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5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5" r:id="rId26"/>
    <p:sldId id="286" r:id="rId27"/>
    <p:sldId id="287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 varScale="1">
        <p:scale>
          <a:sx n="105" d="100"/>
          <a:sy n="105" d="100"/>
        </p:scale>
        <p:origin x="-1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3085" y="548680"/>
            <a:ext cx="4260883" cy="1470025"/>
          </a:xfrm>
        </p:spPr>
        <p:txBody>
          <a:bodyPr/>
          <a:lstStyle/>
          <a:p>
            <a:r>
              <a:rPr lang="uk-UA" dirty="0" smtClean="0"/>
              <a:t>ЛЕКЦІЯ №4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31640" y="4293096"/>
            <a:ext cx="7056784" cy="1752600"/>
          </a:xfrm>
        </p:spPr>
        <p:txBody>
          <a:bodyPr>
            <a:noAutofit/>
          </a:bodyPr>
          <a:lstStyle/>
          <a:p>
            <a:r>
              <a:rPr lang="ru-RU" sz="6000" b="1" dirty="0" err="1">
                <a:solidFill>
                  <a:srgbClr val="FF0000"/>
                </a:solidFill>
              </a:rPr>
              <a:t>Учення</a:t>
            </a:r>
            <a:r>
              <a:rPr lang="ru-RU" sz="6000" b="1" dirty="0">
                <a:solidFill>
                  <a:srgbClr val="FF0000"/>
                </a:solidFill>
              </a:rPr>
              <a:t> про </a:t>
            </a:r>
            <a:r>
              <a:rPr lang="ru-RU" sz="6000" b="1" dirty="0" err="1">
                <a:solidFill>
                  <a:srgbClr val="FF0000"/>
                </a:solidFill>
              </a:rPr>
              <a:t>імунітет</a:t>
            </a:r>
            <a:endParaRPr lang="ru-RU" sz="6000" dirty="0">
              <a:solidFill>
                <a:srgbClr val="FF0000"/>
              </a:solidFill>
            </a:endParaRPr>
          </a:p>
          <a:p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32656"/>
            <a:ext cx="4680520" cy="263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139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Вважається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фагоцитоз </a:t>
            </a:r>
            <a:r>
              <a:rPr lang="ru-RU" dirty="0" err="1"/>
              <a:t>має</a:t>
            </a:r>
            <a:r>
              <a:rPr lang="ru-RU" dirty="0"/>
              <a:t> три </a:t>
            </a:r>
            <a:r>
              <a:rPr lang="ru-RU" dirty="0" err="1"/>
              <a:t>варіанти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0444" y="1268760"/>
            <a:ext cx="7931224" cy="2376264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i="1" dirty="0"/>
              <a:t>завершений фагоцитоз - </a:t>
            </a:r>
            <a:r>
              <a:rPr lang="ru-RU" dirty="0" err="1"/>
              <a:t>повне</a:t>
            </a:r>
            <a:r>
              <a:rPr lang="ru-RU" dirty="0"/>
              <a:t> </a:t>
            </a:r>
            <a:r>
              <a:rPr lang="ru-RU" dirty="0" err="1"/>
              <a:t>внутрішньоклітинне</a:t>
            </a:r>
            <a:r>
              <a:rPr lang="ru-RU" dirty="0"/>
              <a:t> </a:t>
            </a:r>
            <a:r>
              <a:rPr lang="ru-RU" dirty="0" err="1"/>
              <a:t>перетравлювання</a:t>
            </a:r>
            <a:r>
              <a:rPr lang="ru-RU" dirty="0"/>
              <a:t> </a:t>
            </a:r>
            <a:r>
              <a:rPr lang="ru-RU" dirty="0" err="1"/>
              <a:t>мікробних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;</a:t>
            </a:r>
          </a:p>
          <a:p>
            <a:pPr lvl="0"/>
            <a:r>
              <a:rPr lang="ru-RU" i="1" dirty="0" err="1"/>
              <a:t>незавершений</a:t>
            </a:r>
            <a:r>
              <a:rPr lang="ru-RU" i="1" dirty="0"/>
              <a:t> фагоцитоз </a:t>
            </a:r>
            <a:r>
              <a:rPr lang="ru-RU" dirty="0"/>
              <a:t>- </a:t>
            </a:r>
            <a:r>
              <a:rPr lang="ru-RU" dirty="0" err="1"/>
              <a:t>приживлення</a:t>
            </a:r>
            <a:r>
              <a:rPr lang="ru-RU" dirty="0"/>
              <a:t> й </a:t>
            </a:r>
            <a:r>
              <a:rPr lang="ru-RU" dirty="0" err="1"/>
              <a:t>активне</a:t>
            </a:r>
            <a:r>
              <a:rPr lang="ru-RU" dirty="0"/>
              <a:t> </a:t>
            </a:r>
            <a:r>
              <a:rPr lang="ru-RU" dirty="0" err="1"/>
              <a:t>розмноження</a:t>
            </a:r>
            <a:r>
              <a:rPr lang="ru-RU" dirty="0"/>
              <a:t> </a:t>
            </a:r>
            <a:r>
              <a:rPr lang="ru-RU" dirty="0" err="1"/>
              <a:t>бактерій</a:t>
            </a:r>
            <a:r>
              <a:rPr lang="ru-RU" dirty="0"/>
              <a:t> в </a:t>
            </a:r>
            <a:r>
              <a:rPr lang="ru-RU" dirty="0" err="1"/>
              <a:t>середині</a:t>
            </a:r>
            <a:r>
              <a:rPr lang="ru-RU" dirty="0"/>
              <a:t> фагоциту (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підчас</a:t>
            </a:r>
            <a:r>
              <a:rPr lang="ru-RU" dirty="0"/>
              <a:t> </a:t>
            </a:r>
            <a:r>
              <a:rPr lang="ru-RU" dirty="0" err="1"/>
              <a:t>трива­лих</a:t>
            </a:r>
            <a:r>
              <a:rPr lang="ru-RU" dirty="0"/>
              <a:t> хвороб - одна з причин для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i="1" dirty="0" err="1"/>
              <a:t>хроносепсису</a:t>
            </a:r>
            <a:r>
              <a:rPr lang="ru-RU" i="1" dirty="0"/>
              <a:t>);</a:t>
            </a:r>
            <a:endParaRPr lang="ru-RU" dirty="0"/>
          </a:p>
          <a:p>
            <a:pPr lvl="0"/>
            <a:r>
              <a:rPr lang="ru-RU" i="1" dirty="0" err="1"/>
              <a:t>виштовхування</a:t>
            </a:r>
            <a:r>
              <a:rPr lang="ru-RU" i="1" dirty="0"/>
              <a:t> </a:t>
            </a:r>
            <a:r>
              <a:rPr lang="ru-RU" i="1" dirty="0" err="1"/>
              <a:t>мікробів</a:t>
            </a:r>
            <a:r>
              <a:rPr lang="ru-RU" i="1" dirty="0"/>
              <a:t> </a:t>
            </a:r>
            <a:r>
              <a:rPr lang="ru-RU" i="1" dirty="0" err="1"/>
              <a:t>із</a:t>
            </a:r>
            <a:r>
              <a:rPr lang="ru-RU" i="1" dirty="0"/>
              <a:t> </a:t>
            </a:r>
            <a:r>
              <a:rPr lang="ru-RU" i="1" dirty="0" err="1"/>
              <a:t>фагоцитів</a:t>
            </a:r>
            <a:r>
              <a:rPr lang="ru-RU" i="1" dirty="0"/>
              <a:t> </a:t>
            </a:r>
            <a:r>
              <a:rPr lang="ru-RU" dirty="0"/>
              <a:t>у </a:t>
            </a:r>
            <a:r>
              <a:rPr lang="ru-RU" dirty="0" err="1"/>
              <a:t>навколишнє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621880"/>
            <a:ext cx="6400800" cy="311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950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С</a:t>
            </a:r>
            <a:r>
              <a:rPr lang="ru-RU" dirty="0" err="1" smtClean="0"/>
              <a:t>еред</a:t>
            </a:r>
            <a:r>
              <a:rPr lang="ru-RU" dirty="0" smtClean="0"/>
              <a:t> </a:t>
            </a:r>
            <a:r>
              <a:rPr lang="ru-RU" dirty="0" err="1"/>
              <a:t>макрофагів</a:t>
            </a:r>
            <a:r>
              <a:rPr lang="ru-RU" dirty="0"/>
              <a:t> </a:t>
            </a:r>
            <a:r>
              <a:rPr lang="ru-RU" dirty="0" err="1"/>
              <a:t>розрізняють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1628800"/>
            <a:ext cx="6131024" cy="4525963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 err="1"/>
              <a:t>резидентні</a:t>
            </a:r>
            <a:r>
              <a:rPr lang="ru-RU" i="1" dirty="0"/>
              <a:t> макрофаги </a:t>
            </a:r>
            <a:r>
              <a:rPr lang="ru-RU" dirty="0"/>
              <a:t>- </a:t>
            </a:r>
            <a:r>
              <a:rPr lang="ru-RU" dirty="0" err="1"/>
              <a:t>неактивовані</a:t>
            </a:r>
            <a:r>
              <a:rPr lang="ru-RU" dirty="0"/>
              <a:t> макрофаги будь-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анатомічної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;</a:t>
            </a:r>
          </a:p>
          <a:p>
            <a:r>
              <a:rPr lang="ru-RU" dirty="0"/>
              <a:t>б)	</a:t>
            </a:r>
            <a:r>
              <a:rPr lang="ru-RU" i="1" dirty="0"/>
              <a:t>макрофаги запального </a:t>
            </a:r>
            <a:r>
              <a:rPr lang="ru-RU" i="1" dirty="0" err="1"/>
              <a:t>ексудату</a:t>
            </a:r>
            <a:r>
              <a:rPr lang="ru-RU" i="1" dirty="0"/>
              <a:t> </a:t>
            </a:r>
            <a:r>
              <a:rPr lang="ru-RU" dirty="0"/>
              <a:t>- </a:t>
            </a:r>
            <a:r>
              <a:rPr lang="ru-RU" dirty="0" err="1"/>
              <a:t>клітини</a:t>
            </a:r>
            <a:r>
              <a:rPr lang="ru-RU" dirty="0"/>
              <a:t> з пулу </a:t>
            </a:r>
            <a:r>
              <a:rPr lang="ru-RU" dirty="0" err="1"/>
              <a:t>моноцитів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, </a:t>
            </a:r>
            <a:r>
              <a:rPr lang="ru-RU" dirty="0" err="1"/>
              <a:t>мобілізовані</a:t>
            </a:r>
            <a:r>
              <a:rPr lang="ru-RU" dirty="0"/>
              <a:t> до </a:t>
            </a:r>
            <a:r>
              <a:rPr lang="ru-RU" dirty="0" err="1"/>
              <a:t>вогнища</a:t>
            </a:r>
            <a:r>
              <a:rPr lang="ru-RU" dirty="0"/>
              <a:t> </a:t>
            </a:r>
            <a:r>
              <a:rPr lang="ru-RU" dirty="0" err="1"/>
              <a:t>запалення</a:t>
            </a:r>
            <a:r>
              <a:rPr lang="ru-RU" dirty="0"/>
              <a:t>;</a:t>
            </a:r>
          </a:p>
          <a:p>
            <a:r>
              <a:rPr lang="ru-RU" dirty="0"/>
              <a:t>в)	</a:t>
            </a:r>
            <a:r>
              <a:rPr lang="ru-RU" i="1" dirty="0" err="1"/>
              <a:t>індуковані</a:t>
            </a:r>
            <a:r>
              <a:rPr lang="ru-RU" i="1" dirty="0"/>
              <a:t> макрофаги </a:t>
            </a:r>
            <a:r>
              <a:rPr lang="ru-RU" dirty="0"/>
              <a:t>- </a:t>
            </a:r>
            <a:r>
              <a:rPr lang="ru-RU" dirty="0" err="1"/>
              <a:t>клітини</a:t>
            </a:r>
            <a:r>
              <a:rPr lang="ru-RU" dirty="0"/>
              <a:t>, </a:t>
            </a:r>
            <a:r>
              <a:rPr lang="ru-RU" dirty="0" err="1"/>
              <a:t>мобілізовані</a:t>
            </a:r>
            <a:r>
              <a:rPr lang="ru-RU" dirty="0"/>
              <a:t> </a:t>
            </a:r>
            <a:r>
              <a:rPr lang="ru-RU" dirty="0" err="1"/>
              <a:t>експериментальним</a:t>
            </a:r>
            <a:r>
              <a:rPr lang="ru-RU" dirty="0"/>
              <a:t> </a:t>
            </a:r>
            <a:r>
              <a:rPr lang="ru-RU" dirty="0" err="1"/>
              <a:t>впливом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метою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фагоцитарних</a:t>
            </a:r>
            <a:r>
              <a:rPr lang="ru-RU" dirty="0"/>
              <a:t> </a:t>
            </a:r>
            <a:r>
              <a:rPr lang="ru-RU" dirty="0" err="1"/>
              <a:t>властивостей</a:t>
            </a:r>
            <a:r>
              <a:rPr lang="ru-RU" dirty="0"/>
              <a:t>;</a:t>
            </a:r>
          </a:p>
          <a:p>
            <a:r>
              <a:rPr lang="ru-RU" dirty="0"/>
              <a:t>г)	</a:t>
            </a:r>
            <a:r>
              <a:rPr lang="ru-RU" i="1" dirty="0" err="1"/>
              <a:t>активовані</a:t>
            </a:r>
            <a:r>
              <a:rPr lang="ru-RU" i="1" dirty="0"/>
              <a:t> макрофаги </a:t>
            </a:r>
            <a:r>
              <a:rPr lang="ru-RU" dirty="0"/>
              <a:t>- </a:t>
            </a:r>
            <a:r>
              <a:rPr lang="ru-RU" dirty="0" err="1"/>
              <a:t>клітини</a:t>
            </a:r>
            <a:r>
              <a:rPr lang="ru-RU" dirty="0"/>
              <a:t>, </a:t>
            </a:r>
            <a:r>
              <a:rPr lang="ru-RU" dirty="0" err="1"/>
              <a:t>здатні</a:t>
            </a:r>
            <a:r>
              <a:rPr lang="ru-RU" dirty="0"/>
              <a:t> до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 </a:t>
            </a:r>
            <a:r>
              <a:rPr lang="ru-RU" dirty="0" err="1"/>
              <a:t>імунної</a:t>
            </a:r>
            <a:r>
              <a:rPr lang="ru-RU" dirty="0"/>
              <a:t> </a:t>
            </a:r>
            <a:r>
              <a:rPr lang="ru-RU" dirty="0" err="1"/>
              <a:t>відповіді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31018" y="2641277"/>
            <a:ext cx="5328592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71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Природний</a:t>
            </a:r>
            <a:r>
              <a:rPr lang="ru-RU" b="1" dirty="0"/>
              <a:t> </a:t>
            </a:r>
            <a:r>
              <a:rPr lang="ru-RU" b="1" dirty="0" err="1"/>
              <a:t>імунітет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980728"/>
            <a:ext cx="64087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Розрізняють</a:t>
            </a:r>
            <a:r>
              <a:rPr lang="ru-RU" dirty="0"/>
              <a:t> </a:t>
            </a:r>
            <a:r>
              <a:rPr lang="ru-RU" dirty="0" err="1"/>
              <a:t>імунітет</a:t>
            </a:r>
            <a:r>
              <a:rPr lang="ru-RU" dirty="0"/>
              <a:t> </a:t>
            </a:r>
            <a:r>
              <a:rPr lang="ru-RU" dirty="0" err="1"/>
              <a:t>природний</a:t>
            </a:r>
            <a:r>
              <a:rPr lang="ru-RU" dirty="0"/>
              <a:t> (</a:t>
            </a:r>
            <a:r>
              <a:rPr lang="ru-RU" dirty="0" err="1"/>
              <a:t>природжений</a:t>
            </a:r>
            <a:r>
              <a:rPr lang="ru-RU" dirty="0"/>
              <a:t>) і </a:t>
            </a:r>
            <a:r>
              <a:rPr lang="ru-RU" dirty="0" err="1"/>
              <a:t>набутий</a:t>
            </a:r>
            <a:r>
              <a:rPr lang="ru-RU" dirty="0"/>
              <a:t>. </a:t>
            </a:r>
            <a:r>
              <a:rPr lang="ru-RU" dirty="0" err="1"/>
              <a:t>Природний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видовий</a:t>
            </a:r>
            <a:r>
              <a:rPr lang="ru-RU" dirty="0"/>
              <a:t> </a:t>
            </a:r>
            <a:r>
              <a:rPr lang="ru-RU" dirty="0" err="1"/>
              <a:t>імунітет</a:t>
            </a:r>
            <a:r>
              <a:rPr lang="ru-RU" dirty="0"/>
              <a:t>, </a:t>
            </a:r>
            <a:r>
              <a:rPr lang="ru-RU" dirty="0" err="1"/>
              <a:t>властивий</a:t>
            </a:r>
            <a:r>
              <a:rPr lang="ru-RU" dirty="0"/>
              <a:t> </a:t>
            </a:r>
            <a:r>
              <a:rPr lang="ru-RU" dirty="0" err="1"/>
              <a:t>певному</a:t>
            </a:r>
            <a:r>
              <a:rPr lang="ru-RU" dirty="0"/>
              <a:t> виду </a:t>
            </a:r>
            <a:r>
              <a:rPr lang="ru-RU" dirty="0" err="1"/>
              <a:t>орга­нізмів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несприйнятливість</a:t>
            </a:r>
            <a:r>
              <a:rPr lang="ru-RU" dirty="0"/>
              <a:t> до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збудників</a:t>
            </a:r>
            <a:r>
              <a:rPr lang="ru-RU" dirty="0"/>
              <a:t>, </a:t>
            </a:r>
            <a:r>
              <a:rPr lang="ru-RU" dirty="0" err="1"/>
              <a:t>зумовлена</a:t>
            </a:r>
            <a:r>
              <a:rPr lang="ru-RU" dirty="0"/>
              <a:t> </a:t>
            </a:r>
            <a:r>
              <a:rPr lang="ru-RU" dirty="0" err="1"/>
              <a:t>вродженими</a:t>
            </a:r>
            <a:r>
              <a:rPr lang="ru-RU" dirty="0"/>
              <a:t> </a:t>
            </a:r>
            <a:r>
              <a:rPr lang="ru-RU" dirty="0" err="1"/>
              <a:t>біологічними</a:t>
            </a:r>
            <a:r>
              <a:rPr lang="ru-RU" dirty="0"/>
              <a:t> </a:t>
            </a:r>
            <a:r>
              <a:rPr lang="ru-RU" dirty="0" err="1"/>
              <a:t>особливостями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передається</a:t>
            </a:r>
            <a:r>
              <a:rPr lang="ru-RU" dirty="0"/>
              <a:t> </a:t>
            </a:r>
            <a:r>
              <a:rPr lang="ru-RU" dirty="0" err="1"/>
              <a:t>спад­ково</a:t>
            </a:r>
            <a:r>
              <a:rPr lang="ru-RU" dirty="0"/>
              <a:t>, як і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біологічні</a:t>
            </a:r>
            <a:r>
              <a:rPr lang="ru-RU" dirty="0"/>
              <a:t> </a:t>
            </a:r>
            <a:r>
              <a:rPr lang="ru-RU" dirty="0" err="1"/>
              <a:t>ознаки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велика рогата ху­доба не </a:t>
            </a:r>
            <a:r>
              <a:rPr lang="ru-RU" dirty="0" err="1"/>
              <a:t>хворіє</a:t>
            </a:r>
            <a:r>
              <a:rPr lang="ru-RU" dirty="0"/>
              <a:t> на сап, </a:t>
            </a:r>
            <a:r>
              <a:rPr lang="ru-RU" dirty="0" err="1"/>
              <a:t>мит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інфекційні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 коней, а </a:t>
            </a:r>
            <a:r>
              <a:rPr lang="ru-RU" dirty="0" err="1"/>
              <a:t>коні</a:t>
            </a:r>
            <a:r>
              <a:rPr lang="ru-RU" dirty="0"/>
              <a:t> не </a:t>
            </a:r>
            <a:r>
              <a:rPr lang="ru-RU" dirty="0" err="1"/>
              <a:t>хворіють</a:t>
            </a:r>
            <a:r>
              <a:rPr lang="ru-RU" dirty="0"/>
              <a:t> на </a:t>
            </a:r>
            <a:r>
              <a:rPr lang="ru-RU" dirty="0" err="1"/>
              <a:t>перипневмонію</a:t>
            </a:r>
            <a:r>
              <a:rPr lang="ru-RU" dirty="0"/>
              <a:t>, чуму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 </a:t>
            </a:r>
            <a:r>
              <a:rPr lang="ru-RU" dirty="0" err="1"/>
              <a:t>вели­кої</a:t>
            </a:r>
            <a:r>
              <a:rPr lang="ru-RU" dirty="0"/>
              <a:t> </a:t>
            </a:r>
            <a:r>
              <a:rPr lang="ru-RU" dirty="0" err="1"/>
              <a:t>рогатої</a:t>
            </a:r>
            <a:r>
              <a:rPr lang="ru-RU" dirty="0"/>
              <a:t> </a:t>
            </a:r>
            <a:r>
              <a:rPr lang="ru-RU" dirty="0" err="1"/>
              <a:t>худоби</a:t>
            </a:r>
            <a:r>
              <a:rPr lang="ru-RU" dirty="0"/>
              <a:t>. </a:t>
            </a:r>
            <a:r>
              <a:rPr lang="ru-RU" dirty="0" err="1"/>
              <a:t>Подібне</a:t>
            </a:r>
            <a:r>
              <a:rPr lang="ru-RU" dirty="0"/>
              <a:t> </a:t>
            </a:r>
            <a:r>
              <a:rPr lang="ru-RU" dirty="0" err="1"/>
              <a:t>притаманне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і </a:t>
            </a:r>
            <a:r>
              <a:rPr lang="ru-RU" dirty="0" err="1"/>
              <a:t>інвазіям</a:t>
            </a:r>
            <a:r>
              <a:rPr lang="ru-RU" dirty="0"/>
              <a:t>: у коней </a:t>
            </a:r>
            <a:r>
              <a:rPr lang="ru-RU" dirty="0" err="1"/>
              <a:t>паразитують</a:t>
            </a:r>
            <a:r>
              <a:rPr lang="ru-RU" dirty="0"/>
              <a:t> </a:t>
            </a:r>
            <a:r>
              <a:rPr lang="ru-RU" dirty="0" err="1"/>
              <a:t>найпростіші</a:t>
            </a:r>
            <a:r>
              <a:rPr lang="ru-RU" dirty="0"/>
              <a:t> - </a:t>
            </a:r>
            <a:r>
              <a:rPr lang="ru-RU" dirty="0" err="1"/>
              <a:t>піроплазми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морфологічно</a:t>
            </a:r>
            <a:r>
              <a:rPr lang="ru-RU" dirty="0"/>
              <a:t> </a:t>
            </a:r>
            <a:r>
              <a:rPr lang="ru-RU" dirty="0" err="1"/>
              <a:t>іден­тичні</a:t>
            </a:r>
            <a:r>
              <a:rPr lang="ru-RU" dirty="0"/>
              <a:t> </a:t>
            </a:r>
            <a:r>
              <a:rPr lang="ru-RU" dirty="0" err="1"/>
              <a:t>піроплазмам</a:t>
            </a:r>
            <a:r>
              <a:rPr lang="ru-RU" dirty="0"/>
              <a:t>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рогатої</a:t>
            </a:r>
            <a:r>
              <a:rPr lang="ru-RU" dirty="0"/>
              <a:t> </a:t>
            </a:r>
            <a:r>
              <a:rPr lang="ru-RU" dirty="0" err="1"/>
              <a:t>худоби</a:t>
            </a:r>
            <a:r>
              <a:rPr lang="ru-RU" dirty="0"/>
              <a:t>. У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 не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інвазування</a:t>
            </a:r>
            <a:r>
              <a:rPr lang="ru-RU" dirty="0"/>
              <a:t>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рогатої</a:t>
            </a:r>
            <a:r>
              <a:rPr lang="ru-RU" dirty="0"/>
              <a:t> </a:t>
            </a:r>
            <a:r>
              <a:rPr lang="ru-RU" dirty="0" err="1"/>
              <a:t>худоби</a:t>
            </a:r>
            <a:r>
              <a:rPr lang="ru-RU" dirty="0"/>
              <a:t> </a:t>
            </a:r>
            <a:r>
              <a:rPr lang="ru-RU" dirty="0" err="1"/>
              <a:t>піроплазма­ми</a:t>
            </a:r>
            <a:r>
              <a:rPr lang="ru-RU" dirty="0"/>
              <a:t> коней, а </a:t>
            </a:r>
            <a:r>
              <a:rPr lang="ru-RU" dirty="0" err="1"/>
              <a:t>останніх</a:t>
            </a:r>
            <a:r>
              <a:rPr lang="ru-RU" dirty="0"/>
              <a:t> не </a:t>
            </a:r>
            <a:r>
              <a:rPr lang="ru-RU" dirty="0" err="1"/>
              <a:t>інвазують</a:t>
            </a:r>
            <a:r>
              <a:rPr lang="ru-RU" dirty="0"/>
              <a:t> </a:t>
            </a:r>
            <a:r>
              <a:rPr lang="ru-RU" dirty="0" err="1"/>
              <a:t>піроплазми</a:t>
            </a:r>
            <a:r>
              <a:rPr lang="ru-RU" dirty="0"/>
              <a:t>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рогатої</a:t>
            </a:r>
            <a:r>
              <a:rPr lang="ru-RU" dirty="0"/>
              <a:t> </a:t>
            </a:r>
            <a:r>
              <a:rPr lang="ru-RU" dirty="0" err="1"/>
              <a:t>ху­доби</a:t>
            </a:r>
            <a:r>
              <a:rPr lang="ru-RU" dirty="0"/>
              <a:t> -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видова</a:t>
            </a:r>
            <a:r>
              <a:rPr lang="ru-RU" dirty="0"/>
              <a:t> </a:t>
            </a:r>
            <a:r>
              <a:rPr lang="ru-RU" dirty="0" err="1"/>
              <a:t>несприйнятливість</a:t>
            </a:r>
            <a:r>
              <a:rPr lang="ru-RU" dirty="0"/>
              <a:t>. </a:t>
            </a:r>
            <a:r>
              <a:rPr lang="ru-RU" dirty="0" err="1"/>
              <a:t>Ця</a:t>
            </a:r>
            <a:r>
              <a:rPr lang="ru-RU" dirty="0"/>
              <a:t> форма </a:t>
            </a:r>
            <a:r>
              <a:rPr lang="ru-RU" dirty="0" err="1"/>
              <a:t>імунітету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проявлятися</a:t>
            </a:r>
            <a:r>
              <a:rPr lang="ru-RU" dirty="0"/>
              <a:t> у </a:t>
            </a:r>
            <a:r>
              <a:rPr lang="ru-RU" dirty="0" err="1"/>
              <a:t>тварин</a:t>
            </a:r>
            <a:r>
              <a:rPr lang="ru-RU" dirty="0"/>
              <a:t> одного виду до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/>
              <a:t>збудників</a:t>
            </a:r>
            <a:r>
              <a:rPr lang="ru-RU" dirty="0"/>
              <a:t> і у </a:t>
            </a:r>
            <a:r>
              <a:rPr lang="ru-RU" dirty="0" err="1"/>
              <a:t>тварин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до </a:t>
            </a:r>
            <a:r>
              <a:rPr lang="ru-RU" dirty="0" err="1"/>
              <a:t>дії</a:t>
            </a:r>
            <a:r>
              <a:rPr lang="ru-RU" dirty="0"/>
              <a:t> одного </a:t>
            </a:r>
            <a:r>
              <a:rPr lang="ru-RU" dirty="0" err="1"/>
              <a:t>збуд­ника</a:t>
            </a:r>
            <a:r>
              <a:rPr lang="ru-RU" dirty="0"/>
              <a:t>. Так, </a:t>
            </a:r>
            <a:r>
              <a:rPr lang="ru-RU" dirty="0" err="1"/>
              <a:t>наприклад</a:t>
            </a:r>
            <a:r>
              <a:rPr lang="ru-RU" dirty="0"/>
              <a:t>, до </a:t>
            </a:r>
            <a:r>
              <a:rPr lang="ru-RU" dirty="0" err="1"/>
              <a:t>поліомієліту</a:t>
            </a:r>
            <a:r>
              <a:rPr lang="ru-RU" dirty="0"/>
              <a:t> </a:t>
            </a:r>
            <a:r>
              <a:rPr lang="ru-RU" dirty="0" err="1"/>
              <a:t>несприйнятливі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ссавці</a:t>
            </a:r>
            <a:r>
              <a:rPr lang="ru-RU" dirty="0"/>
              <a:t>,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мавп</a:t>
            </a:r>
            <a:r>
              <a:rPr lang="ru-RU" dirty="0"/>
              <a:t>, </a:t>
            </a:r>
            <a:r>
              <a:rPr lang="ru-RU" dirty="0" err="1"/>
              <a:t>людини</a:t>
            </a:r>
            <a:r>
              <a:rPr lang="ru-RU" dirty="0"/>
              <a:t> та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гризунів</a:t>
            </a:r>
            <a:r>
              <a:rPr lang="ru-RU" dirty="0"/>
              <a:t>. </a:t>
            </a:r>
            <a:r>
              <a:rPr lang="ru-RU" dirty="0" err="1"/>
              <a:t>Інколи</a:t>
            </a:r>
            <a:r>
              <a:rPr lang="ru-RU" dirty="0"/>
              <a:t> </a:t>
            </a:r>
            <a:r>
              <a:rPr lang="ru-RU" dirty="0" err="1"/>
              <a:t>цю</a:t>
            </a:r>
            <a:r>
              <a:rPr lang="ru-RU" dirty="0"/>
              <a:t> форму </a:t>
            </a:r>
            <a:r>
              <a:rPr lang="ru-RU" dirty="0" err="1"/>
              <a:t>несприйнятливості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i="1" dirty="0"/>
              <a:t>природною </a:t>
            </a:r>
            <a:r>
              <a:rPr lang="ru-RU" i="1" dirty="0" err="1"/>
              <a:t>неспецифічною</a:t>
            </a:r>
            <a:r>
              <a:rPr lang="ru-RU" i="1" dirty="0"/>
              <a:t> </a:t>
            </a:r>
            <a:r>
              <a:rPr lang="ru-RU" i="1" dirty="0" err="1"/>
              <a:t>резистентні­стю</a:t>
            </a:r>
            <a:r>
              <a:rPr lang="ru-RU" i="1" dirty="0"/>
              <a:t> </a:t>
            </a:r>
            <a:r>
              <a:rPr lang="ru-RU" dirty="0"/>
              <a:t>(</a:t>
            </a:r>
            <a:r>
              <a:rPr lang="ru-RU" dirty="0" err="1"/>
              <a:t>спадкове</a:t>
            </a:r>
            <a:r>
              <a:rPr lang="ru-RU" dirty="0"/>
              <a:t> </a:t>
            </a:r>
            <a:r>
              <a:rPr lang="ru-RU" dirty="0" err="1"/>
              <a:t>передавання</a:t>
            </a:r>
            <a:r>
              <a:rPr lang="ru-RU" dirty="0"/>
              <a:t> та </a:t>
            </a:r>
            <a:r>
              <a:rPr lang="ru-RU" dirty="0" err="1"/>
              <a:t>відсутність</a:t>
            </a:r>
            <a:r>
              <a:rPr lang="ru-RU" dirty="0"/>
              <a:t> </a:t>
            </a:r>
            <a:r>
              <a:rPr lang="ru-RU" dirty="0" err="1"/>
              <a:t>специфічності</a:t>
            </a:r>
            <a:r>
              <a:rPr lang="ru-RU" dirty="0"/>
              <a:t>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124744"/>
            <a:ext cx="1872208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810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04664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err="1"/>
              <a:t>Видовий</a:t>
            </a:r>
            <a:r>
              <a:rPr lang="ru-RU" dirty="0"/>
              <a:t> </a:t>
            </a:r>
            <a:r>
              <a:rPr lang="ru-RU" dirty="0" err="1"/>
              <a:t>імунітет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абсолютним</a:t>
            </a:r>
            <a:r>
              <a:rPr lang="ru-RU" dirty="0"/>
              <a:t> і </a:t>
            </a:r>
            <a:r>
              <a:rPr lang="ru-RU" dirty="0" err="1"/>
              <a:t>відносним</a:t>
            </a:r>
            <a:r>
              <a:rPr lang="ru-RU" dirty="0"/>
              <a:t>. </a:t>
            </a:r>
            <a:r>
              <a:rPr lang="ru-RU" dirty="0" err="1"/>
              <a:t>Абсо­лютним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називається</a:t>
            </a:r>
            <a:r>
              <a:rPr lang="ru-RU" dirty="0"/>
              <a:t> в тому </a:t>
            </a:r>
            <a:r>
              <a:rPr lang="ru-RU" dirty="0" err="1"/>
              <a:t>випадку</a:t>
            </a:r>
            <a:r>
              <a:rPr lang="ru-RU" dirty="0"/>
              <a:t>, коли не </a:t>
            </a:r>
            <a:r>
              <a:rPr lang="ru-RU" dirty="0" err="1"/>
              <a:t>вдається</a:t>
            </a:r>
            <a:r>
              <a:rPr lang="ru-RU" dirty="0"/>
              <a:t> </a:t>
            </a:r>
            <a:r>
              <a:rPr lang="ru-RU" dirty="0" err="1"/>
              <a:t>викли­кати</a:t>
            </a:r>
            <a:r>
              <a:rPr lang="ru-RU" dirty="0"/>
              <a:t> в </a:t>
            </a:r>
            <a:r>
              <a:rPr lang="ru-RU" dirty="0" err="1"/>
              <a:t>організмі</a:t>
            </a:r>
            <a:r>
              <a:rPr lang="ru-RU" dirty="0"/>
              <a:t> </a:t>
            </a:r>
            <a:r>
              <a:rPr lang="ru-RU" dirty="0" err="1"/>
              <a:t>хазяїна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 за будь-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різ­ними</a:t>
            </a:r>
            <a:r>
              <a:rPr lang="ru-RU" dirty="0"/>
              <a:t> дозами заразного </a:t>
            </a:r>
            <a:r>
              <a:rPr lang="ru-RU" dirty="0" err="1"/>
              <a:t>матеріалу</a:t>
            </a:r>
            <a:r>
              <a:rPr lang="ru-RU" dirty="0"/>
              <a:t>. </a:t>
            </a:r>
            <a:r>
              <a:rPr lang="ru-RU" dirty="0" err="1"/>
              <a:t>Відносність</a:t>
            </a:r>
            <a:r>
              <a:rPr lang="ru-RU" dirty="0"/>
              <a:t> видового </a:t>
            </a:r>
            <a:r>
              <a:rPr lang="ru-RU" dirty="0" err="1"/>
              <a:t>імуніте­ту</a:t>
            </a:r>
            <a:r>
              <a:rPr lang="ru-RU" dirty="0"/>
              <a:t> </a:t>
            </a:r>
            <a:r>
              <a:rPr lang="ru-RU" dirty="0" err="1"/>
              <a:t>порушується</a:t>
            </a:r>
            <a:r>
              <a:rPr lang="ru-RU" dirty="0"/>
              <a:t> при </a:t>
            </a:r>
            <a:r>
              <a:rPr lang="ru-RU" dirty="0" err="1"/>
              <a:t>зниженні</a:t>
            </a:r>
            <a:r>
              <a:rPr lang="ru-RU" dirty="0"/>
              <a:t> </a:t>
            </a:r>
            <a:r>
              <a:rPr lang="ru-RU" dirty="0" err="1"/>
              <a:t>резистентності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</a:t>
            </a:r>
            <a:r>
              <a:rPr lang="ru-RU" dirty="0" err="1"/>
              <a:t>певни­ми</a:t>
            </a:r>
            <a:r>
              <a:rPr lang="ru-RU" dirty="0"/>
              <a:t> </a:t>
            </a:r>
            <a:r>
              <a:rPr lang="ru-RU" dirty="0" err="1"/>
              <a:t>стрес</a:t>
            </a:r>
            <a:r>
              <a:rPr lang="ru-RU" dirty="0"/>
              <a:t>-факторами. </a:t>
            </a:r>
            <a:r>
              <a:rPr lang="ru-RU" dirty="0" err="1"/>
              <a:t>Наприклад</a:t>
            </a:r>
            <a:r>
              <a:rPr lang="ru-RU" dirty="0"/>
              <a:t>, курку, </a:t>
            </a:r>
            <a:r>
              <a:rPr lang="ru-RU" dirty="0" err="1"/>
              <a:t>нечутливу</a:t>
            </a:r>
            <a:r>
              <a:rPr lang="ru-RU" dirty="0"/>
              <a:t> до </a:t>
            </a:r>
            <a:r>
              <a:rPr lang="ru-RU" dirty="0" err="1"/>
              <a:t>сибірки</a:t>
            </a:r>
            <a:r>
              <a:rPr lang="ru-RU" dirty="0"/>
              <a:t>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заразити</a:t>
            </a:r>
            <a:r>
              <a:rPr lang="ru-RU" dirty="0"/>
              <a:t> антраксом,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переохолодити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, </a:t>
            </a:r>
            <a:r>
              <a:rPr lang="ru-RU" dirty="0" err="1"/>
              <a:t>обливаючи</a:t>
            </a:r>
            <a:r>
              <a:rPr lang="ru-RU" dirty="0"/>
              <a:t> холодною водою.</a:t>
            </a:r>
          </a:p>
          <a:p>
            <a:pPr algn="just"/>
            <a:r>
              <a:rPr lang="ru-RU" dirty="0" err="1"/>
              <a:t>Надзвичайного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в </a:t>
            </a:r>
            <a:r>
              <a:rPr lang="ru-RU" dirty="0" err="1"/>
              <a:t>розвитку</a:t>
            </a:r>
            <a:r>
              <a:rPr lang="ru-RU" dirty="0"/>
              <a:t> видового </a:t>
            </a:r>
            <a:r>
              <a:rPr lang="ru-RU" dirty="0" err="1"/>
              <a:t>імунітету</a:t>
            </a:r>
            <a:r>
              <a:rPr lang="ru-RU" dirty="0"/>
              <a:t> </a:t>
            </a:r>
            <a:r>
              <a:rPr lang="ru-RU" dirty="0" err="1"/>
              <a:t>на­буває</a:t>
            </a:r>
            <a:r>
              <a:rPr lang="ru-RU" dirty="0"/>
              <a:t> </a:t>
            </a:r>
            <a:r>
              <a:rPr lang="ru-RU" i="1" dirty="0"/>
              <a:t>система комплементу </a:t>
            </a:r>
            <a:r>
              <a:rPr lang="ru-RU" dirty="0"/>
              <a:t>(</a:t>
            </a:r>
            <a:r>
              <a:rPr lang="ru-RU" dirty="0" err="1"/>
              <a:t>від</a:t>
            </a:r>
            <a:r>
              <a:rPr lang="ru-RU" dirty="0"/>
              <a:t> лат. </a:t>
            </a:r>
            <a:r>
              <a:rPr lang="en-US" i="1" dirty="0" err="1"/>
              <a:t>complemejitum</a:t>
            </a:r>
            <a:r>
              <a:rPr lang="ru-RU" i="1" dirty="0"/>
              <a:t> ~ </a:t>
            </a:r>
            <a:r>
              <a:rPr lang="ru-RU" dirty="0" err="1"/>
              <a:t>допов­нення</a:t>
            </a:r>
            <a:r>
              <a:rPr lang="ru-RU" dirty="0"/>
              <a:t>), яка є нормальною </a:t>
            </a:r>
            <a:r>
              <a:rPr lang="ru-RU" dirty="0" err="1"/>
              <a:t>складовою</a:t>
            </a:r>
            <a:r>
              <a:rPr lang="ru-RU" dirty="0"/>
              <a:t> </a:t>
            </a:r>
            <a:r>
              <a:rPr lang="ru-RU" dirty="0" err="1"/>
              <a:t>частиною</a:t>
            </a:r>
            <a:r>
              <a:rPr lang="ru-RU" dirty="0"/>
              <a:t> </a:t>
            </a:r>
            <a:r>
              <a:rPr lang="ru-RU" dirty="0" err="1"/>
              <a:t>сироватки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. </a:t>
            </a:r>
            <a:r>
              <a:rPr lang="ru-RU" dirty="0" err="1"/>
              <a:t>Комплімент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слабку</a:t>
            </a:r>
            <a:r>
              <a:rPr lang="ru-RU" dirty="0"/>
              <a:t> </a:t>
            </a:r>
            <a:r>
              <a:rPr lang="ru-RU" dirty="0" err="1"/>
              <a:t>видову</a:t>
            </a:r>
            <a:r>
              <a:rPr lang="ru-RU" dirty="0"/>
              <a:t> </a:t>
            </a:r>
            <a:r>
              <a:rPr lang="ru-RU" dirty="0" err="1"/>
              <a:t>специфічність</a:t>
            </a:r>
            <a:r>
              <a:rPr lang="ru-RU" dirty="0"/>
              <a:t>, 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активність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кількісного</a:t>
            </a:r>
            <a:r>
              <a:rPr lang="ru-RU" dirty="0"/>
              <a:t> </a:t>
            </a:r>
            <a:r>
              <a:rPr lang="ru-RU" dirty="0" err="1"/>
              <a:t>вмісту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різноманітних</a:t>
            </a:r>
            <a:r>
              <a:rPr lang="ru-RU" dirty="0"/>
              <a:t> </a:t>
            </a:r>
            <a:r>
              <a:rPr lang="ru-RU" dirty="0" err="1"/>
              <a:t>компонентів</a:t>
            </a:r>
            <a:r>
              <a:rPr lang="ru-RU" dirty="0"/>
              <a:t> у </a:t>
            </a:r>
            <a:r>
              <a:rPr lang="ru-RU" dirty="0" err="1"/>
              <a:t>сироватці</a:t>
            </a:r>
            <a:r>
              <a:rPr lang="ru-RU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620688"/>
            <a:ext cx="2118568" cy="15955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924944"/>
            <a:ext cx="3740507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989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47571" y="116632"/>
            <a:ext cx="534490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Досліджено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: </a:t>
            </a:r>
            <a:r>
              <a:rPr lang="ru-RU" dirty="0" err="1"/>
              <a:t>дев'ять</a:t>
            </a:r>
            <a:r>
              <a:rPr lang="ru-RU" dirty="0"/>
              <a:t> </a:t>
            </a:r>
            <a:r>
              <a:rPr lang="ru-RU" dirty="0" err="1"/>
              <a:t>білків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позначаються</a:t>
            </a:r>
            <a:r>
              <a:rPr lang="ru-RU" dirty="0"/>
              <a:t> С</a:t>
            </a:r>
            <a:r>
              <a:rPr lang="ru-RU" baseline="-25000" dirty="0"/>
              <a:t>1</a:t>
            </a:r>
            <a:r>
              <a:rPr lang="ru-RU" dirty="0"/>
              <a:t> ……С</a:t>
            </a:r>
            <a:r>
              <a:rPr lang="ru-RU" baseline="-25000" dirty="0"/>
              <a:t>9</a:t>
            </a:r>
            <a:r>
              <a:rPr lang="ru-RU" dirty="0"/>
              <a:t>; </a:t>
            </a:r>
            <a:r>
              <a:rPr lang="ru-RU" dirty="0" err="1"/>
              <a:t>регуляторні</a:t>
            </a:r>
            <a:r>
              <a:rPr lang="ru-RU" dirty="0"/>
              <a:t> </a:t>
            </a:r>
            <a:r>
              <a:rPr lang="ru-RU" dirty="0" err="1"/>
              <a:t>білки</a:t>
            </a:r>
            <a:r>
              <a:rPr lang="ru-RU" dirty="0"/>
              <a:t> та </a:t>
            </a:r>
            <a:r>
              <a:rPr lang="ru-RU" dirty="0" err="1"/>
              <a:t>фактори</a:t>
            </a:r>
            <a:r>
              <a:rPr lang="ru-RU" dirty="0"/>
              <a:t> альтернатив­ного шляху </a:t>
            </a:r>
            <a:r>
              <a:rPr lang="ru-RU" dirty="0" err="1"/>
              <a:t>активації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комплементу. </a:t>
            </a:r>
            <a:r>
              <a:rPr lang="ru-RU" dirty="0" err="1"/>
              <a:t>Використовуючи</a:t>
            </a:r>
            <a:r>
              <a:rPr lang="ru-RU" dirty="0"/>
              <a:t> свою </a:t>
            </a:r>
            <a:r>
              <a:rPr lang="ru-RU" dirty="0" err="1"/>
              <a:t>багатокомпонентність</a:t>
            </a:r>
            <a:r>
              <a:rPr lang="ru-RU" dirty="0"/>
              <a:t> та </a:t>
            </a:r>
            <a:r>
              <a:rPr lang="ru-RU" dirty="0" err="1"/>
              <a:t>взаємодію</a:t>
            </a:r>
            <a:r>
              <a:rPr lang="ru-RU" dirty="0"/>
              <a:t> з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елементами</a:t>
            </a:r>
            <a:r>
              <a:rPr lang="ru-RU" dirty="0"/>
              <a:t> </a:t>
            </a:r>
            <a:r>
              <a:rPr lang="ru-RU" dirty="0" err="1"/>
              <a:t>імунної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, система комплементу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гнучку</a:t>
            </a:r>
            <a:r>
              <a:rPr lang="ru-RU" dirty="0"/>
              <a:t> </a:t>
            </a:r>
            <a:r>
              <a:rPr lang="ru-RU" dirty="0" err="1"/>
              <a:t>взаємо­дію</a:t>
            </a:r>
            <a:r>
              <a:rPr lang="ru-RU" dirty="0"/>
              <a:t> </a:t>
            </a:r>
            <a:r>
              <a:rPr lang="ru-RU" dirty="0" err="1"/>
              <a:t>клітинних</a:t>
            </a:r>
            <a:r>
              <a:rPr lang="ru-RU" dirty="0"/>
              <a:t> та </a:t>
            </a:r>
            <a:r>
              <a:rPr lang="ru-RU" dirty="0" err="1"/>
              <a:t>гуморальних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,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здійснює</a:t>
            </a:r>
            <a:r>
              <a:rPr lang="ru-RU" dirty="0"/>
              <a:t> </a:t>
            </a:r>
            <a:r>
              <a:rPr lang="ru-RU" dirty="0" err="1"/>
              <a:t>цілу</a:t>
            </a:r>
            <a:r>
              <a:rPr lang="ru-RU" dirty="0"/>
              <a:t> низку </a:t>
            </a:r>
            <a:r>
              <a:rPr lang="ru-RU" dirty="0" err="1"/>
              <a:t>функцій</a:t>
            </a:r>
            <a:r>
              <a:rPr lang="ru-RU" dirty="0"/>
              <a:t>: </a:t>
            </a:r>
            <a:r>
              <a:rPr lang="ru-RU" dirty="0" err="1"/>
              <a:t>лізис</a:t>
            </a:r>
            <a:r>
              <a:rPr lang="ru-RU" dirty="0"/>
              <a:t> </a:t>
            </a:r>
            <a:r>
              <a:rPr lang="ru-RU" dirty="0" err="1"/>
              <a:t>чужорідних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; </a:t>
            </a:r>
            <a:r>
              <a:rPr lang="ru-RU" dirty="0" err="1"/>
              <a:t>стимуляцію</a:t>
            </a:r>
            <a:r>
              <a:rPr lang="ru-RU" dirty="0"/>
              <a:t> хемо­таксису та фагоцитозу,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судинної</a:t>
            </a:r>
            <a:r>
              <a:rPr lang="ru-RU" dirty="0"/>
              <a:t> </a:t>
            </a:r>
            <a:r>
              <a:rPr lang="ru-RU" dirty="0" err="1"/>
              <a:t>проникності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Ще</a:t>
            </a:r>
            <a:r>
              <a:rPr lang="ru-RU" dirty="0"/>
              <a:t> одним </a:t>
            </a:r>
            <a:r>
              <a:rPr lang="ru-RU" dirty="0" err="1"/>
              <a:t>важливим</a:t>
            </a:r>
            <a:r>
              <a:rPr lang="ru-RU" dirty="0"/>
              <a:t> компонентом видового </a:t>
            </a:r>
            <a:r>
              <a:rPr lang="ru-RU" dirty="0" err="1"/>
              <a:t>імунітету</a:t>
            </a:r>
            <a:r>
              <a:rPr lang="ru-RU" dirty="0"/>
              <a:t> є сис­тема </a:t>
            </a:r>
            <a:r>
              <a:rPr lang="ru-RU" i="1" dirty="0" err="1"/>
              <a:t>інтерферонів</a:t>
            </a:r>
            <a:r>
              <a:rPr lang="ru-RU" i="1" dirty="0"/>
              <a:t> </a:t>
            </a:r>
            <a:r>
              <a:rPr lang="ru-RU" dirty="0"/>
              <a:t>(</a:t>
            </a:r>
            <a:r>
              <a:rPr lang="ru-RU" dirty="0" err="1"/>
              <a:t>глюкопротеїдів</a:t>
            </a:r>
            <a:r>
              <a:rPr lang="ru-RU" dirty="0"/>
              <a:t>). </a:t>
            </a:r>
            <a:r>
              <a:rPr lang="ru-RU" dirty="0" err="1"/>
              <a:t>Виокремлюють</a:t>
            </a:r>
            <a:r>
              <a:rPr lang="ru-RU" dirty="0"/>
              <a:t> три </a:t>
            </a:r>
            <a:r>
              <a:rPr lang="ru-RU" dirty="0" err="1"/>
              <a:t>типи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кількома</a:t>
            </a:r>
            <a:r>
              <a:rPr lang="ru-RU" dirty="0"/>
              <a:t> </a:t>
            </a:r>
            <a:r>
              <a:rPr lang="ru-RU" dirty="0" err="1"/>
              <a:t>підтипами</a:t>
            </a:r>
            <a:r>
              <a:rPr lang="ru-RU" dirty="0"/>
              <a:t> в кожному. </a:t>
            </a:r>
            <a:r>
              <a:rPr lang="ru-RU" dirty="0" err="1"/>
              <a:t>Біологічна</a:t>
            </a:r>
            <a:r>
              <a:rPr lang="ru-RU" dirty="0"/>
              <a:t> </a:t>
            </a:r>
            <a:r>
              <a:rPr lang="ru-RU" dirty="0" err="1"/>
              <a:t>дія</a:t>
            </a:r>
            <a:r>
              <a:rPr lang="ru-RU" dirty="0"/>
              <a:t> </a:t>
            </a:r>
            <a:r>
              <a:rPr lang="ru-RU" dirty="0" err="1"/>
              <a:t>інтерферонів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характеристик: </a:t>
            </a:r>
            <a:r>
              <a:rPr lang="ru-RU" dirty="0" err="1"/>
              <a:t>універсальність</a:t>
            </a:r>
            <a:r>
              <a:rPr lang="ru-RU" dirty="0"/>
              <a:t> - </a:t>
            </a:r>
            <a:r>
              <a:rPr lang="ru-RU" dirty="0" err="1"/>
              <a:t>актив­ність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широкого кола </a:t>
            </a:r>
            <a:r>
              <a:rPr lang="ru-RU" dirty="0" err="1"/>
              <a:t>збудників</a:t>
            </a:r>
            <a:r>
              <a:rPr lang="ru-RU" dirty="0"/>
              <a:t>; </a:t>
            </a:r>
            <a:r>
              <a:rPr lang="ru-RU" dirty="0" err="1"/>
              <a:t>тканинна</a:t>
            </a:r>
            <a:r>
              <a:rPr lang="ru-RU" dirty="0"/>
              <a:t> </a:t>
            </a:r>
            <a:r>
              <a:rPr lang="ru-RU" dirty="0" err="1"/>
              <a:t>специфічність</a:t>
            </a:r>
            <a:r>
              <a:rPr lang="ru-RU" dirty="0"/>
              <a:t> (для </a:t>
            </a:r>
            <a:r>
              <a:rPr lang="ru-RU" dirty="0" err="1"/>
              <a:t>лікування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інтерферон</a:t>
            </a:r>
            <a:r>
              <a:rPr lang="ru-RU" dirty="0"/>
              <a:t> </a:t>
            </a:r>
            <a:r>
              <a:rPr lang="ru-RU" dirty="0" err="1"/>
              <a:t>винят­ково</a:t>
            </a:r>
            <a:r>
              <a:rPr lang="ru-RU" dirty="0"/>
              <a:t> </a:t>
            </a:r>
            <a:r>
              <a:rPr lang="ru-RU" dirty="0" err="1"/>
              <a:t>людського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); </a:t>
            </a:r>
            <a:r>
              <a:rPr lang="ru-RU" dirty="0" err="1"/>
              <a:t>ефект</a:t>
            </a:r>
            <a:r>
              <a:rPr lang="ru-RU" dirty="0"/>
              <a:t> </a:t>
            </a:r>
            <a:r>
              <a:rPr lang="ru-RU" dirty="0" err="1"/>
              <a:t>післядії</a:t>
            </a:r>
            <a:r>
              <a:rPr lang="ru-RU" dirty="0"/>
              <a:t> - </a:t>
            </a:r>
            <a:r>
              <a:rPr lang="ru-RU" dirty="0" err="1"/>
              <a:t>тривале</a:t>
            </a:r>
            <a:r>
              <a:rPr lang="ru-RU" dirty="0"/>
              <a:t> </a:t>
            </a:r>
            <a:r>
              <a:rPr lang="ru-RU" dirty="0" err="1"/>
              <a:t>збережен­ня</a:t>
            </a:r>
            <a:r>
              <a:rPr lang="ru-RU" dirty="0"/>
              <a:t> </a:t>
            </a:r>
            <a:r>
              <a:rPr lang="ru-RU" dirty="0" err="1"/>
              <a:t>клітинами</a:t>
            </a:r>
            <a:r>
              <a:rPr lang="ru-RU" dirty="0"/>
              <a:t> </a:t>
            </a:r>
            <a:r>
              <a:rPr lang="ru-RU" dirty="0" err="1"/>
              <a:t>здатності</a:t>
            </a:r>
            <a:r>
              <a:rPr lang="ru-RU" dirty="0"/>
              <a:t> </a:t>
            </a:r>
            <a:r>
              <a:rPr lang="ru-RU" dirty="0" err="1"/>
              <a:t>пригнічувати</a:t>
            </a:r>
            <a:r>
              <a:rPr lang="ru-RU" dirty="0"/>
              <a:t> </a:t>
            </a:r>
            <a:r>
              <a:rPr lang="ru-RU" dirty="0" err="1"/>
              <a:t>розмноження</a:t>
            </a:r>
            <a:r>
              <a:rPr lang="ru-RU" dirty="0"/>
              <a:t> </a:t>
            </a:r>
            <a:r>
              <a:rPr lang="ru-RU" dirty="0" err="1"/>
              <a:t>вірусів</a:t>
            </a:r>
            <a:r>
              <a:rPr lang="ru-RU" dirty="0"/>
              <a:t>; </a:t>
            </a:r>
            <a:r>
              <a:rPr lang="ru-RU" dirty="0" err="1" smtClean="0"/>
              <a:t>нетоксичність</a:t>
            </a:r>
            <a:r>
              <a:rPr lang="ru-RU" dirty="0"/>
              <a:t>; </a:t>
            </a:r>
            <a:r>
              <a:rPr lang="ru-RU" dirty="0" err="1"/>
              <a:t>висока</a:t>
            </a:r>
            <a:r>
              <a:rPr lang="ru-RU" dirty="0"/>
              <a:t> </a:t>
            </a:r>
            <a:r>
              <a:rPr lang="ru-RU" dirty="0" err="1"/>
              <a:t>ефективність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-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незначна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інтерферону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противірусну</a:t>
            </a:r>
            <a:r>
              <a:rPr lang="ru-RU" dirty="0"/>
              <a:t> </a:t>
            </a:r>
            <a:r>
              <a:rPr lang="ru-RU" dirty="0" err="1"/>
              <a:t>активність</a:t>
            </a:r>
            <a:r>
              <a:rPr lang="ru-RU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6434"/>
            <a:ext cx="3440067" cy="606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21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836712"/>
            <a:ext cx="77048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Таким чином, 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природної</a:t>
            </a:r>
            <a:r>
              <a:rPr lang="ru-RU" dirty="0"/>
              <a:t> </a:t>
            </a:r>
            <a:r>
              <a:rPr lang="ru-RU" dirty="0" err="1"/>
              <a:t>резистентності</a:t>
            </a:r>
            <a:r>
              <a:rPr lang="ru-RU" dirty="0"/>
              <a:t> </a:t>
            </a:r>
            <a:r>
              <a:rPr lang="ru-RU" dirty="0" err="1"/>
              <a:t>видо­вий</a:t>
            </a:r>
            <a:r>
              <a:rPr lang="ru-RU" dirty="0"/>
              <a:t> </a:t>
            </a:r>
            <a:r>
              <a:rPr lang="ru-RU" dirty="0" err="1"/>
              <a:t>імунітет</a:t>
            </a:r>
            <a:r>
              <a:rPr lang="ru-RU" dirty="0"/>
              <a:t> </a:t>
            </a:r>
            <a:r>
              <a:rPr lang="ru-RU" dirty="0" err="1"/>
              <a:t>зумовлюється</a:t>
            </a:r>
            <a:r>
              <a:rPr lang="ru-RU" dirty="0"/>
              <a:t> </a:t>
            </a:r>
            <a:r>
              <a:rPr lang="ru-RU" dirty="0" err="1"/>
              <a:t>високоспеціалізованими</a:t>
            </a:r>
            <a:r>
              <a:rPr lang="ru-RU" dirty="0"/>
              <a:t> </a:t>
            </a:r>
            <a:r>
              <a:rPr lang="ru-RU" dirty="0" err="1"/>
              <a:t>імунобіологічними</a:t>
            </a:r>
            <a:r>
              <a:rPr lang="ru-RU" dirty="0"/>
              <a:t> системами.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 систем </a:t>
            </a:r>
            <a:r>
              <a:rPr lang="ru-RU" dirty="0" err="1"/>
              <a:t>макрофагів</a:t>
            </a:r>
            <a:r>
              <a:rPr lang="ru-RU" dirty="0"/>
              <a:t>, </a:t>
            </a:r>
            <a:r>
              <a:rPr lang="ru-RU" dirty="0" err="1"/>
              <a:t>ком­пліменту</a:t>
            </a:r>
            <a:r>
              <a:rPr lang="ru-RU" dirty="0"/>
              <a:t>, </a:t>
            </a:r>
            <a:r>
              <a:rPr lang="ru-RU" dirty="0" err="1"/>
              <a:t>інтерферонів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компонентів</a:t>
            </a:r>
            <a:r>
              <a:rPr lang="ru-RU" dirty="0"/>
              <a:t> (система </a:t>
            </a:r>
            <a:r>
              <a:rPr lang="ru-RU" dirty="0" err="1"/>
              <a:t>гістосумісності</a:t>
            </a:r>
            <a:r>
              <a:rPr lang="ru-RU" dirty="0"/>
              <a:t>, </a:t>
            </a:r>
            <a:r>
              <a:rPr lang="ru-RU" dirty="0" err="1"/>
              <a:t>кілери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своєчасне</a:t>
            </a:r>
            <a:r>
              <a:rPr lang="ru-RU" dirty="0"/>
              <a:t> </a:t>
            </a:r>
            <a:r>
              <a:rPr lang="ru-RU" dirty="0" err="1"/>
              <a:t>розпізнавання</a:t>
            </a:r>
            <a:r>
              <a:rPr lang="ru-RU" dirty="0"/>
              <a:t> та </a:t>
            </a:r>
            <a:r>
              <a:rPr lang="ru-RU" dirty="0" err="1"/>
              <a:t>знищення</a:t>
            </a:r>
            <a:r>
              <a:rPr lang="ru-RU" dirty="0"/>
              <a:t> </a:t>
            </a:r>
            <a:r>
              <a:rPr lang="ru-RU" dirty="0" err="1"/>
              <a:t>генетично</a:t>
            </a:r>
            <a:r>
              <a:rPr lang="ru-RU" dirty="0"/>
              <a:t> </a:t>
            </a:r>
            <a:r>
              <a:rPr lang="ru-RU" dirty="0" err="1"/>
              <a:t>чужорідних</a:t>
            </a:r>
            <a:r>
              <a:rPr lang="ru-RU" dirty="0"/>
              <a:t> </a:t>
            </a:r>
            <a:r>
              <a:rPr lang="ru-RU" dirty="0" err="1"/>
              <a:t>об'єктів</a:t>
            </a:r>
            <a:r>
              <a:rPr lang="ru-RU" dirty="0"/>
              <a:t>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самі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є </a:t>
            </a:r>
            <a:r>
              <a:rPr lang="ru-RU" dirty="0" err="1"/>
              <a:t>під­ґрунтям</a:t>
            </a:r>
            <a:r>
              <a:rPr lang="ru-RU" dirty="0"/>
              <a:t> для </a:t>
            </a:r>
            <a:r>
              <a:rPr lang="ru-RU" dirty="0" err="1"/>
              <a:t>формування</a:t>
            </a:r>
            <a:r>
              <a:rPr lang="ru-RU" dirty="0"/>
              <a:t> й </a:t>
            </a:r>
            <a:r>
              <a:rPr lang="ru-RU" dirty="0" err="1"/>
              <a:t>набутого</a:t>
            </a:r>
            <a:r>
              <a:rPr lang="ru-RU" dirty="0"/>
              <a:t> </a:t>
            </a:r>
            <a:r>
              <a:rPr lang="ru-RU" dirty="0" err="1"/>
              <a:t>імунітету</a:t>
            </a:r>
            <a:r>
              <a:rPr lang="ru-RU" dirty="0"/>
              <a:t> (в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просте­жується</a:t>
            </a:r>
            <a:r>
              <a:rPr lang="ru-RU" dirty="0"/>
              <a:t> </a:t>
            </a:r>
            <a:r>
              <a:rPr lang="ru-RU" dirty="0" err="1"/>
              <a:t>єдність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самозахисту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3" y="2919562"/>
            <a:ext cx="5112568" cy="383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778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Набутий</a:t>
            </a:r>
            <a:r>
              <a:rPr lang="ru-RU" b="1" dirty="0"/>
              <a:t> </a:t>
            </a:r>
            <a:r>
              <a:rPr lang="ru-RU" b="1" dirty="0" err="1"/>
              <a:t>імунітет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052736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Несприйнятливість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 до </a:t>
            </a:r>
            <a:r>
              <a:rPr lang="ru-RU" dirty="0" err="1"/>
              <a:t>хвороби</a:t>
            </a:r>
            <a:r>
              <a:rPr lang="ru-RU" dirty="0"/>
              <a:t> на яку вони </a:t>
            </a:r>
            <a:r>
              <a:rPr lang="ru-RU" dirty="0" err="1"/>
              <a:t>перехворі­ли</a:t>
            </a:r>
            <a:r>
              <a:rPr lang="ru-RU" dirty="0"/>
              <a:t>, </a:t>
            </a:r>
            <a:r>
              <a:rPr lang="ru-RU" dirty="0" err="1"/>
              <a:t>називається</a:t>
            </a:r>
            <a:r>
              <a:rPr lang="ru-RU" dirty="0"/>
              <a:t> </a:t>
            </a:r>
            <a:r>
              <a:rPr lang="ru-RU" i="1" dirty="0"/>
              <a:t>набутим </a:t>
            </a:r>
            <a:r>
              <a:rPr lang="ru-RU" i="1" dirty="0" err="1"/>
              <a:t>імунітетом</a:t>
            </a:r>
            <a:r>
              <a:rPr lang="ru-RU" i="1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забезпечується</a:t>
            </a:r>
            <a:r>
              <a:rPr lang="ru-RU" dirty="0"/>
              <a:t> </a:t>
            </a:r>
            <a:r>
              <a:rPr lang="ru-RU" dirty="0" err="1"/>
              <a:t>тими</a:t>
            </a:r>
            <a:r>
              <a:rPr lang="ru-RU" dirty="0"/>
              <a:t> самими </a:t>
            </a:r>
            <a:r>
              <a:rPr lang="ru-RU" dirty="0" err="1"/>
              <a:t>імунними</a:t>
            </a:r>
            <a:r>
              <a:rPr lang="ru-RU" dirty="0"/>
              <a:t> системами, </a:t>
            </a:r>
            <a:r>
              <a:rPr lang="ru-RU" dirty="0" err="1"/>
              <a:t>що</a:t>
            </a:r>
            <a:r>
              <a:rPr lang="ru-RU" dirty="0"/>
              <a:t> й </a:t>
            </a:r>
            <a:r>
              <a:rPr lang="ru-RU" dirty="0" err="1"/>
              <a:t>видовий</a:t>
            </a:r>
            <a:r>
              <a:rPr lang="ru-RU" dirty="0"/>
              <a:t>, але </a:t>
            </a:r>
            <a:r>
              <a:rPr lang="ru-RU" dirty="0" err="1"/>
              <a:t>багаторазово</a:t>
            </a:r>
            <a:r>
              <a:rPr lang="ru-RU" dirty="0"/>
              <a:t> </a:t>
            </a:r>
            <a:r>
              <a:rPr lang="ru-RU" dirty="0" err="1"/>
              <a:t>посилюється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синтезу </a:t>
            </a:r>
            <a:r>
              <a:rPr lang="ru-RU" dirty="0" err="1"/>
              <a:t>специфічних</a:t>
            </a:r>
            <a:r>
              <a:rPr lang="ru-RU" dirty="0"/>
              <a:t> </a:t>
            </a:r>
            <a:r>
              <a:rPr lang="ru-RU" dirty="0" err="1"/>
              <a:t>антитіл</a:t>
            </a:r>
            <a:r>
              <a:rPr lang="ru-RU" dirty="0"/>
              <a:t>. </a:t>
            </a:r>
            <a:r>
              <a:rPr lang="ru-RU" dirty="0" err="1"/>
              <a:t>Найважливіші</a:t>
            </a:r>
            <a:r>
              <a:rPr lang="ru-RU" dirty="0"/>
              <a:t> </a:t>
            </a:r>
            <a:r>
              <a:rPr lang="ru-RU" dirty="0" err="1"/>
              <a:t>відмінності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цими</a:t>
            </a:r>
            <a:r>
              <a:rPr lang="ru-RU" dirty="0"/>
              <a:t> формами </a:t>
            </a:r>
            <a:r>
              <a:rPr lang="ru-RU" dirty="0" err="1"/>
              <a:t>імунітету</a:t>
            </a:r>
            <a:r>
              <a:rPr lang="ru-RU" dirty="0"/>
              <a:t> </a:t>
            </a:r>
            <a:r>
              <a:rPr lang="ru-RU" dirty="0" err="1"/>
              <a:t>полягають</a:t>
            </a:r>
            <a:r>
              <a:rPr lang="ru-RU" dirty="0"/>
              <a:t> у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набутий</a:t>
            </a:r>
            <a:r>
              <a:rPr lang="ru-RU" dirty="0"/>
              <a:t> </a:t>
            </a:r>
            <a:r>
              <a:rPr lang="ru-RU" dirty="0" err="1"/>
              <a:t>імунітет</a:t>
            </a:r>
            <a:r>
              <a:rPr lang="ru-RU" dirty="0"/>
              <a:t> не </a:t>
            </a:r>
            <a:r>
              <a:rPr lang="ru-RU" dirty="0" err="1"/>
              <a:t>передається</a:t>
            </a:r>
            <a:r>
              <a:rPr lang="ru-RU" dirty="0"/>
              <a:t> </a:t>
            </a:r>
            <a:r>
              <a:rPr lang="ru-RU" dirty="0" err="1"/>
              <a:t>спадково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виникає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того виду паразита,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раніше</a:t>
            </a:r>
            <a:r>
              <a:rPr lang="ru-RU" dirty="0"/>
              <a:t> </a:t>
            </a:r>
            <a:r>
              <a:rPr lang="ru-RU" dirty="0" err="1"/>
              <a:t>викликав</a:t>
            </a:r>
            <a:r>
              <a:rPr lang="ru-RU" dirty="0"/>
              <a:t> </a:t>
            </a:r>
            <a:r>
              <a:rPr lang="ru-RU" dirty="0" err="1"/>
              <a:t>захворю­вання</a:t>
            </a:r>
            <a:r>
              <a:rPr lang="ru-RU" dirty="0"/>
              <a:t>  в </a:t>
            </a:r>
            <a:r>
              <a:rPr lang="ru-RU" dirty="0" err="1"/>
              <a:t>цього</a:t>
            </a:r>
            <a:r>
              <a:rPr lang="ru-RU" dirty="0"/>
              <a:t> самого виду </a:t>
            </a:r>
            <a:r>
              <a:rPr lang="ru-RU" dirty="0" err="1"/>
              <a:t>хазяїна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Набута</a:t>
            </a:r>
            <a:r>
              <a:rPr lang="ru-RU" dirty="0"/>
              <a:t> </a:t>
            </a:r>
            <a:r>
              <a:rPr lang="ru-RU" dirty="0" err="1"/>
              <a:t>несприйнятливість</a:t>
            </a:r>
            <a:r>
              <a:rPr lang="ru-RU" dirty="0"/>
              <a:t> через </a:t>
            </a:r>
            <a:r>
              <a:rPr lang="ru-RU" dirty="0" err="1"/>
              <a:t>перенесення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назву</a:t>
            </a:r>
            <a:r>
              <a:rPr lang="ru-RU" dirty="0"/>
              <a:t> </a:t>
            </a:r>
            <a:r>
              <a:rPr lang="ru-RU" i="1" dirty="0"/>
              <a:t>природного активного </a:t>
            </a:r>
            <a:r>
              <a:rPr lang="ru-RU" i="1" dirty="0" err="1"/>
              <a:t>імунітету</a:t>
            </a:r>
            <a:r>
              <a:rPr lang="ru-RU" i="1" dirty="0"/>
              <a:t>. </a:t>
            </a:r>
            <a:r>
              <a:rPr lang="ru-RU" dirty="0" err="1"/>
              <a:t>Набутий</a:t>
            </a:r>
            <a:r>
              <a:rPr lang="ru-RU" dirty="0"/>
              <a:t> </a:t>
            </a:r>
            <a:r>
              <a:rPr lang="ru-RU" dirty="0" err="1"/>
              <a:t>імунітет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пасивним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виникає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передачі</a:t>
            </a:r>
            <a:r>
              <a:rPr lang="ru-RU" dirty="0"/>
              <a:t> </a:t>
            </a:r>
            <a:r>
              <a:rPr lang="ru-RU" dirty="0" err="1"/>
              <a:t>антитіл</a:t>
            </a:r>
            <a:r>
              <a:rPr lang="ru-RU" dirty="0"/>
              <a:t> плоду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матері</a:t>
            </a:r>
            <a:r>
              <a:rPr lang="ru-RU" dirty="0"/>
              <a:t> через плаценту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молоднякові</a:t>
            </a:r>
            <a:r>
              <a:rPr lang="ru-RU" dirty="0"/>
              <a:t> з молозивом і молоком. </a:t>
            </a:r>
            <a:r>
              <a:rPr lang="ru-RU" dirty="0" err="1"/>
              <a:t>Непомітний</a:t>
            </a:r>
            <a:r>
              <a:rPr lang="ru-RU" dirty="0"/>
              <a:t> </a:t>
            </a:r>
            <a:r>
              <a:rPr lang="ru-RU" dirty="0" err="1"/>
              <a:t>перебіг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 (без </a:t>
            </a:r>
            <a:r>
              <a:rPr lang="ru-RU" dirty="0" err="1"/>
              <a:t>вияву</a:t>
            </a:r>
            <a:r>
              <a:rPr lang="ru-RU" dirty="0"/>
              <a:t> </a:t>
            </a:r>
            <a:r>
              <a:rPr lang="ru-RU" dirty="0" err="1"/>
              <a:t>клінічних</a:t>
            </a:r>
            <a:r>
              <a:rPr lang="ru-RU" dirty="0"/>
              <a:t> </a:t>
            </a:r>
            <a:r>
              <a:rPr lang="ru-RU" dirty="0" err="1"/>
              <a:t>ознак</a:t>
            </a:r>
            <a:r>
              <a:rPr lang="ru-RU" dirty="0"/>
              <a:t>) </a:t>
            </a:r>
            <a:r>
              <a:rPr lang="ru-RU" dirty="0" err="1"/>
              <a:t>унаслідок</a:t>
            </a:r>
            <a:r>
              <a:rPr lang="ru-RU" dirty="0"/>
              <a:t> систематичного </a:t>
            </a:r>
            <a:r>
              <a:rPr lang="ru-RU" dirty="0" err="1"/>
              <a:t>надходження</a:t>
            </a:r>
            <a:r>
              <a:rPr lang="ru-RU" dirty="0"/>
              <a:t> до </a:t>
            </a:r>
            <a:r>
              <a:rPr lang="ru-RU" dirty="0" err="1"/>
              <a:t>організму</a:t>
            </a:r>
            <a:r>
              <a:rPr lang="ru-RU" dirty="0"/>
              <a:t> </a:t>
            </a:r>
            <a:r>
              <a:rPr lang="ru-RU" dirty="0" err="1"/>
              <a:t>не­значних</a:t>
            </a:r>
            <a:r>
              <a:rPr lang="ru-RU" dirty="0"/>
              <a:t> доз </a:t>
            </a:r>
            <a:r>
              <a:rPr lang="ru-RU" dirty="0" err="1"/>
              <a:t>збудника</a:t>
            </a:r>
            <a:r>
              <a:rPr lang="ru-RU" dirty="0"/>
              <a:t> хвороб,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утворився</a:t>
            </a:r>
            <a:r>
              <a:rPr lang="ru-RU" dirty="0"/>
              <a:t> </a:t>
            </a:r>
            <a:r>
              <a:rPr lang="ru-RU" dirty="0" err="1"/>
              <a:t>імунітет</a:t>
            </a:r>
            <a:r>
              <a:rPr lang="ru-RU" dirty="0"/>
              <a:t>, </a:t>
            </a:r>
            <a:r>
              <a:rPr lang="ru-RU" dirty="0" err="1"/>
              <a:t>отри­мало</a:t>
            </a:r>
            <a:r>
              <a:rPr lang="ru-RU" dirty="0"/>
              <a:t> </a:t>
            </a:r>
            <a:r>
              <a:rPr lang="ru-RU" dirty="0" err="1"/>
              <a:t>назву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i="1" dirty="0" err="1"/>
              <a:t>мунізуючої</a:t>
            </a:r>
            <a:r>
              <a:rPr lang="ru-RU" i="1" dirty="0"/>
              <a:t> </a:t>
            </a:r>
            <a:r>
              <a:rPr lang="ru-RU" i="1" dirty="0" err="1"/>
              <a:t>субінфекції</a:t>
            </a:r>
            <a:r>
              <a:rPr lang="ru-RU" i="1" dirty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469056"/>
            <a:ext cx="6129536" cy="232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32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980728"/>
            <a:ext cx="439248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Розрізняють</a:t>
            </a:r>
            <a:r>
              <a:rPr lang="ru-RU" b="1" dirty="0"/>
              <a:t> </a:t>
            </a:r>
            <a:r>
              <a:rPr lang="ru-RU" dirty="0" err="1"/>
              <a:t>активний</a:t>
            </a:r>
            <a:r>
              <a:rPr lang="ru-RU" dirty="0"/>
              <a:t> і </a:t>
            </a:r>
            <a:r>
              <a:rPr lang="ru-RU" dirty="0" err="1"/>
              <a:t>пасивний</a:t>
            </a:r>
            <a:r>
              <a:rPr lang="ru-RU" dirty="0"/>
              <a:t> штучно </a:t>
            </a:r>
            <a:r>
              <a:rPr lang="ru-RU" dirty="0" err="1"/>
              <a:t>набутий</a:t>
            </a:r>
            <a:r>
              <a:rPr lang="ru-RU" dirty="0"/>
              <a:t> </a:t>
            </a:r>
            <a:r>
              <a:rPr lang="ru-RU" dirty="0" err="1"/>
              <a:t>імунітет</a:t>
            </a:r>
            <a:r>
              <a:rPr lang="ru-RU" dirty="0"/>
              <a:t>. </a:t>
            </a:r>
            <a:r>
              <a:rPr lang="ru-RU" dirty="0" err="1"/>
              <a:t>Імунітет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утворився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вакцинації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, </a:t>
            </a:r>
            <a:r>
              <a:rPr lang="ru-RU" dirty="0" err="1"/>
              <a:t>називається</a:t>
            </a:r>
            <a:r>
              <a:rPr lang="ru-RU" dirty="0"/>
              <a:t> </a:t>
            </a:r>
            <a:r>
              <a:rPr lang="ru-RU" i="1" dirty="0" err="1"/>
              <a:t>активним</a:t>
            </a:r>
            <a:r>
              <a:rPr lang="ru-RU" i="1" dirty="0"/>
              <a:t>, </a:t>
            </a:r>
            <a:r>
              <a:rPr lang="ru-RU" b="1" dirty="0"/>
              <a:t>а </a:t>
            </a:r>
            <a:r>
              <a:rPr lang="ru-RU" dirty="0" err="1"/>
              <a:t>імунітет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утворився</a:t>
            </a:r>
            <a:r>
              <a:rPr lang="ru-RU" dirty="0"/>
              <a:t> при парентеральному </a:t>
            </a:r>
            <a:r>
              <a:rPr lang="ru-RU" dirty="0" err="1"/>
              <a:t>введенні</a:t>
            </a:r>
            <a:r>
              <a:rPr lang="ru-RU" dirty="0"/>
              <a:t> в </a:t>
            </a:r>
            <a:r>
              <a:rPr lang="ru-RU" dirty="0" err="1"/>
              <a:t>організм</a:t>
            </a:r>
            <a:r>
              <a:rPr lang="ru-RU" dirty="0"/>
              <a:t> </a:t>
            </a:r>
            <a:r>
              <a:rPr lang="ru-RU" dirty="0" err="1"/>
              <a:t>гіперімунних</a:t>
            </a:r>
            <a:r>
              <a:rPr lang="ru-RU" dirty="0"/>
              <a:t> </a:t>
            </a:r>
            <a:r>
              <a:rPr lang="ru-RU" dirty="0" err="1"/>
              <a:t>сироваток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гамаглобулінів</a:t>
            </a:r>
            <a:r>
              <a:rPr lang="ru-RU" dirty="0"/>
              <a:t>, </a:t>
            </a:r>
            <a:r>
              <a:rPr lang="ru-RU" dirty="0" err="1"/>
              <a:t>на­зивається</a:t>
            </a:r>
            <a:r>
              <a:rPr lang="ru-RU" b="1" dirty="0"/>
              <a:t> </a:t>
            </a:r>
            <a:r>
              <a:rPr lang="ru-RU" i="1" dirty="0" err="1"/>
              <a:t>пасивним</a:t>
            </a:r>
            <a:r>
              <a:rPr lang="ru-RU" i="1" dirty="0"/>
              <a:t>.</a:t>
            </a:r>
            <a:endParaRPr lang="ru-RU" dirty="0"/>
          </a:p>
          <a:p>
            <a:pPr algn="just"/>
            <a:r>
              <a:rPr lang="ru-RU" dirty="0"/>
              <a:t>У </a:t>
            </a:r>
            <a:r>
              <a:rPr lang="ru-RU" dirty="0" err="1"/>
              <a:t>випадках</a:t>
            </a:r>
            <a:r>
              <a:rPr lang="ru-RU" dirty="0"/>
              <a:t>, коли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набуття</a:t>
            </a:r>
            <a:r>
              <a:rPr lang="ru-RU" dirty="0"/>
              <a:t> природного </a:t>
            </a:r>
            <a:r>
              <a:rPr lang="ru-RU" dirty="0" err="1"/>
              <a:t>імунітету</a:t>
            </a:r>
            <a:r>
              <a:rPr lang="ru-RU" dirty="0"/>
              <a:t> </a:t>
            </a:r>
            <a:r>
              <a:rPr lang="ru-RU" dirty="0" err="1"/>
              <a:t>організм</a:t>
            </a:r>
            <a:r>
              <a:rPr lang="ru-RU" dirty="0"/>
              <a:t> </a:t>
            </a:r>
            <a:r>
              <a:rPr lang="ru-RU" dirty="0" err="1"/>
              <a:t>тварини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звільняється</a:t>
            </a:r>
            <a:r>
              <a:rPr lang="ru-RU" dirty="0"/>
              <a:t>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збудни­ка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, </a:t>
            </a:r>
            <a:r>
              <a:rPr lang="ru-RU" dirty="0" err="1"/>
              <a:t>імунітет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i="1" dirty="0" err="1"/>
              <a:t>стерильним</a:t>
            </a:r>
            <a:r>
              <a:rPr lang="ru-RU" i="1" dirty="0"/>
              <a:t>. </a:t>
            </a:r>
            <a:r>
              <a:rPr lang="ru-RU" dirty="0" err="1"/>
              <a:t>Якщо</a:t>
            </a:r>
            <a:r>
              <a:rPr lang="ru-RU" dirty="0"/>
              <a:t> ж </a:t>
            </a:r>
            <a:r>
              <a:rPr lang="ru-RU" dirty="0" err="1"/>
              <a:t>унаслідок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природного </a:t>
            </a:r>
            <a:r>
              <a:rPr lang="ru-RU" dirty="0" err="1"/>
              <a:t>імунітету</a:t>
            </a:r>
            <a:r>
              <a:rPr lang="ru-RU" dirty="0"/>
              <a:t> </a:t>
            </a:r>
            <a:r>
              <a:rPr lang="ru-RU" dirty="0" err="1"/>
              <a:t>організм</a:t>
            </a:r>
            <a:r>
              <a:rPr lang="ru-RU" dirty="0"/>
              <a:t> не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звільняється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збудника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,</a:t>
            </a:r>
            <a:r>
              <a:rPr lang="ru-RU" b="1" dirty="0"/>
              <a:t> </a:t>
            </a:r>
            <a:r>
              <a:rPr lang="ru-RU" dirty="0" err="1"/>
              <a:t>імунітет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i="1" dirty="0" err="1"/>
              <a:t>нестерильним</a:t>
            </a:r>
            <a:r>
              <a:rPr lang="ru-RU" i="1" dirty="0"/>
              <a:t>, </a:t>
            </a:r>
            <a:r>
              <a:rPr lang="ru-RU" i="1" dirty="0" err="1"/>
              <a:t>або</a:t>
            </a:r>
            <a:r>
              <a:rPr lang="ru-RU" i="1" dirty="0"/>
              <a:t> </a:t>
            </a:r>
            <a:r>
              <a:rPr lang="ru-RU" i="1" dirty="0" err="1"/>
              <a:t>інфекційним</a:t>
            </a:r>
            <a:r>
              <a:rPr lang="ru-RU" i="1" dirty="0"/>
              <a:t>. </a:t>
            </a:r>
            <a:r>
              <a:rPr lang="ru-RU" dirty="0" err="1"/>
              <a:t>Нестерильний</a:t>
            </a:r>
            <a:r>
              <a:rPr lang="ru-RU" dirty="0"/>
              <a:t> </a:t>
            </a:r>
            <a:r>
              <a:rPr lang="ru-RU" dirty="0" err="1"/>
              <a:t>імунітет</a:t>
            </a:r>
            <a:r>
              <a:rPr lang="ru-RU" dirty="0"/>
              <a:t>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доти</a:t>
            </a:r>
            <a:r>
              <a:rPr lang="ru-RU" dirty="0"/>
              <a:t>, доки в </a:t>
            </a:r>
            <a:r>
              <a:rPr lang="ru-RU" dirty="0" err="1"/>
              <a:t>організмі</a:t>
            </a:r>
            <a:r>
              <a:rPr lang="ru-RU" dirty="0"/>
              <a:t> </a:t>
            </a:r>
            <a:r>
              <a:rPr lang="ru-RU" dirty="0" err="1"/>
              <a:t>ха­зяїна</a:t>
            </a:r>
            <a:r>
              <a:rPr lang="ru-RU" dirty="0"/>
              <a:t> </a:t>
            </a:r>
            <a:r>
              <a:rPr lang="ru-RU" dirty="0" err="1"/>
              <a:t>зберігається</a:t>
            </a:r>
            <a:r>
              <a:rPr lang="ru-RU" dirty="0"/>
              <a:t> </a:t>
            </a:r>
            <a:r>
              <a:rPr lang="ru-RU" dirty="0" err="1"/>
              <a:t>збудник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358" y="1628800"/>
            <a:ext cx="2847975" cy="17902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833" y="3861048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633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3429000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Проти</a:t>
            </a:r>
            <a:r>
              <a:rPr lang="ru-RU" b="1" dirty="0"/>
              <a:t>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паразитичних</a:t>
            </a:r>
            <a:r>
              <a:rPr lang="ru-RU" dirty="0"/>
              <a:t> </a:t>
            </a:r>
            <a:r>
              <a:rPr lang="ru-RU" dirty="0" err="1"/>
              <a:t>протистів</a:t>
            </a:r>
            <a:r>
              <a:rPr lang="ru-RU" dirty="0"/>
              <a:t> в </a:t>
            </a:r>
            <a:r>
              <a:rPr lang="ru-RU" dirty="0" err="1"/>
              <a:t>організмі</a:t>
            </a:r>
            <a:r>
              <a:rPr lang="ru-RU" dirty="0"/>
              <a:t> </a:t>
            </a:r>
            <a:r>
              <a:rPr lang="ru-RU" dirty="0" err="1"/>
              <a:t>хазяїна</a:t>
            </a:r>
            <a:r>
              <a:rPr lang="ru-RU" dirty="0"/>
              <a:t> </a:t>
            </a:r>
            <a:r>
              <a:rPr lang="ru-RU" dirty="0" err="1"/>
              <a:t>утворюється</a:t>
            </a:r>
            <a:r>
              <a:rPr lang="ru-RU" dirty="0"/>
              <a:t> </a:t>
            </a:r>
            <a:r>
              <a:rPr lang="ru-RU" dirty="0" err="1"/>
              <a:t>імунітет</a:t>
            </a:r>
            <a:r>
              <a:rPr lang="ru-RU" dirty="0"/>
              <a:t>. Але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паразитів</a:t>
            </a:r>
            <a:r>
              <a:rPr lang="ru-RU" dirty="0"/>
              <a:t> </a:t>
            </a:r>
            <a:r>
              <a:rPr lang="ru-RU" dirty="0" err="1"/>
              <a:t>формується</a:t>
            </a:r>
            <a:r>
              <a:rPr lang="ru-RU" dirty="0"/>
              <a:t> </a:t>
            </a:r>
            <a:r>
              <a:rPr lang="ru-RU" dirty="0" err="1"/>
              <a:t>нестерильний</a:t>
            </a:r>
            <a:r>
              <a:rPr lang="ru-RU" dirty="0"/>
              <a:t> </a:t>
            </a:r>
            <a:r>
              <a:rPr lang="ru-RU" dirty="0" err="1"/>
              <a:t>імунітет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премуніція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в </a:t>
            </a:r>
            <a:r>
              <a:rPr lang="ru-RU" dirty="0" err="1"/>
              <a:t>слабкій</a:t>
            </a:r>
            <a:r>
              <a:rPr lang="ru-RU" dirty="0"/>
              <a:t> </a:t>
            </a:r>
            <a:r>
              <a:rPr lang="ru-RU" dirty="0" err="1"/>
              <a:t>формі</a:t>
            </a:r>
            <a:r>
              <a:rPr lang="ru-RU" dirty="0"/>
              <a:t>, то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проникнення</a:t>
            </a:r>
            <a:r>
              <a:rPr lang="ru-RU" dirty="0"/>
              <a:t> </a:t>
            </a:r>
            <a:r>
              <a:rPr lang="ru-RU" dirty="0" err="1"/>
              <a:t>вірулентного</a:t>
            </a:r>
            <a:r>
              <a:rPr lang="ru-RU" dirty="0"/>
              <a:t> </a:t>
            </a:r>
            <a:r>
              <a:rPr lang="ru-RU" dirty="0" err="1"/>
              <a:t>збудника</a:t>
            </a:r>
            <a:r>
              <a:rPr lang="ru-RU" dirty="0"/>
              <a:t> в </a:t>
            </a:r>
            <a:r>
              <a:rPr lang="ru-RU" dirty="0" err="1"/>
              <a:t>тварини</a:t>
            </a:r>
            <a:r>
              <a:rPr lang="ru-RU" dirty="0"/>
              <a:t> не </a:t>
            </a:r>
            <a:r>
              <a:rPr lang="ru-RU" dirty="0" err="1"/>
              <a:t>виникає</a:t>
            </a:r>
            <a:r>
              <a:rPr lang="ru-RU" dirty="0"/>
              <a:t>. </a:t>
            </a:r>
            <a:r>
              <a:rPr lang="ru-RU" dirty="0" err="1"/>
              <a:t>Міра</a:t>
            </a:r>
            <a:r>
              <a:rPr lang="ru-RU" dirty="0"/>
              <a:t> </a:t>
            </a:r>
            <a:r>
              <a:rPr lang="ru-RU" dirty="0" err="1"/>
              <a:t>вірулентності</a:t>
            </a:r>
            <a:r>
              <a:rPr lang="ru-RU" dirty="0"/>
              <a:t> </a:t>
            </a:r>
            <a:r>
              <a:rPr lang="ru-RU" dirty="0" err="1"/>
              <a:t>найпростішого</a:t>
            </a:r>
            <a:r>
              <a:rPr lang="ru-RU" dirty="0"/>
              <a:t> за </a:t>
            </a:r>
            <a:r>
              <a:rPr lang="ru-RU" dirty="0" err="1"/>
              <a:t>наявності</a:t>
            </a:r>
            <a:r>
              <a:rPr lang="ru-RU" dirty="0"/>
              <a:t> </a:t>
            </a:r>
            <a:r>
              <a:rPr lang="ru-RU" dirty="0" err="1"/>
              <a:t>антитіл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пев­ного</a:t>
            </a:r>
            <a:r>
              <a:rPr lang="ru-RU" dirty="0"/>
              <a:t> </a:t>
            </a:r>
            <a:r>
              <a:rPr lang="ru-RU" dirty="0" err="1"/>
              <a:t>періоду</a:t>
            </a:r>
            <a:r>
              <a:rPr lang="ru-RU" dirty="0"/>
              <a:t> </a:t>
            </a:r>
            <a:r>
              <a:rPr lang="ru-RU" dirty="0" err="1"/>
              <a:t>слабшає</a:t>
            </a:r>
            <a:r>
              <a:rPr lang="ru-RU" dirty="0"/>
              <a:t>, паразит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авірулентним</a:t>
            </a:r>
            <a:r>
              <a:rPr lang="ru-RU" dirty="0"/>
              <a:t>, а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зни­кає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послаблення</a:t>
            </a:r>
            <a:r>
              <a:rPr lang="ru-RU" dirty="0"/>
              <a:t> </a:t>
            </a:r>
            <a:r>
              <a:rPr lang="ru-RU" dirty="0" err="1"/>
              <a:t>вірулентності</a:t>
            </a:r>
            <a:r>
              <a:rPr lang="ru-RU" dirty="0"/>
              <a:t> паразита </a:t>
            </a:r>
            <a:r>
              <a:rPr lang="ru-RU" dirty="0" err="1"/>
              <a:t>організм</a:t>
            </a:r>
            <a:r>
              <a:rPr lang="ru-RU" dirty="0"/>
              <a:t> </a:t>
            </a:r>
            <a:r>
              <a:rPr lang="ru-RU" dirty="0" err="1"/>
              <a:t>хазяїна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чутливим</a:t>
            </a:r>
            <a:r>
              <a:rPr lang="ru-RU" dirty="0"/>
              <a:t> до того самого виду </a:t>
            </a:r>
            <a:r>
              <a:rPr lang="ru-RU" dirty="0" err="1"/>
              <a:t>збудника</a:t>
            </a:r>
            <a:r>
              <a:rPr lang="ru-RU" dirty="0"/>
              <a:t>, до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мав</a:t>
            </a:r>
            <a:r>
              <a:rPr lang="ru-RU" dirty="0"/>
              <a:t> </a:t>
            </a:r>
            <a:r>
              <a:rPr lang="ru-RU" dirty="0" err="1"/>
              <a:t>несте­рильний</a:t>
            </a:r>
            <a:r>
              <a:rPr lang="ru-RU" dirty="0"/>
              <a:t> </a:t>
            </a:r>
            <a:r>
              <a:rPr lang="ru-RU" dirty="0" err="1"/>
              <a:t>імунітет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ж до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вірулентності</a:t>
            </a:r>
            <a:r>
              <a:rPr lang="ru-RU" dirty="0"/>
              <a:t> </a:t>
            </a:r>
            <a:r>
              <a:rPr lang="ru-RU" dirty="0" err="1"/>
              <a:t>тварина</a:t>
            </a:r>
            <a:r>
              <a:rPr lang="ru-RU" dirty="0"/>
              <a:t> </a:t>
            </a:r>
            <a:r>
              <a:rPr lang="ru-RU" dirty="0" err="1"/>
              <a:t>знову</a:t>
            </a:r>
            <a:r>
              <a:rPr lang="ru-RU" dirty="0"/>
              <a:t> </a:t>
            </a:r>
            <a:r>
              <a:rPr lang="ru-RU" dirty="0" err="1"/>
              <a:t>підпала</a:t>
            </a:r>
            <a:r>
              <a:rPr lang="ru-RU" dirty="0"/>
              <a:t> </a:t>
            </a:r>
            <a:r>
              <a:rPr lang="ru-RU" dirty="0" err="1"/>
              <a:t>інвазуванню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 самим видом паразита (</a:t>
            </a:r>
            <a:r>
              <a:rPr lang="ru-RU" dirty="0" err="1"/>
              <a:t>суперінвазія</a:t>
            </a:r>
            <a:r>
              <a:rPr lang="ru-RU" dirty="0"/>
              <a:t>), то вона легко </a:t>
            </a:r>
            <a:r>
              <a:rPr lang="ru-RU" dirty="0" err="1"/>
              <a:t>перемагає</a:t>
            </a:r>
            <a:r>
              <a:rPr lang="ru-RU" dirty="0"/>
              <a:t> паразита й </a:t>
            </a:r>
            <a:r>
              <a:rPr lang="ru-RU" dirty="0" err="1"/>
              <a:t>відновлює</a:t>
            </a:r>
            <a:r>
              <a:rPr lang="ru-RU" dirty="0"/>
              <a:t> </a:t>
            </a:r>
            <a:r>
              <a:rPr lang="ru-RU" dirty="0" err="1"/>
              <a:t>напруженість</a:t>
            </a:r>
            <a:r>
              <a:rPr lang="ru-RU" dirty="0"/>
              <a:t> </a:t>
            </a:r>
            <a:r>
              <a:rPr lang="ru-RU" dirty="0" err="1"/>
              <a:t>премуніції</a:t>
            </a:r>
            <a:r>
              <a:rPr lang="ru-RU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60649"/>
            <a:ext cx="3960440" cy="297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84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764704"/>
            <a:ext cx="69847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У </a:t>
            </a:r>
            <a:r>
              <a:rPr lang="ru-RU" dirty="0" err="1"/>
              <a:t>тварин</a:t>
            </a:r>
            <a:r>
              <a:rPr lang="ru-RU" dirty="0"/>
              <a:t> </a:t>
            </a:r>
            <a:r>
              <a:rPr lang="ru-RU" dirty="0" err="1"/>
              <a:t>премуніція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послабленою</a:t>
            </a:r>
            <a:r>
              <a:rPr lang="ru-RU" dirty="0"/>
              <a:t> при </a:t>
            </a:r>
            <a:r>
              <a:rPr lang="ru-RU" dirty="0" err="1"/>
              <a:t>зниженні</a:t>
            </a:r>
            <a:r>
              <a:rPr lang="ru-RU" dirty="0"/>
              <a:t> </a:t>
            </a:r>
            <a:r>
              <a:rPr lang="ru-RU" dirty="0" err="1"/>
              <a:t>резистентності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(</a:t>
            </a:r>
            <a:r>
              <a:rPr lang="ru-RU" dirty="0" err="1"/>
              <a:t>виснаження</a:t>
            </a:r>
            <a:r>
              <a:rPr lang="ru-RU" dirty="0"/>
              <a:t>,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). </a:t>
            </a:r>
            <a:endParaRPr lang="ru-RU" dirty="0" smtClean="0"/>
          </a:p>
          <a:p>
            <a:pPr algn="just"/>
            <a:r>
              <a:rPr lang="ru-RU" dirty="0" smtClean="0"/>
              <a:t>У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вірулентність</a:t>
            </a:r>
            <a:r>
              <a:rPr lang="ru-RU" dirty="0"/>
              <a:t> паразита </a:t>
            </a:r>
            <a:r>
              <a:rPr lang="ru-RU" dirty="0" err="1"/>
              <a:t>збільшується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почи­нає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розмножуватись</a:t>
            </a:r>
            <a:r>
              <a:rPr lang="ru-RU" dirty="0"/>
              <a:t> і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тоді</a:t>
            </a:r>
            <a:r>
              <a:rPr lang="ru-RU" dirty="0"/>
              <a:t> </a:t>
            </a:r>
            <a:r>
              <a:rPr lang="ru-RU" dirty="0" err="1"/>
              <a:t>спостерігається</a:t>
            </a:r>
            <a:r>
              <a:rPr lang="ru-RU" dirty="0"/>
              <a:t> реци­див </a:t>
            </a:r>
            <a:r>
              <a:rPr lang="ru-RU" dirty="0" err="1"/>
              <a:t>хвороби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smtClean="0"/>
              <a:t>В </a:t>
            </a:r>
            <a:r>
              <a:rPr lang="ru-RU" dirty="0" err="1"/>
              <a:t>організмі</a:t>
            </a:r>
            <a:r>
              <a:rPr lang="ru-RU" dirty="0"/>
              <a:t> </a:t>
            </a:r>
            <a:r>
              <a:rPr lang="ru-RU" dirty="0" err="1"/>
              <a:t>тварини</a:t>
            </a:r>
            <a:r>
              <a:rPr lang="ru-RU" dirty="0"/>
              <a:t>, як правило, </a:t>
            </a:r>
            <a:r>
              <a:rPr lang="ru-RU" dirty="0" err="1"/>
              <a:t>виникає</a:t>
            </a:r>
            <a:r>
              <a:rPr lang="ru-RU" dirty="0"/>
              <a:t> стан </a:t>
            </a:r>
            <a:r>
              <a:rPr lang="ru-RU" dirty="0" err="1"/>
              <a:t>не­сприйнятливості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нестерильного </a:t>
            </a:r>
            <a:r>
              <a:rPr lang="ru-RU" dirty="0" err="1"/>
              <a:t>імунітету</a:t>
            </a:r>
            <a:r>
              <a:rPr lang="ru-RU" dirty="0"/>
              <a:t> до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бага­токлітинних</a:t>
            </a:r>
            <a:r>
              <a:rPr lang="ru-RU" dirty="0"/>
              <a:t> </a:t>
            </a:r>
            <a:r>
              <a:rPr lang="ru-RU" dirty="0" err="1"/>
              <a:t>паразитів</a:t>
            </a:r>
            <a:r>
              <a:rPr lang="ru-RU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369493"/>
            <a:ext cx="6048672" cy="284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0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уявлення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імунітет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імунітет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Набутий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імунітет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005064"/>
            <a:ext cx="476250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04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620688"/>
            <a:ext cx="53285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/>
              <a:t>Антигенами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й </a:t>
            </a:r>
            <a:r>
              <a:rPr lang="ru-RU" dirty="0" err="1"/>
              <a:t>клітини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при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уве­денні</a:t>
            </a:r>
            <a:r>
              <a:rPr lang="ru-RU" dirty="0"/>
              <a:t> в </a:t>
            </a:r>
            <a:r>
              <a:rPr lang="ru-RU" dirty="0" err="1"/>
              <a:t>організм</a:t>
            </a:r>
            <a:r>
              <a:rPr lang="ru-RU" dirty="0"/>
              <a:t> </a:t>
            </a:r>
            <a:r>
              <a:rPr lang="ru-RU" dirty="0" err="1"/>
              <a:t>викликають</a:t>
            </a:r>
            <a:r>
              <a:rPr lang="ru-RU" dirty="0"/>
              <a:t> </a:t>
            </a:r>
            <a:r>
              <a:rPr lang="ru-RU" dirty="0" err="1"/>
              <a:t>утворення</a:t>
            </a:r>
            <a:r>
              <a:rPr lang="ru-RU" dirty="0"/>
              <a:t> в </a:t>
            </a:r>
            <a:r>
              <a:rPr lang="ru-RU" dirty="0" err="1"/>
              <a:t>ньому</a:t>
            </a:r>
            <a:r>
              <a:rPr lang="ru-RU" dirty="0"/>
              <a:t> </a:t>
            </a:r>
            <a:r>
              <a:rPr lang="ru-RU" dirty="0" err="1"/>
              <a:t>антитіл</a:t>
            </a:r>
            <a:r>
              <a:rPr lang="ru-RU" dirty="0"/>
              <a:t> (</a:t>
            </a:r>
            <a:r>
              <a:rPr lang="ru-RU" dirty="0" err="1"/>
              <a:t>імун­них</a:t>
            </a:r>
            <a:r>
              <a:rPr lang="ru-RU" dirty="0"/>
              <a:t> </a:t>
            </a:r>
            <a:r>
              <a:rPr lang="ru-RU" dirty="0" err="1"/>
              <a:t>тіл</a:t>
            </a:r>
            <a:r>
              <a:rPr lang="ru-RU" dirty="0"/>
              <a:t>) і </a:t>
            </a:r>
            <a:r>
              <a:rPr lang="ru-RU" dirty="0" err="1"/>
              <a:t>дають</a:t>
            </a:r>
            <a:r>
              <a:rPr lang="ru-RU" dirty="0"/>
              <a:t> </a:t>
            </a:r>
            <a:r>
              <a:rPr lang="ru-RU" dirty="0" err="1"/>
              <a:t>помітні</a:t>
            </a:r>
            <a:r>
              <a:rPr lang="ru-RU" dirty="0"/>
              <a:t> </a:t>
            </a:r>
            <a:r>
              <a:rPr lang="ru-RU" dirty="0" err="1"/>
              <a:t>реакції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специфічними</a:t>
            </a:r>
            <a:r>
              <a:rPr lang="ru-RU" dirty="0"/>
              <a:t> </a:t>
            </a:r>
            <a:r>
              <a:rPr lang="ru-RU" dirty="0" err="1"/>
              <a:t>антитілами</a:t>
            </a:r>
            <a:r>
              <a:rPr lang="ru-RU" dirty="0"/>
              <a:t> - так </a:t>
            </a:r>
            <a:r>
              <a:rPr lang="ru-RU" dirty="0" err="1"/>
              <a:t>звані</a:t>
            </a:r>
            <a:r>
              <a:rPr lang="ru-RU" dirty="0"/>
              <a:t> </a:t>
            </a:r>
            <a:r>
              <a:rPr lang="ru-RU" dirty="0" err="1"/>
              <a:t>реакції</a:t>
            </a:r>
            <a:r>
              <a:rPr lang="ru-RU" dirty="0"/>
              <a:t> </a:t>
            </a:r>
            <a:r>
              <a:rPr lang="ru-RU" dirty="0" err="1"/>
              <a:t>імунітету</a:t>
            </a:r>
            <a:r>
              <a:rPr lang="ru-RU" dirty="0"/>
              <a:t>. </a:t>
            </a:r>
            <a:r>
              <a:rPr lang="ru-RU" dirty="0" err="1"/>
              <a:t>Речовини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уведення</a:t>
            </a:r>
            <a:r>
              <a:rPr lang="ru-RU" dirty="0"/>
              <a:t> до </a:t>
            </a:r>
            <a:r>
              <a:rPr lang="ru-RU" dirty="0" err="1"/>
              <a:t>організму</a:t>
            </a:r>
            <a:r>
              <a:rPr lang="ru-RU" dirty="0"/>
              <a:t> </a:t>
            </a:r>
            <a:r>
              <a:rPr lang="ru-RU" dirty="0" err="1"/>
              <a:t>тварини</a:t>
            </a:r>
            <a:r>
              <a:rPr lang="ru-RU" dirty="0"/>
              <a:t> </a:t>
            </a:r>
            <a:r>
              <a:rPr lang="ru-RU" dirty="0" err="1"/>
              <a:t>самі</a:t>
            </a:r>
            <a:r>
              <a:rPr lang="ru-RU" dirty="0"/>
              <a:t> по </a:t>
            </a:r>
            <a:r>
              <a:rPr lang="ru-RU" dirty="0" err="1"/>
              <a:t>собі</a:t>
            </a:r>
            <a:r>
              <a:rPr lang="ru-RU" dirty="0"/>
              <a:t> не </a:t>
            </a:r>
            <a:r>
              <a:rPr lang="ru-RU" dirty="0" err="1"/>
              <a:t>викликають</a:t>
            </a:r>
            <a:r>
              <a:rPr lang="ru-RU" dirty="0"/>
              <a:t> </a:t>
            </a:r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/>
              <a:t>анти­тіл</a:t>
            </a:r>
            <a:r>
              <a:rPr lang="ru-RU" dirty="0"/>
              <a:t>, але </a:t>
            </a:r>
            <a:r>
              <a:rPr lang="ru-RU" dirty="0" err="1"/>
              <a:t>реагують</a:t>
            </a:r>
            <a:r>
              <a:rPr lang="ru-RU" dirty="0"/>
              <a:t> у </a:t>
            </a:r>
            <a:r>
              <a:rPr lang="ru-RU" dirty="0" err="1"/>
              <a:t>реакціях</a:t>
            </a:r>
            <a:r>
              <a:rPr lang="ru-RU" dirty="0"/>
              <a:t> </a:t>
            </a:r>
            <a:r>
              <a:rPr lang="ru-RU" dirty="0" err="1"/>
              <a:t>імунітету</a:t>
            </a:r>
            <a:r>
              <a:rPr lang="ru-RU" dirty="0"/>
              <a:t> з уже </a:t>
            </a:r>
            <a:r>
              <a:rPr lang="ru-RU" dirty="0" err="1"/>
              <a:t>готовими</a:t>
            </a:r>
            <a:r>
              <a:rPr lang="ru-RU" dirty="0"/>
              <a:t> </a:t>
            </a:r>
            <a:r>
              <a:rPr lang="ru-RU" dirty="0" err="1"/>
              <a:t>антитіла­ми</a:t>
            </a:r>
            <a:r>
              <a:rPr lang="ru-RU" dirty="0"/>
              <a:t>,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неповноцінними</a:t>
            </a:r>
            <a:r>
              <a:rPr lang="ru-RU" dirty="0"/>
              <a:t> антигенами,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гаптенами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Повноцінними</a:t>
            </a:r>
            <a:r>
              <a:rPr lang="ru-RU" dirty="0"/>
              <a:t> антигенами є </a:t>
            </a:r>
            <a:r>
              <a:rPr lang="ru-RU" dirty="0" err="1"/>
              <a:t>білки</a:t>
            </a:r>
            <a:r>
              <a:rPr lang="ru-RU" dirty="0"/>
              <a:t>; </a:t>
            </a:r>
            <a:r>
              <a:rPr lang="ru-RU" dirty="0" err="1"/>
              <a:t>речовини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 </a:t>
            </a:r>
            <a:r>
              <a:rPr lang="ru-RU" dirty="0" err="1"/>
              <a:t>хіміч­ного</a:t>
            </a:r>
            <a:r>
              <a:rPr lang="ru-RU" dirty="0"/>
              <a:t> складу (</a:t>
            </a:r>
            <a:r>
              <a:rPr lang="ru-RU" dirty="0" err="1"/>
              <a:t>ліпоїди</a:t>
            </a:r>
            <a:r>
              <a:rPr lang="ru-RU" dirty="0"/>
              <a:t>, </a:t>
            </a:r>
            <a:r>
              <a:rPr lang="ru-RU" dirty="0" err="1"/>
              <a:t>полісахариди</a:t>
            </a:r>
            <a:r>
              <a:rPr lang="ru-RU" dirty="0"/>
              <a:t>) - </a:t>
            </a:r>
            <a:r>
              <a:rPr lang="ru-RU" dirty="0" err="1"/>
              <a:t>неповноцінні</a:t>
            </a:r>
            <a:r>
              <a:rPr lang="ru-RU" dirty="0"/>
              <a:t> </a:t>
            </a:r>
            <a:r>
              <a:rPr lang="ru-RU" dirty="0" err="1"/>
              <a:t>антигени</a:t>
            </a:r>
            <a:r>
              <a:rPr lang="ru-RU" dirty="0"/>
              <a:t>. </a:t>
            </a:r>
            <a:r>
              <a:rPr lang="ru-RU" dirty="0" err="1"/>
              <a:t>Мікробні</a:t>
            </a:r>
            <a:r>
              <a:rPr lang="ru-RU" dirty="0"/>
              <a:t> </a:t>
            </a:r>
            <a:r>
              <a:rPr lang="ru-RU" dirty="0" err="1"/>
              <a:t>клітини</a:t>
            </a:r>
            <a:r>
              <a:rPr lang="ru-RU" dirty="0"/>
              <a:t> у </a:t>
            </a:r>
            <a:r>
              <a:rPr lang="ru-RU" dirty="0" err="1"/>
              <a:t>своєму</a:t>
            </a:r>
            <a:r>
              <a:rPr lang="ru-RU" dirty="0"/>
              <a:t> </a:t>
            </a:r>
            <a:r>
              <a:rPr lang="ru-RU" dirty="0" err="1"/>
              <a:t>складі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білкові</a:t>
            </a:r>
            <a:r>
              <a:rPr lang="ru-RU" dirty="0"/>
              <a:t> </a:t>
            </a:r>
            <a:r>
              <a:rPr lang="ru-RU" dirty="0" err="1"/>
              <a:t>субстанції</a:t>
            </a:r>
            <a:r>
              <a:rPr lang="ru-RU" dirty="0"/>
              <a:t>, тому вони є </a:t>
            </a:r>
            <a:r>
              <a:rPr lang="ru-RU" dirty="0" err="1"/>
              <a:t>повноцінними</a:t>
            </a:r>
            <a:r>
              <a:rPr lang="ru-RU" dirty="0"/>
              <a:t> антигенами.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видової</a:t>
            </a:r>
            <a:r>
              <a:rPr lang="ru-RU" dirty="0"/>
              <a:t> </a:t>
            </a:r>
            <a:r>
              <a:rPr lang="ru-RU" dirty="0" err="1"/>
              <a:t>належ­ності</a:t>
            </a:r>
            <a:r>
              <a:rPr lang="ru-RU" dirty="0"/>
              <a:t> в </a:t>
            </a:r>
            <a:r>
              <a:rPr lang="ru-RU" dirty="0" err="1"/>
              <a:t>мікробній</a:t>
            </a:r>
            <a:r>
              <a:rPr lang="ru-RU" dirty="0"/>
              <a:t> </a:t>
            </a:r>
            <a:r>
              <a:rPr lang="ru-RU" dirty="0" err="1"/>
              <a:t>клітині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антигенні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, через </a:t>
            </a:r>
            <a:r>
              <a:rPr lang="ru-RU" dirty="0" err="1"/>
              <a:t>що</a:t>
            </a:r>
            <a:r>
              <a:rPr lang="ru-RU" dirty="0"/>
              <a:t> при </a:t>
            </a:r>
            <a:r>
              <a:rPr lang="ru-RU" dirty="0" err="1"/>
              <a:t>потраплянні</a:t>
            </a:r>
            <a:r>
              <a:rPr lang="ru-RU" dirty="0"/>
              <a:t> </a:t>
            </a:r>
            <a:r>
              <a:rPr lang="ru-RU" dirty="0" err="1"/>
              <a:t>мікроорганізмів</a:t>
            </a:r>
            <a:r>
              <a:rPr lang="ru-RU" dirty="0"/>
              <a:t> до </a:t>
            </a:r>
            <a:r>
              <a:rPr lang="ru-RU" dirty="0" err="1"/>
              <a:t>макроорганізму</a:t>
            </a:r>
            <a:r>
              <a:rPr lang="ru-RU" dirty="0"/>
              <a:t> вони </a:t>
            </a:r>
            <a:r>
              <a:rPr lang="ru-RU" dirty="0" err="1"/>
              <a:t>здатні</a:t>
            </a:r>
            <a:r>
              <a:rPr lang="ru-RU" dirty="0"/>
              <a:t> </a:t>
            </a:r>
            <a:r>
              <a:rPr lang="ru-RU" dirty="0" err="1"/>
              <a:t>викликати</a:t>
            </a:r>
            <a:r>
              <a:rPr lang="ru-RU" dirty="0"/>
              <a:t> </a:t>
            </a:r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специфічних</a:t>
            </a:r>
            <a:r>
              <a:rPr lang="ru-RU" dirty="0"/>
              <a:t> </a:t>
            </a:r>
            <a:r>
              <a:rPr lang="ru-RU" dirty="0" err="1"/>
              <a:t>антитіл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відповідають</a:t>
            </a:r>
            <a:r>
              <a:rPr lang="ru-RU" dirty="0"/>
              <a:t> </a:t>
            </a:r>
            <a:r>
              <a:rPr lang="ru-RU" dirty="0" err="1"/>
              <a:t>антигенній</a:t>
            </a:r>
            <a:r>
              <a:rPr lang="ru-RU" dirty="0"/>
              <a:t> </a:t>
            </a:r>
            <a:r>
              <a:rPr lang="ru-RU" dirty="0" err="1"/>
              <a:t>будові</a:t>
            </a:r>
            <a:r>
              <a:rPr lang="ru-RU" dirty="0"/>
              <a:t> того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 </a:t>
            </a:r>
            <a:r>
              <a:rPr lang="ru-RU" dirty="0" err="1"/>
              <a:t>мікроба</a:t>
            </a:r>
            <a:r>
              <a:rPr lang="ru-RU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620688"/>
            <a:ext cx="2437194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916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60032" y="1639555"/>
            <a:ext cx="41044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видових</a:t>
            </a:r>
            <a:r>
              <a:rPr lang="ru-RU" dirty="0"/>
              <a:t> </a:t>
            </a:r>
            <a:r>
              <a:rPr lang="ru-RU" dirty="0" err="1"/>
              <a:t>особливостей</a:t>
            </a:r>
            <a:r>
              <a:rPr lang="ru-RU" dirty="0"/>
              <a:t> </a:t>
            </a:r>
            <a:r>
              <a:rPr lang="ru-RU" dirty="0" err="1"/>
              <a:t>бактерій</a:t>
            </a:r>
            <a:r>
              <a:rPr lang="ru-RU" dirty="0"/>
              <a:t>, у них </a:t>
            </a:r>
            <a:r>
              <a:rPr lang="ru-RU" dirty="0" err="1"/>
              <a:t>розрізня­ють</a:t>
            </a:r>
            <a:r>
              <a:rPr lang="ru-RU" dirty="0"/>
              <a:t> </a:t>
            </a:r>
            <a:r>
              <a:rPr lang="ru-RU" dirty="0" err="1"/>
              <a:t>антигени</a:t>
            </a:r>
            <a:r>
              <a:rPr lang="ru-RU" dirty="0"/>
              <a:t>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типів</a:t>
            </a:r>
            <a:r>
              <a:rPr lang="ru-RU" dirty="0"/>
              <a:t>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 err="1"/>
              <a:t>соматичні</a:t>
            </a:r>
            <a:r>
              <a:rPr lang="ru-RU" dirty="0"/>
              <a:t>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 err="1"/>
              <a:t>джгутикові</a:t>
            </a:r>
            <a:r>
              <a:rPr lang="ru-RU" dirty="0"/>
              <a:t>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 err="1"/>
              <a:t>капсульні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бактерії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специфічний</a:t>
            </a:r>
            <a:r>
              <a:rPr lang="ru-RU" dirty="0"/>
              <a:t> </a:t>
            </a:r>
            <a:r>
              <a:rPr lang="ru-RU" dirty="0" err="1"/>
              <a:t>соматичний</a:t>
            </a:r>
            <a:r>
              <a:rPr lang="ru-RU" dirty="0"/>
              <a:t> антиген; у </a:t>
            </a:r>
            <a:r>
              <a:rPr lang="ru-RU" dirty="0" err="1"/>
              <a:t>бак­терій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утворюють</a:t>
            </a:r>
            <a:r>
              <a:rPr lang="ru-RU" dirty="0"/>
              <a:t> </a:t>
            </a:r>
            <a:r>
              <a:rPr lang="ru-RU" dirty="0" err="1"/>
              <a:t>капсули</a:t>
            </a:r>
            <a:r>
              <a:rPr lang="ru-RU" dirty="0"/>
              <a:t>, </a:t>
            </a:r>
            <a:r>
              <a:rPr lang="ru-RU" dirty="0" err="1"/>
              <a:t>міститься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й </a:t>
            </a:r>
            <a:r>
              <a:rPr lang="ru-RU" dirty="0" err="1"/>
              <a:t>капсульний</a:t>
            </a:r>
            <a:r>
              <a:rPr lang="ru-RU" dirty="0"/>
              <a:t> анти­ген. </a:t>
            </a:r>
            <a:r>
              <a:rPr lang="ru-RU" dirty="0" err="1"/>
              <a:t>Рухливі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бактерій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соматичний</a:t>
            </a:r>
            <a:r>
              <a:rPr lang="ru-RU" dirty="0"/>
              <a:t> та </a:t>
            </a:r>
            <a:r>
              <a:rPr lang="ru-RU" dirty="0" err="1"/>
              <a:t>джгутиковий</a:t>
            </a:r>
            <a:r>
              <a:rPr lang="ru-RU" dirty="0"/>
              <a:t> </a:t>
            </a:r>
            <a:r>
              <a:rPr lang="ru-RU" dirty="0" err="1"/>
              <a:t>антигени</a:t>
            </a:r>
            <a:r>
              <a:rPr lang="ru-RU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66" y="1763899"/>
            <a:ext cx="3816424" cy="316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55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389823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Набутий</a:t>
            </a:r>
            <a:r>
              <a:rPr lang="ru-RU" dirty="0"/>
              <a:t> </a:t>
            </a:r>
            <a:r>
              <a:rPr lang="ru-RU" dirty="0" err="1"/>
              <a:t>специфічний</a:t>
            </a:r>
            <a:r>
              <a:rPr lang="ru-RU" dirty="0"/>
              <a:t> </a:t>
            </a:r>
            <a:r>
              <a:rPr lang="ru-RU" dirty="0" err="1"/>
              <a:t>імунітет</a:t>
            </a:r>
            <a:r>
              <a:rPr lang="ru-RU" dirty="0"/>
              <a:t> </a:t>
            </a:r>
            <a:r>
              <a:rPr lang="ru-RU" dirty="0" err="1"/>
              <a:t>супроводжується</a:t>
            </a:r>
            <a:r>
              <a:rPr lang="ru-RU" dirty="0"/>
              <a:t> </a:t>
            </a:r>
            <a:r>
              <a:rPr lang="ru-RU" dirty="0" err="1"/>
              <a:t>появою</a:t>
            </a:r>
            <a:r>
              <a:rPr lang="ru-RU" dirty="0"/>
              <a:t> </a:t>
            </a:r>
            <a:r>
              <a:rPr lang="ru-RU" i="1" dirty="0" err="1"/>
              <a:t>антитіл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містяться</a:t>
            </a:r>
            <a:r>
              <a:rPr lang="ru-RU" dirty="0"/>
              <a:t> в </a:t>
            </a:r>
            <a:r>
              <a:rPr lang="ru-RU" dirty="0" err="1"/>
              <a:t>рідинах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, особливо в </a:t>
            </a:r>
            <a:r>
              <a:rPr lang="ru-RU" dirty="0" err="1"/>
              <a:t>сироватці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. </a:t>
            </a:r>
            <a:r>
              <a:rPr lang="ru-RU" dirty="0" err="1"/>
              <a:t>Вважають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i="1" dirty="0" err="1"/>
              <a:t>антитіла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змінені</a:t>
            </a:r>
            <a:r>
              <a:rPr lang="ru-RU" dirty="0"/>
              <a:t> </a:t>
            </a:r>
            <a:r>
              <a:rPr lang="ru-RU" dirty="0" err="1"/>
              <a:t>глобуліни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</a:t>
            </a:r>
            <a:r>
              <a:rPr lang="ru-RU" dirty="0" err="1"/>
              <a:t>фракції</a:t>
            </a:r>
            <a:r>
              <a:rPr lang="ru-RU" dirty="0"/>
              <a:t> </a:t>
            </a:r>
            <a:r>
              <a:rPr lang="ru-RU" dirty="0" err="1"/>
              <a:t>гамаглобулінів</a:t>
            </a:r>
            <a:r>
              <a:rPr lang="ru-RU" dirty="0"/>
              <a:t>. </a:t>
            </a:r>
            <a:r>
              <a:rPr lang="ru-RU" dirty="0" err="1"/>
              <a:t>Антитіло</a:t>
            </a:r>
            <a:r>
              <a:rPr lang="ru-RU" dirty="0"/>
              <a:t> </a:t>
            </a:r>
            <a:r>
              <a:rPr lang="ru-RU" dirty="0" err="1"/>
              <a:t>відрізняється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глобулінів</a:t>
            </a:r>
            <a:r>
              <a:rPr lang="ru-RU" dirty="0"/>
              <a:t> </a:t>
            </a:r>
            <a:r>
              <a:rPr lang="ru-RU" dirty="0" err="1"/>
              <a:t>сироватки</a:t>
            </a:r>
            <a:r>
              <a:rPr lang="ru-RU" dirty="0"/>
              <a:t> </a:t>
            </a:r>
            <a:r>
              <a:rPr lang="ru-RU" dirty="0" err="1"/>
              <a:t>своєю</a:t>
            </a:r>
            <a:r>
              <a:rPr lang="ru-RU" dirty="0"/>
              <a:t> </a:t>
            </a:r>
            <a:r>
              <a:rPr lang="ru-RU" dirty="0" err="1"/>
              <a:t>специфічністю</a:t>
            </a:r>
            <a:r>
              <a:rPr lang="ru-RU" dirty="0"/>
              <a:t>, яка </a:t>
            </a:r>
            <a:r>
              <a:rPr lang="ru-RU" dirty="0" err="1"/>
              <a:t>полягає</a:t>
            </a:r>
            <a:r>
              <a:rPr lang="ru-RU" dirty="0"/>
              <a:t> в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рідини</a:t>
            </a:r>
            <a:r>
              <a:rPr lang="ru-RU" dirty="0"/>
              <a:t> з </a:t>
            </a:r>
            <a:r>
              <a:rPr lang="ru-RU" dirty="0" err="1"/>
              <a:t>вмістом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антитіл</a:t>
            </a:r>
            <a:r>
              <a:rPr lang="ru-RU" dirty="0"/>
              <a:t> </a:t>
            </a:r>
            <a:r>
              <a:rPr lang="ru-RU" dirty="0" err="1"/>
              <a:t>виявляють</a:t>
            </a:r>
            <a:r>
              <a:rPr lang="ru-RU" dirty="0"/>
              <a:t> </a:t>
            </a:r>
            <a:r>
              <a:rPr lang="ru-RU" dirty="0" err="1"/>
              <a:t>спрямовану</a:t>
            </a:r>
            <a:r>
              <a:rPr lang="ru-RU" dirty="0"/>
              <a:t> </a:t>
            </a:r>
            <a:r>
              <a:rPr lang="ru-RU" dirty="0" err="1"/>
              <a:t>дію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на той </a:t>
            </a:r>
            <a:r>
              <a:rPr lang="ru-RU" dirty="0" err="1"/>
              <a:t>хвороботворний</a:t>
            </a:r>
            <a:r>
              <a:rPr lang="ru-RU" dirty="0"/>
              <a:t> агент (</a:t>
            </a:r>
            <a:r>
              <a:rPr lang="ru-RU" dirty="0" err="1"/>
              <a:t>специфічний</a:t>
            </a:r>
            <a:r>
              <a:rPr lang="ru-RU" dirty="0"/>
              <a:t> антиген),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впли­вом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виникли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антитіла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сироватка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 </a:t>
            </a:r>
            <a:r>
              <a:rPr lang="ru-RU" dirty="0" err="1"/>
              <a:t>тва­рини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перехворіла</a:t>
            </a:r>
            <a:r>
              <a:rPr lang="ru-RU" dirty="0"/>
              <a:t> на </a:t>
            </a:r>
            <a:r>
              <a:rPr lang="ru-RU" dirty="0" err="1"/>
              <a:t>сальмонельоз</a:t>
            </a:r>
            <a:r>
              <a:rPr lang="ru-RU" dirty="0"/>
              <a:t>, </a:t>
            </a:r>
            <a:r>
              <a:rPr lang="ru-RU" dirty="0" err="1"/>
              <a:t>нейтралізує</a:t>
            </a:r>
            <a:r>
              <a:rPr lang="ru-RU" dirty="0"/>
              <a:t> </a:t>
            </a:r>
            <a:r>
              <a:rPr lang="ru-RU" dirty="0" err="1"/>
              <a:t>шкідливу</a:t>
            </a:r>
            <a:r>
              <a:rPr lang="ru-RU" dirty="0"/>
              <a:t> </a:t>
            </a:r>
            <a:r>
              <a:rPr lang="ru-RU" dirty="0" err="1"/>
              <a:t>дію</a:t>
            </a:r>
            <a:r>
              <a:rPr lang="ru-RU" dirty="0"/>
              <a:t> </a:t>
            </a:r>
            <a:r>
              <a:rPr lang="ru-RU" dirty="0" err="1"/>
              <a:t>відповідного</a:t>
            </a:r>
            <a:r>
              <a:rPr lang="ru-RU" dirty="0"/>
              <a:t> антигену, а </a:t>
            </a:r>
            <a:r>
              <a:rPr lang="ru-RU" dirty="0" err="1"/>
              <a:t>сироватка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 </a:t>
            </a:r>
            <a:r>
              <a:rPr lang="ru-RU" dirty="0" err="1"/>
              <a:t>тварини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перехво­ріла</a:t>
            </a:r>
            <a:r>
              <a:rPr lang="ru-RU" dirty="0"/>
              <a:t> на </a:t>
            </a:r>
            <a:r>
              <a:rPr lang="ru-RU" dirty="0" err="1"/>
              <a:t>правець</a:t>
            </a:r>
            <a:r>
              <a:rPr lang="ru-RU" dirty="0"/>
              <a:t>, </a:t>
            </a:r>
            <a:r>
              <a:rPr lang="ru-RU" dirty="0" err="1"/>
              <a:t>нейтралізує</a:t>
            </a:r>
            <a:r>
              <a:rPr lang="ru-RU" dirty="0"/>
              <a:t> </a:t>
            </a:r>
            <a:r>
              <a:rPr lang="ru-RU" dirty="0" err="1"/>
              <a:t>правцевий</a:t>
            </a:r>
            <a:r>
              <a:rPr lang="ru-RU" dirty="0"/>
              <a:t> токсин. </a:t>
            </a:r>
            <a:endParaRPr lang="ru-RU" dirty="0" smtClean="0"/>
          </a:p>
          <a:p>
            <a:pPr algn="just"/>
            <a:r>
              <a:rPr lang="ru-RU" dirty="0" err="1" smtClean="0"/>
              <a:t>Наявність</a:t>
            </a:r>
            <a:r>
              <a:rPr lang="ru-RU" dirty="0" smtClean="0"/>
              <a:t> </a:t>
            </a:r>
            <a:r>
              <a:rPr lang="ru-RU" dirty="0" err="1" smtClean="0"/>
              <a:t>антитіл</a:t>
            </a:r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/>
              <a:t>тканинних</a:t>
            </a:r>
            <a:r>
              <a:rPr lang="ru-RU" dirty="0"/>
              <a:t> соках </a:t>
            </a:r>
            <a:r>
              <a:rPr lang="ru-RU" dirty="0" err="1"/>
              <a:t>тварини</a:t>
            </a:r>
            <a:r>
              <a:rPr lang="ru-RU" dirty="0"/>
              <a:t> </a:t>
            </a:r>
            <a:r>
              <a:rPr lang="ru-RU" dirty="0" err="1"/>
              <a:t>свідчить</a:t>
            </a:r>
            <a:r>
              <a:rPr lang="ru-RU" dirty="0"/>
              <a:t> про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організм</a:t>
            </a:r>
            <a:r>
              <a:rPr lang="ru-RU" dirty="0"/>
              <a:t> </a:t>
            </a:r>
            <a:r>
              <a:rPr lang="ru-RU" dirty="0" err="1"/>
              <a:t>зазнав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/>
              <a:t>відповідного</a:t>
            </a:r>
            <a:r>
              <a:rPr lang="ru-RU" dirty="0"/>
              <a:t> антигену, </a:t>
            </a:r>
            <a:r>
              <a:rPr lang="ru-RU" dirty="0" err="1"/>
              <a:t>який</a:t>
            </a:r>
            <a:r>
              <a:rPr lang="ru-RU" dirty="0"/>
              <a:t> і став причиною </a:t>
            </a:r>
            <a:r>
              <a:rPr lang="ru-RU" dirty="0" err="1"/>
              <a:t>утво­рення</a:t>
            </a:r>
            <a:r>
              <a:rPr lang="ru-RU" dirty="0"/>
              <a:t> </a:t>
            </a:r>
            <a:r>
              <a:rPr lang="ru-RU" dirty="0" err="1"/>
              <a:t>специфічних</a:t>
            </a:r>
            <a:r>
              <a:rPr lang="ru-RU" dirty="0"/>
              <a:t> для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антитіл</a:t>
            </a:r>
            <a:r>
              <a:rPr lang="ru-RU" dirty="0"/>
              <a:t>. На </a:t>
            </a:r>
            <a:r>
              <a:rPr lang="ru-RU" dirty="0" err="1"/>
              <a:t>принципі</a:t>
            </a:r>
            <a:r>
              <a:rPr lang="ru-RU" dirty="0"/>
              <a:t> </a:t>
            </a:r>
            <a:r>
              <a:rPr lang="ru-RU" dirty="0" err="1"/>
              <a:t>виявлення</a:t>
            </a:r>
            <a:r>
              <a:rPr lang="ru-RU" dirty="0"/>
              <a:t> в </a:t>
            </a:r>
            <a:r>
              <a:rPr lang="ru-RU" dirty="0" err="1"/>
              <a:t>сироватці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 </a:t>
            </a:r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антитіл</a:t>
            </a:r>
            <a:r>
              <a:rPr lang="ru-RU" dirty="0"/>
              <a:t> </a:t>
            </a:r>
            <a:r>
              <a:rPr lang="ru-RU" dirty="0" err="1"/>
              <a:t>ґрунтуються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серо­логічної</a:t>
            </a:r>
            <a:r>
              <a:rPr lang="ru-RU" dirty="0"/>
              <a:t> </a:t>
            </a:r>
            <a:r>
              <a:rPr lang="ru-RU" dirty="0" err="1"/>
              <a:t>діагностики</a:t>
            </a:r>
            <a:r>
              <a:rPr lang="ru-RU" dirty="0"/>
              <a:t> </a:t>
            </a:r>
            <a:r>
              <a:rPr lang="ru-RU" dirty="0" err="1"/>
              <a:t>інфекційних</a:t>
            </a:r>
            <a:r>
              <a:rPr lang="ru-RU" dirty="0"/>
              <a:t> хвороб </a:t>
            </a:r>
            <a:r>
              <a:rPr lang="ru-RU" dirty="0" err="1"/>
              <a:t>тварин</a:t>
            </a:r>
            <a:r>
              <a:rPr lang="ru-RU" dirty="0"/>
              <a:t> та </a:t>
            </a:r>
            <a:r>
              <a:rPr lang="ru-RU" dirty="0" err="1"/>
              <a:t>людини</a:t>
            </a:r>
            <a:r>
              <a:rPr lang="ru-RU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7594"/>
            <a:ext cx="3168352" cy="213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422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99992" y="343689"/>
            <a:ext cx="432048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/>
              <a:t>Опсоніни</a:t>
            </a:r>
            <a:r>
              <a:rPr lang="ru-RU" dirty="0"/>
              <a:t> - </a:t>
            </a:r>
            <a:r>
              <a:rPr lang="ru-RU" dirty="0" err="1"/>
              <a:t>антитіла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виявити</a:t>
            </a:r>
            <a:r>
              <a:rPr lang="ru-RU" dirty="0"/>
              <a:t> в </a:t>
            </a:r>
            <a:r>
              <a:rPr lang="ru-RU" dirty="0" err="1"/>
              <a:t>нормальній</a:t>
            </a:r>
            <a:r>
              <a:rPr lang="ru-RU" dirty="0"/>
              <a:t> та </a:t>
            </a:r>
            <a:r>
              <a:rPr lang="ru-RU" dirty="0" err="1"/>
              <a:t>імунній</a:t>
            </a:r>
            <a:r>
              <a:rPr lang="ru-RU" dirty="0"/>
              <a:t> </a:t>
            </a:r>
            <a:r>
              <a:rPr lang="ru-RU" dirty="0" err="1"/>
              <a:t>сироватці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. Вони </a:t>
            </a:r>
            <a:r>
              <a:rPr lang="ru-RU" dirty="0" err="1"/>
              <a:t>сенсибілізують</a:t>
            </a:r>
            <a:r>
              <a:rPr lang="ru-RU" dirty="0"/>
              <a:t> </a:t>
            </a:r>
            <a:r>
              <a:rPr lang="ru-RU" dirty="0" err="1"/>
              <a:t>мікробні</a:t>
            </a:r>
            <a:r>
              <a:rPr lang="ru-RU" dirty="0"/>
              <a:t> </a:t>
            </a:r>
            <a:r>
              <a:rPr lang="ru-RU" dirty="0" err="1"/>
              <a:t>клітини</a:t>
            </a:r>
            <a:r>
              <a:rPr lang="ru-RU" dirty="0"/>
              <a:t> до </a:t>
            </a:r>
            <a:r>
              <a:rPr lang="ru-RU" dirty="0" err="1"/>
              <a:t>наступного</a:t>
            </a:r>
            <a:r>
              <a:rPr lang="ru-RU" dirty="0"/>
              <a:t> </a:t>
            </a:r>
            <a:r>
              <a:rPr lang="ru-RU" dirty="0" err="1"/>
              <a:t>захоплення</a:t>
            </a:r>
            <a:r>
              <a:rPr lang="ru-RU" dirty="0"/>
              <a:t> й </a:t>
            </a:r>
            <a:r>
              <a:rPr lang="ru-RU" dirty="0" err="1"/>
              <a:t>зруйнування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фагоцитами.</a:t>
            </a:r>
          </a:p>
          <a:p>
            <a:pPr algn="just"/>
            <a:r>
              <a:rPr lang="ru-RU" b="1" dirty="0" err="1"/>
              <a:t>Імунологічна</a:t>
            </a:r>
            <a:r>
              <a:rPr lang="ru-RU" b="1" dirty="0"/>
              <a:t> </a:t>
            </a:r>
            <a:r>
              <a:rPr lang="ru-RU" b="1" dirty="0" err="1"/>
              <a:t>пам'ять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</a:t>
            </a:r>
            <a:r>
              <a:rPr lang="ru-RU" dirty="0" err="1"/>
              <a:t>реагувати</a:t>
            </a:r>
            <a:r>
              <a:rPr lang="ru-RU" dirty="0"/>
              <a:t> на </a:t>
            </a:r>
            <a:r>
              <a:rPr lang="ru-RU" dirty="0" err="1"/>
              <a:t>повторне</a:t>
            </a:r>
            <a:r>
              <a:rPr lang="ru-RU" dirty="0"/>
              <a:t> </a:t>
            </a:r>
            <a:r>
              <a:rPr lang="ru-RU" dirty="0" err="1"/>
              <a:t>введення</a:t>
            </a:r>
            <a:r>
              <a:rPr lang="ru-RU" dirty="0"/>
              <a:t> агенту </a:t>
            </a:r>
            <a:r>
              <a:rPr lang="ru-RU" dirty="0" err="1"/>
              <a:t>швидше</a:t>
            </a:r>
            <a:r>
              <a:rPr lang="ru-RU" dirty="0"/>
              <a:t> та </a:t>
            </a:r>
            <a:r>
              <a:rPr lang="ru-RU" dirty="0" err="1"/>
              <a:t>ефективніше</a:t>
            </a:r>
            <a:r>
              <a:rPr lang="ru-RU" dirty="0"/>
              <a:t>.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носіями</a:t>
            </a:r>
            <a:r>
              <a:rPr lang="ru-RU" dirty="0"/>
              <a:t> є Т- і В-</a:t>
            </a:r>
            <a:r>
              <a:rPr lang="ru-RU" dirty="0" err="1"/>
              <a:t>лімфоцити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взаємодіяли</a:t>
            </a:r>
            <a:r>
              <a:rPr lang="ru-RU" dirty="0"/>
              <a:t> з </a:t>
            </a:r>
            <a:r>
              <a:rPr lang="ru-RU" dirty="0" err="1"/>
              <a:t>відповідним</a:t>
            </a:r>
            <a:r>
              <a:rPr lang="ru-RU" dirty="0"/>
              <a:t> антигеном.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антигенстимульовані</a:t>
            </a:r>
            <a:r>
              <a:rPr lang="ru-RU" dirty="0"/>
              <a:t> </a:t>
            </a:r>
            <a:r>
              <a:rPr lang="ru-RU" dirty="0" err="1"/>
              <a:t>лімфоцити</a:t>
            </a:r>
            <a:r>
              <a:rPr lang="ru-RU" dirty="0"/>
              <a:t> </a:t>
            </a:r>
            <a:r>
              <a:rPr lang="ru-RU" dirty="0" err="1"/>
              <a:t>тривалий</a:t>
            </a:r>
            <a:r>
              <a:rPr lang="ru-RU" dirty="0"/>
              <a:t> час </a:t>
            </a:r>
            <a:r>
              <a:rPr lang="ru-RU" dirty="0" err="1"/>
              <a:t>рециркулюють</a:t>
            </a:r>
            <a:r>
              <a:rPr lang="ru-RU" dirty="0"/>
              <a:t> в </a:t>
            </a:r>
            <a:r>
              <a:rPr lang="ru-RU" dirty="0" err="1"/>
              <a:t>організмі</a:t>
            </a:r>
            <a:r>
              <a:rPr lang="ru-RU" dirty="0"/>
              <a:t>,</a:t>
            </a:r>
            <a:r>
              <a:rPr lang="ru-RU" b="1" dirty="0"/>
              <a:t> </a:t>
            </a:r>
            <a:r>
              <a:rPr lang="ru-RU" dirty="0" err="1"/>
              <a:t>забезпечуючи</a:t>
            </a:r>
            <a:r>
              <a:rPr lang="ru-RU" dirty="0"/>
              <a:t> резерв </a:t>
            </a:r>
            <a:r>
              <a:rPr lang="ru-RU" dirty="0" err="1"/>
              <a:t>імунокомпетентних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 та </a:t>
            </a:r>
            <a:r>
              <a:rPr lang="ru-RU" dirty="0" err="1"/>
              <a:t>імунну</a:t>
            </a:r>
            <a:r>
              <a:rPr lang="ru-RU" dirty="0"/>
              <a:t> </a:t>
            </a:r>
            <a:r>
              <a:rPr lang="ru-RU" dirty="0" err="1"/>
              <a:t>відповідь</a:t>
            </a:r>
            <a:r>
              <a:rPr lang="ru-RU" dirty="0"/>
              <a:t> на </a:t>
            </a:r>
            <a:r>
              <a:rPr lang="ru-RU" dirty="0" err="1"/>
              <a:t>зараження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Стійкість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до </a:t>
            </a:r>
            <a:r>
              <a:rPr lang="ru-RU" dirty="0" err="1"/>
              <a:t>інфекції</a:t>
            </a:r>
            <a:r>
              <a:rPr lang="ru-RU" dirty="0"/>
              <a:t> не є </a:t>
            </a:r>
            <a:r>
              <a:rPr lang="ru-RU" dirty="0" err="1"/>
              <a:t>сталою</a:t>
            </a:r>
            <a:r>
              <a:rPr lang="ru-RU" dirty="0"/>
              <a:t>. </a:t>
            </a:r>
            <a:r>
              <a:rPr lang="ru-RU" dirty="0" err="1"/>
              <a:t>Напруженість</a:t>
            </a:r>
            <a:r>
              <a:rPr lang="ru-RU" dirty="0"/>
              <a:t> природного й штучного </a:t>
            </a:r>
            <a:r>
              <a:rPr lang="ru-RU" dirty="0" err="1"/>
              <a:t>імунітету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змінюватися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впли­вом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 (</a:t>
            </a:r>
            <a:r>
              <a:rPr lang="ru-RU" dirty="0" err="1"/>
              <a:t>генетичного</a:t>
            </a:r>
            <a:r>
              <a:rPr lang="ru-RU" dirty="0"/>
              <a:t>, типу </a:t>
            </a:r>
            <a:r>
              <a:rPr lang="ru-RU" dirty="0" err="1"/>
              <a:t>нервової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, </a:t>
            </a:r>
            <a:r>
              <a:rPr lang="ru-RU" dirty="0" err="1"/>
              <a:t>віку</a:t>
            </a:r>
            <a:r>
              <a:rPr lang="ru-RU" dirty="0"/>
              <a:t>, умов </a:t>
            </a:r>
            <a:r>
              <a:rPr lang="ru-RU" dirty="0" err="1"/>
              <a:t>годування</a:t>
            </a:r>
            <a:r>
              <a:rPr lang="ru-RU" dirty="0"/>
              <a:t>, </a:t>
            </a:r>
            <a:r>
              <a:rPr lang="ru-RU" dirty="0" err="1"/>
              <a:t>утримання</a:t>
            </a:r>
            <a:r>
              <a:rPr lang="ru-RU" dirty="0"/>
              <a:t>, </a:t>
            </a:r>
            <a:r>
              <a:rPr lang="ru-RU" dirty="0" err="1"/>
              <a:t>експлуатації</a:t>
            </a:r>
            <a:r>
              <a:rPr lang="ru-RU" dirty="0"/>
              <a:t>, </a:t>
            </a:r>
            <a:r>
              <a:rPr lang="ru-RU" dirty="0" err="1"/>
              <a:t>санітарно-гігієнічно­го</a:t>
            </a:r>
            <a:r>
              <a:rPr lang="ru-RU" dirty="0"/>
              <a:t> стану </a:t>
            </a:r>
            <a:r>
              <a:rPr lang="ru-RU" dirty="0" err="1"/>
              <a:t>тощо</a:t>
            </a:r>
            <a:r>
              <a:rPr lang="ru-RU" dirty="0"/>
              <a:t>).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56" y="548680"/>
            <a:ext cx="4248472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26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51920" y="836712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err="1"/>
              <a:t>Напруженість</a:t>
            </a:r>
            <a:r>
              <a:rPr lang="ru-RU" dirty="0"/>
              <a:t> і </a:t>
            </a:r>
            <a:r>
              <a:rPr lang="ru-RU" dirty="0" err="1"/>
              <a:t>тривалість</a:t>
            </a:r>
            <a:r>
              <a:rPr lang="ru-RU" dirty="0"/>
              <a:t> штучного </a:t>
            </a:r>
            <a:r>
              <a:rPr lang="ru-RU" dirty="0" err="1"/>
              <a:t>імунітету</a:t>
            </a:r>
            <a:r>
              <a:rPr lang="ru-RU" dirty="0"/>
              <a:t> </a:t>
            </a:r>
            <a:r>
              <a:rPr lang="ru-RU" dirty="0" err="1"/>
              <a:t>залежать</a:t>
            </a:r>
            <a:r>
              <a:rPr lang="ru-RU" dirty="0"/>
              <a:t> як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активності</a:t>
            </a:r>
            <a:r>
              <a:rPr lang="ru-RU" dirty="0"/>
              <a:t> </a:t>
            </a:r>
            <a:r>
              <a:rPr lang="ru-RU" dirty="0" err="1"/>
              <a:t>застосованої</a:t>
            </a:r>
            <a:r>
              <a:rPr lang="ru-RU" dirty="0"/>
              <a:t> </a:t>
            </a:r>
            <a:r>
              <a:rPr lang="ru-RU" dirty="0" err="1"/>
              <a:t>вакцини</a:t>
            </a:r>
            <a:r>
              <a:rPr lang="ru-RU" dirty="0"/>
              <a:t>, </a:t>
            </a:r>
            <a:r>
              <a:rPr lang="ru-RU" dirty="0" err="1"/>
              <a:t>кількості</a:t>
            </a:r>
            <a:r>
              <a:rPr lang="ru-RU" dirty="0"/>
              <a:t> та способу </a:t>
            </a:r>
            <a:r>
              <a:rPr lang="ru-RU" dirty="0" err="1"/>
              <a:t>вве­дення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в </a:t>
            </a:r>
            <a:r>
              <a:rPr lang="ru-RU" dirty="0" err="1"/>
              <a:t>організм</a:t>
            </a:r>
            <a:r>
              <a:rPr lang="ru-RU" dirty="0"/>
              <a:t>, так і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здатності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</a:t>
            </a:r>
            <a:r>
              <a:rPr lang="ru-RU" dirty="0" err="1"/>
              <a:t>реагувати</a:t>
            </a:r>
            <a:r>
              <a:rPr lang="ru-RU" dirty="0"/>
              <a:t> на введений антиген (вакцину) </a:t>
            </a:r>
            <a:r>
              <a:rPr lang="ru-RU" dirty="0" err="1"/>
              <a:t>виробленням</a:t>
            </a:r>
            <a:r>
              <a:rPr lang="ru-RU" dirty="0"/>
              <a:t> </a:t>
            </a:r>
            <a:r>
              <a:rPr lang="ru-RU" dirty="0" err="1"/>
              <a:t>специфічних</a:t>
            </a:r>
            <a:r>
              <a:rPr lang="ru-RU" dirty="0"/>
              <a:t> </a:t>
            </a:r>
            <a:r>
              <a:rPr lang="ru-RU" dirty="0" err="1"/>
              <a:t>захисних</a:t>
            </a:r>
            <a:r>
              <a:rPr lang="ru-RU" dirty="0"/>
              <a:t> </a:t>
            </a:r>
            <a:r>
              <a:rPr lang="ru-RU" dirty="0" err="1"/>
              <a:t>антитіл</a:t>
            </a:r>
            <a:r>
              <a:rPr lang="ru-RU" dirty="0"/>
              <a:t>.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того, живою </a:t>
            </a:r>
            <a:r>
              <a:rPr lang="ru-RU" dirty="0" err="1"/>
              <a:t>чи</a:t>
            </a:r>
            <a:r>
              <a:rPr lang="ru-RU" dirty="0"/>
              <a:t> вбитою вакциною </a:t>
            </a:r>
            <a:r>
              <a:rPr lang="ru-RU" dirty="0" err="1"/>
              <a:t>зроблено</a:t>
            </a:r>
            <a:r>
              <a:rPr lang="ru-RU" dirty="0"/>
              <a:t> </a:t>
            </a:r>
            <a:r>
              <a:rPr lang="ru-RU" dirty="0" err="1"/>
              <a:t>щеплення</a:t>
            </a:r>
            <a:r>
              <a:rPr lang="ru-RU" dirty="0"/>
              <a:t>, </a:t>
            </a:r>
            <a:r>
              <a:rPr lang="ru-RU" dirty="0" err="1"/>
              <a:t>резистентність</a:t>
            </a:r>
            <a:r>
              <a:rPr lang="ru-RU" dirty="0"/>
              <a:t> буде </a:t>
            </a:r>
            <a:r>
              <a:rPr lang="ru-RU" dirty="0" err="1"/>
              <a:t>формуватися</a:t>
            </a:r>
            <a:r>
              <a:rPr lang="ru-RU" dirty="0"/>
              <a:t> </a:t>
            </a:r>
            <a:r>
              <a:rPr lang="ru-RU" dirty="0" err="1"/>
              <a:t>по-різному</a:t>
            </a:r>
            <a:r>
              <a:rPr lang="ru-RU" dirty="0"/>
              <a:t>. Так, </a:t>
            </a:r>
            <a:r>
              <a:rPr lang="ru-RU" dirty="0" err="1"/>
              <a:t>наприклад</a:t>
            </a:r>
            <a:r>
              <a:rPr lang="ru-RU" dirty="0"/>
              <a:t>, 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щеплення</a:t>
            </a:r>
            <a:r>
              <a:rPr lang="ru-RU" dirty="0"/>
              <a:t> живою </a:t>
            </a:r>
            <a:r>
              <a:rPr lang="ru-RU" dirty="0" err="1"/>
              <a:t>поліоміелітною</a:t>
            </a:r>
            <a:r>
              <a:rPr lang="ru-RU" dirty="0"/>
              <a:t> вакциною </a:t>
            </a:r>
            <a:r>
              <a:rPr lang="ru-RU" dirty="0" err="1"/>
              <a:t>поряд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гуморальним</a:t>
            </a:r>
            <a:r>
              <a:rPr lang="ru-RU" dirty="0"/>
              <a:t> </a:t>
            </a:r>
            <a:r>
              <a:rPr lang="ru-RU" dirty="0" err="1"/>
              <a:t>імунітетом</a:t>
            </a:r>
            <a:r>
              <a:rPr lang="ru-RU" dirty="0"/>
              <a:t> </a:t>
            </a:r>
            <a:r>
              <a:rPr lang="ru-RU" dirty="0" err="1"/>
              <a:t>створюється</a:t>
            </a:r>
            <a:r>
              <a:rPr lang="ru-RU" dirty="0"/>
              <a:t> </a:t>
            </a:r>
            <a:r>
              <a:rPr lang="ru-RU" dirty="0" err="1"/>
              <a:t>клітинна</a:t>
            </a:r>
            <a:r>
              <a:rPr lang="ru-RU" dirty="0"/>
              <a:t> </a:t>
            </a:r>
            <a:r>
              <a:rPr lang="ru-RU" dirty="0" err="1"/>
              <a:t>резис­тентність</a:t>
            </a:r>
            <a:r>
              <a:rPr lang="ru-RU" dirty="0"/>
              <a:t>. </a:t>
            </a:r>
            <a:r>
              <a:rPr lang="ru-RU" dirty="0" err="1"/>
              <a:t>Гуморальний</a:t>
            </a:r>
            <a:r>
              <a:rPr lang="ru-RU" dirty="0"/>
              <a:t> </a:t>
            </a:r>
            <a:r>
              <a:rPr lang="ru-RU" dirty="0" err="1"/>
              <a:t>імунітет</a:t>
            </a:r>
            <a:r>
              <a:rPr lang="ru-RU" dirty="0"/>
              <a:t> </a:t>
            </a:r>
            <a:r>
              <a:rPr lang="ru-RU" dirty="0" err="1"/>
              <a:t>захищає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, а </a:t>
            </a:r>
            <a:r>
              <a:rPr lang="ru-RU" dirty="0" err="1"/>
              <a:t>резистентність</a:t>
            </a:r>
            <a:r>
              <a:rPr lang="ru-RU" dirty="0"/>
              <a:t> тканин </a:t>
            </a:r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виключають</a:t>
            </a:r>
            <a:r>
              <a:rPr lang="ru-RU" dirty="0"/>
              <a:t> </a:t>
            </a:r>
            <a:r>
              <a:rPr lang="ru-RU" dirty="0" err="1"/>
              <a:t>при­живлення</a:t>
            </a:r>
            <a:r>
              <a:rPr lang="ru-RU" dirty="0"/>
              <a:t> </a:t>
            </a:r>
            <a:r>
              <a:rPr lang="ru-RU" dirty="0" err="1"/>
              <a:t>збудника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допускає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"здорового" </a:t>
            </a:r>
            <a:r>
              <a:rPr lang="ru-RU" dirty="0" err="1"/>
              <a:t>носійства</a:t>
            </a:r>
            <a:r>
              <a:rPr lang="ru-RU" dirty="0"/>
              <a:t> й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припиненню</a:t>
            </a:r>
            <a:r>
              <a:rPr lang="ru-RU" dirty="0"/>
              <a:t> </a:t>
            </a:r>
            <a:r>
              <a:rPr lang="ru-RU" dirty="0" err="1"/>
              <a:t>циркуляції</a:t>
            </a:r>
            <a:r>
              <a:rPr lang="ru-RU" dirty="0"/>
              <a:t> </a:t>
            </a:r>
            <a:r>
              <a:rPr lang="ru-RU" dirty="0" err="1"/>
              <a:t>збудника</a:t>
            </a:r>
            <a:r>
              <a:rPr lang="ru-RU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48" y="1124744"/>
            <a:ext cx="3124200" cy="1466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82114"/>
            <a:ext cx="2160240" cy="261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376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2"/>
            <a:ext cx="9108504" cy="679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2916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64488" cy="6858000"/>
          </a:xfrm>
        </p:spPr>
      </p:pic>
    </p:spTree>
    <p:extLst>
      <p:ext uri="{BB962C8B-B14F-4D97-AF65-F5344CB8AC3E}">
        <p14:creationId xmlns:p14="http://schemas.microsoft.com/office/powerpoint/2010/main" val="15535426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8" y="116632"/>
            <a:ext cx="9033572" cy="6581770"/>
          </a:xfrm>
        </p:spPr>
      </p:pic>
    </p:spTree>
    <p:extLst>
      <p:ext uri="{BB962C8B-B14F-4D97-AF65-F5344CB8AC3E}">
        <p14:creationId xmlns:p14="http://schemas.microsoft.com/office/powerpoint/2010/main" val="15625885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39952" y="404664"/>
            <a:ext cx="42484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Стан </a:t>
            </a:r>
            <a:r>
              <a:rPr lang="ru-RU" dirty="0" err="1"/>
              <a:t>нервової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впливає</a:t>
            </a:r>
            <a:r>
              <a:rPr lang="ru-RU" dirty="0"/>
              <a:t> на </a:t>
            </a:r>
            <a:r>
              <a:rPr lang="ru-RU" dirty="0" err="1"/>
              <a:t>чутливість</a:t>
            </a:r>
            <a:r>
              <a:rPr lang="ru-RU" dirty="0"/>
              <a:t> </a:t>
            </a:r>
            <a:r>
              <a:rPr lang="ru-RU" dirty="0" err="1"/>
              <a:t>організ­му</a:t>
            </a:r>
            <a:r>
              <a:rPr lang="ru-RU" dirty="0"/>
              <a:t> до </a:t>
            </a:r>
            <a:r>
              <a:rPr lang="ru-RU" dirty="0" err="1"/>
              <a:t>інфекції</a:t>
            </a:r>
            <a:r>
              <a:rPr lang="ru-RU" dirty="0"/>
              <a:t>. </a:t>
            </a:r>
            <a:r>
              <a:rPr lang="ru-RU" dirty="0" err="1"/>
              <a:t>Тварини</a:t>
            </a:r>
            <a:r>
              <a:rPr lang="ru-RU" dirty="0"/>
              <a:t> в </a:t>
            </a:r>
            <a:r>
              <a:rPr lang="ru-RU" dirty="0" err="1"/>
              <a:t>ранньому</a:t>
            </a:r>
            <a:r>
              <a:rPr lang="ru-RU" dirty="0"/>
              <a:t> </a:t>
            </a:r>
            <a:r>
              <a:rPr lang="ru-RU" dirty="0" err="1"/>
              <a:t>віці</a:t>
            </a:r>
            <a:r>
              <a:rPr lang="ru-RU" dirty="0"/>
              <a:t> </a:t>
            </a:r>
            <a:r>
              <a:rPr lang="ru-RU" dirty="0" err="1"/>
              <a:t>сприйнятливіші</a:t>
            </a:r>
            <a:r>
              <a:rPr lang="ru-RU" dirty="0"/>
              <a:t> до </a:t>
            </a:r>
            <a:r>
              <a:rPr lang="ru-RU" dirty="0" err="1"/>
              <a:t>інфекційних</a:t>
            </a:r>
            <a:r>
              <a:rPr lang="ru-RU" dirty="0"/>
              <a:t> хвороб,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дорослі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пояснюється</a:t>
            </a:r>
            <a:r>
              <a:rPr lang="ru-RU" dirty="0"/>
              <a:t>, з одного боку, </a:t>
            </a:r>
            <a:r>
              <a:rPr lang="ru-RU" dirty="0" err="1"/>
              <a:t>недостатністю</a:t>
            </a:r>
            <a:r>
              <a:rPr lang="ru-RU" dirty="0"/>
              <a:t> </a:t>
            </a:r>
            <a:r>
              <a:rPr lang="ru-RU" dirty="0" err="1"/>
              <a:t>гуморальних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 </a:t>
            </a:r>
            <a:r>
              <a:rPr lang="ru-RU" dirty="0" err="1"/>
              <a:t>імунітету</a:t>
            </a:r>
            <a:r>
              <a:rPr lang="ru-RU" dirty="0"/>
              <a:t>, а з </a:t>
            </a:r>
            <a:r>
              <a:rPr lang="ru-RU" dirty="0" err="1"/>
              <a:t>іншого</a:t>
            </a:r>
            <a:r>
              <a:rPr lang="ru-RU" dirty="0"/>
              <a:t> - </a:t>
            </a:r>
            <a:r>
              <a:rPr lang="ru-RU" dirty="0" err="1"/>
              <a:t>не­сприятливими</a:t>
            </a:r>
            <a:r>
              <a:rPr lang="ru-RU" dirty="0"/>
              <a:t> </a:t>
            </a:r>
            <a:r>
              <a:rPr lang="ru-RU" dirty="0" err="1"/>
              <a:t>умовами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мешкання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Повноцінність</a:t>
            </a:r>
            <a:r>
              <a:rPr lang="ru-RU" dirty="0"/>
              <a:t> </a:t>
            </a:r>
            <a:r>
              <a:rPr lang="ru-RU" dirty="0" err="1"/>
              <a:t>раціонів</a:t>
            </a:r>
            <a:r>
              <a:rPr lang="ru-RU" dirty="0"/>
              <a:t>, особливо за </a:t>
            </a:r>
            <a:r>
              <a:rPr lang="ru-RU" dirty="0" err="1"/>
              <a:t>вмістом</a:t>
            </a:r>
            <a:r>
              <a:rPr lang="ru-RU" dirty="0"/>
              <a:t> </a:t>
            </a:r>
            <a:r>
              <a:rPr lang="ru-RU" dirty="0" err="1"/>
              <a:t>білків</a:t>
            </a:r>
            <a:r>
              <a:rPr lang="ru-RU" dirty="0"/>
              <a:t>, </a:t>
            </a:r>
            <a:r>
              <a:rPr lang="ru-RU" dirty="0" err="1"/>
              <a:t>вітамі­нів</a:t>
            </a:r>
            <a:r>
              <a:rPr lang="ru-RU" dirty="0"/>
              <a:t> та </a:t>
            </a:r>
            <a:r>
              <a:rPr lang="ru-RU" dirty="0" err="1"/>
              <a:t>мікроелементів</a:t>
            </a:r>
            <a:r>
              <a:rPr lang="ru-RU" dirty="0"/>
              <a:t>, </a:t>
            </a:r>
            <a:r>
              <a:rPr lang="ru-RU" dirty="0" err="1"/>
              <a:t>справляє</a:t>
            </a:r>
            <a:r>
              <a:rPr lang="ru-RU" dirty="0"/>
              <a:t> </a:t>
            </a:r>
            <a:r>
              <a:rPr lang="ru-RU" dirty="0" err="1"/>
              <a:t>значний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на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природної</a:t>
            </a:r>
            <a:r>
              <a:rPr lang="ru-RU" dirty="0"/>
              <a:t> </a:t>
            </a:r>
            <a:r>
              <a:rPr lang="ru-RU" dirty="0" err="1"/>
              <a:t>резистентності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до </a:t>
            </a:r>
            <a:r>
              <a:rPr lang="ru-RU" dirty="0" err="1"/>
              <a:t>інфекції</a:t>
            </a:r>
            <a:r>
              <a:rPr lang="ru-RU" dirty="0"/>
              <a:t> та </a:t>
            </a:r>
            <a:r>
              <a:rPr lang="ru-RU" dirty="0" err="1"/>
              <a:t>інвазії</a:t>
            </a:r>
            <a:r>
              <a:rPr lang="ru-RU" dirty="0"/>
              <a:t>. При </a:t>
            </a:r>
            <a:r>
              <a:rPr lang="ru-RU" dirty="0" err="1"/>
              <a:t>неповноцінних</a:t>
            </a:r>
            <a:r>
              <a:rPr lang="ru-RU" dirty="0"/>
              <a:t> </a:t>
            </a:r>
            <a:r>
              <a:rPr lang="ru-RU" dirty="0" err="1"/>
              <a:t>раціонах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знижується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загальна</a:t>
            </a:r>
            <a:r>
              <a:rPr lang="ru-RU" dirty="0"/>
              <a:t> </a:t>
            </a:r>
            <a:r>
              <a:rPr lang="ru-RU" dirty="0" err="1"/>
              <a:t>резистентність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, а й </a:t>
            </a:r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/>
              <a:t>специфічних</a:t>
            </a:r>
            <a:r>
              <a:rPr lang="ru-RU" dirty="0"/>
              <a:t> </a:t>
            </a:r>
            <a:r>
              <a:rPr lang="ru-RU" dirty="0" err="1"/>
              <a:t>антитіл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запобіжних</a:t>
            </a:r>
            <a:r>
              <a:rPr lang="ru-RU" dirty="0"/>
              <a:t> </a:t>
            </a:r>
            <a:r>
              <a:rPr lang="ru-RU" dirty="0" err="1"/>
              <a:t>щеплень</a:t>
            </a:r>
            <a:r>
              <a:rPr lang="ru-RU" dirty="0"/>
              <a:t>.</a:t>
            </a:r>
          </a:p>
          <a:p>
            <a:pPr algn="just"/>
            <a:r>
              <a:rPr lang="uk-UA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45" y="548680"/>
            <a:ext cx="378042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343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04664"/>
            <a:ext cx="8352928" cy="175432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Стан </a:t>
            </a:r>
            <a:r>
              <a:rPr lang="ru-RU" dirty="0" err="1"/>
              <a:t>несприйнятливості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, </a:t>
            </a:r>
            <a:r>
              <a:rPr lang="ru-RU" dirty="0" err="1"/>
              <a:t>тварин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до </a:t>
            </a:r>
            <a:r>
              <a:rPr lang="ru-RU" dirty="0" err="1"/>
              <a:t>певного</a:t>
            </a:r>
            <a:r>
              <a:rPr lang="ru-RU" dirty="0"/>
              <a:t> </a:t>
            </a:r>
            <a:r>
              <a:rPr lang="ru-RU" dirty="0" err="1"/>
              <a:t>збудника</a:t>
            </a:r>
            <a:r>
              <a:rPr lang="ru-RU" dirty="0"/>
              <a:t> </a:t>
            </a:r>
            <a:r>
              <a:rPr lang="ru-RU" dirty="0" err="1"/>
              <a:t>інфекційного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будь-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сто­роннього</a:t>
            </a:r>
            <a:r>
              <a:rPr lang="ru-RU" dirty="0"/>
              <a:t> агента </a:t>
            </a:r>
            <a:r>
              <a:rPr lang="ru-RU" dirty="0" err="1"/>
              <a:t>називається</a:t>
            </a:r>
            <a:r>
              <a:rPr lang="ru-RU" dirty="0"/>
              <a:t> </a:t>
            </a:r>
            <a:r>
              <a:rPr lang="ru-RU" i="1" dirty="0" err="1"/>
              <a:t>імунітетом</a:t>
            </a:r>
            <a:r>
              <a:rPr lang="ru-RU" i="1" dirty="0"/>
              <a:t>.</a:t>
            </a:r>
            <a:endParaRPr lang="ru-RU" dirty="0"/>
          </a:p>
          <a:p>
            <a:pPr algn="just"/>
            <a:r>
              <a:rPr lang="ru-RU" dirty="0" err="1"/>
              <a:t>Імунітет</a:t>
            </a:r>
            <a:r>
              <a:rPr lang="ru-RU" dirty="0"/>
              <a:t> </a:t>
            </a:r>
            <a:r>
              <a:rPr lang="ru-RU" dirty="0" err="1"/>
              <a:t>являє</a:t>
            </a:r>
            <a:r>
              <a:rPr lang="ru-RU" dirty="0"/>
              <a:t> собою </a:t>
            </a:r>
            <a:r>
              <a:rPr lang="ru-RU" dirty="0" err="1"/>
              <a:t>цілісну</a:t>
            </a:r>
            <a:r>
              <a:rPr lang="ru-RU" dirty="0"/>
              <a:t> систему </a:t>
            </a:r>
            <a:r>
              <a:rPr lang="ru-RU" dirty="0" err="1"/>
              <a:t>біологічних</a:t>
            </a:r>
            <a:r>
              <a:rPr lang="ru-RU" dirty="0"/>
              <a:t> </a:t>
            </a:r>
            <a:r>
              <a:rPr lang="ru-RU" dirty="0" err="1"/>
              <a:t>механізмів</a:t>
            </a:r>
            <a:r>
              <a:rPr lang="ru-RU" dirty="0"/>
              <a:t> </a:t>
            </a:r>
            <a:r>
              <a:rPr lang="ru-RU" dirty="0" err="1"/>
              <a:t>самозахисту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, </a:t>
            </a:r>
            <a:r>
              <a:rPr lang="ru-RU" dirty="0" err="1"/>
              <a:t>якими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розпізнає</a:t>
            </a:r>
            <a:r>
              <a:rPr lang="ru-RU" dirty="0"/>
              <a:t> та </a:t>
            </a:r>
            <a:r>
              <a:rPr lang="ru-RU" dirty="0" err="1"/>
              <a:t>знищує</a:t>
            </a:r>
            <a:r>
              <a:rPr lang="ru-RU" dirty="0"/>
              <a:t> все </a:t>
            </a:r>
            <a:r>
              <a:rPr lang="ru-RU" dirty="0" err="1"/>
              <a:t>ге­нетично</a:t>
            </a:r>
            <a:r>
              <a:rPr lang="ru-RU" dirty="0"/>
              <a:t> </a:t>
            </a:r>
            <a:r>
              <a:rPr lang="ru-RU" dirty="0" err="1"/>
              <a:t>відмінне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нього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надходить</a:t>
            </a:r>
            <a:r>
              <a:rPr lang="ru-RU" dirty="0"/>
              <a:t> </a:t>
            </a:r>
            <a:r>
              <a:rPr lang="ru-RU" dirty="0" err="1"/>
              <a:t>ззовні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виникає</a:t>
            </a:r>
            <a:r>
              <a:rPr lang="ru-RU" dirty="0"/>
              <a:t> в </a:t>
            </a:r>
            <a:r>
              <a:rPr lang="ru-RU" dirty="0" err="1"/>
              <a:t>ньому</a:t>
            </a:r>
            <a:r>
              <a:rPr lang="ru-RU" dirty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175" y="2276872"/>
            <a:ext cx="5628471" cy="443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306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725144"/>
            <a:ext cx="8352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механізми</a:t>
            </a:r>
            <a:r>
              <a:rPr lang="ru-RU" dirty="0"/>
              <a:t> </a:t>
            </a:r>
            <a:r>
              <a:rPr lang="ru-RU" dirty="0" err="1"/>
              <a:t>підтримують</a:t>
            </a:r>
            <a:r>
              <a:rPr lang="ru-RU" dirty="0"/>
              <a:t> </a:t>
            </a:r>
            <a:r>
              <a:rPr lang="ru-RU" dirty="0" err="1"/>
              <a:t>структурну</a:t>
            </a:r>
            <a:r>
              <a:rPr lang="ru-RU" dirty="0"/>
              <a:t> та </a:t>
            </a:r>
            <a:r>
              <a:rPr lang="ru-RU" dirty="0" err="1"/>
              <a:t>функціональну</a:t>
            </a:r>
            <a:r>
              <a:rPr lang="ru-RU" dirty="0"/>
              <a:t> </a:t>
            </a:r>
            <a:r>
              <a:rPr lang="ru-RU" dirty="0" err="1"/>
              <a:t>ці­лісність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</a:t>
            </a:r>
            <a:r>
              <a:rPr lang="ru-RU" dirty="0" err="1"/>
              <a:t>упродовж</a:t>
            </a:r>
            <a:r>
              <a:rPr lang="ru-RU" dirty="0"/>
              <a:t> </a:t>
            </a:r>
            <a:r>
              <a:rPr lang="ru-RU" dirty="0" err="1"/>
              <a:t>усього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Макроорганізм</a:t>
            </a:r>
            <a:r>
              <a:rPr lang="ru-RU" dirty="0"/>
              <a:t> </a:t>
            </a:r>
            <a:r>
              <a:rPr lang="ru-RU" dirty="0" err="1"/>
              <a:t>наділений</a:t>
            </a:r>
            <a:r>
              <a:rPr lang="ru-RU" dirty="0"/>
              <a:t> великою </a:t>
            </a:r>
            <a:r>
              <a:rPr lang="ru-RU" dirty="0" err="1"/>
              <a:t>різноманітністю</a:t>
            </a:r>
            <a:r>
              <a:rPr lang="ru-RU" dirty="0"/>
              <a:t> </a:t>
            </a:r>
            <a:r>
              <a:rPr lang="ru-RU" dirty="0" err="1"/>
              <a:t>захисних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запобігають</a:t>
            </a:r>
            <a:r>
              <a:rPr lang="ru-RU" dirty="0"/>
              <a:t> негативному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/>
              <a:t>патогенних</a:t>
            </a:r>
            <a:r>
              <a:rPr lang="ru-RU" dirty="0"/>
              <a:t> </a:t>
            </a:r>
            <a:r>
              <a:rPr lang="ru-RU" dirty="0" err="1"/>
              <a:t>мікро­бів</a:t>
            </a:r>
            <a:r>
              <a:rPr lang="ru-RU" dirty="0"/>
              <a:t> на </a:t>
            </a:r>
            <a:r>
              <a:rPr lang="ru-RU" dirty="0" err="1"/>
              <a:t>нього</a:t>
            </a:r>
            <a:r>
              <a:rPr lang="ru-RU" dirty="0"/>
              <a:t>. На шляху </a:t>
            </a:r>
            <a:r>
              <a:rPr lang="ru-RU" dirty="0" err="1"/>
              <a:t>проникнення</a:t>
            </a:r>
            <a:r>
              <a:rPr lang="ru-RU" dirty="0"/>
              <a:t> до </a:t>
            </a:r>
            <a:r>
              <a:rPr lang="ru-RU" dirty="0" err="1"/>
              <a:t>організму</a:t>
            </a:r>
            <a:r>
              <a:rPr lang="ru-RU" dirty="0"/>
              <a:t> </a:t>
            </a:r>
            <a:r>
              <a:rPr lang="ru-RU" dirty="0" err="1"/>
              <a:t>інфекційний</a:t>
            </a:r>
            <a:r>
              <a:rPr lang="ru-RU" dirty="0"/>
              <a:t> агент </a:t>
            </a:r>
            <a:r>
              <a:rPr lang="ru-RU" dirty="0" err="1"/>
              <a:t>долає</a:t>
            </a:r>
            <a:r>
              <a:rPr lang="ru-RU" dirty="0"/>
              <a:t> ряд </a:t>
            </a:r>
            <a:r>
              <a:rPr lang="ru-RU" dirty="0" err="1"/>
              <a:t>перешкод</a:t>
            </a:r>
            <a:r>
              <a:rPr lang="ru-RU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04664"/>
            <a:ext cx="579804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471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869874"/>
            <a:ext cx="8229600" cy="398904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err="1"/>
              <a:t>Цілісний</a:t>
            </a:r>
            <a:r>
              <a:rPr lang="ru-RU" dirty="0"/>
              <a:t> </a:t>
            </a:r>
            <a:r>
              <a:rPr lang="ru-RU" dirty="0" err="1"/>
              <a:t>багатошаровий</a:t>
            </a:r>
            <a:r>
              <a:rPr lang="ru-RU" dirty="0"/>
              <a:t> </a:t>
            </a:r>
            <a:r>
              <a:rPr lang="ru-RU" dirty="0" err="1"/>
              <a:t>епітелій</a:t>
            </a:r>
            <a:r>
              <a:rPr lang="ru-RU" dirty="0"/>
              <a:t> </a:t>
            </a:r>
            <a:r>
              <a:rPr lang="ru-RU" dirty="0" err="1"/>
              <a:t>шкіри</a:t>
            </a:r>
            <a:r>
              <a:rPr lang="ru-RU" dirty="0"/>
              <a:t> становить </a:t>
            </a:r>
            <a:r>
              <a:rPr lang="ru-RU" dirty="0" err="1"/>
              <a:t>природ­ний</a:t>
            </a:r>
            <a:r>
              <a:rPr lang="ru-RU" dirty="0"/>
              <a:t> </a:t>
            </a:r>
            <a:r>
              <a:rPr lang="ru-RU" dirty="0" err="1"/>
              <a:t>бар'єр</a:t>
            </a:r>
            <a:r>
              <a:rPr lang="ru-RU" dirty="0"/>
              <a:t> для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патогенних</a:t>
            </a:r>
            <a:r>
              <a:rPr lang="ru-RU" dirty="0"/>
              <a:t> </a:t>
            </a:r>
            <a:r>
              <a:rPr lang="ru-RU" dirty="0" err="1"/>
              <a:t>мікробів</a:t>
            </a:r>
            <a:r>
              <a:rPr lang="ru-RU" dirty="0"/>
              <a:t>. </a:t>
            </a:r>
            <a:r>
              <a:rPr lang="ru-RU" dirty="0" err="1"/>
              <a:t>Шкіра</a:t>
            </a:r>
            <a:r>
              <a:rPr lang="ru-RU" dirty="0"/>
              <a:t>, </a:t>
            </a:r>
            <a:r>
              <a:rPr lang="ru-RU" dirty="0" err="1"/>
              <a:t>крім</a:t>
            </a:r>
            <a:r>
              <a:rPr lang="ru-RU" dirty="0"/>
              <a:t> того, </a:t>
            </a:r>
            <a:r>
              <a:rPr lang="ru-RU" dirty="0" err="1"/>
              <a:t>має</a:t>
            </a:r>
            <a:r>
              <a:rPr lang="ru-RU" dirty="0"/>
              <a:t> й </a:t>
            </a:r>
            <a:r>
              <a:rPr lang="ru-RU" dirty="0" err="1"/>
              <a:t>бактерицидну</a:t>
            </a:r>
            <a:r>
              <a:rPr lang="ru-RU" dirty="0"/>
              <a:t> та </a:t>
            </a:r>
            <a:r>
              <a:rPr lang="ru-RU" dirty="0" err="1"/>
              <a:t>бактеріостатичну</a:t>
            </a:r>
            <a:r>
              <a:rPr lang="ru-RU" dirty="0"/>
              <a:t> </a:t>
            </a:r>
            <a:r>
              <a:rPr lang="ru-RU" dirty="0" err="1"/>
              <a:t>дію</a:t>
            </a:r>
            <a:r>
              <a:rPr lang="ru-RU" dirty="0"/>
              <a:t>, </a:t>
            </a:r>
            <a:r>
              <a:rPr lang="ru-RU" dirty="0" err="1"/>
              <a:t>зумовлену</a:t>
            </a:r>
            <a:r>
              <a:rPr lang="ru-RU" dirty="0"/>
              <a:t> секре­тами </a:t>
            </a:r>
            <a:r>
              <a:rPr lang="ru-RU" dirty="0" err="1"/>
              <a:t>сальних</a:t>
            </a:r>
            <a:r>
              <a:rPr lang="ru-RU" dirty="0"/>
              <a:t> та </a:t>
            </a:r>
            <a:r>
              <a:rPr lang="ru-RU" dirty="0" err="1"/>
              <a:t>потових</a:t>
            </a:r>
            <a:r>
              <a:rPr lang="ru-RU" dirty="0"/>
              <a:t> </a:t>
            </a:r>
            <a:r>
              <a:rPr lang="ru-RU" dirty="0" err="1"/>
              <a:t>залоз</a:t>
            </a:r>
            <a:r>
              <a:rPr lang="ru-RU" dirty="0"/>
              <a:t> (</a:t>
            </a:r>
            <a:r>
              <a:rPr lang="ru-RU" dirty="0" err="1"/>
              <a:t>насичені</a:t>
            </a:r>
            <a:r>
              <a:rPr lang="ru-RU" dirty="0"/>
              <a:t> </a:t>
            </a:r>
            <a:r>
              <a:rPr lang="ru-RU" dirty="0" err="1"/>
              <a:t>аліфатичні</a:t>
            </a:r>
            <a:r>
              <a:rPr lang="ru-RU" dirty="0"/>
              <a:t> </a:t>
            </a:r>
            <a:r>
              <a:rPr lang="ru-RU" dirty="0" err="1"/>
              <a:t>кислоти</a:t>
            </a:r>
            <a:r>
              <a:rPr lang="ru-RU" dirty="0"/>
              <a:t>, перекис </a:t>
            </a:r>
            <a:r>
              <a:rPr lang="ru-RU" dirty="0" err="1"/>
              <a:t>водню</a:t>
            </a:r>
            <a:r>
              <a:rPr lang="ru-RU" dirty="0"/>
              <a:t>, </a:t>
            </a:r>
            <a:r>
              <a:rPr lang="ru-RU" dirty="0" err="1"/>
              <a:t>оцтова</a:t>
            </a:r>
            <a:r>
              <a:rPr lang="ru-RU" dirty="0"/>
              <a:t> кислота, </a:t>
            </a:r>
            <a:r>
              <a:rPr lang="ru-RU" dirty="0" err="1"/>
              <a:t>аміак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).</a:t>
            </a:r>
          </a:p>
          <a:p>
            <a:pPr algn="just"/>
            <a:r>
              <a:rPr lang="ru-RU" dirty="0" err="1"/>
              <a:t>Непошкоджені</a:t>
            </a:r>
            <a:r>
              <a:rPr lang="ru-RU" dirty="0"/>
              <a:t> </a:t>
            </a:r>
            <a:r>
              <a:rPr lang="ru-RU" dirty="0" err="1"/>
              <a:t>слизові</a:t>
            </a:r>
            <a:r>
              <a:rPr lang="ru-RU" dirty="0"/>
              <a:t> </a:t>
            </a:r>
            <a:r>
              <a:rPr lang="ru-RU" dirty="0" err="1"/>
              <a:t>оболонки</a:t>
            </a:r>
            <a:r>
              <a:rPr lang="ru-RU" dirty="0"/>
              <a:t> є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значною</a:t>
            </a:r>
            <a:r>
              <a:rPr lang="ru-RU" dirty="0"/>
              <a:t> </a:t>
            </a:r>
            <a:r>
              <a:rPr lang="ru-RU" dirty="0" err="1"/>
              <a:t>перешко­дою</a:t>
            </a:r>
            <a:r>
              <a:rPr lang="ru-RU" dirty="0"/>
              <a:t> для </a:t>
            </a:r>
            <a:r>
              <a:rPr lang="ru-RU" dirty="0" err="1"/>
              <a:t>проникнення</a:t>
            </a:r>
            <a:r>
              <a:rPr lang="ru-RU" dirty="0"/>
              <a:t> </a:t>
            </a:r>
            <a:r>
              <a:rPr lang="ru-RU" dirty="0" err="1"/>
              <a:t>мікробів</a:t>
            </a:r>
            <a:r>
              <a:rPr lang="ru-RU" dirty="0"/>
              <a:t>. У тканинах </a:t>
            </a:r>
            <a:r>
              <a:rPr lang="ru-RU" dirty="0" err="1"/>
              <a:t>тварин</a:t>
            </a:r>
            <a:r>
              <a:rPr lang="ru-RU" dirty="0"/>
              <a:t> і </a:t>
            </a:r>
            <a:r>
              <a:rPr lang="ru-RU" dirty="0" err="1"/>
              <a:t>рослин</a:t>
            </a:r>
            <a:r>
              <a:rPr lang="ru-RU" dirty="0"/>
              <a:t> </a:t>
            </a:r>
            <a:r>
              <a:rPr lang="ru-RU" dirty="0" err="1"/>
              <a:t>знай­дено</a:t>
            </a:r>
            <a:r>
              <a:rPr lang="ru-RU" dirty="0"/>
              <a:t> </a:t>
            </a:r>
            <a:r>
              <a:rPr lang="ru-RU" dirty="0" err="1"/>
              <a:t>бактерицидну</a:t>
            </a:r>
            <a:r>
              <a:rPr lang="ru-RU" dirty="0"/>
              <a:t> </a:t>
            </a:r>
            <a:r>
              <a:rPr lang="ru-RU" dirty="0" err="1"/>
              <a:t>речовину</a:t>
            </a:r>
            <a:r>
              <a:rPr lang="ru-RU" dirty="0"/>
              <a:t> - </a:t>
            </a:r>
            <a:r>
              <a:rPr lang="ru-RU" dirty="0" err="1"/>
              <a:t>лізоцим</a:t>
            </a:r>
            <a:r>
              <a:rPr lang="ru-RU" dirty="0"/>
              <a:t> (вона </a:t>
            </a:r>
            <a:r>
              <a:rPr lang="ru-RU" dirty="0" err="1"/>
              <a:t>міститься</a:t>
            </a:r>
            <a:r>
              <a:rPr lang="ru-RU" dirty="0"/>
              <a:t> в </a:t>
            </a:r>
            <a:r>
              <a:rPr lang="ru-RU" dirty="0" err="1"/>
              <a:t>сльо­зах</a:t>
            </a:r>
            <a:r>
              <a:rPr lang="ru-RU" dirty="0"/>
              <a:t>, </a:t>
            </a:r>
            <a:r>
              <a:rPr lang="ru-RU" dirty="0" err="1"/>
              <a:t>слині</a:t>
            </a:r>
            <a:r>
              <a:rPr lang="ru-RU" dirty="0"/>
              <a:t>, носовому </a:t>
            </a:r>
            <a:r>
              <a:rPr lang="ru-RU" dirty="0" err="1"/>
              <a:t>слизі</a:t>
            </a:r>
            <a:r>
              <a:rPr lang="ru-RU" dirty="0"/>
              <a:t>, </a:t>
            </a:r>
            <a:r>
              <a:rPr lang="ru-RU" dirty="0" err="1"/>
              <a:t>мокротинні</a:t>
            </a:r>
            <a:r>
              <a:rPr lang="ru-RU" dirty="0"/>
              <a:t>, </a:t>
            </a:r>
            <a:r>
              <a:rPr lang="ru-RU" dirty="0" err="1"/>
              <a:t>сироватці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, </a:t>
            </a:r>
            <a:r>
              <a:rPr lang="ru-RU" dirty="0" err="1"/>
              <a:t>молоці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). </a:t>
            </a:r>
            <a:r>
              <a:rPr lang="ru-RU" dirty="0" err="1"/>
              <a:t>Миготливий</a:t>
            </a:r>
            <a:r>
              <a:rPr lang="ru-RU" dirty="0"/>
              <a:t> </a:t>
            </a:r>
            <a:r>
              <a:rPr lang="ru-RU" dirty="0" err="1"/>
              <a:t>епітелій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вистилає</a:t>
            </a:r>
            <a:r>
              <a:rPr lang="ru-RU" dirty="0"/>
              <a:t> </a:t>
            </a:r>
            <a:r>
              <a:rPr lang="ru-RU" dirty="0" err="1"/>
              <a:t>слизові</a:t>
            </a:r>
            <a:r>
              <a:rPr lang="ru-RU" dirty="0"/>
              <a:t> </a:t>
            </a:r>
            <a:r>
              <a:rPr lang="ru-RU" dirty="0" err="1"/>
              <a:t>оболонки</a:t>
            </a:r>
            <a:r>
              <a:rPr lang="ru-RU" dirty="0"/>
              <a:t> </a:t>
            </a:r>
            <a:r>
              <a:rPr lang="ru-RU" dirty="0" err="1"/>
              <a:t>ди­хальних</a:t>
            </a:r>
            <a:r>
              <a:rPr lang="ru-RU" dirty="0"/>
              <a:t> </a:t>
            </a:r>
            <a:r>
              <a:rPr lang="ru-RU" dirty="0" err="1"/>
              <a:t>шляхів</a:t>
            </a:r>
            <a:r>
              <a:rPr lang="ru-RU" dirty="0"/>
              <a:t>,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виведенню</a:t>
            </a:r>
            <a:r>
              <a:rPr lang="ru-RU" dirty="0"/>
              <a:t> з </a:t>
            </a:r>
            <a:r>
              <a:rPr lang="ru-RU" dirty="0" err="1"/>
              <a:t>організму</a:t>
            </a:r>
            <a:r>
              <a:rPr lang="ru-RU" dirty="0"/>
              <a:t> </a:t>
            </a:r>
            <a:r>
              <a:rPr lang="ru-RU" dirty="0" err="1"/>
              <a:t>патогенних</a:t>
            </a:r>
            <a:r>
              <a:rPr lang="ru-RU" dirty="0"/>
              <a:t> </a:t>
            </a:r>
            <a:r>
              <a:rPr lang="ru-RU" dirty="0" err="1"/>
              <a:t>мік­робів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вони не проникли в </a:t>
            </a:r>
            <a:r>
              <a:rPr lang="ru-RU" dirty="0" err="1"/>
              <a:t>товщу</a:t>
            </a:r>
            <a:r>
              <a:rPr lang="ru-RU" dirty="0"/>
              <a:t> </a:t>
            </a:r>
            <a:r>
              <a:rPr lang="ru-RU" dirty="0" err="1"/>
              <a:t>пошкодженої</a:t>
            </a:r>
            <a:r>
              <a:rPr lang="ru-RU" dirty="0"/>
              <a:t> </a:t>
            </a:r>
            <a:r>
              <a:rPr lang="ru-RU" dirty="0" err="1"/>
              <a:t>слизової</a:t>
            </a:r>
            <a:r>
              <a:rPr lang="ru-RU" dirty="0"/>
              <a:t> </a:t>
            </a:r>
            <a:r>
              <a:rPr lang="ru-RU" dirty="0" err="1"/>
              <a:t>оболонки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547" y="107561"/>
            <a:ext cx="4104456" cy="280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863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332656"/>
            <a:ext cx="439248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Потрапляючи</a:t>
            </a:r>
            <a:r>
              <a:rPr lang="ru-RU" dirty="0"/>
              <a:t> до </a:t>
            </a:r>
            <a:r>
              <a:rPr lang="ru-RU" dirty="0" err="1"/>
              <a:t>організму</a:t>
            </a:r>
            <a:r>
              <a:rPr lang="ru-RU" dirty="0"/>
              <a:t> через </a:t>
            </a:r>
            <a:r>
              <a:rPr lang="ru-RU" dirty="0" err="1"/>
              <a:t>травний</a:t>
            </a:r>
            <a:r>
              <a:rPr lang="ru-RU" dirty="0"/>
              <a:t> канал, </a:t>
            </a:r>
            <a:r>
              <a:rPr lang="ru-RU" dirty="0" err="1"/>
              <a:t>мікроби</a:t>
            </a:r>
            <a:r>
              <a:rPr lang="ru-RU" dirty="0"/>
              <a:t> </a:t>
            </a:r>
            <a:r>
              <a:rPr lang="ru-RU" dirty="0" err="1"/>
              <a:t>під­падають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травних</a:t>
            </a:r>
            <a:r>
              <a:rPr lang="ru-RU" dirty="0"/>
              <a:t> </a:t>
            </a:r>
            <a:r>
              <a:rPr lang="ru-RU" dirty="0" err="1"/>
              <a:t>соків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значну</a:t>
            </a:r>
            <a:r>
              <a:rPr lang="ru-RU" dirty="0"/>
              <a:t> </a:t>
            </a:r>
            <a:r>
              <a:rPr lang="ru-RU" dirty="0" err="1"/>
              <a:t>бактерицидність</a:t>
            </a:r>
            <a:r>
              <a:rPr lang="ru-RU" dirty="0"/>
              <a:t>; </a:t>
            </a:r>
            <a:r>
              <a:rPr lang="ru-RU" dirty="0" err="1"/>
              <a:t>наприклад</a:t>
            </a:r>
            <a:r>
              <a:rPr lang="ru-RU" dirty="0"/>
              <a:t>, у </a:t>
            </a:r>
            <a:r>
              <a:rPr lang="ru-RU" dirty="0" err="1"/>
              <a:t>шлунковому</a:t>
            </a:r>
            <a:r>
              <a:rPr lang="ru-RU" dirty="0"/>
              <a:t> </a:t>
            </a:r>
            <a:r>
              <a:rPr lang="ru-RU" dirty="0" err="1"/>
              <a:t>соці</a:t>
            </a:r>
            <a:r>
              <a:rPr lang="ru-RU" dirty="0"/>
              <a:t> </a:t>
            </a:r>
            <a:r>
              <a:rPr lang="ru-RU" dirty="0" err="1"/>
              <a:t>збудник</a:t>
            </a:r>
            <a:r>
              <a:rPr lang="ru-RU" dirty="0"/>
              <a:t> </a:t>
            </a:r>
            <a:r>
              <a:rPr lang="ru-RU" dirty="0" err="1"/>
              <a:t>сибірки</a:t>
            </a:r>
            <a:r>
              <a:rPr lang="ru-RU" dirty="0"/>
              <a:t> </a:t>
            </a:r>
            <a:r>
              <a:rPr lang="ru-RU" dirty="0" err="1"/>
              <a:t>гине</a:t>
            </a:r>
            <a:r>
              <a:rPr lang="ru-RU" dirty="0"/>
              <a:t> через </a:t>
            </a:r>
            <a:r>
              <a:rPr lang="ru-RU" dirty="0" err="1"/>
              <a:t>п'ять</a:t>
            </a:r>
            <a:r>
              <a:rPr lang="ru-RU" dirty="0"/>
              <a:t> </a:t>
            </a:r>
            <a:r>
              <a:rPr lang="ru-RU" dirty="0" err="1"/>
              <a:t>хвилин</a:t>
            </a:r>
            <a:r>
              <a:rPr lang="ru-RU" dirty="0"/>
              <a:t>. Кисла </a:t>
            </a:r>
            <a:r>
              <a:rPr lang="ru-RU" dirty="0" err="1"/>
              <a:t>реакція</a:t>
            </a:r>
            <a:r>
              <a:rPr lang="ru-RU" dirty="0"/>
              <a:t> в </a:t>
            </a:r>
            <a:r>
              <a:rPr lang="ru-RU" dirty="0" err="1"/>
              <a:t>сечостатевих</a:t>
            </a:r>
            <a:r>
              <a:rPr lang="ru-RU" dirty="0"/>
              <a:t> шляхах </a:t>
            </a:r>
            <a:r>
              <a:rPr lang="ru-RU" dirty="0" err="1"/>
              <a:t>також</a:t>
            </a:r>
            <a:r>
              <a:rPr lang="ru-RU" dirty="0"/>
              <a:t> є </a:t>
            </a:r>
            <a:r>
              <a:rPr lang="ru-RU" dirty="0" err="1"/>
              <a:t>захисним</a:t>
            </a:r>
            <a:r>
              <a:rPr lang="ru-RU" dirty="0"/>
              <a:t> </a:t>
            </a:r>
            <a:r>
              <a:rPr lang="ru-RU" dirty="0" err="1"/>
              <a:t>бар'єром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патогенних</a:t>
            </a:r>
            <a:r>
              <a:rPr lang="ru-RU" dirty="0"/>
              <a:t> </a:t>
            </a:r>
            <a:r>
              <a:rPr lang="ru-RU" dirty="0" err="1"/>
              <a:t>мікробів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Якщо</a:t>
            </a:r>
            <a:r>
              <a:rPr lang="ru-RU" dirty="0"/>
              <a:t> в </a:t>
            </a:r>
            <a:r>
              <a:rPr lang="ru-RU" dirty="0" err="1"/>
              <a:t>організм</a:t>
            </a:r>
            <a:r>
              <a:rPr lang="ru-RU" dirty="0"/>
              <a:t> </a:t>
            </a:r>
            <a:r>
              <a:rPr lang="ru-RU" dirty="0" err="1"/>
              <a:t>потрапляє</a:t>
            </a:r>
            <a:r>
              <a:rPr lang="ru-RU" dirty="0"/>
              <a:t> </a:t>
            </a:r>
            <a:r>
              <a:rPr lang="ru-RU" dirty="0" err="1"/>
              <a:t>значна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мікробів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токсинів</a:t>
            </a:r>
            <a:r>
              <a:rPr lang="ru-RU" dirty="0"/>
              <a:t>,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зміна</a:t>
            </a:r>
            <a:r>
              <a:rPr lang="ru-RU" dirty="0"/>
              <a:t> </a:t>
            </a:r>
            <a:r>
              <a:rPr lang="ru-RU" dirty="0" err="1"/>
              <a:t>фізіологічної</a:t>
            </a:r>
            <a:r>
              <a:rPr lang="ru-RU" dirty="0"/>
              <a:t> </a:t>
            </a:r>
            <a:r>
              <a:rPr lang="ru-RU" dirty="0" err="1"/>
              <a:t>активності</a:t>
            </a:r>
            <a:r>
              <a:rPr lang="ru-RU" dirty="0"/>
              <a:t>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внутрішніх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: </a:t>
            </a:r>
            <a:r>
              <a:rPr lang="ru-RU" dirty="0" err="1"/>
              <a:t>прискорюється</a:t>
            </a:r>
            <a:r>
              <a:rPr lang="ru-RU" dirty="0"/>
              <a:t> </a:t>
            </a:r>
            <a:r>
              <a:rPr lang="ru-RU" dirty="0" err="1"/>
              <a:t>дихання</a:t>
            </a:r>
            <a:r>
              <a:rPr lang="ru-RU" dirty="0"/>
              <a:t>, </a:t>
            </a:r>
            <a:r>
              <a:rPr lang="ru-RU" dirty="0" err="1"/>
              <a:t>розширюються</a:t>
            </a:r>
            <a:r>
              <a:rPr lang="ru-RU" dirty="0"/>
              <a:t> </a:t>
            </a:r>
            <a:r>
              <a:rPr lang="ru-RU" dirty="0" err="1"/>
              <a:t>кровоносні</a:t>
            </a:r>
            <a:r>
              <a:rPr lang="ru-RU" dirty="0"/>
              <a:t> </a:t>
            </a:r>
            <a:r>
              <a:rPr lang="ru-RU" dirty="0" err="1"/>
              <a:t>судини</a:t>
            </a:r>
            <a:r>
              <a:rPr lang="ru-RU" dirty="0"/>
              <a:t>, </a:t>
            </a:r>
            <a:r>
              <a:rPr lang="ru-RU" dirty="0" err="1"/>
              <a:t>прискорюється</a:t>
            </a:r>
            <a:r>
              <a:rPr lang="ru-RU" dirty="0"/>
              <a:t> </a:t>
            </a:r>
            <a:r>
              <a:rPr lang="ru-RU" dirty="0" err="1"/>
              <a:t>кровообіг</a:t>
            </a:r>
            <a:r>
              <a:rPr lang="ru-RU" dirty="0"/>
              <a:t> та </a:t>
            </a:r>
            <a:r>
              <a:rPr lang="ru-RU" dirty="0" err="1"/>
              <a:t>залучаються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реакції</a:t>
            </a:r>
            <a:r>
              <a:rPr lang="ru-RU" dirty="0"/>
              <a:t>, </a:t>
            </a:r>
            <a:r>
              <a:rPr lang="ru-RU" dirty="0" err="1"/>
              <a:t>спрямовані</a:t>
            </a:r>
            <a:r>
              <a:rPr lang="ru-RU" dirty="0"/>
              <a:t> на </a:t>
            </a:r>
            <a:r>
              <a:rPr lang="ru-RU" dirty="0" err="1"/>
              <a:t>звільнення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збудників</a:t>
            </a:r>
            <a:r>
              <a:rPr lang="ru-RU" dirty="0"/>
              <a:t> та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. </a:t>
            </a:r>
            <a:r>
              <a:rPr lang="ru-RU" dirty="0" err="1"/>
              <a:t>Типовим</a:t>
            </a:r>
            <a:r>
              <a:rPr lang="ru-RU" dirty="0"/>
              <a:t> прикладом </a:t>
            </a:r>
            <a:r>
              <a:rPr lang="ru-RU" dirty="0" err="1"/>
              <a:t>неспецифічної</a:t>
            </a:r>
            <a:r>
              <a:rPr lang="ru-RU" dirty="0"/>
              <a:t> </a:t>
            </a:r>
            <a:r>
              <a:rPr lang="ru-RU" dirty="0" err="1"/>
              <a:t>захисної</a:t>
            </a:r>
            <a:r>
              <a:rPr lang="ru-RU" dirty="0"/>
              <a:t> </a:t>
            </a:r>
            <a:r>
              <a:rPr lang="ru-RU" dirty="0" err="1"/>
              <a:t>реакції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блювання</a:t>
            </a:r>
            <a:r>
              <a:rPr lang="ru-RU" dirty="0"/>
              <a:t> (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бактеріальних</a:t>
            </a:r>
            <a:r>
              <a:rPr lang="ru-RU" dirty="0"/>
              <a:t> та </a:t>
            </a:r>
            <a:r>
              <a:rPr lang="ru-RU" dirty="0" err="1"/>
              <a:t>кишкових</a:t>
            </a:r>
            <a:r>
              <a:rPr lang="ru-RU" dirty="0"/>
              <a:t> </a:t>
            </a:r>
            <a:r>
              <a:rPr lang="ru-RU" dirty="0" err="1"/>
              <a:t>отруєнь</a:t>
            </a:r>
            <a:r>
              <a:rPr lang="ru-RU" dirty="0"/>
              <a:t>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32656"/>
            <a:ext cx="3528392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23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55976" y="404664"/>
            <a:ext cx="453650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фізіологічними</a:t>
            </a:r>
            <a:r>
              <a:rPr lang="ru-RU" dirty="0"/>
              <a:t> </a:t>
            </a:r>
            <a:r>
              <a:rPr lang="ru-RU" dirty="0" err="1"/>
              <a:t>функціями</a:t>
            </a:r>
            <a:r>
              <a:rPr lang="ru-RU" dirty="0"/>
              <a:t> та </a:t>
            </a:r>
            <a:r>
              <a:rPr lang="ru-RU" dirty="0" err="1"/>
              <a:t>особливими</a:t>
            </a:r>
            <a:r>
              <a:rPr lang="ru-RU" dirty="0"/>
              <a:t> </a:t>
            </a:r>
            <a:r>
              <a:rPr lang="ru-RU" dirty="0" err="1"/>
              <a:t>властивостями</a:t>
            </a:r>
            <a:r>
              <a:rPr lang="ru-RU" dirty="0"/>
              <a:t> </a:t>
            </a:r>
            <a:r>
              <a:rPr lang="ru-RU" dirty="0" err="1"/>
              <a:t>секретів</a:t>
            </a:r>
            <a:r>
              <a:rPr lang="ru-RU" dirty="0"/>
              <a:t> на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ділянках</a:t>
            </a:r>
            <a:r>
              <a:rPr lang="ru-RU" dirty="0"/>
              <a:t> </a:t>
            </a:r>
            <a:r>
              <a:rPr lang="ru-RU" dirty="0" err="1"/>
              <a:t>слизових</a:t>
            </a:r>
            <a:r>
              <a:rPr lang="ru-RU" dirty="0"/>
              <a:t> </a:t>
            </a:r>
            <a:r>
              <a:rPr lang="ru-RU" dirty="0" err="1"/>
              <a:t>оболонок</a:t>
            </a:r>
            <a:r>
              <a:rPr lang="ru-RU" dirty="0"/>
              <a:t> </a:t>
            </a:r>
            <a:r>
              <a:rPr lang="ru-RU" dirty="0" err="1"/>
              <a:t>сформува­лися</a:t>
            </a:r>
            <a:r>
              <a:rPr lang="ru-RU" dirty="0"/>
              <a:t> </a:t>
            </a:r>
            <a:r>
              <a:rPr lang="ru-RU" dirty="0" err="1"/>
              <a:t>відповідні</a:t>
            </a:r>
            <a:r>
              <a:rPr lang="ru-RU" dirty="0"/>
              <a:t> </a:t>
            </a:r>
            <a:r>
              <a:rPr lang="ru-RU" dirty="0" err="1"/>
              <a:t>угруповання</a:t>
            </a:r>
            <a:r>
              <a:rPr lang="ru-RU" dirty="0"/>
              <a:t> </a:t>
            </a:r>
            <a:r>
              <a:rPr lang="ru-RU" dirty="0" err="1"/>
              <a:t>мікроорганізмів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складають</a:t>
            </a:r>
            <a:r>
              <a:rPr lang="ru-RU" dirty="0"/>
              <a:t> </a:t>
            </a:r>
            <a:r>
              <a:rPr lang="ru-RU" i="1" dirty="0" err="1"/>
              <a:t>но­рмальну</a:t>
            </a:r>
            <a:r>
              <a:rPr lang="ru-RU" i="1" dirty="0"/>
              <a:t> </a:t>
            </a:r>
            <a:r>
              <a:rPr lang="ru-RU" i="1" dirty="0" err="1"/>
              <a:t>мікрофлору</a:t>
            </a:r>
            <a:r>
              <a:rPr lang="ru-RU" i="1" dirty="0"/>
              <a:t>. </a:t>
            </a:r>
            <a:r>
              <a:rPr lang="ru-RU" dirty="0" err="1"/>
              <a:t>Представники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проти­діяти</a:t>
            </a:r>
            <a:r>
              <a:rPr lang="ru-RU" dirty="0"/>
              <a:t> </a:t>
            </a:r>
            <a:r>
              <a:rPr lang="ru-RU" dirty="0" err="1"/>
              <a:t>опірним</a:t>
            </a:r>
            <a:r>
              <a:rPr lang="ru-RU" dirty="0"/>
              <a:t> </a:t>
            </a:r>
            <a:r>
              <a:rPr lang="ru-RU" dirty="0" err="1"/>
              <a:t>механізмам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, але не </a:t>
            </a:r>
            <a:r>
              <a:rPr lang="ru-RU" dirty="0" err="1"/>
              <a:t>здатні</a:t>
            </a:r>
            <a:r>
              <a:rPr lang="ru-RU" dirty="0"/>
              <a:t> в </a:t>
            </a:r>
            <a:r>
              <a:rPr lang="ru-RU" dirty="0" err="1"/>
              <a:t>нормі</a:t>
            </a:r>
            <a:r>
              <a:rPr lang="ru-RU" dirty="0"/>
              <a:t> </a:t>
            </a:r>
            <a:r>
              <a:rPr lang="ru-RU" dirty="0" err="1"/>
              <a:t>про­никати</a:t>
            </a:r>
            <a:r>
              <a:rPr lang="ru-RU" dirty="0"/>
              <a:t> в </a:t>
            </a:r>
            <a:r>
              <a:rPr lang="ru-RU" dirty="0" err="1"/>
              <a:t>його</a:t>
            </a:r>
            <a:r>
              <a:rPr lang="ru-RU" dirty="0"/>
              <a:t> середину.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мікроорганізми</a:t>
            </a:r>
            <a:r>
              <a:rPr lang="ru-RU" dirty="0"/>
              <a:t> </a:t>
            </a:r>
            <a:r>
              <a:rPr lang="ru-RU" dirty="0" err="1"/>
              <a:t>виконують</a:t>
            </a:r>
            <a:r>
              <a:rPr lang="ru-RU" dirty="0"/>
              <a:t> </a:t>
            </a:r>
            <a:r>
              <a:rPr lang="ru-RU" dirty="0" err="1"/>
              <a:t>цілу</a:t>
            </a:r>
            <a:r>
              <a:rPr lang="ru-RU" dirty="0"/>
              <a:t> низ­ку </a:t>
            </a:r>
            <a:r>
              <a:rPr lang="ru-RU" dirty="0" err="1"/>
              <a:t>функцій</a:t>
            </a:r>
            <a:r>
              <a:rPr lang="ru-RU" dirty="0"/>
              <a:t>: </a:t>
            </a:r>
            <a:r>
              <a:rPr lang="ru-RU" dirty="0" err="1"/>
              <a:t>поповнення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</a:t>
            </a:r>
            <a:r>
              <a:rPr lang="ru-RU" dirty="0" err="1"/>
              <a:t>хазяїна</a:t>
            </a:r>
            <a:r>
              <a:rPr lang="ru-RU" dirty="0"/>
              <a:t> </a:t>
            </a:r>
            <a:r>
              <a:rPr lang="ru-RU" dirty="0" err="1"/>
              <a:t>вітамінами</a:t>
            </a:r>
            <a:r>
              <a:rPr lang="ru-RU" dirty="0"/>
              <a:t>, </a:t>
            </a:r>
            <a:r>
              <a:rPr lang="ru-RU" dirty="0" err="1"/>
              <a:t>аміноки­слотами</a:t>
            </a:r>
            <a:r>
              <a:rPr lang="ru-RU" dirty="0"/>
              <a:t>, </a:t>
            </a:r>
            <a:r>
              <a:rPr lang="ru-RU" dirty="0" err="1"/>
              <a:t>посилення</a:t>
            </a:r>
            <a:r>
              <a:rPr lang="ru-RU" dirty="0"/>
              <a:t> </a:t>
            </a:r>
            <a:r>
              <a:rPr lang="ru-RU" dirty="0" err="1"/>
              <a:t>резистентності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</a:t>
            </a:r>
            <a:r>
              <a:rPr lang="ru-RU" dirty="0" err="1"/>
              <a:t>Захисний</a:t>
            </a:r>
            <a:r>
              <a:rPr lang="ru-RU" dirty="0"/>
              <a:t> </a:t>
            </a:r>
            <a:r>
              <a:rPr lang="ru-RU" dirty="0" err="1"/>
              <a:t>ефект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викликається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нормальна </a:t>
            </a:r>
            <a:r>
              <a:rPr lang="ru-RU" dirty="0" err="1"/>
              <a:t>мікрофлора</a:t>
            </a:r>
            <a:r>
              <a:rPr lang="ru-RU" dirty="0"/>
              <a:t> </a:t>
            </a:r>
            <a:r>
              <a:rPr lang="ru-RU" dirty="0" err="1"/>
              <a:t>всту­пає</a:t>
            </a:r>
            <a:r>
              <a:rPr lang="ru-RU" dirty="0"/>
              <a:t> в </a:t>
            </a:r>
            <a:r>
              <a:rPr lang="ru-RU" dirty="0" err="1"/>
              <a:t>агоністичні</a:t>
            </a:r>
            <a:r>
              <a:rPr lang="ru-RU" dirty="0"/>
              <a:t> </a:t>
            </a:r>
            <a:r>
              <a:rPr lang="ru-RU" dirty="0" err="1"/>
              <a:t>відносини</a:t>
            </a:r>
            <a:r>
              <a:rPr lang="ru-RU" dirty="0"/>
              <a:t> з </a:t>
            </a:r>
            <a:r>
              <a:rPr lang="ru-RU" dirty="0" err="1"/>
              <a:t>інфекційною</a:t>
            </a:r>
            <a:r>
              <a:rPr lang="ru-RU" dirty="0"/>
              <a:t>. Через хворобу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ви­користання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пригнічують</a:t>
            </a:r>
            <a:r>
              <a:rPr lang="ru-RU" dirty="0"/>
              <a:t> </a:t>
            </a:r>
            <a:r>
              <a:rPr lang="ru-RU" dirty="0" err="1"/>
              <a:t>нормальну</a:t>
            </a:r>
            <a:r>
              <a:rPr lang="ru-RU" dirty="0"/>
              <a:t> </a:t>
            </a:r>
            <a:r>
              <a:rPr lang="ru-RU" dirty="0" err="1"/>
              <a:t>мікрофлору</a:t>
            </a:r>
            <a:r>
              <a:rPr lang="ru-RU" dirty="0"/>
              <a:t>,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розвинутися</a:t>
            </a:r>
            <a:r>
              <a:rPr lang="ru-RU" dirty="0"/>
              <a:t> </a:t>
            </a:r>
            <a:r>
              <a:rPr lang="ru-RU" i="1" dirty="0" err="1"/>
              <a:t>дисбактеріоз</a:t>
            </a:r>
            <a:r>
              <a:rPr lang="ru-RU" i="1" dirty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29" y="1282120"/>
            <a:ext cx="3312368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689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476672"/>
            <a:ext cx="77048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Важливу</a:t>
            </a:r>
            <a:r>
              <a:rPr lang="ru-RU" dirty="0"/>
              <a:t> </a:t>
            </a:r>
            <a:r>
              <a:rPr lang="ru-RU" dirty="0" err="1"/>
              <a:t>бар'єрну</a:t>
            </a:r>
            <a:r>
              <a:rPr lang="ru-RU" dirty="0"/>
              <a:t> </a:t>
            </a:r>
            <a:r>
              <a:rPr lang="ru-RU" dirty="0" err="1"/>
              <a:t>функцію</a:t>
            </a:r>
            <a:r>
              <a:rPr lang="ru-RU" dirty="0"/>
              <a:t> </a:t>
            </a:r>
            <a:r>
              <a:rPr lang="ru-RU" dirty="0" err="1"/>
              <a:t>виконують</a:t>
            </a:r>
            <a:r>
              <a:rPr lang="ru-RU" dirty="0"/>
              <a:t> </a:t>
            </a:r>
            <a:r>
              <a:rPr lang="ru-RU" dirty="0" err="1"/>
              <a:t>лімфатичні</a:t>
            </a:r>
            <a:r>
              <a:rPr lang="ru-RU" dirty="0"/>
              <a:t> </a:t>
            </a:r>
            <a:r>
              <a:rPr lang="ru-RU" dirty="0" err="1"/>
              <a:t>вузли</a:t>
            </a:r>
            <a:r>
              <a:rPr lang="ru-RU" dirty="0"/>
              <a:t> та </a:t>
            </a:r>
            <a:r>
              <a:rPr lang="ru-RU" dirty="0" err="1"/>
              <a:t>фагоцити</a:t>
            </a:r>
            <a:r>
              <a:rPr lang="ru-RU" dirty="0"/>
              <a:t> (у першу </a:t>
            </a:r>
            <a:r>
              <a:rPr lang="ru-RU" dirty="0" err="1"/>
              <a:t>чергу</a:t>
            </a:r>
            <a:r>
              <a:rPr lang="ru-RU" dirty="0"/>
              <a:t> </a:t>
            </a:r>
            <a:r>
              <a:rPr lang="ru-RU" dirty="0" err="1"/>
              <a:t>нейтрофіли</a:t>
            </a:r>
            <a:r>
              <a:rPr lang="ru-RU" dirty="0"/>
              <a:t> та макрофаги - </a:t>
            </a:r>
            <a:r>
              <a:rPr lang="ru-RU" dirty="0" err="1"/>
              <a:t>клітини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високу</a:t>
            </a:r>
            <a:r>
              <a:rPr lang="ru-RU" dirty="0"/>
              <a:t> </a:t>
            </a:r>
            <a:r>
              <a:rPr lang="ru-RU" dirty="0" err="1"/>
              <a:t>фагоцитарну</a:t>
            </a:r>
            <a:r>
              <a:rPr lang="ru-RU" dirty="0"/>
              <a:t> </a:t>
            </a:r>
            <a:r>
              <a:rPr lang="ru-RU" dirty="0" err="1"/>
              <a:t>активність</a:t>
            </a:r>
            <a:r>
              <a:rPr lang="ru-RU" dirty="0"/>
              <a:t>). У </a:t>
            </a:r>
            <a:r>
              <a:rPr lang="ru-RU" dirty="0" err="1"/>
              <a:t>місці</a:t>
            </a:r>
            <a:r>
              <a:rPr lang="ru-RU" dirty="0"/>
              <a:t> </a:t>
            </a:r>
            <a:r>
              <a:rPr lang="ru-RU" dirty="0" err="1"/>
              <a:t>проникнен­ня</a:t>
            </a:r>
            <a:r>
              <a:rPr lang="ru-RU" dirty="0"/>
              <a:t> </a:t>
            </a:r>
            <a:r>
              <a:rPr lang="ru-RU" dirty="0" err="1"/>
              <a:t>мікробів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розвиватися</a:t>
            </a:r>
            <a:r>
              <a:rPr lang="ru-RU" dirty="0"/>
              <a:t> </a:t>
            </a:r>
            <a:r>
              <a:rPr lang="ru-RU" dirty="0" err="1"/>
              <a:t>запальна</a:t>
            </a:r>
            <a:r>
              <a:rPr lang="ru-RU" dirty="0"/>
              <a:t> </a:t>
            </a:r>
            <a:r>
              <a:rPr lang="ru-RU" dirty="0" err="1"/>
              <a:t>реакція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нерідко</a:t>
            </a:r>
            <a:r>
              <a:rPr lang="ru-RU" dirty="0"/>
              <a:t> </a:t>
            </a:r>
            <a:r>
              <a:rPr lang="ru-RU" dirty="0" err="1"/>
              <a:t>при­зводить</a:t>
            </a:r>
            <a:r>
              <a:rPr lang="ru-RU" dirty="0"/>
              <a:t> до </a:t>
            </a:r>
            <a:r>
              <a:rPr lang="ru-RU" dirty="0" err="1"/>
              <a:t>знезараження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нейтралізації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токсинів</a:t>
            </a:r>
            <a:r>
              <a:rPr lang="ru-RU" dirty="0"/>
              <a:t> </a:t>
            </a:r>
            <a:r>
              <a:rPr lang="ru-RU" dirty="0" err="1"/>
              <a:t>клі­тинами</a:t>
            </a:r>
            <a:r>
              <a:rPr lang="ru-RU" dirty="0"/>
              <a:t> </a:t>
            </a:r>
            <a:r>
              <a:rPr lang="ru-RU" dirty="0" err="1"/>
              <a:t>ретикулоендотеліальної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й </a:t>
            </a:r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/>
              <a:t>фіброзної</a:t>
            </a:r>
            <a:r>
              <a:rPr lang="ru-RU" dirty="0"/>
              <a:t> </a:t>
            </a:r>
            <a:r>
              <a:rPr lang="ru-RU" dirty="0" err="1"/>
              <a:t>тканини</a:t>
            </a:r>
            <a:r>
              <a:rPr lang="ru-RU" dirty="0"/>
              <a:t>, яка </a:t>
            </a:r>
            <a:r>
              <a:rPr lang="ru-RU" dirty="0" err="1"/>
              <a:t>ізолює</a:t>
            </a:r>
            <a:r>
              <a:rPr lang="ru-RU" dirty="0"/>
              <a:t> </a:t>
            </a:r>
            <a:r>
              <a:rPr lang="ru-RU" dirty="0" err="1"/>
              <a:t>осередок</a:t>
            </a:r>
            <a:r>
              <a:rPr lang="ru-RU" dirty="0"/>
              <a:t> і </a:t>
            </a:r>
            <a:r>
              <a:rPr lang="ru-RU" dirty="0" err="1"/>
              <a:t>перешкоджає</a:t>
            </a:r>
            <a:r>
              <a:rPr lang="ru-RU" dirty="0"/>
              <a:t> </a:t>
            </a:r>
            <a:r>
              <a:rPr lang="ru-RU" dirty="0" err="1"/>
              <a:t>подальшому</a:t>
            </a:r>
            <a:r>
              <a:rPr lang="ru-RU" dirty="0"/>
              <a:t> </a:t>
            </a:r>
            <a:r>
              <a:rPr lang="ru-RU" dirty="0" err="1"/>
              <a:t>поши­ренню</a:t>
            </a:r>
            <a:r>
              <a:rPr lang="ru-RU" dirty="0"/>
              <a:t> </a:t>
            </a:r>
            <a:r>
              <a:rPr lang="ru-RU" dirty="0" err="1"/>
              <a:t>шкідливого</a:t>
            </a:r>
            <a:r>
              <a:rPr lang="ru-RU" dirty="0"/>
              <a:t> для </a:t>
            </a:r>
            <a:r>
              <a:rPr lang="ru-RU" dirty="0" err="1"/>
              <a:t>організму</a:t>
            </a:r>
            <a:r>
              <a:rPr lang="ru-RU" dirty="0"/>
              <a:t> агента.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темпера­тури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(лихоманка), яке </a:t>
            </a:r>
            <a:r>
              <a:rPr lang="ru-RU" dirty="0" err="1"/>
              <a:t>спостерігається</a:t>
            </a:r>
            <a:r>
              <a:rPr lang="ru-RU" dirty="0"/>
              <a:t> при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захворюваннях</a:t>
            </a:r>
            <a:r>
              <a:rPr lang="ru-RU" dirty="0"/>
              <a:t>, так само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розглядатися</a:t>
            </a:r>
            <a:r>
              <a:rPr lang="ru-RU" dirty="0"/>
              <a:t> як </a:t>
            </a:r>
            <a:r>
              <a:rPr lang="ru-RU" dirty="0" err="1"/>
              <a:t>захисна</a:t>
            </a:r>
            <a:r>
              <a:rPr lang="ru-RU" dirty="0"/>
              <a:t> </a:t>
            </a:r>
            <a:r>
              <a:rPr lang="ru-RU" dirty="0" err="1"/>
              <a:t>реакція</a:t>
            </a:r>
            <a:r>
              <a:rPr lang="ru-RU" dirty="0"/>
              <a:t> </a:t>
            </a:r>
            <a:r>
              <a:rPr lang="ru-RU" dirty="0" err="1"/>
              <a:t>орга­нізму</a:t>
            </a:r>
            <a:r>
              <a:rPr lang="ru-RU" dirty="0"/>
              <a:t>. Температура 38-40 С є оптимальною для </a:t>
            </a:r>
            <a:r>
              <a:rPr lang="ru-RU" dirty="0" err="1"/>
              <a:t>активації</a:t>
            </a:r>
            <a:r>
              <a:rPr lang="ru-RU" dirty="0"/>
              <a:t> </a:t>
            </a:r>
            <a:r>
              <a:rPr lang="ru-RU" dirty="0" err="1"/>
              <a:t>мак­рофагів</a:t>
            </a:r>
            <a:r>
              <a:rPr lang="ru-RU" dirty="0"/>
              <a:t> та </a:t>
            </a:r>
            <a:r>
              <a:rPr lang="ru-RU" dirty="0" err="1"/>
              <a:t>здійснює</a:t>
            </a:r>
            <a:r>
              <a:rPr lang="ru-RU" dirty="0"/>
              <a:t> </a:t>
            </a:r>
            <a:r>
              <a:rPr lang="ru-RU" dirty="0" err="1"/>
              <a:t>мутагенну</a:t>
            </a:r>
            <a:r>
              <a:rPr lang="ru-RU" dirty="0"/>
              <a:t> </a:t>
            </a:r>
            <a:r>
              <a:rPr lang="ru-RU" dirty="0" err="1"/>
              <a:t>дію</a:t>
            </a:r>
            <a:r>
              <a:rPr lang="ru-RU" dirty="0"/>
              <a:t> на </a:t>
            </a:r>
            <a:r>
              <a:rPr lang="ru-RU" dirty="0" err="1"/>
              <a:t>мікроорганізми</a:t>
            </a:r>
            <a:r>
              <a:rPr lang="ru-RU" dirty="0"/>
              <a:t>, </a:t>
            </a:r>
            <a:r>
              <a:rPr lang="ru-RU" dirty="0" err="1"/>
              <a:t>пригні­чуючи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здатність</a:t>
            </a:r>
            <a:r>
              <a:rPr lang="ru-RU" dirty="0"/>
              <a:t> до </a:t>
            </a:r>
            <a:r>
              <a:rPr lang="ru-RU" dirty="0" err="1"/>
              <a:t>розмноження</a:t>
            </a:r>
            <a:r>
              <a:rPr lang="ru-RU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732" y="3501008"/>
            <a:ext cx="4752528" cy="317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181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59832" y="404664"/>
            <a:ext cx="538234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зазначених</a:t>
            </a:r>
            <a:r>
              <a:rPr lang="ru-RU" dirty="0"/>
              <a:t> </a:t>
            </a:r>
            <a:r>
              <a:rPr lang="ru-RU" dirty="0" err="1"/>
              <a:t>захисних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, роль </a:t>
            </a:r>
            <a:r>
              <a:rPr lang="ru-RU" dirty="0" err="1"/>
              <a:t>бар'єру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перешко­джає</a:t>
            </a:r>
            <a:r>
              <a:rPr lang="ru-RU" dirty="0"/>
              <a:t> </a:t>
            </a:r>
            <a:r>
              <a:rPr lang="ru-RU" dirty="0" err="1"/>
              <a:t>поширенню</a:t>
            </a:r>
            <a:r>
              <a:rPr lang="ru-RU" dirty="0"/>
              <a:t> </a:t>
            </a:r>
            <a:r>
              <a:rPr lang="ru-RU" dirty="0" err="1"/>
              <a:t>інфекційного</a:t>
            </a:r>
            <a:r>
              <a:rPr lang="ru-RU" dirty="0"/>
              <a:t> агента в </a:t>
            </a:r>
            <a:r>
              <a:rPr lang="ru-RU" dirty="0" err="1"/>
              <a:t>організмі</a:t>
            </a:r>
            <a:r>
              <a:rPr lang="ru-RU" dirty="0"/>
              <a:t>, </a:t>
            </a:r>
            <a:r>
              <a:rPr lang="ru-RU" dirty="0" err="1"/>
              <a:t>виконують</a:t>
            </a:r>
            <a:r>
              <a:rPr lang="ru-RU" dirty="0"/>
              <a:t> </a:t>
            </a:r>
            <a:r>
              <a:rPr lang="ru-RU" dirty="0" err="1"/>
              <a:t>гуморальні</a:t>
            </a:r>
            <a:r>
              <a:rPr lang="ru-RU" dirty="0"/>
              <a:t> </a:t>
            </a:r>
            <a:r>
              <a:rPr lang="ru-RU" dirty="0" err="1"/>
              <a:t>фактори</a:t>
            </a:r>
            <a:r>
              <a:rPr lang="ru-RU" dirty="0"/>
              <a:t> </a:t>
            </a:r>
            <a:r>
              <a:rPr lang="ru-RU" i="1" dirty="0"/>
              <a:t>(</a:t>
            </a:r>
            <a:r>
              <a:rPr lang="ru-RU" i="1" dirty="0" err="1"/>
              <a:t>антитіла</a:t>
            </a:r>
            <a:r>
              <a:rPr lang="ru-RU" i="1" dirty="0"/>
              <a:t>). </a:t>
            </a:r>
            <a:r>
              <a:rPr lang="ru-RU" dirty="0" err="1"/>
              <a:t>Останні</a:t>
            </a:r>
            <a:r>
              <a:rPr lang="ru-RU" dirty="0"/>
              <a:t> є як в </a:t>
            </a:r>
            <a:r>
              <a:rPr lang="ru-RU" dirty="0" err="1"/>
              <a:t>імунізованому</a:t>
            </a:r>
            <a:r>
              <a:rPr lang="ru-RU" dirty="0"/>
              <a:t> </a:t>
            </a:r>
            <a:r>
              <a:rPr lang="ru-RU" dirty="0" err="1"/>
              <a:t>організмі</a:t>
            </a:r>
            <a:r>
              <a:rPr lang="ru-RU" dirty="0"/>
              <a:t> </a:t>
            </a:r>
            <a:r>
              <a:rPr lang="ru-RU" i="1" dirty="0"/>
              <a:t>(</a:t>
            </a:r>
            <a:r>
              <a:rPr lang="ru-RU" i="1" dirty="0" err="1"/>
              <a:t>імунні</a:t>
            </a:r>
            <a:r>
              <a:rPr lang="ru-RU" i="1" dirty="0"/>
              <a:t> </a:t>
            </a:r>
            <a:r>
              <a:rPr lang="ru-RU" i="1" dirty="0" err="1"/>
              <a:t>тіла</a:t>
            </a:r>
            <a:r>
              <a:rPr lang="ru-RU" i="1" dirty="0"/>
              <a:t>), </a:t>
            </a:r>
            <a:r>
              <a:rPr lang="ru-RU" dirty="0"/>
              <a:t>так і у </a:t>
            </a:r>
            <a:r>
              <a:rPr lang="ru-RU" dirty="0" err="1"/>
              <a:t>тварин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ніколи</a:t>
            </a:r>
            <a:r>
              <a:rPr lang="ru-RU" dirty="0"/>
              <a:t> не </a:t>
            </a:r>
            <a:r>
              <a:rPr lang="ru-RU" dirty="0" err="1"/>
              <a:t>уражались</a:t>
            </a:r>
            <a:r>
              <a:rPr lang="ru-RU" dirty="0"/>
              <a:t> </a:t>
            </a:r>
            <a:r>
              <a:rPr lang="ru-RU" dirty="0" err="1"/>
              <a:t>інфекцією</a:t>
            </a:r>
            <a:r>
              <a:rPr lang="ru-RU" dirty="0"/>
              <a:t> </a:t>
            </a:r>
            <a:r>
              <a:rPr lang="ru-RU" i="1" dirty="0"/>
              <a:t>(</a:t>
            </a:r>
            <a:r>
              <a:rPr lang="ru-RU" i="1" dirty="0" err="1"/>
              <a:t>нормальні</a:t>
            </a:r>
            <a:r>
              <a:rPr lang="ru-RU" i="1" dirty="0"/>
              <a:t> </a:t>
            </a:r>
            <a:r>
              <a:rPr lang="ru-RU" i="1" dirty="0" err="1"/>
              <a:t>антитіла</a:t>
            </a:r>
            <a:r>
              <a:rPr lang="ru-RU" i="1" dirty="0"/>
              <a:t>).</a:t>
            </a:r>
            <a:endParaRPr lang="ru-RU" dirty="0"/>
          </a:p>
          <a:p>
            <a:pPr algn="just"/>
            <a:r>
              <a:rPr lang="ru-RU" dirty="0"/>
              <a:t>Макрофаги </a:t>
            </a:r>
            <a:r>
              <a:rPr lang="ru-RU" dirty="0" err="1"/>
              <a:t>відіграють</a:t>
            </a:r>
            <a:r>
              <a:rPr lang="ru-RU" dirty="0"/>
              <a:t> </a:t>
            </a:r>
            <a:r>
              <a:rPr lang="ru-RU" dirty="0" err="1"/>
              <a:t>виняткову</a:t>
            </a:r>
            <a:r>
              <a:rPr lang="ru-RU" dirty="0"/>
              <a:t> роль у </a:t>
            </a:r>
            <a:r>
              <a:rPr lang="ru-RU" dirty="0" err="1"/>
              <a:t>забезпеченні</a:t>
            </a:r>
            <a:r>
              <a:rPr lang="ru-RU" dirty="0"/>
              <a:t> </a:t>
            </a:r>
            <a:r>
              <a:rPr lang="ru-RU" dirty="0" err="1"/>
              <a:t>захис­них</a:t>
            </a:r>
            <a:r>
              <a:rPr lang="ru-RU" dirty="0"/>
              <a:t> </a:t>
            </a:r>
            <a:r>
              <a:rPr lang="ru-RU" dirty="0" err="1"/>
              <a:t>реакцій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. </a:t>
            </a:r>
            <a:r>
              <a:rPr lang="ru-RU" dirty="0" err="1"/>
              <a:t>Проте</a:t>
            </a:r>
            <a:r>
              <a:rPr lang="ru-RU" dirty="0"/>
              <a:t> фагоцитоз - </a:t>
            </a:r>
            <a:r>
              <a:rPr lang="ru-RU" dirty="0" err="1"/>
              <a:t>це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зни­щення</a:t>
            </a:r>
            <a:r>
              <a:rPr lang="ru-RU" dirty="0"/>
              <a:t> </a:t>
            </a:r>
            <a:r>
              <a:rPr lang="ru-RU" dirty="0" err="1"/>
              <a:t>стороннього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; макрофаг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надає</a:t>
            </a:r>
            <a:r>
              <a:rPr lang="ru-RU" dirty="0"/>
              <a:t> антиген для </a:t>
            </a:r>
            <a:r>
              <a:rPr lang="ru-RU" dirty="0" err="1"/>
              <a:t>започаткування</a:t>
            </a:r>
            <a:r>
              <a:rPr lang="ru-RU" dirty="0"/>
              <a:t> </a:t>
            </a:r>
            <a:r>
              <a:rPr lang="ru-RU" dirty="0" err="1"/>
              <a:t>ланцюга</a:t>
            </a:r>
            <a:r>
              <a:rPr lang="ru-RU" dirty="0"/>
              <a:t> </a:t>
            </a:r>
            <a:r>
              <a:rPr lang="ru-RU" dirty="0" err="1"/>
              <a:t>імунних</a:t>
            </a:r>
            <a:r>
              <a:rPr lang="ru-RU" dirty="0"/>
              <a:t> </a:t>
            </a:r>
            <a:r>
              <a:rPr lang="ru-RU" dirty="0" err="1"/>
              <a:t>реакцій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й </a:t>
            </a:r>
            <a:r>
              <a:rPr lang="ru-RU" dirty="0" err="1"/>
              <a:t>формують</a:t>
            </a:r>
            <a:r>
              <a:rPr lang="ru-RU" dirty="0"/>
              <a:t> </a:t>
            </a:r>
            <a:r>
              <a:rPr lang="ru-RU" dirty="0" err="1"/>
              <a:t>імунну</a:t>
            </a:r>
            <a:r>
              <a:rPr lang="ru-RU" dirty="0"/>
              <a:t> </a:t>
            </a:r>
            <a:r>
              <a:rPr lang="ru-RU" dirty="0" err="1"/>
              <a:t>від­повідь</a:t>
            </a:r>
            <a:r>
              <a:rPr lang="ru-RU" dirty="0"/>
              <a:t>. Система </a:t>
            </a:r>
            <a:r>
              <a:rPr lang="ru-RU" dirty="0" err="1"/>
              <a:t>макрофагів</a:t>
            </a:r>
            <a:r>
              <a:rPr lang="ru-RU" dirty="0"/>
              <a:t> </a:t>
            </a:r>
            <a:r>
              <a:rPr lang="ru-RU" dirty="0" err="1"/>
              <a:t>визнається</a:t>
            </a:r>
            <a:r>
              <a:rPr lang="ru-RU" dirty="0"/>
              <a:t> одним з </a:t>
            </a:r>
            <a:r>
              <a:rPr lang="ru-RU" dirty="0" err="1"/>
              <a:t>найважливіших</a:t>
            </a:r>
            <a:r>
              <a:rPr lang="ru-RU" dirty="0"/>
              <a:t> </a:t>
            </a:r>
            <a:r>
              <a:rPr lang="ru-RU" dirty="0" err="1"/>
              <a:t>захисних</a:t>
            </a:r>
            <a:r>
              <a:rPr lang="ru-RU" dirty="0"/>
              <a:t> </a:t>
            </a:r>
            <a:r>
              <a:rPr lang="ru-RU" dirty="0" err="1"/>
              <a:t>механізмів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природного, але й </a:t>
            </a:r>
            <a:r>
              <a:rPr lang="ru-RU" dirty="0" err="1"/>
              <a:t>набутого</a:t>
            </a:r>
            <a:r>
              <a:rPr lang="ru-RU" dirty="0"/>
              <a:t> </a:t>
            </a:r>
            <a:r>
              <a:rPr lang="ru-RU" dirty="0" err="1"/>
              <a:t>імуні­тету</a:t>
            </a:r>
            <a:r>
              <a:rPr lang="ru-RU" dirty="0"/>
              <a:t>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клітини</a:t>
            </a:r>
            <a:r>
              <a:rPr lang="ru-RU" dirty="0"/>
              <a:t> </a:t>
            </a:r>
            <a:r>
              <a:rPr lang="ru-RU" dirty="0" err="1"/>
              <a:t>індукують</a:t>
            </a:r>
            <a:r>
              <a:rPr lang="ru-RU" dirty="0"/>
              <a:t> синтез </a:t>
            </a:r>
            <a:r>
              <a:rPr lang="ru-RU" dirty="0" err="1"/>
              <a:t>специфічних</a:t>
            </a:r>
            <a:r>
              <a:rPr lang="ru-RU" dirty="0"/>
              <a:t> </a:t>
            </a:r>
            <a:r>
              <a:rPr lang="ru-RU" dirty="0" err="1"/>
              <a:t>антитіл</a:t>
            </a:r>
            <a:r>
              <a:rPr lang="ru-RU" dirty="0"/>
              <a:t> та </a:t>
            </a:r>
            <a:r>
              <a:rPr lang="ru-RU" dirty="0" err="1"/>
              <a:t>клі­тин</a:t>
            </a:r>
            <a:r>
              <a:rPr lang="ru-RU" dirty="0"/>
              <a:t> </a:t>
            </a:r>
            <a:r>
              <a:rPr lang="ru-RU" dirty="0" err="1"/>
              <a:t>імунної</a:t>
            </a:r>
            <a:r>
              <a:rPr lang="ru-RU" dirty="0"/>
              <a:t> </a:t>
            </a:r>
            <a:r>
              <a:rPr lang="ru-RU" dirty="0" err="1"/>
              <a:t>пам'яті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взаємодіють</a:t>
            </a:r>
            <a:r>
              <a:rPr lang="ru-RU" dirty="0"/>
              <a:t> з </a:t>
            </a:r>
            <a:r>
              <a:rPr lang="ru-RU" dirty="0" err="1"/>
              <a:t>відповідним</a:t>
            </a:r>
            <a:r>
              <a:rPr lang="ru-RU" dirty="0"/>
              <a:t> антигеном і </a:t>
            </a:r>
            <a:r>
              <a:rPr lang="ru-RU" dirty="0" err="1"/>
              <a:t>роблять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доступнішим</a:t>
            </a:r>
            <a:r>
              <a:rPr lang="ru-RU" dirty="0"/>
              <a:t> для </a:t>
            </a:r>
            <a:r>
              <a:rPr lang="ru-RU" dirty="0" err="1"/>
              <a:t>системи</a:t>
            </a:r>
            <a:r>
              <a:rPr lang="ru-RU" dirty="0"/>
              <a:t> комплементу та самих </a:t>
            </a:r>
            <a:r>
              <a:rPr lang="ru-RU" dirty="0" err="1"/>
              <a:t>макрофагів</a:t>
            </a:r>
            <a:r>
              <a:rPr lang="ru-RU" dirty="0"/>
              <a:t>. Таким чином, фагоцитоз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антигенспецифічним</a:t>
            </a:r>
            <a:r>
              <a:rPr lang="ru-RU" dirty="0"/>
              <a:t>, </a:t>
            </a:r>
            <a:r>
              <a:rPr lang="ru-RU" dirty="0" err="1"/>
              <a:t>активність</a:t>
            </a:r>
            <a:r>
              <a:rPr lang="ru-RU" dirty="0"/>
              <a:t> </a:t>
            </a:r>
            <a:r>
              <a:rPr lang="ru-RU" dirty="0" err="1"/>
              <a:t>макрофагів</a:t>
            </a:r>
            <a:r>
              <a:rPr lang="ru-RU" dirty="0"/>
              <a:t> </a:t>
            </a:r>
            <a:r>
              <a:rPr lang="ru-RU" dirty="0" err="1"/>
              <a:t>стимулюється</a:t>
            </a:r>
            <a:r>
              <a:rPr lang="ru-RU" dirty="0"/>
              <a:t> </a:t>
            </a:r>
            <a:r>
              <a:rPr lang="ru-RU" dirty="0" err="1"/>
              <a:t>антитілами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певного</a:t>
            </a:r>
            <a:r>
              <a:rPr lang="ru-RU" dirty="0"/>
              <a:t> </a:t>
            </a:r>
            <a:r>
              <a:rPr lang="ru-RU" dirty="0" err="1"/>
              <a:t>збудника</a:t>
            </a:r>
            <a:r>
              <a:rPr lang="ru-RU" dirty="0"/>
              <a:t>, а </a:t>
            </a:r>
            <a:r>
              <a:rPr lang="ru-RU" dirty="0" err="1"/>
              <a:t>видовий</a:t>
            </a:r>
            <a:r>
              <a:rPr lang="ru-RU" dirty="0"/>
              <a:t> </a:t>
            </a:r>
            <a:r>
              <a:rPr lang="ru-RU" dirty="0" err="1"/>
              <a:t>імунітет</a:t>
            </a:r>
            <a:r>
              <a:rPr lang="ru-RU" dirty="0"/>
              <a:t> </a:t>
            </a:r>
            <a:r>
              <a:rPr lang="ru-RU" dirty="0" err="1"/>
              <a:t>доповнюється</a:t>
            </a:r>
            <a:r>
              <a:rPr lang="ru-RU" dirty="0"/>
              <a:t> набутим.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6"/>
            <a:ext cx="2438400" cy="388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286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32325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2253</Words>
  <Application>Microsoft Office PowerPoint</Application>
  <PresentationFormat>Экран (4:3)</PresentationFormat>
  <Paragraphs>61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ЛЕКЦІЯ №4</vt:lpstr>
      <vt:lpstr>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Вважається, що фагоцитоз має три варіанти розвитку: </vt:lpstr>
      <vt:lpstr>Серед макрофагів розрізняють такі форми: </vt:lpstr>
      <vt:lpstr>Природний імунітет </vt:lpstr>
      <vt:lpstr>Презентация PowerPoint</vt:lpstr>
      <vt:lpstr>Презентация PowerPoint</vt:lpstr>
      <vt:lpstr>Презентация PowerPoint</vt:lpstr>
      <vt:lpstr>Набутий імунітет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45</cp:revision>
  <dcterms:modified xsi:type="dcterms:W3CDTF">2018-09-24T11:16:56Z</dcterms:modified>
</cp:coreProperties>
</file>