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1620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608" y="908720"/>
            <a:ext cx="7543800" cy="1524000"/>
          </a:xfrm>
        </p:spPr>
        <p:txBody>
          <a:bodyPr/>
          <a:lstStyle/>
          <a:p>
            <a:pPr algn="ctr"/>
            <a:r>
              <a:rPr lang="uk-UA" sz="4800" dirty="0" smtClean="0"/>
              <a:t>Презентація курсу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0608" y="3645024"/>
            <a:ext cx="7482408" cy="2520280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>
                <a:hlinkClick r:id="rId2"/>
              </a:rPr>
              <a:t>Методичні</a:t>
            </a:r>
            <a:r>
              <a:rPr lang="ru-RU" sz="4400" dirty="0">
                <a:hlinkClick r:id="rId2"/>
              </a:rPr>
              <a:t> засади </a:t>
            </a:r>
            <a:r>
              <a:rPr lang="ru-RU" sz="4400" dirty="0" err="1">
                <a:hlinkClick r:id="rId2"/>
              </a:rPr>
              <a:t>впровадження</a:t>
            </a:r>
            <a:r>
              <a:rPr lang="ru-RU" sz="4400" dirty="0">
                <a:hlinkClick r:id="rId2"/>
              </a:rPr>
              <a:t> </a:t>
            </a:r>
            <a:r>
              <a:rPr lang="ru-RU" sz="4400" dirty="0" err="1">
                <a:hlinkClick r:id="rId2"/>
              </a:rPr>
              <a:t>діяльнісного</a:t>
            </a:r>
            <a:r>
              <a:rPr lang="ru-RU" sz="4400" dirty="0">
                <a:hlinkClick r:id="rId2"/>
              </a:rPr>
              <a:t> </a:t>
            </a:r>
            <a:r>
              <a:rPr lang="ru-RU" sz="4400" dirty="0" err="1">
                <a:hlinkClick r:id="rId2"/>
              </a:rPr>
              <a:t>підходу</a:t>
            </a:r>
            <a:r>
              <a:rPr lang="ru-RU" sz="4400" dirty="0">
                <a:hlinkClick r:id="rId2"/>
              </a:rPr>
              <a:t> у </a:t>
            </a:r>
            <a:r>
              <a:rPr lang="ru-RU" sz="4400" dirty="0" err="1">
                <a:hlinkClick r:id="rId2"/>
              </a:rPr>
              <a:t>початковій</a:t>
            </a:r>
            <a:r>
              <a:rPr lang="ru-RU" sz="4400" dirty="0">
                <a:hlinkClick r:id="rId2"/>
              </a:rPr>
              <a:t> </a:t>
            </a:r>
            <a:r>
              <a:rPr lang="ru-RU" sz="4400" dirty="0" err="1">
                <a:hlinkClick r:id="rId2"/>
              </a:rPr>
              <a:t>школі</a:t>
            </a:r>
            <a:r>
              <a:rPr lang="ru-RU" sz="4400" dirty="0">
                <a:hlinkClick r:id="rId2"/>
              </a:rPr>
              <a:t>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84254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/>
              <a:t>Метою</a:t>
            </a:r>
            <a:r>
              <a:rPr lang="uk-UA" dirty="0"/>
              <a:t> вивчення навчальної дисципліни </a:t>
            </a:r>
            <a:r>
              <a:rPr lang="uk-UA" dirty="0" smtClean="0"/>
              <a:t>є </a:t>
            </a:r>
            <a:r>
              <a:rPr lang="uk-UA" dirty="0"/>
              <a:t>усвідомлення студентами </a:t>
            </a:r>
            <a:r>
              <a:rPr lang="uk-UA" dirty="0" smtClean="0"/>
              <a:t>теоретичних та методичних засад </a:t>
            </a:r>
            <a:r>
              <a:rPr lang="uk-UA" dirty="0"/>
              <a:t>діяльнісного підходу як наскрізного в освітньому процесі початкової школи та оволодіння стратегіями його практичної реалізації у роботі з молодшими школярами.</a:t>
            </a:r>
            <a:endParaRPr lang="ru-RU" dirty="0"/>
          </a:p>
          <a:p>
            <a:pPr marL="0" indent="0" algn="ctr">
              <a:buNone/>
            </a:pP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5396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476672"/>
            <a:ext cx="7543800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Основними </a:t>
            </a:r>
            <a:r>
              <a:rPr lang="uk-UA" b="1" dirty="0"/>
              <a:t>завданнями</a:t>
            </a:r>
            <a:r>
              <a:rPr lang="uk-UA" dirty="0"/>
              <a:t> вивчення </a:t>
            </a:r>
            <a:r>
              <a:rPr lang="uk-UA" dirty="0" smtClean="0"/>
              <a:t>дисципліни </a:t>
            </a:r>
            <a:r>
              <a:rPr lang="uk-UA" dirty="0"/>
              <a:t>є: </a:t>
            </a:r>
            <a:endParaRPr lang="ru-RU" dirty="0"/>
          </a:p>
          <a:p>
            <a:pPr lvl="0"/>
            <a:r>
              <a:rPr lang="uk-UA" dirty="0"/>
              <a:t>усвідомити сутність діяльнісного підходу, його основну ідею впровадження в початковій школі;</a:t>
            </a:r>
            <a:endParaRPr lang="ru-RU" dirty="0"/>
          </a:p>
          <a:p>
            <a:pPr lvl="0"/>
            <a:r>
              <a:rPr lang="uk-UA" dirty="0"/>
              <a:t>озброїтися арсеналом інструментів діяльнісного навчання;</a:t>
            </a:r>
            <a:endParaRPr lang="ru-RU" dirty="0"/>
          </a:p>
          <a:p>
            <a:pPr lvl="0"/>
            <a:r>
              <a:rPr lang="uk-UA" dirty="0"/>
              <a:t>ознайомитися  з діяльнісною інтеграцією та засадами її практичної реалізації в освітньому процесі школи І ступеня;</a:t>
            </a:r>
            <a:endParaRPr lang="ru-RU" dirty="0"/>
          </a:p>
          <a:p>
            <a:pPr lvl="0"/>
            <a:r>
              <a:rPr lang="uk-UA" dirty="0" smtClean="0"/>
              <a:t>розширити </a:t>
            </a:r>
            <a:r>
              <a:rPr lang="uk-UA" dirty="0"/>
              <a:t>знання щодо теоретико-методологічних засад </a:t>
            </a:r>
            <a:r>
              <a:rPr lang="uk-UA" dirty="0" smtClean="0"/>
              <a:t>впровадження діяльнісного підходу </a:t>
            </a:r>
            <a:r>
              <a:rPr lang="uk-UA" dirty="0"/>
              <a:t>початковій школі;</a:t>
            </a:r>
            <a:endParaRPr lang="ru-RU" dirty="0"/>
          </a:p>
          <a:p>
            <a:pPr lvl="0"/>
            <a:r>
              <a:rPr lang="uk-UA" dirty="0" smtClean="0"/>
              <a:t>засвоїти </a:t>
            </a:r>
            <a:r>
              <a:rPr lang="uk-UA" dirty="0"/>
              <a:t>поняття діяльнісного підходу в умовах дистанційного навчання як нової освітньої реальності;</a:t>
            </a:r>
            <a:endParaRPr lang="ru-RU" dirty="0"/>
          </a:p>
          <a:p>
            <a:pPr lvl="0"/>
            <a:r>
              <a:rPr lang="uk-UA" dirty="0" smtClean="0"/>
              <a:t>виробити </a:t>
            </a:r>
            <a:r>
              <a:rPr lang="uk-UA" dirty="0"/>
              <a:t>уявлення про особистісний розвиток як передумову професійного зростання.</a:t>
            </a:r>
            <a:endParaRPr lang="ru-RU" dirty="0"/>
          </a:p>
          <a:p>
            <a:pPr marL="0" indent="0">
              <a:buNone/>
            </a:pPr>
            <a:endParaRPr lang="ru-RU" sz="3200" dirty="0"/>
          </a:p>
          <a:p>
            <a:pPr marL="0" indent="0" algn="ctr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8329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dirty="0"/>
              <a:t>Згідно з вимогами освітньо-професійної програми «Початкова освіта» студенти повинні досягти таких </a:t>
            </a:r>
            <a:r>
              <a:rPr lang="uk-UA" sz="2800" b="1" dirty="0"/>
              <a:t>результатів навчання (</a:t>
            </a:r>
            <a:r>
              <a:rPr lang="uk-UA" sz="2800" b="1" dirty="0" err="1"/>
              <a:t>компетентностей</a:t>
            </a:r>
            <a:r>
              <a:rPr lang="uk-UA" sz="2800" b="1" dirty="0" smtClean="0"/>
              <a:t>)</a:t>
            </a:r>
            <a:r>
              <a:rPr lang="uk-UA" sz="2800" dirty="0" smtClean="0"/>
              <a:t>:</a:t>
            </a:r>
          </a:p>
          <a:p>
            <a:r>
              <a:rPr lang="uk-UA" dirty="0" smtClean="0"/>
              <a:t>Здатність </a:t>
            </a:r>
            <a:r>
              <a:rPr lang="uk-UA" dirty="0"/>
              <a:t>організовувати освітній процес у початковій школі з використанням сучасних засобів, методів, прийомів, </a:t>
            </a:r>
            <a:r>
              <a:rPr lang="uk-UA" dirty="0" smtClean="0"/>
              <a:t>технологій</a:t>
            </a:r>
          </a:p>
          <a:p>
            <a:r>
              <a:rPr lang="uk-UA" dirty="0"/>
              <a:t>Здатність створювати та впроваджувати в практику наукові розробки, спрямовані на підвищення якості освітньої діяльності та освітнього середовища в системі початкової, зокрема, інклюзивної освіти.</a:t>
            </a:r>
            <a:endParaRPr lang="ru-RU" dirty="0"/>
          </a:p>
          <a:p>
            <a:r>
              <a:rPr lang="en-US" dirty="0" err="1"/>
              <a:t>Здатність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самоосвіти</a:t>
            </a:r>
            <a:r>
              <a:rPr lang="en-US" dirty="0"/>
              <a:t>, </a:t>
            </a:r>
            <a:r>
              <a:rPr lang="en-US" dirty="0" err="1"/>
              <a:t>самовдосконалення</a:t>
            </a:r>
            <a:r>
              <a:rPr lang="en-US" dirty="0"/>
              <a:t>, </a:t>
            </a:r>
            <a:r>
              <a:rPr lang="en-US" dirty="0" err="1"/>
              <a:t>самореалізації</a:t>
            </a:r>
            <a:r>
              <a:rPr lang="en-US" dirty="0"/>
              <a:t> в </a:t>
            </a:r>
            <a:r>
              <a:rPr lang="en-US" dirty="0" err="1"/>
              <a:t>професійній</a:t>
            </a:r>
            <a:r>
              <a:rPr lang="en-US" dirty="0"/>
              <a:t> </a:t>
            </a:r>
            <a:r>
              <a:rPr lang="en-US" dirty="0" err="1"/>
              <a:t>діяльності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конкурентної</a:t>
            </a:r>
            <a:r>
              <a:rPr lang="en-US" dirty="0"/>
              <a:t> </a:t>
            </a:r>
            <a:r>
              <a:rPr lang="en-US" dirty="0" err="1"/>
              <a:t>спроможності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ринку</a:t>
            </a:r>
            <a:r>
              <a:rPr lang="en-US" dirty="0"/>
              <a:t> </a:t>
            </a:r>
            <a:r>
              <a:rPr lang="en-US" dirty="0" err="1"/>
              <a:t>праці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3893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/>
              <a:t>Рекомендована література</a:t>
            </a:r>
            <a:endParaRPr lang="ru-RU" sz="2800" dirty="0"/>
          </a:p>
          <a:p>
            <a:pPr marL="0" indent="0">
              <a:buNone/>
            </a:pPr>
            <a:r>
              <a:rPr lang="uk-UA" b="1" dirty="0"/>
              <a:t>Основна</a:t>
            </a:r>
            <a:r>
              <a:rPr lang="uk-UA" dirty="0"/>
              <a:t>:</a:t>
            </a:r>
            <a:r>
              <a:rPr lang="uk-UA" i="1" dirty="0"/>
              <a:t> </a:t>
            </a:r>
            <a:endParaRPr lang="ru-RU" dirty="0"/>
          </a:p>
          <a:p>
            <a:pPr lvl="0"/>
            <a:r>
              <a:rPr lang="uk-UA" dirty="0"/>
              <a:t>Гра  по-новому, навчання  по-іншому :методичний  посібник  /упор. О. Рома – </a:t>
            </a:r>
            <a:r>
              <a:rPr lang="uk-UA" dirty="0" err="1"/>
              <a:t>The</a:t>
            </a:r>
            <a:r>
              <a:rPr lang="uk-UA" dirty="0"/>
              <a:t> LEGO </a:t>
            </a:r>
            <a:r>
              <a:rPr lang="uk-UA" dirty="0" err="1"/>
              <a:t>Foundation</a:t>
            </a:r>
            <a:r>
              <a:rPr lang="uk-UA" dirty="0"/>
              <a:t>, 2018. 44 с.</a:t>
            </a:r>
            <a:endParaRPr lang="ru-RU" dirty="0"/>
          </a:p>
          <a:p>
            <a:pPr lvl="0"/>
            <a:r>
              <a:rPr lang="uk-UA" dirty="0"/>
              <a:t>Навчання через гру та діяльнісний підхід: огляд доказів / </a:t>
            </a:r>
            <a:r>
              <a:rPr lang="uk-UA" dirty="0" err="1"/>
              <a:t>Дж</a:t>
            </a:r>
            <a:r>
              <a:rPr lang="uk-UA" dirty="0"/>
              <a:t>. </a:t>
            </a:r>
            <a:r>
              <a:rPr lang="uk-UA" dirty="0" err="1"/>
              <a:t>Зош</a:t>
            </a:r>
            <a:r>
              <a:rPr lang="uk-UA" dirty="0"/>
              <a:t> та ін. </a:t>
            </a:r>
            <a:r>
              <a:rPr lang="uk-UA" dirty="0" err="1"/>
              <a:t>Біллунд</a:t>
            </a:r>
            <a:r>
              <a:rPr lang="uk-UA" dirty="0"/>
              <a:t>: </a:t>
            </a:r>
            <a:r>
              <a:rPr lang="en-US" dirty="0"/>
              <a:t>LEGO Fonder</a:t>
            </a:r>
            <a:r>
              <a:rPr lang="uk-UA" dirty="0"/>
              <a:t>, 2019. </a:t>
            </a:r>
            <a:r>
              <a:rPr lang="en-US" dirty="0"/>
              <a:t>39 с.</a:t>
            </a:r>
            <a:endParaRPr lang="ru-RU" dirty="0"/>
          </a:p>
          <a:p>
            <a:pPr lvl="0"/>
            <a:r>
              <a:rPr lang="uk-UA" dirty="0"/>
              <a:t>Нова українська школа : порадник для вчителя / за </a:t>
            </a:r>
            <a:r>
              <a:rPr lang="uk-UA" dirty="0" err="1"/>
              <a:t>заг</a:t>
            </a:r>
            <a:r>
              <a:rPr lang="uk-UA" dirty="0"/>
              <a:t>. ред. Н.</a:t>
            </a:r>
            <a:r>
              <a:rPr lang="ru-RU" dirty="0"/>
              <a:t> </a:t>
            </a:r>
            <a:r>
              <a:rPr lang="uk-UA" dirty="0"/>
              <a:t>М. </a:t>
            </a:r>
            <a:r>
              <a:rPr lang="uk-UA" dirty="0" err="1"/>
              <a:t>Бібік</a:t>
            </a:r>
            <a:r>
              <a:rPr lang="uk-UA" dirty="0"/>
              <a:t>. Київ : Літера ЛТД, 2018. 160 с.</a:t>
            </a:r>
            <a:endParaRPr lang="ru-RU" dirty="0"/>
          </a:p>
          <a:p>
            <a:pPr lvl="0"/>
            <a:r>
              <a:rPr lang="uk-UA" dirty="0"/>
              <a:t>Паркер Р., </a:t>
            </a:r>
            <a:r>
              <a:rPr lang="uk-UA" dirty="0" err="1"/>
              <a:t>Томсен</a:t>
            </a:r>
            <a:r>
              <a:rPr lang="uk-UA" dirty="0"/>
              <a:t> Б. Діяльнісний підхід у школі. </a:t>
            </a:r>
            <a:r>
              <a:rPr lang="uk-UA" dirty="0" err="1"/>
              <a:t>Біллунд</a:t>
            </a:r>
            <a:r>
              <a:rPr lang="uk-UA" dirty="0"/>
              <a:t>: </a:t>
            </a:r>
            <a:r>
              <a:rPr lang="en-US" dirty="0"/>
              <a:t>LEGO Fonder, 2019. 75 с.</a:t>
            </a:r>
            <a:endParaRPr lang="ru-RU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/>
          </a:p>
          <a:p>
            <a:pPr marL="0" indent="0" algn="ctr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499585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61</TotalTime>
  <Words>303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Impact</vt:lpstr>
      <vt:lpstr>Times New Roman</vt:lpstr>
      <vt:lpstr>NewsPrint</vt:lpstr>
      <vt:lpstr>Презентація курсу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</dc:title>
  <dc:creator>user</dc:creator>
  <cp:lastModifiedBy>Yuliia</cp:lastModifiedBy>
  <cp:revision>20</cp:revision>
  <dcterms:created xsi:type="dcterms:W3CDTF">2017-02-18T18:46:28Z</dcterms:created>
  <dcterms:modified xsi:type="dcterms:W3CDTF">2023-12-08T09:04:34Z</dcterms:modified>
</cp:coreProperties>
</file>