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193B-F45F-4F87-B6C2-8303B19D4DEB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FDF-447F-4CF1-A6D7-7D8A9EF505B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182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193B-F45F-4F87-B6C2-8303B19D4DEB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FDF-447F-4CF1-A6D7-7D8A9EF505B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033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193B-F45F-4F87-B6C2-8303B19D4DEB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FDF-447F-4CF1-A6D7-7D8A9EF505B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042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193B-F45F-4F87-B6C2-8303B19D4DEB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FDF-447F-4CF1-A6D7-7D8A9EF505B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841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193B-F45F-4F87-B6C2-8303B19D4DEB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FDF-447F-4CF1-A6D7-7D8A9EF505B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713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193B-F45F-4F87-B6C2-8303B19D4DEB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FDF-447F-4CF1-A6D7-7D8A9EF505B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295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193B-F45F-4F87-B6C2-8303B19D4DEB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FDF-447F-4CF1-A6D7-7D8A9EF505B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500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193B-F45F-4F87-B6C2-8303B19D4DEB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FDF-447F-4CF1-A6D7-7D8A9EF505B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952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193B-F45F-4F87-B6C2-8303B19D4DEB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FDF-447F-4CF1-A6D7-7D8A9EF505B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440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193B-F45F-4F87-B6C2-8303B19D4DEB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FDF-447F-4CF1-A6D7-7D8A9EF505B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120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F193B-F45F-4F87-B6C2-8303B19D4DEB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4FDF-447F-4CF1-A6D7-7D8A9EF505B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90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F193B-F45F-4F87-B6C2-8303B19D4DEB}" type="datetimeFigureOut">
              <a:rPr lang="ru-RU" smtClean="0"/>
              <a:t>20.10.2024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B4FDF-447F-4CF1-A6D7-7D8A9EF505B4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730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europass.cedefop.europa.eu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0" y="144016"/>
            <a:ext cx="9144000" cy="5486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  <a:defRPr kumimoji="0" sz="2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2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Char char="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Char char="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lnSpc>
                <a:spcPct val="90000"/>
              </a:lnSpc>
              <a:buFont typeface="Arial" pitchFamily="34" charset="0"/>
              <a:buNone/>
            </a:pPr>
            <a:r>
              <a:rPr lang="uk-UA" altLang="ru-RU" sz="2800" b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Чинники успішного працевлаштування за фахом </a:t>
            </a:r>
            <a:endParaRPr lang="en-US" altLang="ru-RU" sz="28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55976" y="963012"/>
            <a:ext cx="4536504" cy="298543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uk-UA" b="1" dirty="0"/>
              <a:t>ІІ. Варіації самопрезентації та правове  регулювання трудових відносин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>
                <a:ea typeface="Times New Roman" panose="02020603050405020304" pitchFamily="18" charset="0"/>
              </a:rPr>
              <a:t>Лекція</a:t>
            </a:r>
            <a:r>
              <a:rPr lang="uk-UA" dirty="0">
                <a:solidFill>
                  <a:srgbClr val="000000"/>
                </a:solidFill>
                <a:ea typeface="Times New Roman" panose="02020603050405020304" pitchFamily="18" charset="0"/>
              </a:rPr>
              <a:t> 4. </a:t>
            </a:r>
            <a:r>
              <a:rPr lang="uk-UA" sz="1700" dirty="0">
                <a:latin typeface="+mj-lt"/>
                <a:ea typeface="Times New Roman" panose="02020603050405020304" pitchFamily="18" charset="0"/>
              </a:rPr>
              <a:t>Співбесіда.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>
                <a:ea typeface="Times New Roman" panose="02020603050405020304" pitchFamily="18" charset="0"/>
              </a:rPr>
              <a:t>Лекція</a:t>
            </a:r>
            <a:r>
              <a:rPr lang="uk-UA" dirty="0">
                <a:solidFill>
                  <a:srgbClr val="000000"/>
                </a:solidFill>
                <a:ea typeface="Times New Roman" panose="02020603050405020304" pitchFamily="18" charset="0"/>
              </a:rPr>
              <a:t> 5. </a:t>
            </a:r>
            <a:r>
              <a:rPr lang="uk-UA" sz="1700" dirty="0">
                <a:latin typeface="+mj-lt"/>
                <a:ea typeface="Times New Roman" panose="02020603050405020304" pitchFamily="18" charset="0"/>
              </a:rPr>
              <a:t>Можливі шахрайства з боку роботодавців. Правове регулювання трудових відносин.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>
                <a:ea typeface="Times New Roman" panose="02020603050405020304" pitchFamily="18" charset="0"/>
              </a:rPr>
              <a:t>Лекція</a:t>
            </a:r>
            <a:r>
              <a:rPr lang="uk-UA" dirty="0">
                <a:solidFill>
                  <a:srgbClr val="000000"/>
                </a:solidFill>
                <a:ea typeface="Times New Roman" panose="02020603050405020304" pitchFamily="18" charset="0"/>
              </a:rPr>
              <a:t> 6. </a:t>
            </a:r>
            <a:r>
              <a:rPr lang="uk-UA" sz="1700" dirty="0">
                <a:latin typeface="+mj-lt"/>
                <a:ea typeface="Times New Roman" panose="02020603050405020304" pitchFamily="18" charset="0"/>
              </a:rPr>
              <a:t>Написання есе за обраною тематикою. Самопрезентація. </a:t>
            </a:r>
            <a:r>
              <a:rPr lang="uk-UA" sz="1700" dirty="0" err="1">
                <a:latin typeface="+mj-lt"/>
                <a:ea typeface="Times New Roman" panose="02020603050405020304" pitchFamily="18" charset="0"/>
              </a:rPr>
              <a:t>Самозайнятість</a:t>
            </a:r>
            <a:r>
              <a:rPr lang="uk-UA" sz="1700" dirty="0">
                <a:latin typeface="+mj-lt"/>
                <a:ea typeface="Times New Roman" panose="02020603050405020304" pitchFamily="18" charset="0"/>
              </a:rPr>
              <a:t>.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4016" y="963012"/>
            <a:ext cx="3923928" cy="29700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lvl="2" algn="ctr">
              <a:spcBef>
                <a:spcPts val="600"/>
              </a:spcBef>
              <a:spcAft>
                <a:spcPts val="600"/>
              </a:spcAft>
              <a:tabLst>
                <a:tab pos="1357630" algn="l"/>
                <a:tab pos="457200" algn="l"/>
              </a:tabLst>
            </a:pPr>
            <a:r>
              <a:rPr lang="uk-UA" b="1" dirty="0">
                <a:latin typeface="+mj-lt"/>
              </a:rPr>
              <a:t>І. Шляхи пошуку роботи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>
                <a:latin typeface="+mj-lt"/>
                <a:ea typeface="Times New Roman" panose="02020603050405020304" pitchFamily="18" charset="0"/>
              </a:rPr>
              <a:t>Лекція 1. </a:t>
            </a:r>
            <a:r>
              <a:rPr lang="uk-UA" sz="1700" dirty="0">
                <a:latin typeface="+mj-lt"/>
                <a:ea typeface="Times New Roman" panose="02020603050405020304" pitchFamily="18" charset="0"/>
              </a:rPr>
              <a:t>Техніка пошуку роботи. Шляхи пошуку роботи.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>
                <a:latin typeface="+mj-lt"/>
                <a:ea typeface="Times New Roman" panose="02020603050405020304" pitchFamily="18" charset="0"/>
              </a:rPr>
              <a:t>Лекція 2. </a:t>
            </a:r>
            <a:r>
              <a:rPr lang="uk-UA" sz="1700" dirty="0">
                <a:latin typeface="+mj-lt"/>
                <a:ea typeface="Times New Roman" panose="02020603050405020304" pitchFamily="18" charset="0"/>
              </a:rPr>
              <a:t>Ресурси кадрових агентств. Пошук роботи через державні центри зайнятості.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dirty="0">
                <a:latin typeface="+mj-lt"/>
                <a:ea typeface="Times New Roman" panose="02020603050405020304" pitchFamily="18" charset="0"/>
              </a:rPr>
              <a:t>Лекція 3. </a:t>
            </a:r>
            <a:r>
              <a:rPr lang="uk-UA" sz="1700" dirty="0">
                <a:latin typeface="+mj-lt"/>
                <a:ea typeface="Times New Roman" panose="02020603050405020304" pitchFamily="18" charset="0"/>
              </a:rPr>
              <a:t>Метод активного прямого пошуку роботи. Пошук роботу за допомогою резюме.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" y="4269283"/>
            <a:ext cx="9144000" cy="20621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2400" b="1" dirty="0"/>
              <a:t>ІНДИВІДУАЛЬНЕ ПРАКТИЧНЕ ЗАВДАННЯ</a:t>
            </a:r>
            <a:endParaRPr lang="en-US" sz="2400" b="1" dirty="0"/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2400" b="1" dirty="0">
                <a:ea typeface="Times New Roman" panose="02020603050405020304" pitchFamily="18" charset="0"/>
              </a:rPr>
              <a:t>І. Резюме (</a:t>
            </a:r>
            <a:r>
              <a:rPr lang="uk-UA" sz="2400" b="1" dirty="0" err="1">
                <a:ea typeface="Times New Roman" panose="02020603050405020304" pitchFamily="18" charset="0"/>
              </a:rPr>
              <a:t>укр</a:t>
            </a:r>
            <a:r>
              <a:rPr lang="uk-UA" sz="2400" b="1" dirty="0">
                <a:ea typeface="Times New Roman" panose="02020603050405020304" pitchFamily="18" charset="0"/>
              </a:rPr>
              <a:t>., </a:t>
            </a:r>
            <a:r>
              <a:rPr lang="uk-UA" sz="2400" b="1" dirty="0"/>
              <a:t>2029 р.,</a:t>
            </a:r>
            <a:r>
              <a:rPr lang="uk-UA" sz="2400" b="1" dirty="0">
                <a:ea typeface="Times New Roman" panose="02020603050405020304" pitchFamily="18" charset="0"/>
              </a:rPr>
              <a:t>) - </a:t>
            </a:r>
            <a:r>
              <a:rPr lang="en-US" sz="2400" b="1" dirty="0"/>
              <a:t>1</a:t>
            </a:r>
            <a:r>
              <a:rPr lang="uk-UA" sz="2400" b="1" dirty="0"/>
              <a:t>2</a:t>
            </a:r>
            <a:r>
              <a:rPr lang="en-US" sz="2400" b="1" dirty="0"/>
              <a:t> </a:t>
            </a:r>
            <a:r>
              <a:rPr lang="uk-UA" sz="2400" b="1" dirty="0"/>
              <a:t>балів </a:t>
            </a:r>
            <a:r>
              <a:rPr lang="uk-UA" sz="2400" b="1" dirty="0">
                <a:ea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2400" b="1" dirty="0"/>
              <a:t>ІІ. </a:t>
            </a:r>
            <a:r>
              <a:rPr lang="en-US" sz="2400" b="1" dirty="0"/>
              <a:t>CV (</a:t>
            </a:r>
            <a:r>
              <a:rPr lang="uk-UA" sz="2400" b="1" dirty="0" err="1"/>
              <a:t>анг</a:t>
            </a:r>
            <a:r>
              <a:rPr lang="uk-UA" sz="2400" b="1" dirty="0"/>
              <a:t>., </a:t>
            </a:r>
            <a:r>
              <a:rPr lang="uk-UA" sz="2000" b="1" dirty="0">
                <a:ea typeface="Times New Roman" panose="02020603050405020304" pitchFamily="18" charset="0"/>
              </a:rPr>
              <a:t>на сьогодні, </a:t>
            </a:r>
            <a:r>
              <a:rPr lang="en-US" sz="1600" b="1" dirty="0">
                <a:hlinkClick r:id="rId2"/>
              </a:rPr>
              <a:t>https://europass.cedefop.europa.eu</a:t>
            </a:r>
            <a:r>
              <a:rPr lang="en-US" sz="2000" b="1" dirty="0">
                <a:hlinkClick r:id="rId2"/>
              </a:rPr>
              <a:t>/</a:t>
            </a:r>
            <a:r>
              <a:rPr lang="en-US" sz="2000" b="1" dirty="0"/>
              <a:t>)</a:t>
            </a:r>
            <a:r>
              <a:rPr lang="uk-UA" sz="2400" b="1" dirty="0"/>
              <a:t> - </a:t>
            </a:r>
            <a:r>
              <a:rPr lang="en-US" sz="2100" b="1" dirty="0"/>
              <a:t>1</a:t>
            </a:r>
            <a:r>
              <a:rPr lang="uk-UA" sz="2100" b="1" dirty="0"/>
              <a:t>3 балів</a:t>
            </a:r>
          </a:p>
        </p:txBody>
      </p:sp>
    </p:spTree>
    <p:extLst>
      <p:ext uri="{BB962C8B-B14F-4D97-AF65-F5344CB8AC3E}">
        <p14:creationId xmlns:p14="http://schemas.microsoft.com/office/powerpoint/2010/main" val="1605577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338570"/>
              </p:ext>
            </p:extLst>
          </p:nvPr>
        </p:nvGraphicFramePr>
        <p:xfrm>
          <a:off x="0" y="0"/>
          <a:ext cx="9144000" cy="705448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83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95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11068">
                <a:tc grid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 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+mn-lt"/>
                      </a:endParaRP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Вид контрольного заходу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Кількість контрольних заходів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Кількість балів </a:t>
                      </a:r>
                      <a:br>
                        <a:rPr lang="uk-UA" sz="1600" dirty="0">
                          <a:effectLst/>
                          <a:latin typeface="+mn-lt"/>
                        </a:rPr>
                      </a:br>
                      <a:r>
                        <a:rPr lang="uk-UA" sz="1600" dirty="0">
                          <a:effectLst/>
                          <a:latin typeface="+mn-lt"/>
                        </a:rPr>
                        <a:t>за 1 захід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Усього балів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594"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1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+mn-lt"/>
                        </a:rPr>
                        <a:t>2</a:t>
                      </a:r>
                      <a:endParaRPr lang="uk-UA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3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4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+mn-lt"/>
                        </a:rPr>
                        <a:t>5</a:t>
                      </a:r>
                      <a:endParaRPr lang="uk-UA" sz="16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5435"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+mn-ea"/>
                        </a:rPr>
                        <a:t>1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+mn-ea"/>
                        </a:rPr>
                        <a:t>(1 тиждень)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А) Активна</a:t>
                      </a:r>
                      <a:r>
                        <a:rPr lang="uk-UA" sz="14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присутність в аудиторії (участь у дискусії при обговоренні проблемних питань).</a:t>
                      </a:r>
                    </a:p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Б) Виконання практичних завдань № </a:t>
                      </a:r>
                      <a:r>
                        <a:rPr lang="en-US" sz="14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</a:t>
                      </a:r>
                      <a:r>
                        <a:rPr lang="uk-UA" sz="14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і № 5</a:t>
                      </a:r>
                    </a:p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При відсутності на занятті з поважних причин  - індивідуальний підхід.   </a:t>
                      </a:r>
                      <a:endParaRPr lang="uk-UA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2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0-15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30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5435"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+mn-ea"/>
                        </a:rPr>
                        <a:t>2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  <a:ea typeface="+mn-ea"/>
                        </a:rPr>
                        <a:t>(2 тиждень)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Контрольна робота </a:t>
                      </a:r>
                      <a:br>
                        <a:rPr lang="uk-UA" sz="1400" dirty="0">
                          <a:effectLst/>
                          <a:latin typeface="+mn-lt"/>
                        </a:rPr>
                      </a:br>
                      <a:r>
                        <a:rPr lang="uk-UA" sz="1400" dirty="0">
                          <a:effectLst/>
                          <a:latin typeface="+mn-lt"/>
                        </a:rPr>
                        <a:t>за результатами вивчення матеріалу </a:t>
                      </a:r>
                      <a:br>
                        <a:rPr lang="uk-UA" sz="1400" dirty="0">
                          <a:effectLst/>
                          <a:latin typeface="+mn-lt"/>
                        </a:rPr>
                      </a:br>
                      <a:r>
                        <a:rPr lang="uk-UA" sz="1400" dirty="0">
                          <a:effectLst/>
                          <a:latin typeface="+mn-lt"/>
                        </a:rPr>
                        <a:t>Розділу 1, Розділу 2</a:t>
                      </a:r>
                    </a:p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(у мудл)</a:t>
                      </a:r>
                      <a:endParaRPr lang="uk-UA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2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0-15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30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287"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+mn-lt"/>
                          <a:ea typeface="+mn-ea"/>
                        </a:rPr>
                        <a:t>              3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+mn-lt"/>
                          <a:ea typeface="+mn-ea"/>
                        </a:rPr>
                        <a:t>( тиждень)</a:t>
                      </a:r>
                      <a:endParaRPr lang="uk-UA" sz="16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vert="vert270"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+mn-lt"/>
                        </a:rPr>
                        <a:t>Підсумковий</a:t>
                      </a:r>
                    </a:p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+mn-lt"/>
                        </a:rPr>
                        <a:t>контроль − залік</a:t>
                      </a:r>
                      <a:endParaRPr lang="uk-UA" sz="16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vert="vert27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dirty="0">
                          <a:effectLst/>
                          <a:latin typeface="+mn-lt"/>
                        </a:rPr>
                        <a:t>Індивідуальне практичне завдання</a:t>
                      </a:r>
                      <a:endParaRPr lang="uk-UA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1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0-25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40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5358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dirty="0" err="1">
                          <a:effectLst/>
                          <a:latin typeface="+mn-lt"/>
                        </a:rPr>
                        <a:t>Залікове</a:t>
                      </a:r>
                      <a:r>
                        <a:rPr lang="uk-UA" sz="1400" dirty="0">
                          <a:effectLst/>
                          <a:latin typeface="+mn-lt"/>
                        </a:rPr>
                        <a:t> випробування </a:t>
                      </a:r>
                      <a:br>
                        <a:rPr lang="uk-UA" sz="1400" dirty="0">
                          <a:effectLst/>
                          <a:latin typeface="+mn-lt"/>
                        </a:rPr>
                      </a:br>
                      <a:r>
                        <a:rPr lang="uk-UA" sz="1400" dirty="0">
                          <a:effectLst/>
                          <a:latin typeface="+mn-lt"/>
                        </a:rPr>
                        <a:t>в усній формі за питаннями </a:t>
                      </a:r>
                      <a:r>
                        <a:rPr lang="ru-RU" sz="1400" dirty="0">
                          <a:effectLst/>
                          <a:latin typeface="+mn-lt"/>
                        </a:rPr>
                        <a:t>(проводиться до </a:t>
                      </a:r>
                      <a:r>
                        <a:rPr lang="ru-RU" sz="1400" dirty="0" err="1">
                          <a:effectLst/>
                          <a:latin typeface="+mn-lt"/>
                        </a:rPr>
                        <a:t>сесії</a:t>
                      </a:r>
                      <a:r>
                        <a:rPr lang="uk-UA" sz="1400" dirty="0">
                          <a:effectLst/>
                          <a:latin typeface="+mn-lt"/>
                        </a:rPr>
                        <a:t>)</a:t>
                      </a:r>
                      <a:endParaRPr lang="uk-UA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1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0-15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3594">
                <a:tc gridSpan="3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         </a:t>
                      </a:r>
                      <a:r>
                        <a:rPr lang="ru-RU" sz="1600" dirty="0" err="1">
                          <a:effectLst/>
                          <a:latin typeface="+mn-lt"/>
                        </a:rPr>
                        <a:t>Усього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10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 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100</a:t>
                      </a:r>
                      <a:endParaRPr lang="uk-UA" sz="16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9332" marR="59332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60477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254</Words>
  <Application>Microsoft Office PowerPoint</Application>
  <PresentationFormat>Екран (4:3)</PresentationFormat>
  <Paragraphs>53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5" baseType="lpstr">
      <vt:lpstr>Arial</vt:lpstr>
      <vt:lpstr>Calibri</vt:lpstr>
      <vt:lpstr>Тема Office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Maryna Kornet</dc:creator>
  <cp:lastModifiedBy>Maryna</cp:lastModifiedBy>
  <cp:revision>2</cp:revision>
  <dcterms:created xsi:type="dcterms:W3CDTF">2022-11-28T11:19:45Z</dcterms:created>
  <dcterms:modified xsi:type="dcterms:W3CDTF">2024-10-20T08:21:12Z</dcterms:modified>
</cp:coreProperties>
</file>