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8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3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4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4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1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9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0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4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2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90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193B-F45F-4F87-B6C2-8303B19D4DEB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4FDF-447F-4CF1-A6D7-7D8A9EF505B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3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ss.cedefop.europa.e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144016"/>
            <a:ext cx="9144000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uk-UA" altLang="ru-RU" sz="28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Чинники успішного працевлаштування за фахом </a:t>
            </a:r>
            <a:endParaRPr lang="en-US" alt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963012"/>
            <a:ext cx="4536504" cy="29854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b="1" dirty="0"/>
              <a:t>ІІ. Варіації самопрезентації та правове  регулювання трудових відносин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 4.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Співбесіда.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 5.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Можливі шахрайства з боку роботодавців. Правове регулювання трудових відносин.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 6.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Написання есе за обраною тематикою. Самопрезентація. </a:t>
            </a:r>
            <a:r>
              <a:rPr lang="uk-UA" sz="1700" dirty="0" err="1">
                <a:latin typeface="+mj-lt"/>
                <a:ea typeface="Times New Roman" panose="02020603050405020304" pitchFamily="18" charset="0"/>
              </a:rPr>
              <a:t>Самозайнятість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016" y="963012"/>
            <a:ext cx="3923928" cy="29700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ctr">
              <a:spcBef>
                <a:spcPts val="600"/>
              </a:spcBef>
              <a:spcAft>
                <a:spcPts val="600"/>
              </a:spcAft>
              <a:tabLst>
                <a:tab pos="1357630" algn="l"/>
                <a:tab pos="457200" algn="l"/>
              </a:tabLst>
            </a:pPr>
            <a:r>
              <a:rPr lang="uk-UA" b="1" dirty="0">
                <a:latin typeface="+mj-lt"/>
              </a:rPr>
              <a:t>І. Шляхи пошуку роботи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1.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Техніка пошуку роботи. Шляхи пошуку роботи.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2.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Ресурси кадрових агентств. Пошук роботи через державні центри зайнятості.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3.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Метод активного прямого пошуку роботи. Пошук роботу за допомогою резюме.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4269283"/>
            <a:ext cx="9144000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/>
              <a:t>ІНДИВІДУАЛЬНЕ ПРАКТИЧНЕ ЗАВДАННЯ</a:t>
            </a:r>
            <a:endParaRPr lang="en-US" sz="2400" b="1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>
                <a:ea typeface="Times New Roman" panose="02020603050405020304" pitchFamily="18" charset="0"/>
              </a:rPr>
              <a:t>І. Резюме (</a:t>
            </a:r>
            <a:r>
              <a:rPr lang="uk-UA" sz="2400" b="1" dirty="0" err="1">
                <a:ea typeface="Times New Roman" panose="02020603050405020304" pitchFamily="18" charset="0"/>
              </a:rPr>
              <a:t>укр</a:t>
            </a:r>
            <a:r>
              <a:rPr lang="uk-UA" sz="2400" b="1" dirty="0">
                <a:ea typeface="Times New Roman" panose="02020603050405020304" pitchFamily="18" charset="0"/>
              </a:rPr>
              <a:t>., </a:t>
            </a:r>
            <a:r>
              <a:rPr lang="uk-UA" sz="2400" b="1" dirty="0"/>
              <a:t>2029 р.,</a:t>
            </a:r>
            <a:r>
              <a:rPr lang="uk-UA" sz="2400" b="1" dirty="0">
                <a:ea typeface="Times New Roman" panose="02020603050405020304" pitchFamily="18" charset="0"/>
              </a:rPr>
              <a:t>) - </a:t>
            </a:r>
            <a:r>
              <a:rPr lang="en-US" sz="2400" b="1" dirty="0"/>
              <a:t>1</a:t>
            </a:r>
            <a:r>
              <a:rPr lang="uk-UA" sz="2400" b="1" dirty="0"/>
              <a:t>2</a:t>
            </a:r>
            <a:r>
              <a:rPr lang="en-US" sz="2400" b="1" dirty="0"/>
              <a:t> </a:t>
            </a:r>
            <a:r>
              <a:rPr lang="uk-UA" sz="2400" b="1" dirty="0"/>
              <a:t>балів </a:t>
            </a:r>
            <a:r>
              <a:rPr lang="uk-UA" sz="2400" b="1" dirty="0"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/>
              <a:t>ІІ. </a:t>
            </a:r>
            <a:r>
              <a:rPr lang="en-US" sz="2400" b="1" dirty="0"/>
              <a:t>CV (</a:t>
            </a:r>
            <a:r>
              <a:rPr lang="uk-UA" sz="2400" b="1" dirty="0" err="1"/>
              <a:t>анг</a:t>
            </a:r>
            <a:r>
              <a:rPr lang="uk-UA" sz="2400" b="1" dirty="0"/>
              <a:t>., </a:t>
            </a:r>
            <a:r>
              <a:rPr lang="uk-UA" sz="2000" b="1" dirty="0">
                <a:ea typeface="Times New Roman" panose="02020603050405020304" pitchFamily="18" charset="0"/>
              </a:rPr>
              <a:t>на сьогодні, </a:t>
            </a:r>
            <a:r>
              <a:rPr lang="en-US" sz="1600" b="1" dirty="0">
                <a:hlinkClick r:id="rId2"/>
              </a:rPr>
              <a:t>https://europass.cedefop.europa.eu</a:t>
            </a:r>
            <a:r>
              <a:rPr lang="en-US" sz="2000" b="1" dirty="0">
                <a:hlinkClick r:id="rId2"/>
              </a:rPr>
              <a:t>/</a:t>
            </a:r>
            <a:r>
              <a:rPr lang="en-US" sz="2000" b="1" dirty="0"/>
              <a:t>)</a:t>
            </a:r>
            <a:r>
              <a:rPr lang="uk-UA" sz="2400" b="1" dirty="0"/>
              <a:t> - </a:t>
            </a:r>
            <a:r>
              <a:rPr lang="en-US" sz="2100" b="1" dirty="0"/>
              <a:t>1</a:t>
            </a:r>
            <a:r>
              <a:rPr lang="uk-UA" sz="2100" b="1" dirty="0"/>
              <a:t>3 балів</a:t>
            </a:r>
          </a:p>
        </p:txBody>
      </p:sp>
    </p:spTree>
    <p:extLst>
      <p:ext uri="{BB962C8B-B14F-4D97-AF65-F5344CB8AC3E}">
        <p14:creationId xmlns:p14="http://schemas.microsoft.com/office/powerpoint/2010/main" val="160557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38570"/>
              </p:ext>
            </p:extLst>
          </p:nvPr>
        </p:nvGraphicFramePr>
        <p:xfrm>
          <a:off x="0" y="0"/>
          <a:ext cx="9144000" cy="7054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3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11068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n-lt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Вид контрольного заходу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Кількість контрольних заходів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Кількість балів </a:t>
                      </a:r>
                      <a:br>
                        <a:rPr lang="uk-UA" sz="1600" dirty="0">
                          <a:effectLst/>
                          <a:latin typeface="+mn-lt"/>
                        </a:rPr>
                      </a:br>
                      <a:r>
                        <a:rPr lang="uk-UA" sz="1600" dirty="0">
                          <a:effectLst/>
                          <a:latin typeface="+mn-lt"/>
                        </a:rPr>
                        <a:t>за 1 захід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Усього балів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94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2</a:t>
                      </a:r>
                      <a:endParaRPr lang="uk-UA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3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4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5</a:t>
                      </a:r>
                      <a:endParaRPr lang="uk-UA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543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+mn-ea"/>
                        </a:rPr>
                        <a:t>(1 тиждень)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А) Активна</a:t>
                      </a:r>
                      <a:r>
                        <a:rPr lang="uk-UA" sz="1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присутність в аудиторії (участь у дискусії при обговоренні проблемних питань).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Б) Виконання практичних завдань № 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uk-UA" sz="1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і № 5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 відсутності на занятті з поважних причин  - індивідуальний підхід.   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2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43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+mn-ea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+mn-ea"/>
                        </a:rPr>
                        <a:t>(2 тиждень)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Контрольна робота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за результатами вивчення матеріалу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Розділу 1, Розділу 2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(у мудл)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2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8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+mn-ea"/>
                        </a:rPr>
                        <a:t>              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ea typeface="+mn-ea"/>
                        </a:rPr>
                        <a:t>( тиждень)</a:t>
                      </a:r>
                      <a:endParaRPr lang="uk-UA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</a:rPr>
                        <a:t>Підсумковий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</a:rPr>
                        <a:t>контроль − залік</a:t>
                      </a:r>
                      <a:endParaRPr lang="uk-UA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Індивідуальне практичне завдання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0-25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40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358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</a:rPr>
                        <a:t>Залікове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 випробування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в усній формі за питаннями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(проводиться до </a:t>
                      </a:r>
                      <a:r>
                        <a:rPr lang="ru-RU" sz="1400" dirty="0" err="1">
                          <a:effectLst/>
                          <a:latin typeface="+mn-lt"/>
                        </a:rPr>
                        <a:t>сесії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)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594">
                <a:tc grid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ru-RU" sz="1600" dirty="0" err="1">
                          <a:effectLst/>
                          <a:latin typeface="+mn-lt"/>
                        </a:rPr>
                        <a:t>Усього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100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47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Екран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Maryna Kornet</dc:creator>
  <cp:lastModifiedBy>Maryna</cp:lastModifiedBy>
  <cp:revision>2</cp:revision>
  <dcterms:created xsi:type="dcterms:W3CDTF">2022-11-28T11:19:45Z</dcterms:created>
  <dcterms:modified xsi:type="dcterms:W3CDTF">2024-10-20T08:21:12Z</dcterms:modified>
</cp:coreProperties>
</file>