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31"/>
  </p:notesMasterIdLst>
  <p:sldIdLst>
    <p:sldId id="256" r:id="rId2"/>
    <p:sldId id="257" r:id="rId3"/>
    <p:sldId id="259" r:id="rId4"/>
    <p:sldId id="327" r:id="rId5"/>
    <p:sldId id="355" r:id="rId6"/>
    <p:sldId id="359" r:id="rId7"/>
    <p:sldId id="360" r:id="rId8"/>
    <p:sldId id="361" r:id="rId9"/>
    <p:sldId id="362" r:id="rId10"/>
    <p:sldId id="353" r:id="rId11"/>
    <p:sldId id="326" r:id="rId12"/>
    <p:sldId id="363" r:id="rId13"/>
    <p:sldId id="368" r:id="rId14"/>
    <p:sldId id="369" r:id="rId15"/>
    <p:sldId id="370" r:id="rId16"/>
    <p:sldId id="364" r:id="rId17"/>
    <p:sldId id="356" r:id="rId18"/>
    <p:sldId id="365" r:id="rId19"/>
    <p:sldId id="344" r:id="rId20"/>
    <p:sldId id="366" r:id="rId21"/>
    <p:sldId id="367" r:id="rId22"/>
    <p:sldId id="358" r:id="rId23"/>
    <p:sldId id="345" r:id="rId24"/>
    <p:sldId id="371" r:id="rId25"/>
    <p:sldId id="372" r:id="rId26"/>
    <p:sldId id="373" r:id="rId27"/>
    <p:sldId id="374" r:id="rId28"/>
    <p:sldId id="375" r:id="rId29"/>
    <p:sldId id="317" r:id="rId30"/>
  </p:sldIdLst>
  <p:sldSz cx="9144000" cy="5143500" type="screen16x9"/>
  <p:notesSz cx="6858000" cy="9144000"/>
  <p:embeddedFontLst>
    <p:embeddedFont>
      <p:font typeface="Lato" panose="020B0604020202020204" charset="0"/>
      <p:regular r:id="rId32"/>
      <p:bold r:id="rId33"/>
      <p:italic r:id="rId34"/>
      <p:boldItalic r:id="rId35"/>
    </p:embeddedFont>
    <p:embeddedFont>
      <p:font typeface="Raleway" panose="020B0604020202020204" charset="-52"/>
      <p:regular r:id="rId36"/>
      <p:bold r:id="rId37"/>
      <p:italic r:id="rId38"/>
      <p:boldItalic r:id="rId3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15"/>
    <a:srgbClr val="218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8665B7-6574-423E-A4B5-A6C020D860FF}">
  <a:tblStyle styleId="{C98665B7-6574-423E-A4B5-A6C020D860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1A8698C-63BC-4B6A-AE92-7E62379B444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8.fntdata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86766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098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574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7504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119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9334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91407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26775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0248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70053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66230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213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31185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72876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02666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68001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52455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79909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11813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48338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16945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75142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9514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504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2659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837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8813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3425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6135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4369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4000" cy="399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3047704" y="3992850"/>
            <a:ext cx="3047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6096271" y="3992850"/>
            <a:ext cx="3047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1" y="3992850"/>
            <a:ext cx="3047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219456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600619" y="591954"/>
            <a:ext cx="7799965" cy="16382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uk-UA" sz="3600" smtClean="0"/>
              <a:t>Лекція </a:t>
            </a:r>
            <a:r>
              <a:rPr lang="uk-UA" sz="3600" dirty="0"/>
              <a:t>3</a:t>
            </a:r>
            <a:r>
              <a:rPr lang="uk-UA" sz="3600" smtClean="0"/>
              <a:t>. </a:t>
            </a:r>
            <a:r>
              <a:rPr lang="uk-UA" sz="3600" dirty="0" smtClean="0"/>
              <a:t>Класичні концепції конфлікту у ХХ ст. </a:t>
            </a:r>
            <a:endParaRPr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>
                <a:solidFill>
                  <a:srgbClr val="FF9715"/>
                </a:solidFill>
              </a:rPr>
              <a:t>2</a:t>
            </a:r>
            <a:r>
              <a:rPr lang="en" sz="3200" b="1" dirty="0" smtClean="0">
                <a:solidFill>
                  <a:srgbClr val="FF9715"/>
                </a:solidFill>
              </a:rPr>
              <a:t>.</a:t>
            </a:r>
            <a:endParaRPr sz="3200" b="1" dirty="0">
              <a:solidFill>
                <a:srgbClr val="FF9715"/>
              </a:solidFill>
            </a:endParaRPr>
          </a:p>
          <a:p>
            <a:pPr lvl="0">
              <a:spcBef>
                <a:spcPts val="600"/>
              </a:spcBef>
              <a:buClr>
                <a:srgbClr val="677480"/>
              </a:buClr>
              <a:buSzPts val="1100"/>
            </a:pPr>
            <a:r>
              <a:rPr lang="uk-UA" sz="3200" dirty="0" smtClean="0">
                <a:solidFill>
                  <a:schemeClr val="bg1"/>
                </a:solidFill>
                <a:sym typeface="Lato"/>
              </a:rPr>
              <a:t>Класична концепція конфлікту </a:t>
            </a:r>
            <a:br>
              <a:rPr lang="uk-UA" sz="3200" dirty="0" smtClean="0">
                <a:solidFill>
                  <a:schemeClr val="bg1"/>
                </a:solidFill>
                <a:sym typeface="Lato"/>
              </a:rPr>
            </a:br>
            <a:r>
              <a:rPr lang="uk-UA" sz="3200" dirty="0" smtClean="0">
                <a:solidFill>
                  <a:schemeClr val="bg1"/>
                </a:solidFill>
                <a:sym typeface="Lato"/>
              </a:rPr>
              <a:t>Л. Козера</a:t>
            </a:r>
            <a:endParaRPr lang="uk-UA" sz="3200" dirty="0">
              <a:solidFill>
                <a:schemeClr val="bg1"/>
              </a:solidFill>
              <a:sym typeface="Lato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2286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2039" y="118017"/>
            <a:ext cx="6660995" cy="50254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Інший класик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конфліктології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- американський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вчений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Льюїс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Козер (1913-2003 рр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.). Він видав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дві книги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«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Функції соціального конфлікту» (1956 р.), «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Подальші дослідження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соціального конфлікту» (1967 р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.), які і принесли йому визнання.</a:t>
            </a: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Із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усіх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класиків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конфліктології Л.Козер розвиває найбільш багатоаспектний і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загальний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погляд на конфлікти: він пише про умови та фактори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виникнення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конфліктів, їх гостроту, тривалість і функції.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Саме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останні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зайняли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домінуюче місце в теоретичній системі Л.Козера, що дало підґрунтя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для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позначення всієї його концепції як «конфліктного функціоналізму».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7911" y="120806"/>
            <a:ext cx="2201364" cy="300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40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94731" y="282498"/>
            <a:ext cx="7798419" cy="44144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На його думку, визнання конфлікту в якості невід’ємної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характеристики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соціальних відносин ніяк не суперечить завданню із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забезпечення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стабільності та стійкості існуючої соціальної системи. </a:t>
            </a:r>
          </a:p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Дослідницькі інтереси Л.Козера фокусуються не стільки навколо аналізу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джерел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конфлікту та його виникнення в соціальних системах, скільки на його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функціях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Його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перша велика праця, що присвячена проблемам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конфліктів («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Функції соціального конфлікту»), відіграла історичну роль в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оформленні не тільки соціології конфлікту, а й конфліктології загалом.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1346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94731" y="282498"/>
            <a:ext cx="7798419" cy="44144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Фундаментальні положення теорії Козера </a:t>
            </a:r>
            <a:endParaRPr lang="uk-UA" sz="2000" dirty="0" smtClean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постійне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джерело конфлікту - непереборний дефіцит ресурсів, влади, цінностей, престижу, який існує завжди в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будь-якому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суспільстві;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роль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конфлікту в тоталітарному (закритому) і в відкритому суспільстві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різна</a:t>
            </a:r>
            <a:r>
              <a:rPr lang="en-US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;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будь-який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конфлікт має і конструктивні і деструктивні функції, завдання – нейтралізувати руйнівні функції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2770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94731" y="282498"/>
            <a:ext cx="7798419" cy="44144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Фундаментальні положення теорії Козера </a:t>
            </a:r>
            <a:endParaRPr lang="uk-UA" sz="2000" dirty="0" smtClean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b="1" dirty="0">
                <a:solidFill>
                  <a:srgbClr val="2185C5"/>
                </a:solidFill>
              </a:rPr>
              <a:t>Розглядаючи причини конфлікту він </a:t>
            </a:r>
            <a:r>
              <a:rPr lang="uk-UA" sz="2000" b="1" dirty="0" smtClean="0">
                <a:solidFill>
                  <a:srgbClr val="2185C5"/>
                </a:solidFill>
              </a:rPr>
              <a:t>виділяє наступні: </a:t>
            </a:r>
          </a:p>
          <a:p>
            <a:pPr lvl="0" algn="just"/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чим більше групи сумніваються у законності існуючого розподілу дефіцитних ресурсів, тим імовірніше, що вони змушені будуть розпочати конфлікт; </a:t>
            </a:r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чим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менше каналів, через які групи можуть виразити своє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 незадоволення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у зв’язку з розподілом дефіцитних ресурсів, тим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 більш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імовірно, що вони засумніваються у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законності такого розподілу; </a:t>
            </a:r>
            <a:endParaRPr lang="uk-UA" sz="18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5581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94731" y="282498"/>
            <a:ext cx="7798419" cy="44144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just">
              <a:buNone/>
            </a:pPr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Фундаментальні положення теорії Козера </a:t>
            </a:r>
            <a:endParaRPr lang="uk-UA" sz="2000" dirty="0" smtClean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b="1" dirty="0">
                <a:solidFill>
                  <a:srgbClr val="2185C5"/>
                </a:solidFill>
              </a:rPr>
              <a:t>Розглядаючи причини конфлікту він </a:t>
            </a:r>
            <a:r>
              <a:rPr lang="uk-UA" sz="2000" b="1" dirty="0" smtClean="0">
                <a:solidFill>
                  <a:srgbClr val="2185C5"/>
                </a:solidFill>
              </a:rPr>
              <a:t>виділяє наступні: </a:t>
            </a:r>
          </a:p>
          <a:p>
            <a:pPr lvl="0" algn="just">
              <a:buClr>
                <a:srgbClr val="97ABBC"/>
              </a:buClr>
            </a:pP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чим менше у групах є організацій між якими розподіляється емоційна енергія членів цих груп, тим більш імовірно виникнення конфлікту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;</a:t>
            </a:r>
          </a:p>
          <a:p>
            <a:pPr lvl="0" algn="just"/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чим більш складними є особисте матеріальне положення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членів груп, які не мають можливості виразити своє незадоволення, тим більш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імовірніше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виникнення конфлікту.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3222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94731" y="282498"/>
            <a:ext cx="7798419" cy="44144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Льюїс Козер розрізняє два типи суспільства – закрите (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ригідне, унітарне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) та відкрите (плюралістичне).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Закриті </a:t>
            </a:r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суспільства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розколоті на два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ворожі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, антагоністичні класи, конфлікт між якими підриває суспільну згоду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та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загрожує руйнації соціального порядку революційно-насильницьким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шляхом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У </a:t>
            </a:r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відкритих суспільствах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 існує багато конфліктів між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різними верствами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та групами, але існують соціальні інститути, які оберігають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суспільну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згоду та спрямовують енергію конфліктів на користь суспільству. 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2485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416312"/>
            <a:ext cx="8251903" cy="33594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С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оціальні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конфлікти можуть виконувати двоякі функції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– </a:t>
            </a:r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негативні (деструктивні) та позитивні (конструктивні). </a:t>
            </a:r>
            <a:endParaRPr lang="uk-UA" sz="2000" b="1" dirty="0" smtClean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Завдання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полягає в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тому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, щоб обмежити негативні та використати позитивні функції.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Результати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його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аналізу функцій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соціального конфлікту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й на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сьогодні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залишаються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актуальними.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9491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416311"/>
            <a:ext cx="8251903" cy="42806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До важливих негативних функцій конфлікту Л.Козер відніс: </a:t>
            </a:r>
          </a:p>
          <a:p>
            <a:pPr marL="114300" lvl="0" indent="0" algn="just">
              <a:buNone/>
            </a:pP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1) погіршення соціального клімату, зниження продуктивності праці, звільнення частини працюючих з метою вирішення конфлікту; </a:t>
            </a:r>
          </a:p>
          <a:p>
            <a:pPr marL="114300" lvl="0" indent="0" algn="just">
              <a:buNone/>
            </a:pP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2) неадекватне сприйняття та непорозуміння конфліктуючими сторонами один одного; </a:t>
            </a:r>
          </a:p>
          <a:p>
            <a:pPr marL="114300" lvl="0" indent="0" algn="just">
              <a:buNone/>
            </a:pP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3) зменшення співпраці між конфліктуючими сторонами протягом конфлікту та після нього; </a:t>
            </a:r>
          </a:p>
          <a:p>
            <a:pPr marL="114300" lvl="0" indent="0" algn="just">
              <a:buNone/>
            </a:pP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4) дух конфронтації, який затягує людей у боротьбу та який змушує їх намагатися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перемоги за будь яку ціну, а не прагнути до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вирішення реальних проблем і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подолання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розбіжностей; </a:t>
            </a:r>
          </a:p>
          <a:p>
            <a:pPr marL="114300" lvl="0" indent="0" algn="just">
              <a:buNone/>
            </a:pP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5) матеріальні й емоційні витрати на вирішення конфлікту. 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7664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61774" y="215590"/>
            <a:ext cx="8526253" cy="4638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Головні позитивні функції соціального конфлікту:</a:t>
            </a:r>
            <a:endParaRPr lang="uk-UA" sz="2000" b="1" dirty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marL="114300" indent="0" algn="just">
              <a:buNone/>
            </a:pP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1) конфлікт не дає сформованій системі відносин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застигнути,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він підштовхує її до змін і розвитку, відчиняє дорогу інноваціям,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які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здатні її вдосконалювати;</a:t>
            </a:r>
          </a:p>
          <a:p>
            <a:pPr marL="114300" indent="0" algn="just">
              <a:buNone/>
            </a:pP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2) він виконує комунікативно-інформаційну та сполучну функцію,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оскільки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конфлікт по-своєму об’єднує людей спільністю ситуації,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дозволяючи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їм краще пізнавати один одного в процесі взаємодії;</a:t>
            </a:r>
          </a:p>
          <a:p>
            <a:pPr marL="114300" indent="0" algn="just">
              <a:buNone/>
            </a:pP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3) конфлікт сприяє структуруванню й інтеграції соціальних груп,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створенню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організацій, згуртуванню колективів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однодумців;</a:t>
            </a:r>
          </a:p>
          <a:p>
            <a:pPr marL="114300" indent="0" algn="just">
              <a:buNone/>
            </a:pP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4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) він знімає «синдром покірливості», спонукає людей до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активності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;</a:t>
            </a:r>
          </a:p>
          <a:p>
            <a:pPr marL="114300" indent="0" algn="just">
              <a:buNone/>
            </a:pP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5) він стимулює розвиток особистості, зростання у людей почуття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відповідальності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, усвідомлення ними власної значущості;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148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893700" y="434588"/>
            <a:ext cx="7628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rgbClr val="2185C5"/>
                </a:solidFill>
              </a:rPr>
              <a:t>План:</a:t>
            </a:r>
            <a:endParaRPr b="1" dirty="0">
              <a:solidFill>
                <a:srgbClr val="2185C5"/>
              </a:solidFill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893700" y="1672084"/>
            <a:ext cx="6956760" cy="2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uk-UA" sz="1800" b="1" dirty="0" smtClean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1. Конфліктологічна теорія Р. Дарендорфа.</a:t>
            </a:r>
          </a:p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uk-UA" sz="1800" b="1" dirty="0" smtClean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2. Класична концепція конфлікту Л. Козера.</a:t>
            </a:r>
          </a:p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uk-UA" sz="1800" b="1" dirty="0" smtClean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3. Теорія К. Боулдінга.</a:t>
            </a:r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61774" y="215590"/>
            <a:ext cx="8526253" cy="4638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Головні позитивні функції соціального конфлікту:</a:t>
            </a:r>
            <a:endParaRPr lang="uk-UA" sz="2000" b="1" dirty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marL="114300" indent="0" algn="just">
              <a:buNone/>
            </a:pP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6) у виникаючих при конфлікті критичних ситуаціях проявляються непомітні до того переваги й недоліки людей, створюються умови для оцінки людей за їх моральними якостями – стійкості, мужності й т. д., для висування та формування лідерів;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indent="0" algn="just">
              <a:buNone/>
            </a:pP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7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) вирішення конфлікту усуває приховану напругу і дає їй вихід;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indent="0" algn="just">
              <a:buNone/>
            </a:pP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8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) конфлікт виконує діагностичну функцію (інколи корисно навіть спровокувати його, щоб прояснити ситуацію та зрозуміти стан справ).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indent="0" algn="just">
              <a:buNone/>
            </a:pPr>
            <a:endParaRPr lang="uk-UA" sz="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indent="0" algn="just">
              <a:buNone/>
            </a:pPr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Загалом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позитивні функції конфлікту можуть бути зведені до стимулювання змін, структурування й оформлення групових процесів і утворень, розрядці напруги, кращому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пізнанню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та зближенню партнерів, а також усуненню більш сильних конфліктів.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3063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802889" y="869795"/>
            <a:ext cx="7441580" cy="39838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20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Л.Козер і Р.Дарендорф підготували </a:t>
            </a:r>
            <a:r>
              <a:rPr lang="uk-UA" sz="2000" i="1" dirty="0">
                <a:solidFill>
                  <a:srgbClr val="2185C5"/>
                </a:solidFill>
                <a:latin typeface="Arial" panose="020B0604020202020204" pitchFamily="34" charset="0"/>
              </a:rPr>
              <a:t>підґрунтя для утвердження основних принципів сучасної </a:t>
            </a:r>
            <a:r>
              <a:rPr lang="uk-UA" sz="20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конфліктології </a:t>
            </a:r>
            <a:r>
              <a:rPr lang="uk-UA" sz="2000" i="1" dirty="0">
                <a:solidFill>
                  <a:srgbClr val="2185C5"/>
                </a:solidFill>
                <a:latin typeface="Arial" panose="020B0604020202020204" pitchFamily="34" charset="0"/>
              </a:rPr>
              <a:t>– визнання конфліктів в якості закономірної та природної </a:t>
            </a:r>
            <a:r>
              <a:rPr lang="uk-UA" sz="20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характеристики </a:t>
            </a:r>
            <a:r>
              <a:rPr lang="uk-UA" sz="2000" i="1" dirty="0">
                <a:solidFill>
                  <a:srgbClr val="2185C5"/>
                </a:solidFill>
                <a:latin typeface="Arial" panose="020B0604020202020204" pitchFamily="34" charset="0"/>
              </a:rPr>
              <a:t>соціальних відносин, можливості протікання конфліктів у </a:t>
            </a:r>
            <a:r>
              <a:rPr lang="uk-UA" sz="20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різноманітних</a:t>
            </a:r>
            <a:r>
              <a:rPr lang="uk-UA" sz="2000" i="1" dirty="0">
                <a:solidFill>
                  <a:srgbClr val="2185C5"/>
                </a:solidFill>
                <a:latin typeface="Arial" panose="020B0604020202020204" pitchFamily="34" charset="0"/>
              </a:rPr>
              <a:t>, у тому числі й конструктивних формах, а також утвердження </a:t>
            </a:r>
            <a:r>
              <a:rPr lang="uk-UA" sz="20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принципової </a:t>
            </a:r>
            <a:r>
              <a:rPr lang="uk-UA" sz="2000" i="1" dirty="0">
                <a:solidFill>
                  <a:srgbClr val="2185C5"/>
                </a:solidFill>
                <a:latin typeface="Arial" panose="020B0604020202020204" pitchFamily="34" charset="0"/>
              </a:rPr>
              <a:t>можливості управління конфліктами.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0902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>
                <a:solidFill>
                  <a:srgbClr val="FF9715"/>
                </a:solidFill>
              </a:rPr>
              <a:t>3</a:t>
            </a:r>
            <a:r>
              <a:rPr lang="en" sz="3200" b="1" dirty="0" smtClean="0">
                <a:solidFill>
                  <a:srgbClr val="FF9715"/>
                </a:solidFill>
              </a:rPr>
              <a:t>.</a:t>
            </a:r>
            <a:endParaRPr sz="3200" b="1" dirty="0">
              <a:solidFill>
                <a:srgbClr val="FF9715"/>
              </a:solidFill>
            </a:endParaRPr>
          </a:p>
          <a:p>
            <a:pPr lvl="0">
              <a:spcBef>
                <a:spcPts val="600"/>
              </a:spcBef>
              <a:buClr>
                <a:srgbClr val="677480"/>
              </a:buClr>
              <a:buSzPts val="1100"/>
            </a:pPr>
            <a:r>
              <a:rPr lang="uk-UA" sz="3200" dirty="0">
                <a:solidFill>
                  <a:schemeClr val="bg1"/>
                </a:solidFill>
                <a:sym typeface="Lato"/>
              </a:rPr>
              <a:t>Теорія К. Боулдінга</a:t>
            </a: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8864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289931" y="135318"/>
            <a:ext cx="6140606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Універсальне вчення про конфлікт намагався розробити в 60-ті рр. ХХ ст. американський соціолог </a:t>
            </a:r>
            <a:r>
              <a:rPr lang="uk-UA" sz="1900" b="1" dirty="0">
                <a:solidFill>
                  <a:srgbClr val="FF9715"/>
                </a:solidFill>
                <a:latin typeface="Arial" panose="020B0604020202020204" pitchFamily="34" charset="0"/>
              </a:rPr>
              <a:t>Кеннет Боулдінг</a:t>
            </a:r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 (1910 – 1993 рр.). </a:t>
            </a:r>
            <a:endParaRPr lang="uk-UA" sz="19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1900" dirty="0" smtClean="0">
                <a:solidFill>
                  <a:srgbClr val="2185C5"/>
                </a:solidFill>
                <a:latin typeface="Arial" panose="020B0604020202020204" pitchFamily="34" charset="0"/>
              </a:rPr>
              <a:t>Як </a:t>
            </a:r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і його попередники Козер та Дарендорф, Боулдінг наголошує на конфлікті як природній формі поведінки людей, він не є негативним явищем з огляду на здатність людини удосконалювати моральні норми і таким чином пом’якшувати протікання конфлікту. </a:t>
            </a:r>
            <a:endParaRPr lang="uk-UA" sz="19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1900" dirty="0" smtClean="0">
                <a:solidFill>
                  <a:srgbClr val="2185C5"/>
                </a:solidFill>
                <a:latin typeface="Arial" panose="020B0604020202020204" pitchFamily="34" charset="0"/>
              </a:rPr>
              <a:t>Всі </a:t>
            </a:r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конфлікти, на його думку, мають загальні етапи розвитку. </a:t>
            </a:r>
            <a:endParaRPr lang="uk-UA" sz="19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19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Ключовою </a:t>
            </a:r>
            <a:r>
              <a:rPr lang="uk-UA" sz="1900" b="1" dirty="0">
                <a:solidFill>
                  <a:srgbClr val="FF9715"/>
                </a:solidFill>
                <a:latin typeface="Arial" panose="020B0604020202020204" pitchFamily="34" charset="0"/>
              </a:rPr>
              <a:t>ознакою конфлікту </a:t>
            </a:r>
            <a:r>
              <a:rPr lang="uk-UA" sz="19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він виділяє </a:t>
            </a:r>
            <a:r>
              <a:rPr lang="uk-UA" sz="1900" b="1" dirty="0">
                <a:solidFill>
                  <a:srgbClr val="FF9715"/>
                </a:solidFill>
                <a:latin typeface="Arial" panose="020B0604020202020204" pitchFamily="34" charset="0"/>
              </a:rPr>
              <a:t>усвідомлення сторонами несумісності їх бажань.</a:t>
            </a:r>
          </a:p>
          <a:p>
            <a:pPr lvl="0" algn="just"/>
            <a:endParaRPr lang="uk-UA" sz="18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9420" y="224418"/>
            <a:ext cx="2304121" cy="274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682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669073" y="215590"/>
            <a:ext cx="7449016" cy="4638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У якості універсального джерела конфліктів він виділив </a:t>
            </a:r>
            <a:r>
              <a:rPr lang="uk-UA" sz="1900" b="1" dirty="0">
                <a:solidFill>
                  <a:srgbClr val="FF9715"/>
                </a:solidFill>
                <a:latin typeface="Arial" panose="020B0604020202020204" pitchFamily="34" charset="0"/>
              </a:rPr>
              <a:t>несумісність потреб сторін при обмежених можливостях їх задоволення.</a:t>
            </a:r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endParaRPr lang="uk-UA" sz="19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algn="just"/>
            <a:r>
              <a:rPr lang="uk-UA" sz="1900" dirty="0" smtClean="0">
                <a:solidFill>
                  <a:srgbClr val="2185C5"/>
                </a:solidFill>
                <a:latin typeface="Arial" panose="020B0604020202020204" pitchFamily="34" charset="0"/>
              </a:rPr>
              <a:t>Для </a:t>
            </a:r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вибору ефективної конфліктної поведінки та можливості впливу на хід його розвитку Боулдінг пропонує використовувати теорію ігор, моделювання </a:t>
            </a:r>
            <a:r>
              <a:rPr lang="uk-UA" sz="1900" dirty="0" smtClean="0">
                <a:solidFill>
                  <a:srgbClr val="2185C5"/>
                </a:solidFill>
                <a:latin typeface="Arial" panose="020B0604020202020204" pitchFamily="34" charset="0"/>
              </a:rPr>
              <a:t>конфліктів.</a:t>
            </a:r>
          </a:p>
          <a:p>
            <a:pPr algn="just"/>
            <a:r>
              <a:rPr lang="uk-UA" sz="1900" dirty="0" smtClean="0">
                <a:solidFill>
                  <a:srgbClr val="2185C5"/>
                </a:solidFill>
                <a:latin typeface="Arial" panose="020B0604020202020204" pitchFamily="34" charset="0"/>
              </a:rPr>
              <a:t>Основу при подоланні конфлікту складають, в його теорії, </a:t>
            </a:r>
            <a:r>
              <a:rPr lang="uk-UA" sz="1900" b="1" u="sng" dirty="0" smtClean="0">
                <a:solidFill>
                  <a:srgbClr val="2185C5"/>
                </a:solidFill>
                <a:latin typeface="Arial" panose="020B0604020202020204" pitchFamily="34" charset="0"/>
              </a:rPr>
              <a:t>три чинники:</a:t>
            </a:r>
            <a:r>
              <a:rPr lang="uk-UA" sz="19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r>
              <a:rPr lang="uk-UA" sz="19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розуміння причин виникнення; правильний вибір способів їх усунення; етичний розвиток людей.</a:t>
            </a:r>
          </a:p>
          <a:p>
            <a:pPr algn="just"/>
            <a:endParaRPr lang="uk-UA" sz="19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8774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758283" y="215590"/>
            <a:ext cx="7359806" cy="4638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sz="1900" b="1" dirty="0">
                <a:solidFill>
                  <a:srgbClr val="2185C5"/>
                </a:solidFill>
                <a:latin typeface="Arial" panose="020B0604020202020204" pitchFamily="34" charset="0"/>
              </a:rPr>
              <a:t>Основними ознаками соціального конфлікту </a:t>
            </a:r>
            <a:r>
              <a:rPr lang="uk-UA" sz="19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за Боулдінгом є:</a:t>
            </a:r>
            <a:endParaRPr lang="uk-UA" sz="1900" b="1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1. Наявність ситуації, яка сприймається протиборчими сторонами як конфліктна, тобто така, при якій досягнення значущих цілей або задоволення потреб суб'єкта блокуються з боку інших учасників соціальної взаємодії.</a:t>
            </a:r>
          </a:p>
          <a:p>
            <a:pPr marL="114300" lvl="0" indent="0" algn="just">
              <a:buNone/>
            </a:pPr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2. Наявність в учасників конфлікту протилежних цілей, потреб, інтересів і методів їх досягнення.</a:t>
            </a:r>
          </a:p>
          <a:p>
            <a:pPr marL="114300" lvl="0" indent="0" algn="just">
              <a:buNone/>
            </a:pPr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3. Взаємодія конфліктуючих сторін.</a:t>
            </a:r>
          </a:p>
          <a:p>
            <a:pPr marL="114300" lvl="0" indent="0" algn="just">
              <a:buNone/>
            </a:pPr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4. Наявність результатів конфліктної взаємодії. </a:t>
            </a:r>
          </a:p>
          <a:p>
            <a:pPr marL="114300" indent="0" algn="just">
              <a:buNone/>
            </a:pPr>
            <a:endParaRPr lang="uk-UA" sz="19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12608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758283" y="215590"/>
            <a:ext cx="7359806" cy="4638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19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Боулдінг розглядає два аспекти соціального </a:t>
            </a:r>
            <a:r>
              <a:rPr lang="uk-UA" sz="1900" b="1" dirty="0">
                <a:solidFill>
                  <a:srgbClr val="2185C5"/>
                </a:solidFill>
                <a:latin typeface="Arial" panose="020B0604020202020204" pitchFamily="34" charset="0"/>
              </a:rPr>
              <a:t>конфлікту </a:t>
            </a:r>
            <a:r>
              <a:rPr lang="uk-UA" sz="19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- </a:t>
            </a:r>
            <a:r>
              <a:rPr lang="uk-UA" sz="19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статичний </a:t>
            </a:r>
            <a:r>
              <a:rPr lang="uk-UA" sz="1900" b="1" dirty="0">
                <a:solidFill>
                  <a:srgbClr val="FF9715"/>
                </a:solidFill>
                <a:latin typeface="Arial" panose="020B0604020202020204" pitchFamily="34" charset="0"/>
              </a:rPr>
              <a:t>і </a:t>
            </a:r>
            <a:r>
              <a:rPr lang="uk-UA" sz="19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динамічний</a:t>
            </a:r>
            <a:r>
              <a:rPr lang="uk-UA" sz="19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uk-UA" sz="19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Статичний </a:t>
            </a:r>
            <a:r>
              <a:rPr lang="uk-UA" sz="1900" b="1" dirty="0">
                <a:solidFill>
                  <a:srgbClr val="FF9715"/>
                </a:solidFill>
                <a:latin typeface="Arial" panose="020B0604020202020204" pitchFamily="34" charset="0"/>
              </a:rPr>
              <a:t>аспект </a:t>
            </a:r>
            <a:r>
              <a:rPr lang="uk-UA" sz="1900" b="1" dirty="0">
                <a:solidFill>
                  <a:srgbClr val="2185C5"/>
                </a:solidFill>
                <a:latin typeface="Arial" panose="020B0604020202020204" pitchFamily="34" charset="0"/>
              </a:rPr>
              <a:t>передбачає вивчення сторін (суб'єктів) конфлікту (особистості, організації, групи) і відносин між ними, що передбачає класифікацію за етнічними, релігійними та професійними ознаками. </a:t>
            </a:r>
            <a:endParaRPr lang="uk-UA" sz="1900" b="1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algn="just"/>
            <a:r>
              <a:rPr lang="uk-UA" sz="19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Динамічний</a:t>
            </a:r>
            <a:r>
              <a:rPr lang="uk-UA" sz="19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r>
              <a:rPr lang="uk-UA" sz="1900" b="1" dirty="0">
                <a:solidFill>
                  <a:srgbClr val="2185C5"/>
                </a:solidFill>
                <a:latin typeface="Arial" panose="020B0604020202020204" pitchFamily="34" charset="0"/>
              </a:rPr>
              <a:t>передбачає вивчення інтересів сторін як спонукальних сил конфліктної поведінки людей, тобто слугує для визначення динаміки конфлікту, сукупності відповідних реакцій сторін </a:t>
            </a:r>
            <a:r>
              <a:rPr lang="uk-UA" sz="1900" dirty="0" smtClean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endParaRPr lang="uk-UA" sz="1900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indent="0" algn="just">
              <a:buNone/>
            </a:pPr>
            <a:endParaRPr lang="uk-UA" sz="19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10455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758283" y="215590"/>
            <a:ext cx="7359806" cy="4638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1900" b="1" dirty="0">
                <a:solidFill>
                  <a:srgbClr val="2185C5"/>
                </a:solidFill>
                <a:latin typeface="Arial" panose="020B0604020202020204" pitchFamily="34" charset="0"/>
              </a:rPr>
              <a:t>Формула соціального конфлікту може бути представлена як єдина </a:t>
            </a:r>
            <a:r>
              <a:rPr lang="uk-UA" sz="19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система </a:t>
            </a:r>
            <a:r>
              <a:rPr lang="uk-UA" sz="1900" b="1" dirty="0">
                <a:solidFill>
                  <a:srgbClr val="FF9715"/>
                </a:solidFill>
                <a:latin typeface="Arial" panose="020B0604020202020204" pitchFamily="34" charset="0"/>
              </a:rPr>
              <a:t>"суб'єкти - інтереси - дії". </a:t>
            </a:r>
            <a:endParaRPr lang="uk-UA" sz="1900" b="1" dirty="0" smtClean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algn="just"/>
            <a:r>
              <a:rPr lang="uk-UA" sz="19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Боулдінг визначає як причину конфліктів принцип </a:t>
            </a:r>
            <a:r>
              <a:rPr lang="uk-UA" sz="1900" b="1" dirty="0">
                <a:solidFill>
                  <a:srgbClr val="2185C5"/>
                </a:solidFill>
                <a:latin typeface="Arial" panose="020B0604020202020204" pitchFamily="34" charset="0"/>
              </a:rPr>
              <a:t>"скерсіті" (від англ. </a:t>
            </a:r>
            <a:r>
              <a:rPr lang="en-GB" sz="1900" b="1" dirty="0">
                <a:solidFill>
                  <a:srgbClr val="2185C5"/>
                </a:solidFill>
                <a:latin typeface="Arial" panose="020B0604020202020204" pitchFamily="34" charset="0"/>
              </a:rPr>
              <a:t>scarcity), </a:t>
            </a:r>
            <a:r>
              <a:rPr lang="uk-UA" sz="1900" b="1" dirty="0">
                <a:solidFill>
                  <a:srgbClr val="2185C5"/>
                </a:solidFill>
                <a:latin typeface="Arial" panose="020B0604020202020204" pitchFamily="34" charset="0"/>
              </a:rPr>
              <a:t>тобто обмеженості, дефіциту, браку будь-яких ресурсів і благ, матеріальних або </a:t>
            </a:r>
            <a:r>
              <a:rPr lang="uk-UA" sz="19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духовних. У людей при цьому формуються потреби</a:t>
            </a:r>
            <a:r>
              <a:rPr lang="uk-UA" sz="1900" b="1" dirty="0">
                <a:solidFill>
                  <a:srgbClr val="2185C5"/>
                </a:solidFill>
                <a:latin typeface="Arial" panose="020B0604020202020204" pitchFamily="34" charset="0"/>
              </a:rPr>
              <a:t>, інтереси та </a:t>
            </a:r>
            <a:r>
              <a:rPr lang="uk-UA" sz="19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цінності, спрямовані на компенсацію цього дефіциту. </a:t>
            </a:r>
            <a:r>
              <a:rPr lang="uk-UA" sz="1900" b="1" dirty="0">
                <a:solidFill>
                  <a:srgbClr val="2185C5"/>
                </a:solidFill>
                <a:latin typeface="Arial" panose="020B0604020202020204" pitchFamily="34" charset="0"/>
              </a:rPr>
              <a:t>Саме вони відіграють роль внутрішніх спонукачів активності. </a:t>
            </a:r>
            <a:endParaRPr lang="uk-UA" sz="1900" b="1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algn="just"/>
            <a:r>
              <a:rPr lang="uk-UA" sz="19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Цікаво, що безпосереднім </a:t>
            </a:r>
            <a:r>
              <a:rPr lang="uk-UA" sz="1900" b="1" dirty="0">
                <a:solidFill>
                  <a:srgbClr val="2185C5"/>
                </a:solidFill>
                <a:latin typeface="Arial" panose="020B0604020202020204" pitchFamily="34" charset="0"/>
              </a:rPr>
              <a:t>предметом соціального інтересу і цінності є не саме благо як таке, а </a:t>
            </a:r>
            <a:r>
              <a:rPr lang="uk-UA" sz="19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статус </a:t>
            </a:r>
            <a:r>
              <a:rPr lang="uk-UA" sz="1900" b="1" dirty="0">
                <a:solidFill>
                  <a:srgbClr val="FF9715"/>
                </a:solidFill>
                <a:latin typeface="Arial" panose="020B0604020202020204" pitchFamily="34" charset="0"/>
              </a:rPr>
              <a:t>індивіда чи суспільної групи, який дає змогу забезпечити отримання цього блага.</a:t>
            </a:r>
            <a:endParaRPr lang="uk-UA" sz="1900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7640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758283" y="215590"/>
            <a:ext cx="7359806" cy="4638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19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В сучасних суспільствах, на думку Боулдінга конфлікти можна </a:t>
            </a:r>
            <a:r>
              <a:rPr lang="uk-UA" sz="19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контролювати і вирішувати.</a:t>
            </a:r>
          </a:p>
          <a:p>
            <a:pPr algn="just"/>
            <a:r>
              <a:rPr lang="uk-UA" sz="19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Для </a:t>
            </a:r>
            <a:r>
              <a:rPr lang="uk-UA" sz="1900" b="1" dirty="0">
                <a:solidFill>
                  <a:srgbClr val="2185C5"/>
                </a:solidFill>
                <a:latin typeface="Arial" panose="020B0604020202020204" pitchFamily="34" charset="0"/>
              </a:rPr>
              <a:t>розв'язання чи запобігання конфліктам можна також використовувати принципи біхевіоризму, зокрема принцип навчання. </a:t>
            </a:r>
            <a:endParaRPr lang="uk-UA" sz="1900" b="1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algn="just"/>
            <a:r>
              <a:rPr lang="uk-UA" sz="19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Соціальні </a:t>
            </a:r>
            <a:r>
              <a:rPr lang="uk-UA" sz="1900" b="1" dirty="0">
                <a:solidFill>
                  <a:srgbClr val="2185C5"/>
                </a:solidFill>
                <a:latin typeface="Arial" panose="020B0604020202020204" pitchFamily="34" charset="0"/>
              </a:rPr>
              <a:t>конфлікти можна змоделювати і в іграх опрацьовувати продуктивну методику поведінки, формуючи план або стратегію поведінки під час конфліктної ситуації. Це дасть змогу гармонійно та ненасильницьки взаємодіяти в суспільстві.</a:t>
            </a:r>
            <a:endParaRPr lang="uk-UA" sz="1900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2759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 smtClean="0">
                <a:solidFill>
                  <a:srgbClr val="FFC000"/>
                </a:solidFill>
              </a:rPr>
              <a:t>Дякую за увагу!</a:t>
            </a: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221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rgbClr val="FF9715"/>
                </a:solidFill>
              </a:rPr>
              <a:t>1.</a:t>
            </a:r>
            <a:endParaRPr sz="3200" b="1" dirty="0">
              <a:solidFill>
                <a:srgbClr val="FF9715"/>
              </a:solidFill>
            </a:endParaRPr>
          </a:p>
          <a:p>
            <a:pPr lvl="0">
              <a:spcBef>
                <a:spcPts val="600"/>
              </a:spcBef>
              <a:buClr>
                <a:srgbClr val="677480"/>
              </a:buClr>
              <a:buSzPts val="1100"/>
            </a:pPr>
            <a:r>
              <a:rPr lang="uk-UA" sz="3200" dirty="0">
                <a:solidFill>
                  <a:schemeClr val="bg1"/>
                </a:solidFill>
                <a:sym typeface="Lato"/>
              </a:rPr>
              <a:t>Конфліктологічна теорія </a:t>
            </a:r>
            <a:r>
              <a:rPr lang="uk-UA" sz="3200" dirty="0" smtClean="0">
                <a:solidFill>
                  <a:schemeClr val="bg1"/>
                </a:solidFill>
                <a:sym typeface="Lato"/>
              </a:rPr>
              <a:t>                        Р</a:t>
            </a:r>
            <a:r>
              <a:rPr lang="uk-UA" sz="3200" dirty="0">
                <a:solidFill>
                  <a:schemeClr val="bg1"/>
                </a:solidFill>
                <a:sym typeface="Lato"/>
              </a:rPr>
              <a:t>. Дарендорфа</a:t>
            </a: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79142" y="74339"/>
            <a:ext cx="6244682" cy="47727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Одним з найбільш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відомих західних соціологів, який займався питаннями конфліктів та причин їх виникнення є </a:t>
            </a:r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Ральф Дарендорф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 (1929-2009 рр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.) – німецько-британський соціолог.</a:t>
            </a:r>
          </a:p>
          <a:p>
            <a:pPr lvl="0" algn="just"/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У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його конфліктній моделі суспільства,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наголошується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, що соціальний конфлікт завжди був і буде притаманний будь-якому суспільству через силу 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неминучої різниці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інтересів. </a:t>
            </a:r>
            <a:endParaRPr lang="uk-UA" sz="18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Однак 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у постіндустріальному суспільстві, дослідженням якого займався Р</a:t>
            </a:r>
            <a:r>
              <a:rPr lang="uk-UA" sz="1800" dirty="0" smtClean="0">
                <a:solidFill>
                  <a:srgbClr val="2185C5"/>
                </a:solidFill>
                <a:latin typeface="Arial" panose="020B0604020202020204" pitchFamily="34" charset="0"/>
              </a:rPr>
              <a:t>. Дарендорф</a:t>
            </a:r>
            <a:r>
              <a:rPr lang="uk-UA" sz="1800" dirty="0">
                <a:solidFill>
                  <a:srgbClr val="2185C5"/>
                </a:solidFill>
                <a:latin typeface="Arial" panose="020B0604020202020204" pitchFamily="34" charset="0"/>
              </a:rPr>
              <a:t>, основне протиріччя соціальних систем переміщується, на його думку, з економічної площини, зі сфери відносин власності у галузь </a:t>
            </a:r>
            <a:r>
              <a:rPr lang="uk-UA" sz="1800" b="1" dirty="0">
                <a:solidFill>
                  <a:srgbClr val="FF9715"/>
                </a:solidFill>
                <a:latin typeface="Arial" panose="020B0604020202020204" pitchFamily="34" charset="0"/>
              </a:rPr>
              <a:t>відносин панування-підпорядкування, й основний конфлікт опиняється пов’язаним із перерозподілом влади.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1026" name="Picture 2" descr="Kryty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243" y="74339"/>
            <a:ext cx="2227031" cy="262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768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651706" y="176972"/>
            <a:ext cx="7734012" cy="47741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Людське </a:t>
            </a:r>
            <a:r>
              <a:rPr lang="uk-UA" sz="2000" b="1" dirty="0">
                <a:solidFill>
                  <a:srgbClr val="2185C5"/>
                </a:solidFill>
                <a:latin typeface="Arial" panose="020B0604020202020204" pitchFamily="34" charset="0"/>
              </a:rPr>
              <a:t>суспільство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 в його концепції зображене як </a:t>
            </a:r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система взаємодій між конфліктуючими соціальними групами (класами). </a:t>
            </a:r>
            <a:endParaRPr lang="uk-UA" sz="2000" dirty="0" smtClean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Оскільки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конфлікти неминучі й необхідні, то відсутність їх – явище «дивне та ненормальне».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Дарендорф виділяє </a:t>
            </a:r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конфлікти різних рівнів: </a:t>
            </a:r>
            <a:endParaRPr lang="uk-UA" sz="2000" b="1" dirty="0" smtClean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marL="571500" lvl="0" indent="-457200" algn="just">
              <a:buAutoNum type="arabicParenR"/>
            </a:pP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між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неузгодженими очікуваннями, які висуваються до носія певної соціальної ролі;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571500" lvl="0" indent="-457200" algn="just">
              <a:buAutoNum type="arabicParenR"/>
            </a:pP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між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соціальними ролями;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571500" lvl="0" indent="-457200" algn="just">
              <a:buAutoNum type="arabicParenR"/>
            </a:pP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внутрішньогрупові; </a:t>
            </a:r>
          </a:p>
          <a:p>
            <a:pPr marL="571500" lvl="0" indent="-457200" algn="just">
              <a:buAutoNum type="arabicParenR"/>
            </a:pP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між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соціальними групами;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571500" lvl="0" indent="-457200" algn="just">
              <a:buAutoNum type="arabicParenR"/>
            </a:pP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конфлікти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на рівні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суспільства; </a:t>
            </a:r>
          </a:p>
          <a:p>
            <a:pPr marL="571500" lvl="0" indent="-457200" algn="just">
              <a:buAutoNum type="arabicParenR"/>
            </a:pP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міждержавні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конфлікти.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30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416311"/>
            <a:ext cx="8251903" cy="45199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Р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. Дарендорф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визнає правильним марксистське уявлення про класовий антагонізм між буржуазією та пролетаріатом, але вважає, що цей антагонізм був основним конфліктом лише в європейській історії ХІХ століття.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Перехід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до постіндустріального суспільства, який відбувається в ХХ столітті, пов’язаний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зі </a:t>
            </a:r>
            <a:r>
              <a:rPr lang="uk-UA" sz="2000" dirty="0" smtClean="0">
                <a:solidFill>
                  <a:srgbClr val="FF9715"/>
                </a:solidFill>
                <a:latin typeface="Arial" panose="020B0604020202020204" pitchFamily="34" charset="0"/>
              </a:rPr>
              <a:t>зниженням гостроти міжкласових протиріч. </a:t>
            </a:r>
          </a:p>
          <a:p>
            <a:pPr lvl="0" algn="just"/>
            <a:r>
              <a:rPr lang="uk-UA" sz="2000" dirty="0" smtClean="0">
                <a:solidFill>
                  <a:srgbClr val="FF9715"/>
                </a:solidFill>
                <a:latin typeface="Arial" panose="020B0604020202020204" pitchFamily="34" charset="0"/>
              </a:rPr>
              <a:t>Конфлікти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в постіндустріальному суспільстві </a:t>
            </a:r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стають більш різноманітними. </a:t>
            </a:r>
            <a:endParaRPr lang="uk-UA" sz="2000" dirty="0" smtClean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Разом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із тим у цьому суспільстві утверджуються принципи плюралізму й демократії, на основі яких створюються механізми поглинання соціальних конфліктів, </a:t>
            </a:r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врегулювання їх </a:t>
            </a:r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через узгоджувальні процедури.</a:t>
            </a:r>
            <a:endParaRPr lang="uk-UA" sz="2000" b="1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26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416311"/>
            <a:ext cx="8251903" cy="45199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Р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. Дарендорф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наголошує, що краще говорити про </a:t>
            </a:r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«врегулювання»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, а не про </a:t>
            </a:r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«вирішення»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конфліктів, тому що соціальні конфлікти зазвичай тільки обмежуються, локалізуються, перевтілюються в інші, більш прийнятні форми, тоді як термін «вирішення» орієнтує на їх повну ліквідацію.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Німецький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вчений детально розглядає умови виникнення конфліктів, фактори, які визначають їх гостроту, реальні та можливі наслідки тощо.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Він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виокремлював не лише негативні сторони конфлікту, а й позитивні: </a:t>
            </a:r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конфлікт може бути джерелом інновацій і соціальних змін у суспільстві.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4225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416311"/>
            <a:ext cx="8251903" cy="45199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Ідею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Р. Дарендорфа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про «корисність» і «шкідливість» конфлікту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продовжили та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і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розвивали його послідовники, особливо важливою стала ідея того, що конфлікт є і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корисний і шкідливий одночасно.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u="sng" dirty="0" smtClean="0">
                <a:solidFill>
                  <a:srgbClr val="FF9715"/>
                </a:solidFill>
                <a:latin typeface="Arial" panose="020B0604020202020204" pitchFamily="34" charset="0"/>
              </a:rPr>
              <a:t>Конфлікт </a:t>
            </a:r>
            <a:r>
              <a:rPr lang="uk-UA" sz="2000" u="sng" dirty="0">
                <a:solidFill>
                  <a:srgbClr val="FF9715"/>
                </a:solidFill>
                <a:latin typeface="Arial" panose="020B0604020202020204" pitchFamily="34" charset="0"/>
              </a:rPr>
              <a:t>корисний, </a:t>
            </a:r>
            <a:r>
              <a:rPr lang="uk-UA" sz="2000" u="sng" dirty="0" smtClean="0">
                <a:solidFill>
                  <a:srgbClr val="FF9715"/>
                </a:solidFill>
                <a:latin typeface="Arial" panose="020B0604020202020204" pitchFamily="34" charset="0"/>
              </a:rPr>
              <a:t>оскільки</a:t>
            </a:r>
            <a:r>
              <a:rPr lang="uk-UA" sz="2000" u="sng" dirty="0">
                <a:solidFill>
                  <a:srgbClr val="FF9715"/>
                </a:solidFill>
                <a:latin typeface="Arial" panose="020B0604020202020204" pitchFamily="34" charset="0"/>
              </a:rPr>
              <a:t>: </a:t>
            </a:r>
          </a:p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1)може запобігти більш складним конфліктам. Дослідники підмітили,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що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групи і суспільства, в яких часто відбуваються незначні конфлікти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(«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випускання пару»), уникають великого насильства й деструкції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(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руйнування). Маленькі конфлікти розряджають напружену атмосферу і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формують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уміння вирішувати спірні проблеми цивілізованим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шляхом;</a:t>
            </a:r>
            <a:endParaRPr lang="uk-UA" sz="2000" b="1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8324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416311"/>
            <a:ext cx="8251903" cy="45199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2) стимулює творчість, ініціативу та інновації. Деяка дисгармонія у правильно організованому суспільстві чи групі забезпечує їм кращу життєздатність, динамізм, сприйнятливість до прогресу;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3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) прояснює позиції та інтереси його учасників, являє собою спосіб вимірювання силового потенціалу конкурентів і допомагає встановити серед них неформальну ієрархію, що також стримує більш складні конфлікти.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Конфлікт </a:t>
            </a:r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шкідливий, оскільки, </a:t>
            </a:r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нерідко </a:t>
            </a:r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призводить до безпорядку, нестабільності, насильства, уповільнює й ускладнює прийняття рішень.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6308599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</TotalTime>
  <Words>1780</Words>
  <Application>Microsoft Office PowerPoint</Application>
  <PresentationFormat>Екран (16:9)</PresentationFormat>
  <Paragraphs>129</Paragraphs>
  <Slides>29</Slides>
  <Notes>29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29</vt:i4>
      </vt:variant>
    </vt:vector>
  </HeadingPairs>
  <TitlesOfParts>
    <vt:vector size="33" baseType="lpstr">
      <vt:lpstr>Arial</vt:lpstr>
      <vt:lpstr>Lato</vt:lpstr>
      <vt:lpstr>Raleway</vt:lpstr>
      <vt:lpstr>Antonio template</vt:lpstr>
      <vt:lpstr>Лекція 3. Класичні концепції конфлікту у ХХ ст. </vt:lpstr>
      <vt:lpstr>План:</vt:lpstr>
      <vt:lpstr>1. Конфліктологічна теорія                         Р. Дарендорфа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2. Класична концепція конфлікту  Л. Козера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3. Теорія К. Боулдінга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Якісна та кількісна стратегії збору соціологічної інформації </dc:title>
  <cp:lastModifiedBy>Taisiia</cp:lastModifiedBy>
  <cp:revision>75</cp:revision>
  <dcterms:modified xsi:type="dcterms:W3CDTF">2023-10-11T07:59:13Z</dcterms:modified>
</cp:coreProperties>
</file>