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77"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ru-RU"/>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D584285-97FC-4FEA-B576-821E2F97DFB0}" type="datetimeFigureOut">
              <a:rPr lang="uk-UA" smtClean="0"/>
              <a:t>24.01.2024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0B38833B-7AEE-48BF-895C-3752C5A5460D}" type="slidenum">
              <a:rPr lang="uk-UA" smtClean="0"/>
              <a:t>‹№›</a:t>
            </a:fld>
            <a:endParaRPr lang="uk-UA"/>
          </a:p>
        </p:txBody>
      </p:sp>
    </p:spTree>
    <p:extLst>
      <p:ext uri="{BB962C8B-B14F-4D97-AF65-F5344CB8AC3E}">
        <p14:creationId xmlns:p14="http://schemas.microsoft.com/office/powerpoint/2010/main" val="1621270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D584285-97FC-4FEA-B576-821E2F97DFB0}" type="datetimeFigureOut">
              <a:rPr lang="uk-UA" smtClean="0"/>
              <a:t>24.01.2024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4052265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D584285-97FC-4FEA-B576-821E2F97DFB0}" type="datetimeFigureOut">
              <a:rPr lang="uk-UA" smtClean="0"/>
              <a:t>24.01.2024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1986138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D584285-97FC-4FEA-B576-821E2F97DFB0}" type="datetimeFigureOut">
              <a:rPr lang="uk-UA" smtClean="0"/>
              <a:t>24.01.2024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76295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ru-RU"/>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AD584285-97FC-4FEA-B576-821E2F97DFB0}" type="datetimeFigureOut">
              <a:rPr lang="uk-UA" smtClean="0"/>
              <a:t>24.01.2024</a:t>
            </a:fld>
            <a:endParaRPr lang="uk-UA"/>
          </a:p>
        </p:txBody>
      </p:sp>
      <p:sp>
        <p:nvSpPr>
          <p:cNvPr id="5" name="Footer Placeholder 4"/>
          <p:cNvSpPr>
            <a:spLocks noGrp="1"/>
          </p:cNvSpPr>
          <p:nvPr>
            <p:ph type="ftr" sz="quarter" idx="11"/>
          </p:nvPr>
        </p:nvSpPr>
        <p:spPr>
          <a:xfrm>
            <a:off x="2182708" y="6272784"/>
            <a:ext cx="6327648" cy="365125"/>
          </a:xfrm>
        </p:spPr>
        <p:txBody>
          <a:bodyPr/>
          <a:lstStyle/>
          <a:p>
            <a:endParaRPr lang="uk-UA"/>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0B38833B-7AEE-48BF-895C-3752C5A5460D}" type="slidenum">
              <a:rPr lang="uk-UA" smtClean="0"/>
              <a:t>‹№›</a:t>
            </a:fld>
            <a:endParaRPr lang="uk-UA"/>
          </a:p>
        </p:txBody>
      </p:sp>
    </p:spTree>
    <p:extLst>
      <p:ext uri="{BB962C8B-B14F-4D97-AF65-F5344CB8AC3E}">
        <p14:creationId xmlns:p14="http://schemas.microsoft.com/office/powerpoint/2010/main" val="1301981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D584285-97FC-4FEA-B576-821E2F97DFB0}" type="datetimeFigureOut">
              <a:rPr lang="uk-UA" smtClean="0"/>
              <a:t>24.01.2024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753803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D584285-97FC-4FEA-B576-821E2F97DFB0}" type="datetimeFigureOut">
              <a:rPr lang="uk-UA" smtClean="0"/>
              <a:t>24.01.2024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4146791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D584285-97FC-4FEA-B576-821E2F97DFB0}" type="datetimeFigureOut">
              <a:rPr lang="uk-UA" smtClean="0"/>
              <a:t>24.01.2024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2812212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584285-97FC-4FEA-B576-821E2F97DFB0}" type="datetimeFigureOut">
              <a:rPr lang="uk-UA" smtClean="0"/>
              <a:t>24.01.2024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1666832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D584285-97FC-4FEA-B576-821E2F97DFB0}" type="datetimeFigureOut">
              <a:rPr lang="uk-UA" smtClean="0"/>
              <a:t>24.01.2024</a:t>
            </a:fld>
            <a:endParaRPr lang="uk-UA"/>
          </a:p>
        </p:txBody>
      </p:sp>
      <p:sp>
        <p:nvSpPr>
          <p:cNvPr id="6" name="Footer Placeholder 5"/>
          <p:cNvSpPr>
            <a:spLocks noGrp="1"/>
          </p:cNvSpPr>
          <p:nvPr>
            <p:ph type="ftr" sz="quarter" idx="11"/>
          </p:nvPr>
        </p:nvSpPr>
        <p:spPr/>
        <p:txBody>
          <a:bodyPr/>
          <a:lstStyle/>
          <a:p>
            <a:endParaRPr lang="uk-UA"/>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1824374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D584285-97FC-4FEA-B576-821E2F97DFB0}" type="datetimeFigureOut">
              <a:rPr lang="uk-UA" smtClean="0"/>
              <a:t>24.01.2024</a:t>
            </a:fld>
            <a:endParaRPr lang="uk-UA"/>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0B38833B-7AEE-48BF-895C-3752C5A5460D}" type="slidenum">
              <a:rPr lang="uk-UA" smtClean="0"/>
              <a:t>‹№›</a:t>
            </a:fld>
            <a:endParaRPr lang="uk-UA"/>
          </a:p>
        </p:txBody>
      </p:sp>
    </p:spTree>
    <p:extLst>
      <p:ext uri="{BB962C8B-B14F-4D97-AF65-F5344CB8AC3E}">
        <p14:creationId xmlns:p14="http://schemas.microsoft.com/office/powerpoint/2010/main" val="1782194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D584285-97FC-4FEA-B576-821E2F97DFB0}" type="datetimeFigureOut">
              <a:rPr lang="uk-UA" smtClean="0"/>
              <a:t>24.01.2024</a:t>
            </a:fld>
            <a:endParaRPr lang="uk-UA"/>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uk-UA"/>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0B38833B-7AEE-48BF-895C-3752C5A5460D}" type="slidenum">
              <a:rPr lang="uk-UA" smtClean="0"/>
              <a:t>‹№›</a:t>
            </a:fld>
            <a:endParaRPr lang="uk-UA"/>
          </a:p>
        </p:txBody>
      </p:sp>
    </p:spTree>
    <p:extLst>
      <p:ext uri="{BB962C8B-B14F-4D97-AF65-F5344CB8AC3E}">
        <p14:creationId xmlns:p14="http://schemas.microsoft.com/office/powerpoint/2010/main" val="29668347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3DDA9D0-39E7-4D85-AE4C-ECB6596F7DCF}"/>
              </a:ext>
            </a:extLst>
          </p:cNvPr>
          <p:cNvSpPr>
            <a:spLocks noGrp="1"/>
          </p:cNvSpPr>
          <p:nvPr>
            <p:ph type="ctrTitle"/>
          </p:nvPr>
        </p:nvSpPr>
        <p:spPr>
          <a:xfrm>
            <a:off x="729204" y="1389772"/>
            <a:ext cx="11157995" cy="3472608"/>
          </a:xfrm>
        </p:spPr>
        <p:txBody>
          <a:bodyPr/>
          <a:lstStyle/>
          <a:p>
            <a:r>
              <a:rPr lang="uk-UA" dirty="0"/>
              <a:t>Характеристика Об’єктів контролінгу</a:t>
            </a:r>
          </a:p>
        </p:txBody>
      </p:sp>
      <p:sp>
        <p:nvSpPr>
          <p:cNvPr id="3" name="Подзаголовок 2">
            <a:extLst>
              <a:ext uri="{FF2B5EF4-FFF2-40B4-BE49-F238E27FC236}">
                <a16:creationId xmlns:a16="http://schemas.microsoft.com/office/drawing/2014/main" id="{7B86B0CD-1321-4ED1-BB81-892A1A97664B}"/>
              </a:ext>
            </a:extLst>
          </p:cNvPr>
          <p:cNvSpPr>
            <a:spLocks noGrp="1"/>
          </p:cNvSpPr>
          <p:nvPr>
            <p:ph type="subTitle" idx="1"/>
          </p:nvPr>
        </p:nvSpPr>
        <p:spPr>
          <a:xfrm>
            <a:off x="1000399" y="4862380"/>
            <a:ext cx="7891272" cy="1069848"/>
          </a:xfrm>
        </p:spPr>
        <p:txBody>
          <a:bodyPr/>
          <a:lstStyle/>
          <a:p>
            <a:r>
              <a:rPr lang="uk-UA" dirty="0"/>
              <a:t>Лекція з навчальної дисципліни «Контролінг»</a:t>
            </a:r>
          </a:p>
          <a:p>
            <a:r>
              <a:rPr lang="uk-UA" dirty="0"/>
              <a:t>Частина І.</a:t>
            </a:r>
          </a:p>
        </p:txBody>
      </p:sp>
    </p:spTree>
    <p:extLst>
      <p:ext uri="{BB962C8B-B14F-4D97-AF65-F5344CB8AC3E}">
        <p14:creationId xmlns:p14="http://schemas.microsoft.com/office/powerpoint/2010/main" val="370838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D5714E6F-CA51-44ED-AD4D-C35754E69488}"/>
              </a:ext>
            </a:extLst>
          </p:cNvPr>
          <p:cNvSpPr/>
          <p:nvPr/>
        </p:nvSpPr>
        <p:spPr>
          <a:xfrm>
            <a:off x="1685469" y="1438683"/>
            <a:ext cx="8118287" cy="2862322"/>
          </a:xfrm>
          <a:prstGeom prst="rect">
            <a:avLst/>
          </a:prstGeom>
        </p:spPr>
        <p:txBody>
          <a:bodyPr wrap="square">
            <a:spAutoFit/>
          </a:bodyPr>
          <a:lstStyle/>
          <a:p>
            <a:r>
              <a:rPr lang="uk-UA" b="1" dirty="0"/>
              <a:t>1. За економічними елементами:</a:t>
            </a:r>
          </a:p>
          <a:p>
            <a:r>
              <a:rPr lang="ru-RU" dirty="0"/>
              <a:t>—	</a:t>
            </a:r>
            <a:r>
              <a:rPr lang="ru-RU" dirty="0" err="1"/>
              <a:t>матеріальні</a:t>
            </a:r>
            <a:r>
              <a:rPr lang="ru-RU" dirty="0"/>
              <a:t> </a:t>
            </a:r>
            <a:r>
              <a:rPr lang="ru-RU" dirty="0" err="1"/>
              <a:t>витрати</a:t>
            </a:r>
            <a:r>
              <a:rPr lang="ru-RU" dirty="0"/>
              <a:t>;</a:t>
            </a:r>
          </a:p>
          <a:p>
            <a:r>
              <a:rPr lang="ru-RU" dirty="0"/>
              <a:t>—	</a:t>
            </a:r>
            <a:r>
              <a:rPr lang="ru-RU" dirty="0" err="1"/>
              <a:t>витрати</a:t>
            </a:r>
            <a:r>
              <a:rPr lang="ru-RU" dirty="0"/>
              <a:t> на оплату </a:t>
            </a:r>
            <a:r>
              <a:rPr lang="ru-RU" dirty="0" err="1"/>
              <a:t>праці</a:t>
            </a:r>
            <a:r>
              <a:rPr lang="ru-RU" dirty="0"/>
              <a:t>;</a:t>
            </a:r>
          </a:p>
          <a:p>
            <a:r>
              <a:rPr lang="ru-RU" dirty="0"/>
              <a:t>—	</a:t>
            </a:r>
            <a:r>
              <a:rPr lang="ru-RU" dirty="0" err="1"/>
              <a:t>відрахування</a:t>
            </a:r>
            <a:r>
              <a:rPr lang="ru-RU" dirty="0"/>
              <a:t> на </a:t>
            </a:r>
            <a:r>
              <a:rPr lang="ru-RU" dirty="0" err="1"/>
              <a:t>соціальні</a:t>
            </a:r>
            <a:r>
              <a:rPr lang="ru-RU" dirty="0"/>
              <a:t> заходи;</a:t>
            </a:r>
          </a:p>
          <a:p>
            <a:r>
              <a:rPr lang="ru-RU" dirty="0"/>
              <a:t>—	</a:t>
            </a:r>
            <a:r>
              <a:rPr lang="ru-RU" dirty="0" err="1"/>
              <a:t>амортизація</a:t>
            </a:r>
            <a:r>
              <a:rPr lang="ru-RU" dirty="0"/>
              <a:t>;</a:t>
            </a:r>
          </a:p>
          <a:p>
            <a:r>
              <a:rPr lang="ru-RU" dirty="0"/>
              <a:t>—	</a:t>
            </a:r>
            <a:r>
              <a:rPr lang="ru-RU" dirty="0" err="1"/>
              <a:t>інші</a:t>
            </a:r>
            <a:r>
              <a:rPr lang="ru-RU" dirty="0"/>
              <a:t> </a:t>
            </a:r>
            <a:r>
              <a:rPr lang="ru-RU" dirty="0" err="1"/>
              <a:t>операційні</a:t>
            </a:r>
            <a:r>
              <a:rPr lang="ru-RU" dirty="0"/>
              <a:t> </a:t>
            </a:r>
            <a:r>
              <a:rPr lang="ru-RU" dirty="0" err="1"/>
              <a:t>витрати</a:t>
            </a:r>
            <a:r>
              <a:rPr lang="ru-RU" dirty="0"/>
              <a:t>.</a:t>
            </a:r>
          </a:p>
          <a:p>
            <a:r>
              <a:rPr lang="uk-UA" dirty="0"/>
              <a:t>Класифікація затрат на виробництво за економічними елементами дозволяє визначити, що саме витрачається на виробництво продукції і якої вартості. За економічними елементами складається кошторис затрат на виробництво, тобто перелік усіх затрат у грошовому виразі.</a:t>
            </a:r>
          </a:p>
        </p:txBody>
      </p:sp>
    </p:spTree>
    <p:extLst>
      <p:ext uri="{BB962C8B-B14F-4D97-AF65-F5344CB8AC3E}">
        <p14:creationId xmlns:p14="http://schemas.microsoft.com/office/powerpoint/2010/main" val="1032133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93A1007-1B65-4E36-ACB0-A1C04330D436}"/>
              </a:ext>
            </a:extLst>
          </p:cNvPr>
          <p:cNvSpPr/>
          <p:nvPr/>
        </p:nvSpPr>
        <p:spPr>
          <a:xfrm>
            <a:off x="1666754" y="1397939"/>
            <a:ext cx="8403220" cy="3416320"/>
          </a:xfrm>
          <a:prstGeom prst="rect">
            <a:avLst/>
          </a:prstGeom>
        </p:spPr>
        <p:txBody>
          <a:bodyPr wrap="square">
            <a:spAutoFit/>
          </a:bodyPr>
          <a:lstStyle/>
          <a:p>
            <a:r>
              <a:rPr lang="uk-UA" dirty="0"/>
              <a:t>До елементу "Матеріальні витрати" включається вартість витрачених у виробництві:</a:t>
            </a:r>
          </a:p>
          <a:p>
            <a:r>
              <a:rPr lang="uk-UA" dirty="0"/>
              <a:t>- сировини й основних матеріалів;</a:t>
            </a:r>
          </a:p>
          <a:p>
            <a:r>
              <a:rPr lang="uk-UA" dirty="0"/>
              <a:t>- купівельних напівфабрикатів та комплектуючих виробів;</a:t>
            </a:r>
          </a:p>
          <a:p>
            <a:r>
              <a:rPr lang="uk-UA" dirty="0"/>
              <a:t>- палива й енергії;</a:t>
            </a:r>
          </a:p>
          <a:p>
            <a:r>
              <a:rPr lang="uk-UA" dirty="0"/>
              <a:t>- будівельних матеріалів;</a:t>
            </a:r>
          </a:p>
          <a:p>
            <a:r>
              <a:rPr lang="uk-UA" dirty="0"/>
              <a:t>- запасних частин;</a:t>
            </a:r>
          </a:p>
          <a:p>
            <a:r>
              <a:rPr lang="uk-UA" dirty="0"/>
              <a:t>- тари й тарних матеріалів;</a:t>
            </a:r>
          </a:p>
          <a:p>
            <a:r>
              <a:rPr lang="uk-UA" dirty="0"/>
              <a:t>- допоміжних та інших матеріалів.</a:t>
            </a:r>
          </a:p>
          <a:p>
            <a:r>
              <a:rPr lang="uk-UA" dirty="0"/>
              <a:t>Із витрат матеріальних цінностей виключаються зворотні відходи. До них не належить попутна (суміжна) продукція, що одержується одночасно з основною продукцією в єдиному технологічному процесі.</a:t>
            </a:r>
          </a:p>
        </p:txBody>
      </p:sp>
    </p:spTree>
    <p:extLst>
      <p:ext uri="{BB962C8B-B14F-4D97-AF65-F5344CB8AC3E}">
        <p14:creationId xmlns:p14="http://schemas.microsoft.com/office/powerpoint/2010/main" val="911123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5350FD6-F3EC-45FC-B40F-0672D64A81C1}"/>
              </a:ext>
            </a:extLst>
          </p:cNvPr>
          <p:cNvSpPr/>
          <p:nvPr/>
        </p:nvSpPr>
        <p:spPr>
          <a:xfrm>
            <a:off x="1655179" y="1640611"/>
            <a:ext cx="9282896" cy="2585323"/>
          </a:xfrm>
          <a:prstGeom prst="rect">
            <a:avLst/>
          </a:prstGeom>
        </p:spPr>
        <p:txBody>
          <a:bodyPr wrap="square">
            <a:spAutoFit/>
          </a:bodyPr>
          <a:lstStyle/>
          <a:p>
            <a:r>
              <a:rPr lang="ru-RU" dirty="0"/>
              <a:t>До </a:t>
            </a:r>
            <a:r>
              <a:rPr lang="ru-RU" dirty="0" err="1"/>
              <a:t>елементу</a:t>
            </a:r>
            <a:r>
              <a:rPr lang="ru-RU" dirty="0"/>
              <a:t> "</a:t>
            </a:r>
            <a:r>
              <a:rPr lang="ru-RU" dirty="0" err="1"/>
              <a:t>Витрати</a:t>
            </a:r>
            <a:r>
              <a:rPr lang="ru-RU" dirty="0"/>
              <a:t> на оплату </a:t>
            </a:r>
            <a:r>
              <a:rPr lang="ru-RU" dirty="0" err="1"/>
              <a:t>праці</a:t>
            </a:r>
            <a:r>
              <a:rPr lang="ru-RU" dirty="0"/>
              <a:t>" </a:t>
            </a:r>
            <a:r>
              <a:rPr lang="ru-RU" dirty="0" err="1"/>
              <a:t>включаються</a:t>
            </a:r>
            <a:r>
              <a:rPr lang="ru-RU" dirty="0"/>
              <a:t> </a:t>
            </a:r>
            <a:r>
              <a:rPr lang="ru-RU" dirty="0" err="1"/>
              <a:t>заробітна</a:t>
            </a:r>
            <a:r>
              <a:rPr lang="ru-RU" dirty="0"/>
              <a:t> плата за окладами й тарифами, </a:t>
            </a:r>
            <a:r>
              <a:rPr lang="ru-RU" dirty="0" err="1"/>
              <a:t>премії</a:t>
            </a:r>
            <a:r>
              <a:rPr lang="ru-RU" dirty="0"/>
              <a:t> та </a:t>
            </a:r>
            <a:r>
              <a:rPr lang="ru-RU" dirty="0" err="1"/>
              <a:t>заохочення</a:t>
            </a:r>
            <a:r>
              <a:rPr lang="ru-RU" dirty="0"/>
              <a:t>, </a:t>
            </a:r>
            <a:r>
              <a:rPr lang="ru-RU" dirty="0" err="1"/>
              <a:t>матеріальна</a:t>
            </a:r>
            <a:r>
              <a:rPr lang="ru-RU" dirty="0"/>
              <a:t> </a:t>
            </a:r>
            <a:r>
              <a:rPr lang="ru-RU" dirty="0" err="1"/>
              <a:t>допомога</a:t>
            </a:r>
            <a:r>
              <a:rPr lang="ru-RU" dirty="0"/>
              <a:t>, </a:t>
            </a:r>
            <a:r>
              <a:rPr lang="ru-RU" dirty="0" err="1"/>
              <a:t>компенсаційні</a:t>
            </a:r>
            <a:r>
              <a:rPr lang="ru-RU" dirty="0"/>
              <a:t> </a:t>
            </a:r>
            <a:r>
              <a:rPr lang="ru-RU" dirty="0" err="1"/>
              <a:t>виплати</a:t>
            </a:r>
            <a:r>
              <a:rPr lang="ru-RU" dirty="0"/>
              <a:t>, оплата </a:t>
            </a:r>
            <a:r>
              <a:rPr lang="ru-RU" dirty="0" err="1"/>
              <a:t>відпусток</a:t>
            </a:r>
            <a:r>
              <a:rPr lang="ru-RU" dirty="0"/>
              <a:t> та </a:t>
            </a:r>
            <a:r>
              <a:rPr lang="ru-RU" dirty="0" err="1"/>
              <a:t>іншого</a:t>
            </a:r>
            <a:r>
              <a:rPr lang="ru-RU" dirty="0"/>
              <a:t> </a:t>
            </a:r>
            <a:r>
              <a:rPr lang="ru-RU" dirty="0" err="1"/>
              <a:t>невідпрацьованого</a:t>
            </a:r>
            <a:r>
              <a:rPr lang="ru-RU" dirty="0"/>
              <a:t> часу, </a:t>
            </a:r>
            <a:r>
              <a:rPr lang="ru-RU" dirty="0" err="1"/>
              <a:t>інші</a:t>
            </a:r>
            <a:r>
              <a:rPr lang="ru-RU" dirty="0"/>
              <a:t> </a:t>
            </a:r>
            <a:r>
              <a:rPr lang="ru-RU" dirty="0" err="1"/>
              <a:t>витрати</a:t>
            </a:r>
            <a:r>
              <a:rPr lang="ru-RU" dirty="0"/>
              <a:t> на оплату </a:t>
            </a:r>
            <a:r>
              <a:rPr lang="ru-RU" dirty="0" err="1"/>
              <a:t>праці</a:t>
            </a:r>
            <a:r>
              <a:rPr lang="ru-RU" dirty="0"/>
              <a:t>.</a:t>
            </a:r>
          </a:p>
          <a:p>
            <a:endParaRPr lang="ru-RU" dirty="0"/>
          </a:p>
          <a:p>
            <a:r>
              <a:rPr lang="ru-RU" dirty="0"/>
              <a:t>До </a:t>
            </a:r>
            <a:r>
              <a:rPr lang="ru-RU" dirty="0" err="1"/>
              <a:t>елементу</a:t>
            </a:r>
            <a:r>
              <a:rPr lang="ru-RU" dirty="0"/>
              <a:t> "</a:t>
            </a:r>
            <a:r>
              <a:rPr lang="ru-RU" dirty="0" err="1"/>
              <a:t>Відрахування</a:t>
            </a:r>
            <a:r>
              <a:rPr lang="ru-RU" dirty="0"/>
              <a:t> на </a:t>
            </a:r>
            <a:r>
              <a:rPr lang="ru-RU" dirty="0" err="1"/>
              <a:t>соціальні</a:t>
            </a:r>
            <a:r>
              <a:rPr lang="ru-RU" dirty="0"/>
              <a:t> заходи" </a:t>
            </a:r>
            <a:r>
              <a:rPr lang="ru-RU" dirty="0" err="1"/>
              <a:t>включаються</a:t>
            </a:r>
            <a:r>
              <a:rPr lang="ru-RU" dirty="0"/>
              <a:t> </a:t>
            </a:r>
            <a:r>
              <a:rPr lang="ru-RU" dirty="0" err="1"/>
              <a:t>відрахування</a:t>
            </a:r>
            <a:r>
              <a:rPr lang="ru-RU" dirty="0"/>
              <a:t> на </a:t>
            </a:r>
            <a:r>
              <a:rPr lang="ru-RU" dirty="0" err="1"/>
              <a:t>пенсійне</a:t>
            </a:r>
            <a:r>
              <a:rPr lang="ru-RU" dirty="0"/>
              <a:t> </a:t>
            </a:r>
            <a:r>
              <a:rPr lang="ru-RU" dirty="0" err="1"/>
              <a:t>забезпечення</a:t>
            </a:r>
            <a:r>
              <a:rPr lang="ru-RU" dirty="0"/>
              <a:t>, </a:t>
            </a:r>
            <a:r>
              <a:rPr lang="ru-RU" dirty="0" err="1"/>
              <a:t>відрахування</a:t>
            </a:r>
            <a:r>
              <a:rPr lang="ru-RU" dirty="0"/>
              <a:t> на </a:t>
            </a:r>
            <a:r>
              <a:rPr lang="ru-RU" dirty="0" err="1"/>
              <a:t>соціальне</a:t>
            </a:r>
            <a:r>
              <a:rPr lang="ru-RU" dirty="0"/>
              <a:t> </a:t>
            </a:r>
            <a:r>
              <a:rPr lang="ru-RU" dirty="0" err="1"/>
              <a:t>страхування</a:t>
            </a:r>
            <a:r>
              <a:rPr lang="ru-RU" dirty="0"/>
              <a:t>, </a:t>
            </a:r>
            <a:r>
              <a:rPr lang="ru-RU" dirty="0" err="1"/>
              <a:t>страхові</a:t>
            </a:r>
            <a:r>
              <a:rPr lang="ru-RU" dirty="0"/>
              <a:t> </a:t>
            </a:r>
            <a:r>
              <a:rPr lang="ru-RU" dirty="0" err="1"/>
              <a:t>внески</a:t>
            </a:r>
            <a:r>
              <a:rPr lang="ru-RU" dirty="0"/>
              <a:t> на </a:t>
            </a:r>
            <a:r>
              <a:rPr lang="ru-RU" dirty="0" err="1"/>
              <a:t>випадок</a:t>
            </a:r>
            <a:r>
              <a:rPr lang="ru-RU" dirty="0"/>
              <a:t> </a:t>
            </a:r>
            <a:r>
              <a:rPr lang="ru-RU" dirty="0" err="1"/>
              <a:t>безробіття</a:t>
            </a:r>
            <a:r>
              <a:rPr lang="ru-RU" dirty="0"/>
              <a:t>, </a:t>
            </a:r>
            <a:r>
              <a:rPr lang="ru-RU" dirty="0" err="1"/>
              <a:t>відрахування</a:t>
            </a:r>
            <a:r>
              <a:rPr lang="ru-RU" dirty="0"/>
              <a:t> на </a:t>
            </a:r>
            <a:r>
              <a:rPr lang="ru-RU" dirty="0" err="1"/>
              <a:t>інші</a:t>
            </a:r>
            <a:r>
              <a:rPr lang="ru-RU" dirty="0"/>
              <a:t> </a:t>
            </a:r>
            <a:r>
              <a:rPr lang="ru-RU" dirty="0" err="1"/>
              <a:t>соціальні</a:t>
            </a:r>
            <a:r>
              <a:rPr lang="ru-RU" dirty="0"/>
              <a:t> заходи. На </a:t>
            </a:r>
            <a:r>
              <a:rPr lang="ru-RU" dirty="0" err="1"/>
              <a:t>цей</a:t>
            </a:r>
            <a:r>
              <a:rPr lang="ru-RU" dirty="0"/>
              <a:t> </a:t>
            </a:r>
            <a:r>
              <a:rPr lang="ru-RU" dirty="0" err="1"/>
              <a:t>елемент</a:t>
            </a:r>
            <a:r>
              <a:rPr lang="ru-RU" dirty="0"/>
              <a:t> </a:t>
            </a:r>
            <a:r>
              <a:rPr lang="ru-RU" dirty="0" err="1"/>
              <a:t>відносяться</a:t>
            </a:r>
            <a:r>
              <a:rPr lang="ru-RU" dirty="0"/>
              <a:t> </a:t>
            </a:r>
            <a:r>
              <a:rPr lang="ru-RU" dirty="0" err="1"/>
              <a:t>всі</a:t>
            </a:r>
            <a:r>
              <a:rPr lang="ru-RU" dirty="0"/>
              <a:t> </a:t>
            </a:r>
            <a:r>
              <a:rPr lang="ru-RU" dirty="0" err="1"/>
              <a:t>нарахування</a:t>
            </a:r>
            <a:r>
              <a:rPr lang="ru-RU" dirty="0"/>
              <a:t> до </a:t>
            </a:r>
            <a:r>
              <a:rPr lang="ru-RU" dirty="0" err="1"/>
              <a:t>пенсійного</a:t>
            </a:r>
            <a:r>
              <a:rPr lang="ru-RU" dirty="0"/>
              <a:t> фонду та </a:t>
            </a:r>
            <a:r>
              <a:rPr lang="ru-RU" dirty="0" err="1"/>
              <a:t>інших</a:t>
            </a:r>
            <a:r>
              <a:rPr lang="ru-RU" dirty="0"/>
              <a:t> </a:t>
            </a:r>
            <a:r>
              <a:rPr lang="ru-RU" dirty="0" err="1"/>
              <a:t>соціальних</a:t>
            </a:r>
            <a:r>
              <a:rPr lang="ru-RU" dirty="0"/>
              <a:t> </a:t>
            </a:r>
            <a:r>
              <a:rPr lang="ru-RU" dirty="0" err="1"/>
              <a:t>фондів</a:t>
            </a:r>
            <a:r>
              <a:rPr lang="ru-RU" dirty="0"/>
              <a:t>, </a:t>
            </a:r>
            <a:r>
              <a:rPr lang="ru-RU" dirty="0" err="1"/>
              <a:t>які</a:t>
            </a:r>
            <a:r>
              <a:rPr lang="ru-RU" dirty="0"/>
              <a:t> </a:t>
            </a:r>
            <a:r>
              <a:rPr lang="ru-RU" dirty="0" err="1"/>
              <a:t>здійснюються</a:t>
            </a:r>
            <a:r>
              <a:rPr lang="ru-RU" dirty="0"/>
              <a:t> на </a:t>
            </a:r>
            <a:r>
              <a:rPr lang="ru-RU" dirty="0" err="1"/>
              <a:t>заробітну</a:t>
            </a:r>
            <a:r>
              <a:rPr lang="ru-RU" dirty="0"/>
              <a:t> плату </a:t>
            </a:r>
            <a:r>
              <a:rPr lang="ru-RU" dirty="0" err="1"/>
              <a:t>згідно</a:t>
            </a:r>
            <a:r>
              <a:rPr lang="ru-RU" dirty="0"/>
              <a:t> з </a:t>
            </a:r>
            <a:r>
              <a:rPr lang="ru-RU" dirty="0" err="1"/>
              <a:t>чинним</a:t>
            </a:r>
            <a:r>
              <a:rPr lang="ru-RU" dirty="0"/>
              <a:t> </a:t>
            </a:r>
            <a:r>
              <a:rPr lang="ru-RU" dirty="0" err="1"/>
              <a:t>законодавством</a:t>
            </a:r>
            <a:r>
              <a:rPr lang="ru-RU" dirty="0"/>
              <a:t> (ЄСВ -22%)</a:t>
            </a:r>
            <a:endParaRPr lang="uk-UA" dirty="0"/>
          </a:p>
        </p:txBody>
      </p:sp>
    </p:spTree>
    <p:extLst>
      <p:ext uri="{BB962C8B-B14F-4D97-AF65-F5344CB8AC3E}">
        <p14:creationId xmlns:p14="http://schemas.microsoft.com/office/powerpoint/2010/main" val="1930235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247E12BC-4070-426C-A13A-489D1498AA6B}"/>
              </a:ext>
            </a:extLst>
          </p:cNvPr>
          <p:cNvSpPr/>
          <p:nvPr/>
        </p:nvSpPr>
        <p:spPr>
          <a:xfrm>
            <a:off x="1516282" y="1801863"/>
            <a:ext cx="9005105" cy="2308324"/>
          </a:xfrm>
          <a:prstGeom prst="rect">
            <a:avLst/>
          </a:prstGeom>
        </p:spPr>
        <p:txBody>
          <a:bodyPr wrap="square">
            <a:spAutoFit/>
          </a:bodyPr>
          <a:lstStyle/>
          <a:p>
            <a:r>
              <a:rPr lang="ru-RU" dirty="0"/>
              <a:t>До </a:t>
            </a:r>
            <a:r>
              <a:rPr lang="ru-RU" dirty="0" err="1"/>
              <a:t>елементу</a:t>
            </a:r>
            <a:r>
              <a:rPr lang="ru-RU" dirty="0"/>
              <a:t> "</a:t>
            </a:r>
            <a:r>
              <a:rPr lang="ru-RU" dirty="0" err="1"/>
              <a:t>Амортизація</a:t>
            </a:r>
            <a:r>
              <a:rPr lang="ru-RU" dirty="0"/>
              <a:t>" </a:t>
            </a:r>
            <a:r>
              <a:rPr lang="ru-RU" dirty="0" err="1"/>
              <a:t>включається</a:t>
            </a:r>
            <a:r>
              <a:rPr lang="ru-RU" dirty="0"/>
              <a:t> сума </a:t>
            </a:r>
            <a:r>
              <a:rPr lang="ru-RU" dirty="0" err="1"/>
              <a:t>нарахованої</a:t>
            </a:r>
            <a:r>
              <a:rPr lang="ru-RU" dirty="0"/>
              <a:t> </a:t>
            </a:r>
            <a:r>
              <a:rPr lang="ru-RU" dirty="0" err="1"/>
              <a:t>амортизації</a:t>
            </a:r>
            <a:r>
              <a:rPr lang="ru-RU" dirty="0"/>
              <a:t> </a:t>
            </a:r>
            <a:r>
              <a:rPr lang="ru-RU" dirty="0" err="1"/>
              <a:t>основних</a:t>
            </a:r>
            <a:r>
              <a:rPr lang="ru-RU" dirty="0"/>
              <a:t> </a:t>
            </a:r>
            <a:r>
              <a:rPr lang="ru-RU" dirty="0" err="1"/>
              <a:t>засобів</a:t>
            </a:r>
            <a:r>
              <a:rPr lang="ru-RU" dirty="0"/>
              <a:t>, </a:t>
            </a:r>
            <a:r>
              <a:rPr lang="ru-RU" dirty="0" err="1"/>
              <a:t>нематеріальних</a:t>
            </a:r>
            <a:r>
              <a:rPr lang="ru-RU" dirty="0"/>
              <a:t> </a:t>
            </a:r>
            <a:r>
              <a:rPr lang="ru-RU" dirty="0" err="1"/>
              <a:t>активів</a:t>
            </a:r>
            <a:r>
              <a:rPr lang="ru-RU" dirty="0"/>
              <a:t> та </a:t>
            </a:r>
            <a:r>
              <a:rPr lang="ru-RU" dirty="0" err="1"/>
              <a:t>інших</a:t>
            </a:r>
            <a:r>
              <a:rPr lang="ru-RU" dirty="0"/>
              <a:t> </a:t>
            </a:r>
            <a:r>
              <a:rPr lang="ru-RU" dirty="0" err="1"/>
              <a:t>необоротних</a:t>
            </a:r>
            <a:r>
              <a:rPr lang="ru-RU" dirty="0"/>
              <a:t> </a:t>
            </a:r>
            <a:r>
              <a:rPr lang="ru-RU" dirty="0" err="1"/>
              <a:t>матеріальних</a:t>
            </a:r>
            <a:r>
              <a:rPr lang="ru-RU" dirty="0"/>
              <a:t> </a:t>
            </a:r>
            <a:r>
              <a:rPr lang="ru-RU" dirty="0" err="1"/>
              <a:t>активів</a:t>
            </a:r>
            <a:r>
              <a:rPr lang="ru-RU" dirty="0"/>
              <a:t>, яка </a:t>
            </a:r>
            <a:r>
              <a:rPr lang="ru-RU" dirty="0" err="1"/>
              <a:t>відображена</a:t>
            </a:r>
            <a:r>
              <a:rPr lang="ru-RU" dirty="0"/>
              <a:t> в </a:t>
            </a:r>
            <a:r>
              <a:rPr lang="ru-RU" dirty="0" err="1"/>
              <a:t>бухгалтерському</a:t>
            </a:r>
            <a:r>
              <a:rPr lang="ru-RU" dirty="0"/>
              <a:t> </a:t>
            </a:r>
            <a:r>
              <a:rPr lang="ru-RU" dirty="0" err="1"/>
              <a:t>обліку</a:t>
            </a:r>
            <a:r>
              <a:rPr lang="ru-RU" dirty="0"/>
              <a:t>.</a:t>
            </a:r>
          </a:p>
          <a:p>
            <a:endParaRPr lang="ru-RU" dirty="0"/>
          </a:p>
          <a:p>
            <a:r>
              <a:rPr lang="ru-RU" dirty="0"/>
              <a:t>До </a:t>
            </a:r>
            <a:r>
              <a:rPr lang="ru-RU" dirty="0" err="1"/>
              <a:t>елементу</a:t>
            </a:r>
            <a:r>
              <a:rPr lang="ru-RU" dirty="0"/>
              <a:t> "</a:t>
            </a:r>
            <a:r>
              <a:rPr lang="ru-RU" dirty="0" err="1"/>
              <a:t>Інші</a:t>
            </a:r>
            <a:r>
              <a:rPr lang="ru-RU" dirty="0"/>
              <a:t> </a:t>
            </a:r>
            <a:r>
              <a:rPr lang="ru-RU" dirty="0" err="1"/>
              <a:t>операційні</a:t>
            </a:r>
            <a:r>
              <a:rPr lang="ru-RU" dirty="0"/>
              <a:t> </a:t>
            </a:r>
            <a:r>
              <a:rPr lang="ru-RU" dirty="0" err="1"/>
              <a:t>витрати</a:t>
            </a:r>
            <a:r>
              <a:rPr lang="ru-RU" dirty="0"/>
              <a:t>" </a:t>
            </a:r>
            <a:r>
              <a:rPr lang="ru-RU" dirty="0" err="1"/>
              <a:t>включаються</a:t>
            </a:r>
            <a:r>
              <a:rPr lang="ru-RU" dirty="0"/>
              <a:t> </a:t>
            </a:r>
            <a:r>
              <a:rPr lang="ru-RU" dirty="0" err="1"/>
              <a:t>витрати</a:t>
            </a:r>
            <a:r>
              <a:rPr lang="ru-RU" dirty="0"/>
              <a:t> на </a:t>
            </a:r>
            <a:r>
              <a:rPr lang="ru-RU" dirty="0" err="1"/>
              <a:t>відрядження</a:t>
            </a:r>
            <a:r>
              <a:rPr lang="ru-RU" dirty="0"/>
              <a:t>, на </a:t>
            </a:r>
            <a:r>
              <a:rPr lang="ru-RU" dirty="0" err="1"/>
              <a:t>послуги</a:t>
            </a:r>
            <a:r>
              <a:rPr lang="ru-RU" dirty="0"/>
              <a:t> </a:t>
            </a:r>
            <a:r>
              <a:rPr lang="ru-RU" dirty="0" err="1"/>
              <a:t>зв'язку</a:t>
            </a:r>
            <a:r>
              <a:rPr lang="ru-RU" dirty="0"/>
              <a:t>, плата за </a:t>
            </a:r>
            <a:r>
              <a:rPr lang="ru-RU" dirty="0" err="1"/>
              <a:t>розрахунково-касове</a:t>
            </a:r>
            <a:r>
              <a:rPr lang="ru-RU" dirty="0"/>
              <a:t> </a:t>
            </a:r>
            <a:r>
              <a:rPr lang="ru-RU" dirty="0" err="1"/>
              <a:t>обслуговування</a:t>
            </a:r>
            <a:r>
              <a:rPr lang="ru-RU" dirty="0"/>
              <a:t>, </a:t>
            </a:r>
            <a:r>
              <a:rPr lang="ru-RU" dirty="0" err="1"/>
              <a:t>витрати</a:t>
            </a:r>
            <a:r>
              <a:rPr lang="ru-RU" dirty="0"/>
              <a:t> на </a:t>
            </a:r>
            <a:r>
              <a:rPr lang="ru-RU" dirty="0" err="1"/>
              <a:t>проведення</a:t>
            </a:r>
            <a:r>
              <a:rPr lang="ru-RU" dirty="0"/>
              <a:t> аудиту, </a:t>
            </a:r>
            <a:r>
              <a:rPr lang="ru-RU" dirty="0" err="1"/>
              <a:t>рекламних</a:t>
            </a:r>
            <a:r>
              <a:rPr lang="ru-RU" dirty="0"/>
              <a:t> </a:t>
            </a:r>
            <a:r>
              <a:rPr lang="ru-RU" dirty="0" err="1"/>
              <a:t>заходів</a:t>
            </a:r>
            <a:r>
              <a:rPr lang="ru-RU" dirty="0"/>
              <a:t>, </a:t>
            </a:r>
            <a:r>
              <a:rPr lang="ru-RU" dirty="0" err="1"/>
              <a:t>витрати</a:t>
            </a:r>
            <a:r>
              <a:rPr lang="ru-RU" dirty="0"/>
              <a:t> </a:t>
            </a:r>
            <a:r>
              <a:rPr lang="ru-RU" dirty="0" err="1"/>
              <a:t>зі</a:t>
            </a:r>
            <a:r>
              <a:rPr lang="ru-RU" dirty="0"/>
              <a:t> </a:t>
            </a:r>
            <a:r>
              <a:rPr lang="ru-RU" dirty="0" err="1"/>
              <a:t>страхування</a:t>
            </a:r>
            <a:r>
              <a:rPr lang="ru-RU" dirty="0"/>
              <a:t> </a:t>
            </a:r>
            <a:r>
              <a:rPr lang="ru-RU" dirty="0" err="1"/>
              <a:t>ризиків</a:t>
            </a:r>
            <a:r>
              <a:rPr lang="ru-RU" dirty="0"/>
              <a:t>, </a:t>
            </a:r>
            <a:r>
              <a:rPr lang="ru-RU" dirty="0" err="1"/>
              <a:t>витрати</a:t>
            </a:r>
            <a:r>
              <a:rPr lang="ru-RU" dirty="0"/>
              <a:t> на </a:t>
            </a:r>
            <a:r>
              <a:rPr lang="ru-RU" dirty="0" err="1"/>
              <a:t>оприлюднення</a:t>
            </a:r>
            <a:r>
              <a:rPr lang="ru-RU" dirty="0"/>
              <a:t> </a:t>
            </a:r>
            <a:r>
              <a:rPr lang="ru-RU" dirty="0" err="1"/>
              <a:t>річного</a:t>
            </a:r>
            <a:r>
              <a:rPr lang="ru-RU" dirty="0"/>
              <a:t> </a:t>
            </a:r>
            <a:r>
              <a:rPr lang="ru-RU" dirty="0" err="1"/>
              <a:t>звіту</a:t>
            </a:r>
            <a:r>
              <a:rPr lang="ru-RU" dirty="0"/>
              <a:t>, </a:t>
            </a:r>
            <a:r>
              <a:rPr lang="ru-RU" dirty="0" err="1"/>
              <a:t>орендна</a:t>
            </a:r>
            <a:r>
              <a:rPr lang="ru-RU" dirty="0"/>
              <a:t> плата </a:t>
            </a:r>
            <a:r>
              <a:rPr lang="ru-RU" dirty="0" err="1"/>
              <a:t>тощо</a:t>
            </a:r>
            <a:r>
              <a:rPr lang="ru-RU" dirty="0"/>
              <a:t>.</a:t>
            </a:r>
            <a:endParaRPr lang="uk-UA" dirty="0"/>
          </a:p>
        </p:txBody>
      </p:sp>
    </p:spTree>
    <p:extLst>
      <p:ext uri="{BB962C8B-B14F-4D97-AF65-F5344CB8AC3E}">
        <p14:creationId xmlns:p14="http://schemas.microsoft.com/office/powerpoint/2010/main" val="1781640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2E38651-F706-4605-8506-2514C725D6D8}"/>
              </a:ext>
            </a:extLst>
          </p:cNvPr>
          <p:cNvSpPr/>
          <p:nvPr/>
        </p:nvSpPr>
        <p:spPr>
          <a:xfrm>
            <a:off x="1493133" y="1847766"/>
            <a:ext cx="8750461" cy="2308324"/>
          </a:xfrm>
          <a:prstGeom prst="rect">
            <a:avLst/>
          </a:prstGeom>
        </p:spPr>
        <p:txBody>
          <a:bodyPr wrap="square">
            <a:spAutoFit/>
          </a:bodyPr>
          <a:lstStyle/>
          <a:p>
            <a:r>
              <a:rPr lang="ru-RU" dirty="0" err="1"/>
              <a:t>Однак</a:t>
            </a:r>
            <a:r>
              <a:rPr lang="ru-RU" dirty="0"/>
              <a:t> при </a:t>
            </a:r>
            <a:r>
              <a:rPr lang="ru-RU" dirty="0" err="1"/>
              <a:t>всій</a:t>
            </a:r>
            <a:r>
              <a:rPr lang="ru-RU" dirty="0"/>
              <a:t> </a:t>
            </a:r>
            <a:r>
              <a:rPr lang="ru-RU" dirty="0" err="1"/>
              <a:t>своїй</a:t>
            </a:r>
            <a:r>
              <a:rPr lang="ru-RU" dirty="0"/>
              <a:t> </a:t>
            </a:r>
            <a:r>
              <a:rPr lang="ru-RU" dirty="0" err="1"/>
              <a:t>важливості</a:t>
            </a:r>
            <a:r>
              <a:rPr lang="ru-RU" dirty="0"/>
              <a:t> </a:t>
            </a:r>
            <a:r>
              <a:rPr lang="ru-RU" dirty="0" err="1"/>
              <a:t>поелементне</a:t>
            </a:r>
            <a:r>
              <a:rPr lang="ru-RU" dirty="0"/>
              <a:t> </a:t>
            </a:r>
            <a:r>
              <a:rPr lang="ru-RU" dirty="0" err="1"/>
              <a:t>групування</a:t>
            </a:r>
            <a:r>
              <a:rPr lang="ru-RU" dirty="0"/>
              <a:t> </a:t>
            </a:r>
            <a:r>
              <a:rPr lang="ru-RU" dirty="0" err="1"/>
              <a:t>витрат</a:t>
            </a:r>
            <a:r>
              <a:rPr lang="ru-RU" dirty="0"/>
              <a:t> на </a:t>
            </a:r>
            <a:r>
              <a:rPr lang="ru-RU" dirty="0" err="1"/>
              <a:t>виробництво</a:t>
            </a:r>
            <a:r>
              <a:rPr lang="ru-RU" dirty="0"/>
              <a:t> не </a:t>
            </a:r>
            <a:r>
              <a:rPr lang="ru-RU" dirty="0" err="1"/>
              <a:t>може</a:t>
            </a:r>
            <a:r>
              <a:rPr lang="ru-RU" dirty="0"/>
              <a:t> </a:t>
            </a:r>
            <a:r>
              <a:rPr lang="ru-RU" dirty="0" err="1"/>
              <a:t>задовольнити</a:t>
            </a:r>
            <a:r>
              <a:rPr lang="ru-RU" dirty="0"/>
              <a:t> потреби </a:t>
            </a:r>
            <a:r>
              <a:rPr lang="ru-RU" dirty="0" err="1"/>
              <a:t>підприємства</a:t>
            </a:r>
            <a:r>
              <a:rPr lang="ru-RU" dirty="0"/>
              <a:t> у </a:t>
            </a:r>
            <a:r>
              <a:rPr lang="ru-RU" dirty="0" err="1"/>
              <a:t>здійсненні</a:t>
            </a:r>
            <a:r>
              <a:rPr lang="ru-RU" dirty="0"/>
              <a:t> контролю за величиною </a:t>
            </a:r>
            <a:r>
              <a:rPr lang="ru-RU" dirty="0" err="1"/>
              <a:t>витрат</a:t>
            </a:r>
            <a:r>
              <a:rPr lang="ru-RU" dirty="0"/>
              <a:t> </a:t>
            </a:r>
            <a:r>
              <a:rPr lang="ru-RU" dirty="0" err="1"/>
              <a:t>щодо</a:t>
            </a:r>
            <a:r>
              <a:rPr lang="ru-RU" dirty="0"/>
              <a:t> </a:t>
            </a:r>
            <a:r>
              <a:rPr lang="ru-RU" dirty="0" err="1"/>
              <a:t>їх</a:t>
            </a:r>
            <a:r>
              <a:rPr lang="ru-RU" dirty="0"/>
              <a:t> </a:t>
            </a:r>
            <a:r>
              <a:rPr lang="ru-RU" dirty="0" err="1"/>
              <a:t>цільового</a:t>
            </a:r>
            <a:r>
              <a:rPr lang="ru-RU" dirty="0"/>
              <a:t> </a:t>
            </a:r>
            <a:r>
              <a:rPr lang="ru-RU" dirty="0" err="1"/>
              <a:t>призначення</a:t>
            </a:r>
            <a:r>
              <a:rPr lang="ru-RU" dirty="0"/>
              <a:t>. У </a:t>
            </a:r>
            <a:r>
              <a:rPr lang="ru-RU" dirty="0" err="1"/>
              <a:t>зв’язку</a:t>
            </a:r>
            <a:r>
              <a:rPr lang="ru-RU" dirty="0"/>
              <a:t> з </a:t>
            </a:r>
            <a:r>
              <a:rPr lang="ru-RU" dirty="0" err="1"/>
              <a:t>цим</a:t>
            </a:r>
            <a:r>
              <a:rPr lang="ru-RU" dirty="0"/>
              <a:t> у </a:t>
            </a:r>
            <a:r>
              <a:rPr lang="ru-RU" dirty="0" err="1"/>
              <a:t>плануванні</a:t>
            </a:r>
            <a:r>
              <a:rPr lang="ru-RU" dirty="0"/>
              <a:t>, </a:t>
            </a:r>
            <a:r>
              <a:rPr lang="ru-RU" dirty="0" err="1"/>
              <a:t>обліку</a:t>
            </a:r>
            <a:r>
              <a:rPr lang="ru-RU" dirty="0"/>
              <a:t> і </a:t>
            </a:r>
            <a:r>
              <a:rPr lang="ru-RU" dirty="0" err="1"/>
              <a:t>калькулюванні</a:t>
            </a:r>
            <a:r>
              <a:rPr lang="ru-RU" dirty="0"/>
              <a:t> </a:t>
            </a:r>
            <a:r>
              <a:rPr lang="ru-RU" dirty="0" err="1"/>
              <a:t>собівартості</a:t>
            </a:r>
            <a:r>
              <a:rPr lang="ru-RU" dirty="0"/>
              <a:t> </a:t>
            </a:r>
            <a:r>
              <a:rPr lang="ru-RU" dirty="0" err="1"/>
              <a:t>продукції</a:t>
            </a:r>
            <a:r>
              <a:rPr lang="ru-RU" dirty="0"/>
              <a:t> </a:t>
            </a:r>
            <a:r>
              <a:rPr lang="ru-RU" dirty="0" err="1"/>
              <a:t>затрати</a:t>
            </a:r>
            <a:r>
              <a:rPr lang="ru-RU" dirty="0"/>
              <a:t> </a:t>
            </a:r>
            <a:r>
              <a:rPr lang="ru-RU" dirty="0" err="1"/>
              <a:t>групуються</a:t>
            </a:r>
            <a:r>
              <a:rPr lang="ru-RU" dirty="0"/>
              <a:t> </a:t>
            </a:r>
            <a:r>
              <a:rPr lang="ru-RU" dirty="0" err="1"/>
              <a:t>також</a:t>
            </a:r>
            <a:r>
              <a:rPr lang="ru-RU" dirty="0"/>
              <a:t> за </a:t>
            </a:r>
            <a:r>
              <a:rPr lang="ru-RU" dirty="0" err="1"/>
              <a:t>калькуляційними</a:t>
            </a:r>
            <a:r>
              <a:rPr lang="ru-RU" dirty="0"/>
              <a:t> </a:t>
            </a:r>
            <a:r>
              <a:rPr lang="ru-RU" dirty="0" err="1"/>
              <a:t>статтями</a:t>
            </a:r>
            <a:r>
              <a:rPr lang="ru-RU" dirty="0"/>
              <a:t>.</a:t>
            </a:r>
          </a:p>
          <a:p>
            <a:r>
              <a:rPr lang="ru-RU" dirty="0" err="1"/>
              <a:t>Особливість</a:t>
            </a:r>
            <a:r>
              <a:rPr lang="ru-RU" dirty="0"/>
              <a:t> </a:t>
            </a:r>
            <a:r>
              <a:rPr lang="ru-RU" dirty="0" err="1"/>
              <a:t>групування</a:t>
            </a:r>
            <a:r>
              <a:rPr lang="ru-RU" dirty="0"/>
              <a:t> </a:t>
            </a:r>
            <a:r>
              <a:rPr lang="ru-RU" dirty="0" err="1"/>
              <a:t>витрат</a:t>
            </a:r>
            <a:r>
              <a:rPr lang="ru-RU" dirty="0"/>
              <a:t> за </a:t>
            </a:r>
            <a:r>
              <a:rPr lang="ru-RU" dirty="0" err="1"/>
              <a:t>статтями</a:t>
            </a:r>
            <a:r>
              <a:rPr lang="ru-RU" dirty="0"/>
              <a:t> </a:t>
            </a:r>
            <a:r>
              <a:rPr lang="ru-RU" dirty="0" err="1"/>
              <a:t>калькуляції</a:t>
            </a:r>
            <a:r>
              <a:rPr lang="ru-RU" dirty="0"/>
              <a:t> </a:t>
            </a:r>
            <a:r>
              <a:rPr lang="ru-RU" dirty="0" err="1"/>
              <a:t>зводиться</a:t>
            </a:r>
            <a:r>
              <a:rPr lang="ru-RU" dirty="0"/>
              <a:t> до </a:t>
            </a:r>
            <a:r>
              <a:rPr lang="ru-RU" dirty="0" err="1"/>
              <a:t>наявності</a:t>
            </a:r>
            <a:r>
              <a:rPr lang="ru-RU" dirty="0"/>
              <a:t> низки </a:t>
            </a:r>
            <a:r>
              <a:rPr lang="ru-RU" dirty="0" err="1"/>
              <a:t>комплексних</a:t>
            </a:r>
            <a:r>
              <a:rPr lang="ru-RU" dirty="0"/>
              <a:t> статей, </a:t>
            </a:r>
            <a:r>
              <a:rPr lang="ru-RU" dirty="0" err="1"/>
              <a:t>що</a:t>
            </a:r>
            <a:r>
              <a:rPr lang="ru-RU" dirty="0"/>
              <a:t> </a:t>
            </a:r>
            <a:r>
              <a:rPr lang="ru-RU" dirty="0" err="1"/>
              <a:t>відсутні</a:t>
            </a:r>
            <a:r>
              <a:rPr lang="ru-RU" dirty="0"/>
              <a:t> в </a:t>
            </a:r>
            <a:r>
              <a:rPr lang="ru-RU" dirty="0" err="1"/>
              <a:t>групуванні</a:t>
            </a:r>
            <a:r>
              <a:rPr lang="ru-RU" dirty="0"/>
              <a:t> затрат за </a:t>
            </a:r>
            <a:r>
              <a:rPr lang="ru-RU" dirty="0" err="1"/>
              <a:t>економічними</a:t>
            </a:r>
            <a:r>
              <a:rPr lang="ru-RU" dirty="0"/>
              <a:t> </a:t>
            </a:r>
            <a:r>
              <a:rPr lang="ru-RU" dirty="0" err="1"/>
              <a:t>елементами</a:t>
            </a:r>
            <a:r>
              <a:rPr lang="ru-RU" dirty="0"/>
              <a:t>.</a:t>
            </a:r>
          </a:p>
        </p:txBody>
      </p:sp>
    </p:spTree>
    <p:extLst>
      <p:ext uri="{BB962C8B-B14F-4D97-AF65-F5344CB8AC3E}">
        <p14:creationId xmlns:p14="http://schemas.microsoft.com/office/powerpoint/2010/main" val="2416308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5A1261C-AE5D-430F-8587-6B56F2F95224}"/>
              </a:ext>
            </a:extLst>
          </p:cNvPr>
          <p:cNvSpPr/>
          <p:nvPr/>
        </p:nvSpPr>
        <p:spPr>
          <a:xfrm>
            <a:off x="1813367" y="474345"/>
            <a:ext cx="8565266" cy="5632311"/>
          </a:xfrm>
          <a:prstGeom prst="rect">
            <a:avLst/>
          </a:prstGeom>
        </p:spPr>
        <p:txBody>
          <a:bodyPr wrap="square">
            <a:spAutoFit/>
          </a:bodyPr>
          <a:lstStyle/>
          <a:p>
            <a:r>
              <a:rPr lang="uk-UA" b="1" dirty="0"/>
              <a:t>2. Класифікація за статтями калькуляції у промисловості:</a:t>
            </a:r>
          </a:p>
          <a:p>
            <a:r>
              <a:rPr lang="uk-UA" dirty="0"/>
              <a:t>—    Сировина та матеріали.</a:t>
            </a:r>
          </a:p>
          <a:p>
            <a:r>
              <a:rPr lang="uk-UA" dirty="0"/>
              <a:t>—	Купівельні напівфабрикати та комплектуючі вироби, роботи і послуги виробничого характеру сторонніх підприємств та організацій.</a:t>
            </a:r>
          </a:p>
          <a:p>
            <a:r>
              <a:rPr lang="uk-UA" dirty="0"/>
              <a:t>—	Паливо й енергія на технологічні цілі.</a:t>
            </a:r>
          </a:p>
          <a:p>
            <a:r>
              <a:rPr lang="uk-UA" dirty="0"/>
              <a:t>—	Зворотні відходи (вираховуються).</a:t>
            </a:r>
          </a:p>
          <a:p>
            <a:r>
              <a:rPr lang="uk-UA" dirty="0"/>
              <a:t>—	Основна заробітна плата.</a:t>
            </a:r>
          </a:p>
          <a:p>
            <a:r>
              <a:rPr lang="uk-UA" dirty="0"/>
              <a:t> —	Додаткова заробітна плата.</a:t>
            </a:r>
          </a:p>
          <a:p>
            <a:r>
              <a:rPr lang="uk-UA" dirty="0"/>
              <a:t>—	Відрахування на соціальне страхування.</a:t>
            </a:r>
          </a:p>
          <a:p>
            <a:r>
              <a:rPr lang="uk-UA" dirty="0"/>
              <a:t>—	</a:t>
            </a:r>
            <a:r>
              <a:rPr lang="uk-UA" b="1" dirty="0"/>
              <a:t>Витрати на підготовку і освоєння виробництва*.</a:t>
            </a:r>
          </a:p>
          <a:p>
            <a:r>
              <a:rPr lang="uk-UA" dirty="0"/>
              <a:t>—	</a:t>
            </a:r>
            <a:r>
              <a:rPr lang="uk-UA" b="1" dirty="0"/>
              <a:t>Витрати на утримання і експлуатацію устаткування.</a:t>
            </a:r>
          </a:p>
          <a:p>
            <a:r>
              <a:rPr lang="uk-UA" dirty="0"/>
              <a:t>—	</a:t>
            </a:r>
            <a:r>
              <a:rPr lang="uk-UA" b="1" dirty="0"/>
              <a:t>Загальновиробничі витрати.</a:t>
            </a:r>
          </a:p>
          <a:p>
            <a:r>
              <a:rPr lang="uk-UA" dirty="0"/>
              <a:t>—	</a:t>
            </a:r>
            <a:r>
              <a:rPr lang="uk-UA" b="1" dirty="0"/>
              <a:t>Адміністративні витрати*.</a:t>
            </a:r>
          </a:p>
          <a:p>
            <a:r>
              <a:rPr lang="uk-UA" dirty="0"/>
              <a:t>—	</a:t>
            </a:r>
            <a:r>
              <a:rPr lang="uk-UA" b="1" dirty="0"/>
              <a:t>Втрати від браку.</a:t>
            </a:r>
          </a:p>
          <a:p>
            <a:r>
              <a:rPr lang="uk-UA" dirty="0"/>
              <a:t>—	</a:t>
            </a:r>
            <a:r>
              <a:rPr lang="uk-UA" b="1" dirty="0"/>
              <a:t>Інші виробничі витрати.</a:t>
            </a:r>
          </a:p>
          <a:p>
            <a:r>
              <a:rPr lang="uk-UA" dirty="0"/>
              <a:t>—	Попутна продукція (вираховується).</a:t>
            </a:r>
          </a:p>
          <a:p>
            <a:r>
              <a:rPr lang="uk-UA" dirty="0"/>
              <a:t>—	</a:t>
            </a:r>
            <a:r>
              <a:rPr lang="uk-UA" b="1" dirty="0"/>
              <a:t>Витрати на збут*.</a:t>
            </a:r>
          </a:p>
          <a:p>
            <a:r>
              <a:rPr lang="uk-UA" dirty="0"/>
              <a:t>* Статті калькуляції, що не відносяться до виробничої собівартості продукції (робіт, послуг)</a:t>
            </a:r>
          </a:p>
          <a:p>
            <a:r>
              <a:rPr lang="uk-UA" dirty="0"/>
              <a:t>Жирним виділено статті, що є комплексними витратами</a:t>
            </a:r>
          </a:p>
        </p:txBody>
      </p:sp>
    </p:spTree>
    <p:extLst>
      <p:ext uri="{BB962C8B-B14F-4D97-AF65-F5344CB8AC3E}">
        <p14:creationId xmlns:p14="http://schemas.microsoft.com/office/powerpoint/2010/main" val="1990827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B8C5E82-3F77-400A-935F-DD1312B78183}"/>
              </a:ext>
            </a:extLst>
          </p:cNvPr>
          <p:cNvSpPr/>
          <p:nvPr/>
        </p:nvSpPr>
        <p:spPr>
          <a:xfrm>
            <a:off x="1361573" y="1776481"/>
            <a:ext cx="9468854" cy="2862322"/>
          </a:xfrm>
          <a:prstGeom prst="rect">
            <a:avLst/>
          </a:prstGeom>
        </p:spPr>
        <p:txBody>
          <a:bodyPr wrap="square">
            <a:spAutoFit/>
          </a:bodyPr>
          <a:lstStyle/>
          <a:p>
            <a:r>
              <a:rPr lang="uk-UA" b="1" dirty="0"/>
              <a:t>3. За ступенем однорідності: </a:t>
            </a:r>
          </a:p>
          <a:p>
            <a:r>
              <a:rPr lang="uk-UA" b="1" dirty="0"/>
              <a:t>Елементні (</a:t>
            </a:r>
            <a:r>
              <a:rPr lang="uk-UA" b="1" dirty="0" err="1"/>
              <a:t>одноелементні</a:t>
            </a:r>
            <a:r>
              <a:rPr lang="uk-UA" b="1" dirty="0"/>
              <a:t>) витрати </a:t>
            </a:r>
            <a:r>
              <a:rPr lang="uk-UA" dirty="0"/>
              <a:t>однорідні за складом, мають єдиний економічний зміст і є первинними. До них належать матеріальні витрати, оплата праці, відрахування на соціальні потреби, амортизаційні відрахування, інші витрати.</a:t>
            </a:r>
          </a:p>
          <a:p>
            <a:endParaRPr lang="uk-UA" dirty="0"/>
          </a:p>
          <a:p>
            <a:r>
              <a:rPr lang="uk-UA" b="1" dirty="0"/>
              <a:t>Комплексні витрати</a:t>
            </a:r>
            <a:r>
              <a:rPr lang="uk-UA" dirty="0"/>
              <a:t> різнорідні за складом, охоплюють декілька елементів витрат. Їх групують за економічним призначенням при калькулюванні та організації внутрішнього економічного управління. Наприклад, витрати на утримання і експлуатацію устаткування, загальновиробничі, адміністративні витрати, втрати від браку тощо.</a:t>
            </a:r>
          </a:p>
        </p:txBody>
      </p:sp>
    </p:spTree>
    <p:extLst>
      <p:ext uri="{BB962C8B-B14F-4D97-AF65-F5344CB8AC3E}">
        <p14:creationId xmlns:p14="http://schemas.microsoft.com/office/powerpoint/2010/main" val="40807377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D82A67B5-0CA2-4D53-AD1E-A48C7A0DC28F}"/>
              </a:ext>
            </a:extLst>
          </p:cNvPr>
          <p:cNvSpPr/>
          <p:nvPr/>
        </p:nvSpPr>
        <p:spPr>
          <a:xfrm>
            <a:off x="682906" y="595646"/>
            <a:ext cx="11030674" cy="5632311"/>
          </a:xfrm>
          <a:prstGeom prst="rect">
            <a:avLst/>
          </a:prstGeom>
        </p:spPr>
        <p:txBody>
          <a:bodyPr wrap="square">
            <a:spAutoFit/>
          </a:bodyPr>
          <a:lstStyle/>
          <a:p>
            <a:r>
              <a:rPr lang="uk-UA" b="1" dirty="0"/>
              <a:t>4. За способом включення до собівартості продукції. </a:t>
            </a:r>
          </a:p>
          <a:p>
            <a:r>
              <a:rPr lang="uk-UA" b="1" dirty="0"/>
              <a:t>Прямі витрати </a:t>
            </a:r>
            <a:r>
              <a:rPr lang="uk-UA" dirty="0"/>
              <a:t>безпосередньо пов’язані з виготовленням певного різновиду продукції і можуть бути віднесені на її одиницю прямо. Якщо виготовляється один різновид продукції, усі витрати — прямі. До прямих витрат належать прямі матеріальні витрати, прямі витрати на оплату праці та інші прямі витрати.</a:t>
            </a:r>
          </a:p>
          <a:p>
            <a:r>
              <a:rPr lang="uk-UA" dirty="0"/>
              <a:t>До складу прямих матеріальних витрат відносять сировину і матеріали, купівельні напівфабрикати та комплектуючі вироби, інші матеріальні витрати, які можуть бути віднесені до конкретного об’єкта витрат. У деяких випадках певні види матеріалів, які є частиною виготовленої продукції, не включають до складу прямих витрат. Прикладом таких матеріалів є цвяхи у виробництві меблів, нитки у пошитті одягу тощо. Такі матеріали розглядають як допоміжні (непрямі) і, виходячи з принципу економічної доцільності, включають до складу загальновиробничих витрат.</a:t>
            </a:r>
          </a:p>
          <a:p>
            <a:r>
              <a:rPr lang="uk-UA" dirty="0"/>
              <a:t>До складу прямих витрат на оплату праці включають заробітну плату та інші виплати робітникам, зайнятим виготовленням продукції, виконанням робіт або наданням послуг, які можуть бути безпосередньо віднесені до конкретного об’єкта витрат.</a:t>
            </a:r>
          </a:p>
          <a:p>
            <a:r>
              <a:rPr lang="uk-UA" dirty="0"/>
              <a:t>Витрати на оплату праці інших категорій виробничого персоналу (майстри, допоміжний персонал тощо) і заробітну плату робітників, що не може бути прямо віднесена на продукцію (оплата часу простою, додаткові виплати тощо), включають до складу загальновиробничих витрат.</a:t>
            </a:r>
          </a:p>
          <a:p>
            <a:r>
              <a:rPr lang="uk-UA" dirty="0"/>
              <a:t> До складу інших прямих витрат включають усі інші </a:t>
            </a:r>
            <a:r>
              <a:rPr lang="uk-UA" dirty="0" err="1"/>
              <a:t>виробни-чі</a:t>
            </a:r>
            <a:r>
              <a:rPr lang="uk-UA" dirty="0"/>
              <a:t> витрати, які можуть бути безпосередньо віднесені до конкретного об’єкта витрат, зокрема відрахування на соціальні заходи, орендна плата, амортизація тощо.</a:t>
            </a:r>
          </a:p>
        </p:txBody>
      </p:sp>
    </p:spTree>
    <p:extLst>
      <p:ext uri="{BB962C8B-B14F-4D97-AF65-F5344CB8AC3E}">
        <p14:creationId xmlns:p14="http://schemas.microsoft.com/office/powerpoint/2010/main" val="3707477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F16533B-C0EE-4A4F-BB5E-E655FB5C2C5F}"/>
              </a:ext>
            </a:extLst>
          </p:cNvPr>
          <p:cNvSpPr/>
          <p:nvPr/>
        </p:nvSpPr>
        <p:spPr>
          <a:xfrm>
            <a:off x="1541362" y="1652979"/>
            <a:ext cx="9109276" cy="2862322"/>
          </a:xfrm>
          <a:prstGeom prst="rect">
            <a:avLst/>
          </a:prstGeom>
        </p:spPr>
        <p:txBody>
          <a:bodyPr wrap="square">
            <a:spAutoFit/>
          </a:bodyPr>
          <a:lstStyle/>
          <a:p>
            <a:r>
              <a:rPr lang="uk-UA" b="1" dirty="0"/>
              <a:t>Непрямі витрати </a:t>
            </a:r>
            <a:r>
              <a:rPr lang="uk-UA" dirty="0"/>
              <a:t>не можна безпосередньо віднести на окремі різновиди продукції, бо вони пов’язані з виготовленням різних виробів (зарплата обслуговуючого і управлінського персоналу, утримання і експлуатація будівель, споруд, машин тощо).</a:t>
            </a:r>
          </a:p>
          <a:p>
            <a:r>
              <a:rPr lang="uk-UA" dirty="0"/>
              <a:t>Поділ витрат на прямі та непрямі залежить від рівня спеціалізації виробництва, його організаційної структури, методів нормування і обліку. Віднесення витрат до прямих або непрямих залежить від того, що є об’єктом витрат. Наприклад, амортизація верстатів та опалення цеху є прямими витратами цього цеху, але є непрямими витратами для окремих видів продукції, що виготовляються у цьому цеху.</a:t>
            </a:r>
          </a:p>
          <a:p>
            <a:r>
              <a:rPr lang="uk-UA" dirty="0"/>
              <a:t>Зростання частки прямих витрат у загальній сумі підвищує точність обчислення собівартості одиниці продукції, зміцнює економічні основи управління.</a:t>
            </a:r>
          </a:p>
        </p:txBody>
      </p:sp>
    </p:spTree>
    <p:extLst>
      <p:ext uri="{BB962C8B-B14F-4D97-AF65-F5344CB8AC3E}">
        <p14:creationId xmlns:p14="http://schemas.microsoft.com/office/powerpoint/2010/main" val="238140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DD30A9D-8523-44FD-8DA3-CFDDEE70C282}"/>
              </a:ext>
            </a:extLst>
          </p:cNvPr>
          <p:cNvSpPr/>
          <p:nvPr/>
        </p:nvSpPr>
        <p:spPr>
          <a:xfrm>
            <a:off x="1821084" y="1635851"/>
            <a:ext cx="8711877" cy="2585323"/>
          </a:xfrm>
          <a:prstGeom prst="rect">
            <a:avLst/>
          </a:prstGeom>
        </p:spPr>
        <p:txBody>
          <a:bodyPr wrap="square">
            <a:spAutoFit/>
          </a:bodyPr>
          <a:lstStyle/>
          <a:p>
            <a:r>
              <a:rPr lang="ru-RU" b="1" dirty="0"/>
              <a:t>5. За </a:t>
            </a:r>
            <a:r>
              <a:rPr lang="ru-RU" b="1" dirty="0" err="1"/>
              <a:t>періодичністю</a:t>
            </a:r>
            <a:r>
              <a:rPr lang="ru-RU" b="1" dirty="0"/>
              <a:t> </a:t>
            </a:r>
            <a:r>
              <a:rPr lang="ru-RU" b="1" dirty="0" err="1"/>
              <a:t>виникнення</a:t>
            </a:r>
            <a:r>
              <a:rPr lang="ru-RU" b="1" dirty="0"/>
              <a:t> (</a:t>
            </a:r>
            <a:r>
              <a:rPr lang="ru-RU" b="1" dirty="0" err="1"/>
              <a:t>календарними</a:t>
            </a:r>
            <a:r>
              <a:rPr lang="ru-RU" b="1" dirty="0"/>
              <a:t> </a:t>
            </a:r>
            <a:r>
              <a:rPr lang="ru-RU" b="1" dirty="0" err="1"/>
              <a:t>періодами</a:t>
            </a:r>
            <a:r>
              <a:rPr lang="ru-RU" b="1" dirty="0"/>
              <a:t>):</a:t>
            </a:r>
          </a:p>
          <a:p>
            <a:endParaRPr lang="ru-RU" b="1" dirty="0"/>
          </a:p>
          <a:p>
            <a:r>
              <a:rPr lang="ru-RU" b="1" dirty="0" err="1"/>
              <a:t>Поточні</a:t>
            </a:r>
            <a:r>
              <a:rPr lang="ru-RU" b="1" dirty="0"/>
              <a:t>, </a:t>
            </a:r>
            <a:r>
              <a:rPr lang="ru-RU" b="1" dirty="0" err="1"/>
              <a:t>тобто</a:t>
            </a:r>
            <a:r>
              <a:rPr lang="ru-RU" b="1" dirty="0"/>
              <a:t> </a:t>
            </a:r>
            <a:r>
              <a:rPr lang="ru-RU" b="1" dirty="0" err="1"/>
              <a:t>постійні</a:t>
            </a:r>
            <a:r>
              <a:rPr lang="ru-RU" b="1" dirty="0"/>
              <a:t>, </a:t>
            </a:r>
            <a:r>
              <a:rPr lang="ru-RU" b="1" dirty="0" err="1"/>
              <a:t>звичайні</a:t>
            </a:r>
            <a:r>
              <a:rPr lang="ru-RU" b="1" dirty="0"/>
              <a:t> </a:t>
            </a:r>
            <a:r>
              <a:rPr lang="ru-RU" b="1" dirty="0" err="1"/>
              <a:t>витрати</a:t>
            </a:r>
            <a:r>
              <a:rPr lang="ru-RU" b="1" dirty="0"/>
              <a:t> </a:t>
            </a:r>
            <a:r>
              <a:rPr lang="ru-RU" dirty="0"/>
              <a:t>— </a:t>
            </a:r>
            <a:r>
              <a:rPr lang="ru-RU" dirty="0" err="1"/>
              <a:t>це</a:t>
            </a:r>
            <a:r>
              <a:rPr lang="ru-RU" dirty="0"/>
              <a:t> </a:t>
            </a:r>
            <a:r>
              <a:rPr lang="ru-RU" dirty="0" err="1"/>
              <a:t>витрати</a:t>
            </a:r>
            <a:r>
              <a:rPr lang="ru-RU" dirty="0"/>
              <a:t>, у </a:t>
            </a:r>
            <a:r>
              <a:rPr lang="ru-RU" dirty="0" err="1"/>
              <a:t>яких</a:t>
            </a:r>
            <a:r>
              <a:rPr lang="ru-RU" dirty="0"/>
              <a:t> </a:t>
            </a:r>
            <a:r>
              <a:rPr lang="ru-RU" dirty="0" err="1"/>
              <a:t>періодичність</a:t>
            </a:r>
            <a:r>
              <a:rPr lang="ru-RU" dirty="0"/>
              <a:t> </a:t>
            </a:r>
            <a:r>
              <a:rPr lang="ru-RU" dirty="0" err="1"/>
              <a:t>менша</a:t>
            </a:r>
            <a:r>
              <a:rPr lang="ru-RU" dirty="0"/>
              <a:t>, </a:t>
            </a:r>
            <a:r>
              <a:rPr lang="ru-RU" dirty="0" err="1"/>
              <a:t>ніж</a:t>
            </a:r>
            <a:r>
              <a:rPr lang="ru-RU" dirty="0"/>
              <a:t> </a:t>
            </a:r>
            <a:r>
              <a:rPr lang="ru-RU" dirty="0" err="1"/>
              <a:t>місяць</a:t>
            </a:r>
            <a:r>
              <a:rPr lang="ru-RU" dirty="0"/>
              <a:t>.</a:t>
            </a:r>
          </a:p>
          <a:p>
            <a:endParaRPr lang="ru-RU" dirty="0"/>
          </a:p>
          <a:p>
            <a:r>
              <a:rPr lang="ru-RU" b="1" dirty="0" err="1"/>
              <a:t>Одноразові</a:t>
            </a:r>
            <a:r>
              <a:rPr lang="ru-RU" b="1" dirty="0"/>
              <a:t>, </a:t>
            </a:r>
            <a:r>
              <a:rPr lang="ru-RU" b="1" dirty="0" err="1"/>
              <a:t>тобто</a:t>
            </a:r>
            <a:r>
              <a:rPr lang="ru-RU" b="1" dirty="0"/>
              <a:t> </a:t>
            </a:r>
            <a:r>
              <a:rPr lang="ru-RU" b="1" dirty="0" err="1"/>
              <a:t>однократні</a:t>
            </a:r>
            <a:r>
              <a:rPr lang="ru-RU" dirty="0"/>
              <a:t>, — </a:t>
            </a:r>
            <a:r>
              <a:rPr lang="ru-RU" dirty="0" err="1"/>
              <a:t>це</a:t>
            </a:r>
            <a:r>
              <a:rPr lang="ru-RU" dirty="0"/>
              <a:t> </a:t>
            </a:r>
            <a:r>
              <a:rPr lang="ru-RU" dirty="0" err="1"/>
              <a:t>витрати</a:t>
            </a:r>
            <a:r>
              <a:rPr lang="ru-RU" dirty="0"/>
              <a:t>, </a:t>
            </a:r>
            <a:r>
              <a:rPr lang="ru-RU" dirty="0" err="1"/>
              <a:t>що</a:t>
            </a:r>
            <a:r>
              <a:rPr lang="ru-RU" dirty="0"/>
              <a:t> </a:t>
            </a:r>
            <a:r>
              <a:rPr lang="ru-RU" dirty="0" err="1"/>
              <a:t>змінюються</a:t>
            </a:r>
            <a:r>
              <a:rPr lang="ru-RU" dirty="0"/>
              <a:t> </a:t>
            </a:r>
            <a:r>
              <a:rPr lang="ru-RU" dirty="0" err="1"/>
              <a:t>періодично</a:t>
            </a:r>
            <a:r>
              <a:rPr lang="ru-RU" dirty="0"/>
              <a:t> (</a:t>
            </a:r>
            <a:r>
              <a:rPr lang="ru-RU" dirty="0" err="1"/>
              <a:t>періодичність</a:t>
            </a:r>
            <a:r>
              <a:rPr lang="ru-RU" dirty="0"/>
              <a:t> </a:t>
            </a:r>
            <a:r>
              <a:rPr lang="ru-RU" dirty="0" err="1"/>
              <a:t>більша</a:t>
            </a:r>
            <a:r>
              <a:rPr lang="ru-RU" dirty="0"/>
              <a:t>, </a:t>
            </a:r>
            <a:r>
              <a:rPr lang="ru-RU" dirty="0" err="1"/>
              <a:t>ніж</a:t>
            </a:r>
            <a:r>
              <a:rPr lang="ru-RU" dirty="0"/>
              <a:t> </a:t>
            </a:r>
            <a:r>
              <a:rPr lang="ru-RU" dirty="0" err="1"/>
              <a:t>місяць</a:t>
            </a:r>
            <a:r>
              <a:rPr lang="ru-RU" dirty="0"/>
              <a:t>) і </a:t>
            </a:r>
            <a:r>
              <a:rPr lang="ru-RU" dirty="0" err="1"/>
              <a:t>спрямовуються</a:t>
            </a:r>
            <a:r>
              <a:rPr lang="ru-RU" dirty="0"/>
              <a:t> на </a:t>
            </a:r>
            <a:r>
              <a:rPr lang="ru-RU" dirty="0" err="1"/>
              <a:t>забезпечення</a:t>
            </a:r>
            <a:r>
              <a:rPr lang="ru-RU" dirty="0"/>
              <a:t> </a:t>
            </a:r>
            <a:r>
              <a:rPr lang="ru-RU" dirty="0" err="1"/>
              <a:t>процесу</a:t>
            </a:r>
            <a:r>
              <a:rPr lang="ru-RU" dirty="0"/>
              <a:t> </a:t>
            </a:r>
            <a:r>
              <a:rPr lang="ru-RU" dirty="0" err="1"/>
              <a:t>виробництва</a:t>
            </a:r>
            <a:r>
              <a:rPr lang="ru-RU" dirty="0"/>
              <a:t> </a:t>
            </a:r>
            <a:r>
              <a:rPr lang="ru-RU" dirty="0" err="1"/>
              <a:t>протягом</a:t>
            </a:r>
            <a:r>
              <a:rPr lang="ru-RU" dirty="0"/>
              <a:t> </a:t>
            </a:r>
            <a:r>
              <a:rPr lang="ru-RU" dirty="0" err="1"/>
              <a:t>тривалого</a:t>
            </a:r>
            <a:r>
              <a:rPr lang="ru-RU" dirty="0"/>
              <a:t> часу.</a:t>
            </a:r>
          </a:p>
          <a:p>
            <a:endParaRPr lang="ru-RU" dirty="0"/>
          </a:p>
        </p:txBody>
      </p:sp>
    </p:spTree>
    <p:extLst>
      <p:ext uri="{BB962C8B-B14F-4D97-AF65-F5344CB8AC3E}">
        <p14:creationId xmlns:p14="http://schemas.microsoft.com/office/powerpoint/2010/main" val="2029418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9ECE54D-E5DD-44EB-9EA7-8EB63340240F}"/>
              </a:ext>
            </a:extLst>
          </p:cNvPr>
          <p:cNvSpPr/>
          <p:nvPr/>
        </p:nvSpPr>
        <p:spPr>
          <a:xfrm>
            <a:off x="1564511" y="1674674"/>
            <a:ext cx="9062978" cy="1754326"/>
          </a:xfrm>
          <a:prstGeom prst="rect">
            <a:avLst/>
          </a:prstGeom>
        </p:spPr>
        <p:txBody>
          <a:bodyPr wrap="square">
            <a:spAutoFit/>
          </a:bodyPr>
          <a:lstStyle/>
          <a:p>
            <a:pPr algn="ctr"/>
            <a:r>
              <a:rPr lang="uk-UA" dirty="0"/>
              <a:t>ПЛАН</a:t>
            </a:r>
          </a:p>
          <a:p>
            <a:r>
              <a:rPr lang="uk-UA" dirty="0"/>
              <a:t>1. Витрати підприємства як основний об’єкт управління в системі контролінгу</a:t>
            </a:r>
          </a:p>
          <a:p>
            <a:r>
              <a:rPr lang="uk-UA" dirty="0"/>
              <a:t>2. Класифікація витрат</a:t>
            </a:r>
          </a:p>
          <a:p>
            <a:r>
              <a:rPr lang="uk-UA" dirty="0"/>
              <a:t>3. Собівартість продукції та її види</a:t>
            </a:r>
          </a:p>
          <a:p>
            <a:r>
              <a:rPr lang="uk-UA" dirty="0"/>
              <a:t>4. Формування витрат за місцями виникнення, центрами витрат та центрами відповідальності</a:t>
            </a:r>
          </a:p>
        </p:txBody>
      </p:sp>
    </p:spTree>
    <p:extLst>
      <p:ext uri="{BB962C8B-B14F-4D97-AF65-F5344CB8AC3E}">
        <p14:creationId xmlns:p14="http://schemas.microsoft.com/office/powerpoint/2010/main" val="3750515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CC88F53-F786-4C3C-A849-1BE4571EF013}"/>
              </a:ext>
            </a:extLst>
          </p:cNvPr>
          <p:cNvSpPr/>
          <p:nvPr/>
        </p:nvSpPr>
        <p:spPr>
          <a:xfrm>
            <a:off x="1319515" y="1949161"/>
            <a:ext cx="9884780" cy="923330"/>
          </a:xfrm>
          <a:prstGeom prst="rect">
            <a:avLst/>
          </a:prstGeom>
        </p:spPr>
        <p:txBody>
          <a:bodyPr wrap="square">
            <a:spAutoFit/>
          </a:bodyPr>
          <a:lstStyle/>
          <a:p>
            <a:r>
              <a:rPr lang="ru-RU" b="1" dirty="0"/>
              <a:t>6. За </a:t>
            </a:r>
            <a:r>
              <a:rPr lang="ru-RU" b="1" dirty="0" err="1"/>
              <a:t>місцем</a:t>
            </a:r>
            <a:r>
              <a:rPr lang="ru-RU" b="1" dirty="0"/>
              <a:t> </a:t>
            </a:r>
            <a:r>
              <a:rPr lang="ru-RU" b="1" dirty="0" err="1"/>
              <a:t>виникнення</a:t>
            </a:r>
            <a:r>
              <a:rPr lang="ru-RU" b="1" dirty="0"/>
              <a:t> </a:t>
            </a:r>
            <a:r>
              <a:rPr lang="ru-RU" b="1" dirty="0" err="1"/>
              <a:t>витрати</a:t>
            </a:r>
            <a:r>
              <a:rPr lang="ru-RU" b="1" dirty="0"/>
              <a:t> </a:t>
            </a:r>
            <a:r>
              <a:rPr lang="ru-RU" dirty="0"/>
              <a:t>на </a:t>
            </a:r>
            <a:r>
              <a:rPr lang="ru-RU" dirty="0" err="1"/>
              <a:t>виробництво</a:t>
            </a:r>
            <a:r>
              <a:rPr lang="ru-RU" dirty="0"/>
              <a:t> </a:t>
            </a:r>
            <a:r>
              <a:rPr lang="ru-RU" dirty="0" err="1"/>
              <a:t>поділяються</a:t>
            </a:r>
            <a:r>
              <a:rPr lang="ru-RU" dirty="0"/>
              <a:t> за цехами, </a:t>
            </a:r>
            <a:r>
              <a:rPr lang="ru-RU" dirty="0" err="1"/>
              <a:t>дільницями</a:t>
            </a:r>
            <a:r>
              <a:rPr lang="ru-RU" dirty="0"/>
              <a:t>, бригадами, службами та </a:t>
            </a:r>
            <a:r>
              <a:rPr lang="ru-RU" dirty="0" err="1"/>
              <a:t>іншими</a:t>
            </a:r>
            <a:r>
              <a:rPr lang="ru-RU" dirty="0"/>
              <a:t> </a:t>
            </a:r>
            <a:r>
              <a:rPr lang="ru-RU" dirty="0" err="1"/>
              <a:t>адміністративно</a:t>
            </a:r>
            <a:r>
              <a:rPr lang="ru-RU" dirty="0"/>
              <a:t> </a:t>
            </a:r>
            <a:r>
              <a:rPr lang="ru-RU" dirty="0" err="1"/>
              <a:t>відокремленими</a:t>
            </a:r>
            <a:r>
              <a:rPr lang="ru-RU" dirty="0"/>
              <a:t> </a:t>
            </a:r>
            <a:r>
              <a:rPr lang="ru-RU" dirty="0" err="1"/>
              <a:t>структурними</a:t>
            </a:r>
            <a:r>
              <a:rPr lang="ru-RU" dirty="0"/>
              <a:t> </a:t>
            </a:r>
            <a:r>
              <a:rPr lang="ru-RU" dirty="0" err="1"/>
              <a:t>підрозділами</a:t>
            </a:r>
            <a:r>
              <a:rPr lang="ru-RU" dirty="0"/>
              <a:t> </a:t>
            </a:r>
            <a:r>
              <a:rPr lang="ru-RU" dirty="0" err="1"/>
              <a:t>виробництв</a:t>
            </a:r>
            <a:r>
              <a:rPr lang="ru-RU" dirty="0"/>
              <a:t>.</a:t>
            </a:r>
            <a:endParaRPr lang="uk-UA" dirty="0"/>
          </a:p>
        </p:txBody>
      </p:sp>
    </p:spTree>
    <p:extLst>
      <p:ext uri="{BB962C8B-B14F-4D97-AF65-F5344CB8AC3E}">
        <p14:creationId xmlns:p14="http://schemas.microsoft.com/office/powerpoint/2010/main" val="6487600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02DF453-F667-417B-B185-ED129C11F49C}"/>
              </a:ext>
            </a:extLst>
          </p:cNvPr>
          <p:cNvSpPr/>
          <p:nvPr/>
        </p:nvSpPr>
        <p:spPr>
          <a:xfrm>
            <a:off x="1321442" y="1095807"/>
            <a:ext cx="9549115" cy="3970318"/>
          </a:xfrm>
          <a:prstGeom prst="rect">
            <a:avLst/>
          </a:prstGeom>
        </p:spPr>
        <p:txBody>
          <a:bodyPr wrap="square">
            <a:spAutoFit/>
          </a:bodyPr>
          <a:lstStyle/>
          <a:p>
            <a:r>
              <a:rPr lang="uk-UA" b="1" dirty="0"/>
              <a:t>7. За залежністю від обсягу виробництва.</a:t>
            </a:r>
          </a:p>
          <a:p>
            <a:endParaRPr lang="uk-UA" b="1" dirty="0"/>
          </a:p>
          <a:p>
            <a:r>
              <a:rPr lang="uk-UA" b="1" dirty="0"/>
              <a:t>Постійні витрати </a:t>
            </a:r>
            <a:r>
              <a:rPr lang="uk-UA" dirty="0"/>
              <a:t>— це витрати, абсолютна величина яких із збільшенням (зменшенням) виходу продукції істотно не змінюється. При незмінному обсязі виробництва вони залишаються на одному і тому ж рівні і виражаються формулою</a:t>
            </a:r>
            <a:r>
              <a:rPr lang="en-US" dirty="0"/>
              <a:t>.</a:t>
            </a:r>
          </a:p>
          <a:p>
            <a:r>
              <a:rPr lang="uk-UA" dirty="0"/>
              <a:t>Постійні витрати є постійними величинами тільки протягом короткострокового періоду, коли немає можливості збільшити чи зменшити виробничі потужності. Лише при істотних змінах обсягу виробництва, наслідком яких є зміни виробничої і організаційної структури підприємства, стрибкоподібно змінюється величина постійних витрат, після чого вона знову залишається постійною. До постійних належать витрати на утримання і експлуатацію будівель і споруд, організацію виробництва, управління.</a:t>
            </a:r>
          </a:p>
          <a:p>
            <a:r>
              <a:rPr lang="uk-UA" dirty="0"/>
              <a:t> </a:t>
            </a:r>
          </a:p>
          <a:p>
            <a:r>
              <a:rPr lang="uk-UA" b="1" dirty="0"/>
              <a:t>Змінні витрати </a:t>
            </a:r>
            <a:r>
              <a:rPr lang="uk-UA" dirty="0"/>
              <a:t>залежать від обсягу виробництва і змінюються у зв’язку з його коливаннями.</a:t>
            </a:r>
          </a:p>
        </p:txBody>
      </p:sp>
    </p:spTree>
    <p:extLst>
      <p:ext uri="{BB962C8B-B14F-4D97-AF65-F5344CB8AC3E}">
        <p14:creationId xmlns:p14="http://schemas.microsoft.com/office/powerpoint/2010/main" val="2338889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a:extLst>
              <a:ext uri="{FF2B5EF4-FFF2-40B4-BE49-F238E27FC236}">
                <a16:creationId xmlns:a16="http://schemas.microsoft.com/office/drawing/2014/main" id="{AF308899-445F-4D1C-BEB7-4C40B35759BB}"/>
              </a:ext>
            </a:extLst>
          </p:cNvPr>
          <p:cNvSpPr/>
          <p:nvPr/>
        </p:nvSpPr>
        <p:spPr>
          <a:xfrm>
            <a:off x="1170972" y="1582340"/>
            <a:ext cx="9850055" cy="3693319"/>
          </a:xfrm>
          <a:prstGeom prst="rect">
            <a:avLst/>
          </a:prstGeom>
        </p:spPr>
        <p:txBody>
          <a:bodyPr wrap="square">
            <a:spAutoFit/>
          </a:bodyPr>
          <a:lstStyle/>
          <a:p>
            <a:r>
              <a:rPr lang="uk-UA" dirty="0"/>
              <a:t>Змінні витрати поділяють на пропорційні, прогресуючі, дигресивні, регресивні, стрибкоподібні, реманентні і гнучкі.</a:t>
            </a:r>
          </a:p>
          <a:p>
            <a:r>
              <a:rPr lang="uk-UA" i="1" dirty="0"/>
              <a:t>Пропорційні витрати </a:t>
            </a:r>
            <a:r>
              <a:rPr lang="uk-UA" dirty="0"/>
              <a:t>знаходяться у прямій пропорційності від обсягу виробництва. Найбільш характерними прикладами пропорційних затрат можуть бути основна заробітна плата, вартість комплектуючих виробів і, в більшості випадків, витрачання сировини і основних матеріалів.</a:t>
            </a:r>
          </a:p>
          <a:p>
            <a:r>
              <a:rPr lang="uk-UA" i="1" dirty="0"/>
              <a:t>Прогресуючі витрати </a:t>
            </a:r>
            <a:r>
              <a:rPr lang="uk-UA" dirty="0"/>
              <a:t>ростуть швидше, ніж обсяг виробництва (оплата праці при відрядно-прогресивній системі).</a:t>
            </a:r>
          </a:p>
          <a:p>
            <a:r>
              <a:rPr lang="ru-RU" i="1" dirty="0" err="1"/>
              <a:t>Дигресивні</a:t>
            </a:r>
            <a:r>
              <a:rPr lang="ru-RU" i="1" dirty="0"/>
              <a:t> </a:t>
            </a:r>
            <a:r>
              <a:rPr lang="ru-RU" i="1" dirty="0" err="1"/>
              <a:t>витрати</a:t>
            </a:r>
            <a:r>
              <a:rPr lang="ru-RU" i="1" dirty="0"/>
              <a:t> </a:t>
            </a:r>
            <a:r>
              <a:rPr lang="ru-RU" dirty="0" err="1"/>
              <a:t>зростають</a:t>
            </a:r>
            <a:r>
              <a:rPr lang="ru-RU" dirty="0"/>
              <a:t> </a:t>
            </a:r>
            <a:r>
              <a:rPr lang="ru-RU" dirty="0" err="1"/>
              <a:t>повільніше</a:t>
            </a:r>
            <a:r>
              <a:rPr lang="ru-RU" dirty="0"/>
              <a:t>, </a:t>
            </a:r>
            <a:r>
              <a:rPr lang="ru-RU" dirty="0" err="1"/>
              <a:t>ніж</a:t>
            </a:r>
            <a:r>
              <a:rPr lang="ru-RU" dirty="0"/>
              <a:t> </a:t>
            </a:r>
            <a:r>
              <a:rPr lang="ru-RU" dirty="0" err="1"/>
              <a:t>обсяг</a:t>
            </a:r>
            <a:r>
              <a:rPr lang="ru-RU" dirty="0"/>
              <a:t> </a:t>
            </a:r>
            <a:r>
              <a:rPr lang="ru-RU" dirty="0" err="1"/>
              <a:t>виробництва</a:t>
            </a:r>
            <a:r>
              <a:rPr lang="ru-RU" dirty="0"/>
              <a:t>. Прикладом </a:t>
            </a:r>
            <a:r>
              <a:rPr lang="ru-RU" dirty="0" err="1"/>
              <a:t>їх</a:t>
            </a:r>
            <a:r>
              <a:rPr lang="ru-RU" dirty="0"/>
              <a:t> є </a:t>
            </a:r>
            <a:r>
              <a:rPr lang="ru-RU" dirty="0" err="1"/>
              <a:t>витрати</a:t>
            </a:r>
            <a:r>
              <a:rPr lang="ru-RU" dirty="0"/>
              <a:t> на </a:t>
            </a:r>
            <a:r>
              <a:rPr lang="ru-RU" dirty="0" err="1"/>
              <a:t>технологічну</a:t>
            </a:r>
            <a:r>
              <a:rPr lang="ru-RU" dirty="0"/>
              <a:t> </a:t>
            </a:r>
            <a:r>
              <a:rPr lang="ru-RU" dirty="0" err="1"/>
              <a:t>енергію</a:t>
            </a:r>
            <a:r>
              <a:rPr lang="ru-RU" dirty="0"/>
              <a:t> і </a:t>
            </a:r>
            <a:r>
              <a:rPr lang="ru-RU" dirty="0" err="1"/>
              <a:t>паливо</a:t>
            </a:r>
            <a:r>
              <a:rPr lang="ru-RU" dirty="0"/>
              <a:t>, на </a:t>
            </a:r>
            <a:r>
              <a:rPr lang="ru-RU" dirty="0" err="1"/>
              <a:t>поточний</a:t>
            </a:r>
            <a:r>
              <a:rPr lang="ru-RU" dirty="0"/>
              <a:t> ремонт </a:t>
            </a:r>
            <a:r>
              <a:rPr lang="ru-RU" dirty="0" err="1"/>
              <a:t>виробничого</a:t>
            </a:r>
            <a:r>
              <a:rPr lang="ru-RU" dirty="0"/>
              <a:t> </a:t>
            </a:r>
            <a:r>
              <a:rPr lang="ru-RU" dirty="0" err="1"/>
              <a:t>устаткування</a:t>
            </a:r>
            <a:r>
              <a:rPr lang="ru-RU" dirty="0"/>
              <a:t>.</a:t>
            </a:r>
          </a:p>
          <a:p>
            <a:r>
              <a:rPr lang="ru-RU" i="1" dirty="0" err="1"/>
              <a:t>Регресивні</a:t>
            </a:r>
            <a:r>
              <a:rPr lang="ru-RU" i="1" dirty="0"/>
              <a:t> </a:t>
            </a:r>
            <a:r>
              <a:rPr lang="ru-RU" i="1" dirty="0" err="1"/>
              <a:t>витрати</a:t>
            </a:r>
            <a:r>
              <a:rPr lang="ru-RU" i="1" dirty="0"/>
              <a:t> </a:t>
            </a:r>
            <a:r>
              <a:rPr lang="ru-RU" dirty="0" err="1"/>
              <a:t>знижуються</a:t>
            </a:r>
            <a:r>
              <a:rPr lang="ru-RU" dirty="0"/>
              <a:t> при </a:t>
            </a:r>
            <a:r>
              <a:rPr lang="ru-RU" dirty="0" err="1"/>
              <a:t>зростанні</a:t>
            </a:r>
            <a:r>
              <a:rPr lang="ru-RU" dirty="0"/>
              <a:t> </a:t>
            </a:r>
            <a:r>
              <a:rPr lang="ru-RU" dirty="0" err="1"/>
              <a:t>обсягу</a:t>
            </a:r>
            <a:r>
              <a:rPr lang="ru-RU" dirty="0"/>
              <a:t> </a:t>
            </a:r>
            <a:r>
              <a:rPr lang="ru-RU" dirty="0" err="1"/>
              <a:t>виробництва</a:t>
            </a:r>
            <a:r>
              <a:rPr lang="ru-RU" dirty="0"/>
              <a:t>, </a:t>
            </a:r>
            <a:r>
              <a:rPr lang="ru-RU" dirty="0" err="1"/>
              <a:t>наприклад</a:t>
            </a:r>
            <a:r>
              <a:rPr lang="ru-RU" dirty="0"/>
              <a:t>, </a:t>
            </a:r>
            <a:r>
              <a:rPr lang="ru-RU" dirty="0" err="1"/>
              <a:t>постійні</a:t>
            </a:r>
            <a:r>
              <a:rPr lang="ru-RU" dirty="0"/>
              <a:t> </a:t>
            </a:r>
            <a:r>
              <a:rPr lang="ru-RU" dirty="0" err="1"/>
              <a:t>витрати</a:t>
            </a:r>
            <a:r>
              <a:rPr lang="ru-RU" dirty="0"/>
              <a:t> на </a:t>
            </a:r>
            <a:r>
              <a:rPr lang="ru-RU" dirty="0" err="1"/>
              <a:t>одиницю</a:t>
            </a:r>
            <a:r>
              <a:rPr lang="ru-RU" dirty="0"/>
              <a:t> </a:t>
            </a:r>
            <a:r>
              <a:rPr lang="ru-RU" dirty="0" err="1"/>
              <a:t>продукції</a:t>
            </a:r>
            <a:r>
              <a:rPr lang="ru-RU" dirty="0"/>
              <a:t>. Чим </a:t>
            </a:r>
            <a:r>
              <a:rPr lang="ru-RU" dirty="0" err="1"/>
              <a:t>більше</a:t>
            </a:r>
            <a:r>
              <a:rPr lang="ru-RU" dirty="0"/>
              <a:t> </a:t>
            </a:r>
            <a:r>
              <a:rPr lang="ru-RU" dirty="0" err="1"/>
              <a:t>випущено</a:t>
            </a:r>
            <a:r>
              <a:rPr lang="ru-RU" dirty="0"/>
              <a:t> </a:t>
            </a:r>
            <a:r>
              <a:rPr lang="ru-RU" dirty="0" err="1"/>
              <a:t>продукції</a:t>
            </a:r>
            <a:r>
              <a:rPr lang="ru-RU" dirty="0"/>
              <a:t>, </a:t>
            </a:r>
            <a:r>
              <a:rPr lang="ru-RU" dirty="0" err="1"/>
              <a:t>тим</a:t>
            </a:r>
            <a:r>
              <a:rPr lang="ru-RU" dirty="0"/>
              <a:t> </a:t>
            </a:r>
            <a:r>
              <a:rPr lang="ru-RU" dirty="0" err="1"/>
              <a:t>менші</a:t>
            </a:r>
            <a:r>
              <a:rPr lang="ru-RU" dirty="0"/>
              <a:t> </a:t>
            </a:r>
            <a:r>
              <a:rPr lang="ru-RU" dirty="0" err="1"/>
              <a:t>витрати</a:t>
            </a:r>
            <a:r>
              <a:rPr lang="ru-RU" dirty="0"/>
              <a:t> на </a:t>
            </a:r>
            <a:r>
              <a:rPr lang="ru-RU" dirty="0" err="1"/>
              <a:t>одиницю</a:t>
            </a:r>
            <a:r>
              <a:rPr lang="ru-RU" dirty="0"/>
              <a:t> </a:t>
            </a:r>
            <a:r>
              <a:rPr lang="ru-RU" dirty="0" err="1"/>
              <a:t>продукції</a:t>
            </a:r>
            <a:r>
              <a:rPr lang="ru-RU" dirty="0"/>
              <a:t>.</a:t>
            </a:r>
            <a:endParaRPr lang="uk-UA" dirty="0"/>
          </a:p>
        </p:txBody>
      </p:sp>
    </p:spTree>
    <p:extLst>
      <p:ext uri="{BB962C8B-B14F-4D97-AF65-F5344CB8AC3E}">
        <p14:creationId xmlns:p14="http://schemas.microsoft.com/office/powerpoint/2010/main" val="31853188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5A66110-01CF-4333-A8C7-5FDBB4D86092}"/>
              </a:ext>
            </a:extLst>
          </p:cNvPr>
          <p:cNvSpPr/>
          <p:nvPr/>
        </p:nvSpPr>
        <p:spPr>
          <a:xfrm>
            <a:off x="1562582" y="945732"/>
            <a:ext cx="9066835" cy="4247317"/>
          </a:xfrm>
          <a:prstGeom prst="rect">
            <a:avLst/>
          </a:prstGeom>
        </p:spPr>
        <p:txBody>
          <a:bodyPr wrap="square">
            <a:spAutoFit/>
          </a:bodyPr>
          <a:lstStyle/>
          <a:p>
            <a:r>
              <a:rPr lang="uk-UA" i="1" dirty="0"/>
              <a:t>Стрибкоподібні витрати </a:t>
            </a:r>
            <a:r>
              <a:rPr lang="uk-UA" dirty="0"/>
              <a:t>характерні для випадків, коли в сторону підвищення чи зниження переглядаються відпускні ціни на сировину і матеріали, комплектуючі вироби.</a:t>
            </a:r>
          </a:p>
          <a:p>
            <a:r>
              <a:rPr lang="uk-UA" i="1" dirty="0"/>
              <a:t>Реманентні витрати </a:t>
            </a:r>
            <a:r>
              <a:rPr lang="uk-UA" dirty="0"/>
              <a:t>називаються так тому, що, швидко зростаючи при збільшенні обсягу виробництва, вони набагато повільніше знижуються при його скороченні.</a:t>
            </a:r>
          </a:p>
          <a:p>
            <a:r>
              <a:rPr lang="uk-UA" i="1" dirty="0"/>
              <a:t>Гнучкі витрати </a:t>
            </a:r>
            <a:r>
              <a:rPr lang="uk-UA" dirty="0"/>
              <a:t>«поводяться» по-різному при різних обсягах виробництва, в окремих випадках виступаючи в якості пропорційних, прогресуючих чи ж дигресивних.</a:t>
            </a:r>
          </a:p>
          <a:p>
            <a:r>
              <a:rPr lang="uk-UA" i="1" dirty="0"/>
              <a:t>Змішані</a:t>
            </a:r>
            <a:r>
              <a:rPr lang="uk-UA" dirty="0"/>
              <a:t> — це витрати, які змінюються при зміні обсягу виробництва, але на відміну від змінних затрат не в прямій пропорції (тобто містять в собі постійну та змінну складові). Прикладом такого роду витрат можуть бути затрати на електроенергію.</a:t>
            </a:r>
          </a:p>
          <a:p>
            <a:endParaRPr lang="uk-UA" dirty="0"/>
          </a:p>
          <a:p>
            <a:r>
              <a:rPr lang="uk-UA" b="1" dirty="0"/>
              <a:t>Одні і ті ж затрати можуть розглядатися по-різному: постійні стосовно всього обсягу виробництва витрати стають регресивними щодо одиниці продукції. Змінні стосовно всієї продукції стають постійними, якщо беруться в розрахунку на один виріб.</a:t>
            </a:r>
          </a:p>
        </p:txBody>
      </p:sp>
    </p:spTree>
    <p:extLst>
      <p:ext uri="{BB962C8B-B14F-4D97-AF65-F5344CB8AC3E}">
        <p14:creationId xmlns:p14="http://schemas.microsoft.com/office/powerpoint/2010/main" val="1888737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FAE1552-9D56-45E7-A38F-E7CE8A92390B}"/>
              </a:ext>
            </a:extLst>
          </p:cNvPr>
          <p:cNvSpPr/>
          <p:nvPr/>
        </p:nvSpPr>
        <p:spPr>
          <a:xfrm>
            <a:off x="995423" y="1305341"/>
            <a:ext cx="9977377" cy="4524315"/>
          </a:xfrm>
          <a:prstGeom prst="rect">
            <a:avLst/>
          </a:prstGeom>
        </p:spPr>
        <p:txBody>
          <a:bodyPr wrap="square">
            <a:spAutoFit/>
          </a:bodyPr>
          <a:lstStyle/>
          <a:p>
            <a:r>
              <a:rPr lang="uk-UA" b="1" dirty="0"/>
              <a:t>8. Залежно від ступеня урегульованості:</a:t>
            </a:r>
            <a:r>
              <a:rPr lang="uk-UA" dirty="0"/>
              <a:t> повністю регульовані (прямий зв’язок між витратами і результатом, наприклад, прямі матеріальні витрати), частково регульовані (зв’язок між витратами і результатом ймовірнісний, наприклад, витрати на рекламу)  і слабо регульовані (зв’язок між витратами та результатом неможна передбачити, наприклад, витрати на розробку інноваційного виду продукції).</a:t>
            </a:r>
          </a:p>
          <a:p>
            <a:r>
              <a:rPr lang="uk-UA" dirty="0"/>
              <a:t>Єдину методику класифікації затрат за даною ознакою розробити неможливо. Існує лише загальний підхід. Ступінь урегульованості затрат залежить від специфіки конкретного підприємства і працюючих на ньому людей, а тому завжди носить суб’єктивний характер. Він буде різним залежно від умов:</a:t>
            </a:r>
          </a:p>
          <a:p>
            <a:r>
              <a:rPr lang="uk-UA" dirty="0"/>
              <a:t>—	тривалості періоду часу (в довгостроковому періоді з’являється можливість впливати на ці витрати, а в </a:t>
            </a:r>
            <a:r>
              <a:rPr lang="uk-UA" dirty="0" err="1"/>
              <a:t>короткострковому</a:t>
            </a:r>
            <a:r>
              <a:rPr lang="uk-UA" dirty="0"/>
              <a:t> періоді ці витрати будуть слабо регульованими);</a:t>
            </a:r>
          </a:p>
          <a:p>
            <a:r>
              <a:rPr lang="uk-UA" dirty="0"/>
              <a:t>—	повноважень особи, яка приймає рішення (певні види затрат на рівні начальника цеху чи іншого виробничого підрозділу можуть виявитися регульованими, а на рівні керівника підприємства — ні, та навпаки).</a:t>
            </a:r>
          </a:p>
          <a:p>
            <a:r>
              <a:rPr lang="uk-UA" dirty="0"/>
              <a:t>Тому класифікація затрат за ступенем урегульованості на підприємствах використовується в поєднанні із поділом на центри відповідальності.</a:t>
            </a:r>
          </a:p>
        </p:txBody>
      </p:sp>
    </p:spTree>
    <p:extLst>
      <p:ext uri="{BB962C8B-B14F-4D97-AF65-F5344CB8AC3E}">
        <p14:creationId xmlns:p14="http://schemas.microsoft.com/office/powerpoint/2010/main" val="1966400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FA3F15C-30CC-4083-9699-61CC6D82BEE7}"/>
              </a:ext>
            </a:extLst>
          </p:cNvPr>
          <p:cNvSpPr/>
          <p:nvPr/>
        </p:nvSpPr>
        <p:spPr>
          <a:xfrm>
            <a:off x="1875099" y="2228671"/>
            <a:ext cx="8970379" cy="1200329"/>
          </a:xfrm>
          <a:prstGeom prst="rect">
            <a:avLst/>
          </a:prstGeom>
        </p:spPr>
        <p:txBody>
          <a:bodyPr wrap="square">
            <a:spAutoFit/>
          </a:bodyPr>
          <a:lstStyle/>
          <a:p>
            <a:r>
              <a:rPr lang="ru-RU" b="1" dirty="0"/>
              <a:t>9. З метою </a:t>
            </a:r>
            <a:r>
              <a:rPr lang="ru-RU" b="1" dirty="0" err="1"/>
              <a:t>аналізу</a:t>
            </a:r>
            <a:r>
              <a:rPr lang="ru-RU" b="1" dirty="0"/>
              <a:t> </a:t>
            </a:r>
            <a:r>
              <a:rPr lang="ru-RU" dirty="0" err="1"/>
              <a:t>розрізняють</a:t>
            </a:r>
            <a:r>
              <a:rPr lang="ru-RU" dirty="0"/>
              <a:t> </a:t>
            </a:r>
            <a:r>
              <a:rPr lang="ru-RU" dirty="0" err="1"/>
              <a:t>затрати</a:t>
            </a:r>
            <a:r>
              <a:rPr lang="ru-RU" dirty="0"/>
              <a:t> </a:t>
            </a:r>
            <a:r>
              <a:rPr lang="ru-RU" dirty="0" err="1"/>
              <a:t>минулого</a:t>
            </a:r>
            <a:r>
              <a:rPr lang="ru-RU" dirty="0"/>
              <a:t>, поточного та </a:t>
            </a:r>
            <a:r>
              <a:rPr lang="ru-RU" dirty="0" err="1"/>
              <a:t>майбутнього</a:t>
            </a:r>
            <a:r>
              <a:rPr lang="ru-RU" dirty="0"/>
              <a:t> </a:t>
            </a:r>
            <a:r>
              <a:rPr lang="ru-RU" dirty="0" err="1"/>
              <a:t>періодів</a:t>
            </a:r>
            <a:r>
              <a:rPr lang="ru-RU" dirty="0"/>
              <a:t>, а </a:t>
            </a:r>
            <a:r>
              <a:rPr lang="ru-RU" dirty="0" err="1"/>
              <a:t>також</a:t>
            </a:r>
            <a:r>
              <a:rPr lang="ru-RU" dirty="0"/>
              <a:t> </a:t>
            </a:r>
            <a:r>
              <a:rPr lang="ru-RU" dirty="0" err="1"/>
              <a:t>розмежовують</a:t>
            </a:r>
            <a:r>
              <a:rPr lang="ru-RU" dirty="0"/>
              <a:t> </a:t>
            </a:r>
            <a:r>
              <a:rPr lang="ru-RU" dirty="0" err="1"/>
              <a:t>їх</a:t>
            </a:r>
            <a:r>
              <a:rPr lang="ru-RU" dirty="0"/>
              <a:t> за </a:t>
            </a:r>
            <a:r>
              <a:rPr lang="ru-RU" dirty="0" err="1"/>
              <a:t>носіями</a:t>
            </a:r>
            <a:r>
              <a:rPr lang="ru-RU" dirty="0"/>
              <a:t>, </a:t>
            </a:r>
            <a:r>
              <a:rPr lang="ru-RU" dirty="0" err="1"/>
              <a:t>відокремлюючи</a:t>
            </a:r>
            <a:r>
              <a:rPr lang="ru-RU" dirty="0"/>
              <a:t> </a:t>
            </a:r>
            <a:r>
              <a:rPr lang="ru-RU" dirty="0" err="1"/>
              <a:t>витрати</a:t>
            </a:r>
            <a:r>
              <a:rPr lang="ru-RU" dirty="0"/>
              <a:t> на </a:t>
            </a:r>
            <a:r>
              <a:rPr lang="ru-RU" dirty="0" err="1"/>
              <a:t>конкретний</a:t>
            </a:r>
            <a:r>
              <a:rPr lang="ru-RU" dirty="0"/>
              <a:t> </a:t>
            </a:r>
            <a:r>
              <a:rPr lang="ru-RU" dirty="0" err="1"/>
              <a:t>виріб</a:t>
            </a:r>
            <a:r>
              <a:rPr lang="ru-RU" dirty="0"/>
              <a:t> </a:t>
            </a:r>
            <a:r>
              <a:rPr lang="ru-RU" dirty="0" err="1"/>
              <a:t>від</a:t>
            </a:r>
            <a:r>
              <a:rPr lang="ru-RU" dirty="0"/>
              <a:t> </a:t>
            </a:r>
            <a:r>
              <a:rPr lang="ru-RU" dirty="0" err="1"/>
              <a:t>витрат</a:t>
            </a:r>
            <a:r>
              <a:rPr lang="ru-RU" dirty="0"/>
              <a:t> на </a:t>
            </a:r>
            <a:r>
              <a:rPr lang="ru-RU" dirty="0" err="1"/>
              <a:t>окремі</a:t>
            </a:r>
            <a:r>
              <a:rPr lang="ru-RU" dirty="0"/>
              <a:t> </a:t>
            </a:r>
            <a:r>
              <a:rPr lang="ru-RU" dirty="0" err="1"/>
              <a:t>групи</a:t>
            </a:r>
            <a:r>
              <a:rPr lang="ru-RU" dirty="0"/>
              <a:t> </a:t>
            </a:r>
            <a:r>
              <a:rPr lang="ru-RU" dirty="0" err="1"/>
              <a:t>виробів</a:t>
            </a:r>
            <a:r>
              <a:rPr lang="ru-RU" dirty="0"/>
              <a:t> (</a:t>
            </a:r>
            <a:r>
              <a:rPr lang="ru-RU" dirty="0" err="1"/>
              <a:t>робіт</a:t>
            </a:r>
            <a:r>
              <a:rPr lang="ru-RU" dirty="0"/>
              <a:t>, </a:t>
            </a:r>
            <a:r>
              <a:rPr lang="ru-RU" dirty="0" err="1"/>
              <a:t>послуг</a:t>
            </a:r>
            <a:r>
              <a:rPr lang="ru-RU" dirty="0"/>
              <a:t>) і </a:t>
            </a:r>
            <a:r>
              <a:rPr lang="ru-RU" dirty="0" err="1"/>
              <a:t>витрат</a:t>
            </a:r>
            <a:r>
              <a:rPr lang="ru-RU" dirty="0"/>
              <a:t>, </a:t>
            </a:r>
            <a:r>
              <a:rPr lang="ru-RU" dirty="0" err="1"/>
              <a:t>які</a:t>
            </a:r>
            <a:r>
              <a:rPr lang="ru-RU" dirty="0"/>
              <a:t> належать до </a:t>
            </a:r>
            <a:r>
              <a:rPr lang="ru-RU" dirty="0" err="1"/>
              <a:t>всіх</a:t>
            </a:r>
            <a:r>
              <a:rPr lang="ru-RU" dirty="0"/>
              <a:t> </a:t>
            </a:r>
            <a:r>
              <a:rPr lang="ru-RU" dirty="0" err="1"/>
              <a:t>виробів</a:t>
            </a:r>
            <a:r>
              <a:rPr lang="ru-RU" dirty="0"/>
              <a:t> (</a:t>
            </a:r>
            <a:r>
              <a:rPr lang="ru-RU" dirty="0" err="1"/>
              <a:t>робіт</a:t>
            </a:r>
            <a:r>
              <a:rPr lang="ru-RU" dirty="0"/>
              <a:t> і </a:t>
            </a:r>
            <a:r>
              <a:rPr lang="ru-RU" dirty="0" err="1"/>
              <a:t>послуг</a:t>
            </a:r>
            <a:r>
              <a:rPr lang="ru-RU" dirty="0"/>
              <a:t>).</a:t>
            </a:r>
            <a:endParaRPr lang="uk-UA" dirty="0"/>
          </a:p>
        </p:txBody>
      </p:sp>
    </p:spTree>
    <p:extLst>
      <p:ext uri="{BB962C8B-B14F-4D97-AF65-F5344CB8AC3E}">
        <p14:creationId xmlns:p14="http://schemas.microsoft.com/office/powerpoint/2010/main" val="29107644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571E7600-7180-452B-AA82-DEF0D8E6EE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6507" y="0"/>
            <a:ext cx="8597246" cy="6958256"/>
          </a:xfrm>
          <a:prstGeom prst="rect">
            <a:avLst/>
          </a:prstGeom>
        </p:spPr>
      </p:pic>
    </p:spTree>
    <p:extLst>
      <p:ext uri="{BB962C8B-B14F-4D97-AF65-F5344CB8AC3E}">
        <p14:creationId xmlns:p14="http://schemas.microsoft.com/office/powerpoint/2010/main" val="2592921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E3F3326-13EA-473A-9696-3CC0BC876A59}"/>
              </a:ext>
            </a:extLst>
          </p:cNvPr>
          <p:cNvSpPr/>
          <p:nvPr/>
        </p:nvSpPr>
        <p:spPr>
          <a:xfrm>
            <a:off x="2083324" y="2274838"/>
            <a:ext cx="8587818" cy="1477328"/>
          </a:xfrm>
          <a:prstGeom prst="rect">
            <a:avLst/>
          </a:prstGeom>
        </p:spPr>
        <p:txBody>
          <a:bodyPr wrap="square">
            <a:spAutoFit/>
          </a:bodyPr>
          <a:lstStyle/>
          <a:p>
            <a:r>
              <a:rPr lang="uk-UA" b="1" dirty="0"/>
              <a:t>Вичерпними </a:t>
            </a:r>
            <a:r>
              <a:rPr lang="uk-UA" dirty="0"/>
              <a:t>називаються витрати, які зафіксовані (спожиті) для одержання доходу у звітному періоді або ухвалено рішенні про неможливість їхнього використання для одержання доходу (не спожиті, але втратили вартість).</a:t>
            </a:r>
          </a:p>
          <a:p>
            <a:endParaRPr lang="uk-UA" dirty="0"/>
          </a:p>
          <a:p>
            <a:r>
              <a:rPr lang="uk-UA" b="1" dirty="0"/>
              <a:t>Неспожиті </a:t>
            </a:r>
            <a:r>
              <a:rPr lang="uk-UA" dirty="0"/>
              <a:t>- витрати, уречевлені в запасах (активах) підприємства.</a:t>
            </a:r>
          </a:p>
        </p:txBody>
      </p:sp>
    </p:spTree>
    <p:extLst>
      <p:ext uri="{BB962C8B-B14F-4D97-AF65-F5344CB8AC3E}">
        <p14:creationId xmlns:p14="http://schemas.microsoft.com/office/powerpoint/2010/main" val="22789901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123205C-A008-449F-A88A-091E258D5C28}"/>
              </a:ext>
            </a:extLst>
          </p:cNvPr>
          <p:cNvSpPr/>
          <p:nvPr/>
        </p:nvSpPr>
        <p:spPr>
          <a:xfrm>
            <a:off x="2121031" y="1469938"/>
            <a:ext cx="7381188" cy="3693319"/>
          </a:xfrm>
          <a:prstGeom prst="rect">
            <a:avLst/>
          </a:prstGeom>
        </p:spPr>
        <p:txBody>
          <a:bodyPr wrap="square">
            <a:spAutoFit/>
          </a:bodyPr>
          <a:lstStyle/>
          <a:p>
            <a:r>
              <a:rPr lang="uk-UA" b="1" dirty="0"/>
              <a:t>Витрати на продукцію </a:t>
            </a:r>
            <a:r>
              <a:rPr lang="uk-UA" dirty="0"/>
              <a:t>— це витрати, які безпосередньо пов’язані з виробництвом, </a:t>
            </a:r>
            <a:r>
              <a:rPr lang="uk-UA" dirty="0" err="1"/>
              <a:t>продажем</a:t>
            </a:r>
            <a:r>
              <a:rPr lang="uk-UA" dirty="0"/>
              <a:t> або з придбанням товарів для реалізації. У виробничій сфері до них належать усі витрати, пов’язані з функцією виробництва продукції, що формують її історичну собівартість. До таких витрат належать: сировина і матеріали, заробітна плата виробничих робітників з відрахуваннями від неї, амортизація устаткування тощо.</a:t>
            </a:r>
          </a:p>
          <a:p>
            <a:endParaRPr lang="uk-UA" dirty="0"/>
          </a:p>
          <a:p>
            <a:r>
              <a:rPr lang="uk-UA" b="1" dirty="0"/>
              <a:t>Витрати періоду </a:t>
            </a:r>
            <a:r>
              <a:rPr lang="uk-UA" dirty="0"/>
              <a:t>— це витрати, що не включаються у собівартість запасів і розглядаються як витрати того періоду, в якому вони були здійснені. Підприємства, що виробляють продукцію, до таких витрат відносять витрати на здійснення усіх інших функцій (управління, маркетинг, розробки тощо) вартісного ланцюжка.</a:t>
            </a:r>
          </a:p>
        </p:txBody>
      </p:sp>
    </p:spTree>
    <p:extLst>
      <p:ext uri="{BB962C8B-B14F-4D97-AF65-F5344CB8AC3E}">
        <p14:creationId xmlns:p14="http://schemas.microsoft.com/office/powerpoint/2010/main" val="32408775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a:extLst>
              <a:ext uri="{FF2B5EF4-FFF2-40B4-BE49-F238E27FC236}">
                <a16:creationId xmlns:a16="http://schemas.microsoft.com/office/drawing/2014/main" id="{0C930149-3053-48E6-A699-F206A07F53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5546" y="410107"/>
            <a:ext cx="9926425" cy="6340879"/>
          </a:xfrm>
          <a:prstGeom prst="rect">
            <a:avLst/>
          </a:prstGeom>
        </p:spPr>
      </p:pic>
    </p:spTree>
    <p:extLst>
      <p:ext uri="{BB962C8B-B14F-4D97-AF65-F5344CB8AC3E}">
        <p14:creationId xmlns:p14="http://schemas.microsoft.com/office/powerpoint/2010/main" val="167620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B5B6709-BA4E-4659-94F9-84EA2681B821}"/>
              </a:ext>
            </a:extLst>
          </p:cNvPr>
          <p:cNvSpPr/>
          <p:nvPr/>
        </p:nvSpPr>
        <p:spPr>
          <a:xfrm>
            <a:off x="1346521" y="1328491"/>
            <a:ext cx="9012820" cy="3139321"/>
          </a:xfrm>
          <a:prstGeom prst="rect">
            <a:avLst/>
          </a:prstGeom>
        </p:spPr>
        <p:txBody>
          <a:bodyPr wrap="square">
            <a:spAutoFit/>
          </a:bodyPr>
          <a:lstStyle/>
          <a:p>
            <a:pPr algn="ctr"/>
            <a:r>
              <a:rPr lang="uk-UA" b="1" dirty="0"/>
              <a:t>1.	ВИТРАТИ ПІДПРИЄМСТВА ЯК ОСНОВНИЙ ОБ’ЄКТ УПРАВЛІННЯ В СИСТЕМІ КОНТРОЛІНГУ</a:t>
            </a:r>
          </a:p>
          <a:p>
            <a:endParaRPr lang="uk-UA" dirty="0"/>
          </a:p>
          <a:p>
            <a:r>
              <a:rPr lang="uk-UA" dirty="0"/>
              <a:t>Витрати — це поняття, яке характерне для діяльності будь- якого підприємства чи організації, юридичної чи фізичної особи. Проте стосовно виробничої діяльності їх суть і зміст істотно відрізняються від невиробничого споживання. Об’єктом нашого вивчення є витрати виробництва.</a:t>
            </a:r>
          </a:p>
          <a:p>
            <a:endParaRPr lang="uk-UA" dirty="0"/>
          </a:p>
          <a:p>
            <a:r>
              <a:rPr lang="uk-UA" dirty="0"/>
              <a:t>Для управління менеджерам потрібні не просто витрати, а інформація про об’єкт витрат — продукцію, роботи, послуги або вид діяльності підприємства, які потребують визначення пов’язаних з їх виробництвом (виконанням) витрат.</a:t>
            </a:r>
          </a:p>
        </p:txBody>
      </p:sp>
    </p:spTree>
    <p:extLst>
      <p:ext uri="{BB962C8B-B14F-4D97-AF65-F5344CB8AC3E}">
        <p14:creationId xmlns:p14="http://schemas.microsoft.com/office/powerpoint/2010/main" val="1525948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CF12074-4319-4E14-9861-5DA0A12CACFE}"/>
              </a:ext>
            </a:extLst>
          </p:cNvPr>
          <p:cNvSpPr/>
          <p:nvPr/>
        </p:nvSpPr>
        <p:spPr>
          <a:xfrm>
            <a:off x="1310327" y="1773061"/>
            <a:ext cx="9360816" cy="3139321"/>
          </a:xfrm>
          <a:prstGeom prst="rect">
            <a:avLst/>
          </a:prstGeom>
        </p:spPr>
        <p:txBody>
          <a:bodyPr wrap="square">
            <a:spAutoFit/>
          </a:bodyPr>
          <a:lstStyle/>
          <a:p>
            <a:r>
              <a:rPr lang="uk-UA" dirty="0"/>
              <a:t>Виробничі витрати, пов’язані з безпосереднім перетворенням сировини і матеріалів на готову продукцію за допомогою праці виробничих робітників з використанням виробничого устаткування, називають основними.</a:t>
            </a:r>
          </a:p>
          <a:p>
            <a:r>
              <a:rPr lang="uk-UA" b="1" dirty="0"/>
              <a:t>Основні витрати </a:t>
            </a:r>
            <a:r>
              <a:rPr lang="uk-UA" dirty="0"/>
              <a:t>— це сукупність прямих витрат на виробництво продукції. Вони поділяються на три групи: прямі матеріальні витрати, прямі витрати на оплату праці та інші прямі витрати.</a:t>
            </a:r>
          </a:p>
          <a:p>
            <a:r>
              <a:rPr lang="uk-UA" b="1" dirty="0"/>
              <a:t>Виробничі накладні витрати </a:t>
            </a:r>
            <a:r>
              <a:rPr lang="uk-UA" dirty="0"/>
              <a:t>— це витрати, пов’язані з процесом виробництва, які не можуть бути віднесені до певних виробів економічно можливим шляхом.</a:t>
            </a:r>
          </a:p>
          <a:p>
            <a:r>
              <a:rPr lang="uk-UA" dirty="0"/>
              <a:t>Прикладом цих витрат є допоміжні матеріали, заробітна плата обслуговуючого персоналу, (непряма зарплата), витрати на утримання і ремонт будівель, приміщень, устаткування, орендна плата, оплата комунальних послуг тощо).</a:t>
            </a:r>
          </a:p>
        </p:txBody>
      </p:sp>
    </p:spTree>
    <p:extLst>
      <p:ext uri="{BB962C8B-B14F-4D97-AF65-F5344CB8AC3E}">
        <p14:creationId xmlns:p14="http://schemas.microsoft.com/office/powerpoint/2010/main" val="27710891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FB55B80-6C74-4379-B974-7C9B23CC2E7E}"/>
              </a:ext>
            </a:extLst>
          </p:cNvPr>
          <p:cNvSpPr/>
          <p:nvPr/>
        </p:nvSpPr>
        <p:spPr>
          <a:xfrm>
            <a:off x="1659117" y="2018876"/>
            <a:ext cx="9191134" cy="2585323"/>
          </a:xfrm>
          <a:prstGeom prst="rect">
            <a:avLst/>
          </a:prstGeom>
        </p:spPr>
        <p:txBody>
          <a:bodyPr wrap="square">
            <a:spAutoFit/>
          </a:bodyPr>
          <a:lstStyle/>
          <a:p>
            <a:r>
              <a:rPr lang="ru-RU" dirty="0"/>
              <a:t>Для </a:t>
            </a:r>
            <a:r>
              <a:rPr lang="ru-RU" dirty="0" err="1"/>
              <a:t>прийняття</a:t>
            </a:r>
            <a:r>
              <a:rPr lang="ru-RU" dirty="0"/>
              <a:t> </a:t>
            </a:r>
            <a:r>
              <a:rPr lang="ru-RU" dirty="0" err="1"/>
              <a:t>управлінських</a:t>
            </a:r>
            <a:r>
              <a:rPr lang="ru-RU" dirty="0"/>
              <a:t> </a:t>
            </a:r>
            <a:r>
              <a:rPr lang="ru-RU" dirty="0" err="1"/>
              <a:t>рішень</a:t>
            </a:r>
            <a:r>
              <a:rPr lang="ru-RU" dirty="0"/>
              <a:t> </a:t>
            </a:r>
            <a:r>
              <a:rPr lang="ru-RU" dirty="0" err="1"/>
              <a:t>вкрай</a:t>
            </a:r>
            <a:r>
              <a:rPr lang="ru-RU" dirty="0"/>
              <a:t> </a:t>
            </a:r>
            <a:r>
              <a:rPr lang="ru-RU" dirty="0" err="1"/>
              <a:t>необхідно</a:t>
            </a:r>
            <a:r>
              <a:rPr lang="ru-RU" dirty="0"/>
              <a:t> </a:t>
            </a:r>
            <a:r>
              <a:rPr lang="ru-RU" dirty="0" err="1"/>
              <a:t>розрізняти</a:t>
            </a:r>
            <a:r>
              <a:rPr lang="ru-RU" dirty="0"/>
              <a:t> </a:t>
            </a:r>
            <a:r>
              <a:rPr lang="ru-RU" dirty="0" err="1"/>
              <a:t>релевантні</a:t>
            </a:r>
            <a:r>
              <a:rPr lang="ru-RU" dirty="0"/>
              <a:t> та </a:t>
            </a:r>
            <a:r>
              <a:rPr lang="ru-RU" dirty="0" err="1"/>
              <a:t>нерелевантні</a:t>
            </a:r>
            <a:r>
              <a:rPr lang="ru-RU" dirty="0"/>
              <a:t> </a:t>
            </a:r>
            <a:r>
              <a:rPr lang="ru-RU" dirty="0" err="1"/>
              <a:t>витрати</a:t>
            </a:r>
            <a:r>
              <a:rPr lang="ru-RU" dirty="0"/>
              <a:t>.</a:t>
            </a:r>
          </a:p>
          <a:p>
            <a:r>
              <a:rPr lang="ru-RU" b="1" dirty="0" err="1"/>
              <a:t>Релевантні</a:t>
            </a:r>
            <a:r>
              <a:rPr lang="ru-RU" dirty="0"/>
              <a:t> — </a:t>
            </a:r>
            <a:r>
              <a:rPr lang="ru-RU" dirty="0" err="1"/>
              <a:t>це</a:t>
            </a:r>
            <a:r>
              <a:rPr lang="ru-RU" dirty="0"/>
              <a:t> </a:t>
            </a:r>
            <a:r>
              <a:rPr lang="ru-RU" dirty="0" err="1"/>
              <a:t>витрати</a:t>
            </a:r>
            <a:r>
              <a:rPr lang="ru-RU" dirty="0"/>
              <a:t>, </a:t>
            </a:r>
            <a:r>
              <a:rPr lang="ru-RU" dirty="0" err="1"/>
              <a:t>що</a:t>
            </a:r>
            <a:r>
              <a:rPr lang="ru-RU" dirty="0"/>
              <a:t> </a:t>
            </a:r>
            <a:r>
              <a:rPr lang="ru-RU" dirty="0" err="1"/>
              <a:t>можуть</a:t>
            </a:r>
            <a:r>
              <a:rPr lang="ru-RU" dirty="0"/>
              <a:t> бути </a:t>
            </a:r>
            <a:r>
              <a:rPr lang="ru-RU" dirty="0" err="1"/>
              <a:t>змінені</a:t>
            </a:r>
            <a:r>
              <a:rPr lang="ru-RU" dirty="0"/>
              <a:t> </a:t>
            </a:r>
            <a:r>
              <a:rPr lang="ru-RU" dirty="0" err="1"/>
              <a:t>внаслідок</a:t>
            </a:r>
            <a:r>
              <a:rPr lang="ru-RU" dirty="0"/>
              <a:t> </a:t>
            </a:r>
            <a:r>
              <a:rPr lang="ru-RU" dirty="0" err="1"/>
              <a:t>прийняття</a:t>
            </a:r>
            <a:r>
              <a:rPr lang="ru-RU" dirty="0"/>
              <a:t> </a:t>
            </a:r>
            <a:r>
              <a:rPr lang="ru-RU" dirty="0" err="1"/>
              <a:t>рішень</a:t>
            </a:r>
            <a:r>
              <a:rPr lang="ru-RU" dirty="0"/>
              <a:t>.</a:t>
            </a:r>
          </a:p>
          <a:p>
            <a:r>
              <a:rPr lang="ru-RU" b="1" dirty="0" err="1"/>
              <a:t>Нерелевантні</a:t>
            </a:r>
            <a:r>
              <a:rPr lang="ru-RU" dirty="0"/>
              <a:t> — </a:t>
            </a:r>
            <a:r>
              <a:rPr lang="ru-RU" dirty="0" err="1"/>
              <a:t>це</a:t>
            </a:r>
            <a:r>
              <a:rPr lang="ru-RU" dirty="0"/>
              <a:t> </a:t>
            </a:r>
            <a:r>
              <a:rPr lang="ru-RU" dirty="0" err="1"/>
              <a:t>витрати</a:t>
            </a:r>
            <a:r>
              <a:rPr lang="ru-RU" dirty="0"/>
              <a:t>, </a:t>
            </a:r>
            <a:r>
              <a:rPr lang="ru-RU" dirty="0" err="1"/>
              <a:t>що</a:t>
            </a:r>
            <a:r>
              <a:rPr lang="ru-RU" dirty="0"/>
              <a:t> не </a:t>
            </a:r>
            <a:r>
              <a:rPr lang="ru-RU" dirty="0" err="1"/>
              <a:t>залежать</a:t>
            </a:r>
            <a:r>
              <a:rPr lang="ru-RU" dirty="0"/>
              <a:t> </a:t>
            </a:r>
            <a:r>
              <a:rPr lang="ru-RU" dirty="0" err="1"/>
              <a:t>від</a:t>
            </a:r>
            <a:r>
              <a:rPr lang="ru-RU" dirty="0"/>
              <a:t> </a:t>
            </a:r>
            <a:r>
              <a:rPr lang="ru-RU" dirty="0" err="1"/>
              <a:t>прийняття</a:t>
            </a:r>
            <a:r>
              <a:rPr lang="ru-RU" dirty="0"/>
              <a:t> </a:t>
            </a:r>
            <a:r>
              <a:rPr lang="ru-RU" dirty="0" err="1"/>
              <a:t>рішень</a:t>
            </a:r>
            <a:r>
              <a:rPr lang="ru-RU" dirty="0"/>
              <a:t>.</a:t>
            </a:r>
          </a:p>
          <a:p>
            <a:r>
              <a:rPr lang="ru-RU" dirty="0" err="1"/>
              <a:t>Наприклад</a:t>
            </a:r>
            <a:r>
              <a:rPr lang="ru-RU" dirty="0"/>
              <a:t>, </a:t>
            </a:r>
            <a:r>
              <a:rPr lang="ru-RU" dirty="0" err="1"/>
              <a:t>розглядається</a:t>
            </a:r>
            <a:r>
              <a:rPr lang="ru-RU" dirty="0"/>
              <a:t> </a:t>
            </a:r>
            <a:r>
              <a:rPr lang="ru-RU" dirty="0" err="1"/>
              <a:t>питання</a:t>
            </a:r>
            <a:r>
              <a:rPr lang="ru-RU" dirty="0"/>
              <a:t> — </a:t>
            </a:r>
            <a:r>
              <a:rPr lang="ru-RU" dirty="0" err="1"/>
              <a:t>придбати</a:t>
            </a:r>
            <a:r>
              <a:rPr lang="ru-RU" dirty="0"/>
              <a:t> </a:t>
            </a:r>
            <a:r>
              <a:rPr lang="ru-RU" dirty="0" err="1"/>
              <a:t>новий</a:t>
            </a:r>
            <a:r>
              <a:rPr lang="ru-RU" dirty="0"/>
              <a:t> </a:t>
            </a:r>
            <a:r>
              <a:rPr lang="ru-RU" dirty="0" err="1"/>
              <a:t>верстат</a:t>
            </a:r>
            <a:r>
              <a:rPr lang="ru-RU" dirty="0"/>
              <a:t> </a:t>
            </a:r>
            <a:r>
              <a:rPr lang="ru-RU" dirty="0" err="1"/>
              <a:t>чи</a:t>
            </a:r>
            <a:r>
              <a:rPr lang="ru-RU" dirty="0"/>
              <a:t> </a:t>
            </a:r>
            <a:r>
              <a:rPr lang="ru-RU" dirty="0" err="1"/>
              <a:t>взяти</a:t>
            </a:r>
            <a:r>
              <a:rPr lang="ru-RU" dirty="0"/>
              <a:t> </a:t>
            </a:r>
            <a:r>
              <a:rPr lang="ru-RU" dirty="0" err="1"/>
              <a:t>його</a:t>
            </a:r>
            <a:r>
              <a:rPr lang="ru-RU" dirty="0"/>
              <a:t> в </a:t>
            </a:r>
            <a:r>
              <a:rPr lang="ru-RU" dirty="0" err="1"/>
              <a:t>оренду</a:t>
            </a:r>
            <a:r>
              <a:rPr lang="ru-RU" dirty="0"/>
              <a:t>. У </a:t>
            </a:r>
            <a:r>
              <a:rPr lang="ru-RU" dirty="0" err="1"/>
              <a:t>цьому</a:t>
            </a:r>
            <a:r>
              <a:rPr lang="ru-RU" dirty="0"/>
              <a:t> </a:t>
            </a:r>
            <a:r>
              <a:rPr lang="ru-RU" dirty="0" err="1"/>
              <a:t>випадку</a:t>
            </a:r>
            <a:r>
              <a:rPr lang="ru-RU" dirty="0"/>
              <a:t> </a:t>
            </a:r>
            <a:r>
              <a:rPr lang="ru-RU" dirty="0" err="1"/>
              <a:t>вартість</a:t>
            </a:r>
            <a:r>
              <a:rPr lang="ru-RU" dirty="0"/>
              <a:t> </a:t>
            </a:r>
            <a:r>
              <a:rPr lang="ru-RU" dirty="0" err="1"/>
              <a:t>верстата</a:t>
            </a:r>
            <a:r>
              <a:rPr lang="ru-RU" dirty="0"/>
              <a:t> та </a:t>
            </a:r>
            <a:r>
              <a:rPr lang="ru-RU" dirty="0" err="1"/>
              <a:t>орендна</a:t>
            </a:r>
            <a:r>
              <a:rPr lang="ru-RU" dirty="0"/>
              <a:t> плата є </a:t>
            </a:r>
            <a:r>
              <a:rPr lang="ru-RU" dirty="0" err="1"/>
              <a:t>релевантними</a:t>
            </a:r>
            <a:r>
              <a:rPr lang="ru-RU" dirty="0"/>
              <a:t> </a:t>
            </a:r>
            <a:r>
              <a:rPr lang="ru-RU" dirty="0" err="1"/>
              <a:t>витратами</a:t>
            </a:r>
            <a:r>
              <a:rPr lang="ru-RU" dirty="0"/>
              <a:t>, на </a:t>
            </a:r>
            <a:r>
              <a:rPr lang="ru-RU" dirty="0" err="1"/>
              <a:t>відміну</a:t>
            </a:r>
            <a:r>
              <a:rPr lang="ru-RU" dirty="0"/>
              <a:t> </a:t>
            </a:r>
            <a:r>
              <a:rPr lang="ru-RU" dirty="0" err="1"/>
              <a:t>від</a:t>
            </a:r>
            <a:r>
              <a:rPr lang="ru-RU" dirty="0"/>
              <a:t> </a:t>
            </a:r>
            <a:r>
              <a:rPr lang="ru-RU" dirty="0" err="1"/>
              <a:t>вартості</a:t>
            </a:r>
            <a:r>
              <a:rPr lang="ru-RU" dirty="0"/>
              <a:t> </a:t>
            </a:r>
            <a:r>
              <a:rPr lang="ru-RU" dirty="0" err="1"/>
              <a:t>витрачених</a:t>
            </a:r>
            <a:r>
              <a:rPr lang="ru-RU" dirty="0"/>
              <a:t> на </a:t>
            </a:r>
            <a:r>
              <a:rPr lang="ru-RU" dirty="0" err="1"/>
              <a:t>його</a:t>
            </a:r>
            <a:r>
              <a:rPr lang="ru-RU" dirty="0"/>
              <a:t> </a:t>
            </a:r>
            <a:r>
              <a:rPr lang="ru-RU" dirty="0" err="1"/>
              <a:t>обслуговування</a:t>
            </a:r>
            <a:r>
              <a:rPr lang="ru-RU" dirty="0"/>
              <a:t> </a:t>
            </a:r>
            <a:r>
              <a:rPr lang="ru-RU" dirty="0" err="1"/>
              <a:t>мастильних</a:t>
            </a:r>
            <a:r>
              <a:rPr lang="ru-RU" dirty="0"/>
              <a:t> </a:t>
            </a:r>
            <a:r>
              <a:rPr lang="ru-RU" dirty="0" err="1"/>
              <a:t>матеріалів</a:t>
            </a:r>
            <a:r>
              <a:rPr lang="ru-RU" dirty="0"/>
              <a:t>, </a:t>
            </a:r>
            <a:r>
              <a:rPr lang="ru-RU" dirty="0" err="1"/>
              <a:t>витрат</a:t>
            </a:r>
            <a:r>
              <a:rPr lang="ru-RU" dirty="0"/>
              <a:t> на </a:t>
            </a:r>
            <a:r>
              <a:rPr lang="ru-RU" dirty="0" err="1"/>
              <a:t>заробітну</a:t>
            </a:r>
            <a:r>
              <a:rPr lang="ru-RU" dirty="0"/>
              <a:t> плату </a:t>
            </a:r>
            <a:r>
              <a:rPr lang="ru-RU" dirty="0" err="1"/>
              <a:t>обслуговуючого</a:t>
            </a:r>
            <a:r>
              <a:rPr lang="ru-RU" dirty="0"/>
              <a:t> персоналу, </a:t>
            </a:r>
            <a:r>
              <a:rPr lang="ru-RU" dirty="0" err="1"/>
              <a:t>які</a:t>
            </a:r>
            <a:r>
              <a:rPr lang="ru-RU" dirty="0"/>
              <a:t> є </a:t>
            </a:r>
            <a:r>
              <a:rPr lang="ru-RU" dirty="0" err="1"/>
              <a:t>нерелвантними</a:t>
            </a:r>
            <a:r>
              <a:rPr lang="ru-RU" dirty="0"/>
              <a:t> </a:t>
            </a:r>
            <a:r>
              <a:rPr lang="ru-RU" dirty="0" err="1"/>
              <a:t>витратами</a:t>
            </a:r>
            <a:r>
              <a:rPr lang="ru-RU" dirty="0"/>
              <a:t>, </a:t>
            </a:r>
            <a:r>
              <a:rPr lang="ru-RU" dirty="0" err="1"/>
              <a:t>оскільки</a:t>
            </a:r>
            <a:r>
              <a:rPr lang="ru-RU" dirty="0"/>
              <a:t> вони </a:t>
            </a:r>
            <a:r>
              <a:rPr lang="ru-RU" dirty="0" err="1"/>
              <a:t>матимуть</a:t>
            </a:r>
            <a:r>
              <a:rPr lang="ru-RU" dirty="0"/>
              <a:t> </a:t>
            </a:r>
            <a:r>
              <a:rPr lang="ru-RU" dirty="0" err="1"/>
              <a:t>місце</a:t>
            </a:r>
            <a:r>
              <a:rPr lang="ru-RU" dirty="0"/>
              <a:t> в </a:t>
            </a:r>
            <a:r>
              <a:rPr lang="ru-RU" dirty="0" err="1"/>
              <a:t>обох</a:t>
            </a:r>
            <a:r>
              <a:rPr lang="ru-RU" dirty="0"/>
              <a:t> </a:t>
            </a:r>
            <a:r>
              <a:rPr lang="ru-RU" dirty="0" err="1"/>
              <a:t>випадках</a:t>
            </a:r>
            <a:r>
              <a:rPr lang="ru-RU" dirty="0"/>
              <a:t>.</a:t>
            </a:r>
          </a:p>
        </p:txBody>
      </p:sp>
    </p:spTree>
    <p:extLst>
      <p:ext uri="{BB962C8B-B14F-4D97-AF65-F5344CB8AC3E}">
        <p14:creationId xmlns:p14="http://schemas.microsoft.com/office/powerpoint/2010/main" val="28411353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0B0E26D-5371-41D9-BC90-5DACF5D70939}"/>
              </a:ext>
            </a:extLst>
          </p:cNvPr>
          <p:cNvSpPr/>
          <p:nvPr/>
        </p:nvSpPr>
        <p:spPr>
          <a:xfrm>
            <a:off x="1480008" y="1885362"/>
            <a:ext cx="8832915" cy="2308324"/>
          </a:xfrm>
          <a:prstGeom prst="rect">
            <a:avLst/>
          </a:prstGeom>
        </p:spPr>
        <p:txBody>
          <a:bodyPr wrap="square">
            <a:spAutoFit/>
          </a:bodyPr>
          <a:lstStyle/>
          <a:p>
            <a:r>
              <a:rPr lang="uk-UA" dirty="0"/>
              <a:t>Поділ витрат на постійні та змінні має досить суттєве значення для управління витратами. У зв’язку з цим досить важливо на практиці підійти до розмежування їх на вказані групи. Проте процес цей не є простим, як здається на перший погляд. Складність полягає у тому, що переважна більшість витрат є умовно- постійними та умовно-змінними або </a:t>
            </a:r>
            <a:r>
              <a:rPr lang="uk-UA" dirty="0" err="1"/>
              <a:t>напівпостійними</a:t>
            </a:r>
            <a:r>
              <a:rPr lang="uk-UA" dirty="0"/>
              <a:t> та </a:t>
            </a:r>
            <a:r>
              <a:rPr lang="uk-UA" dirty="0" err="1"/>
              <a:t>напівзмінними</a:t>
            </a:r>
            <a:r>
              <a:rPr lang="uk-UA" dirty="0"/>
              <a:t>.</a:t>
            </a:r>
          </a:p>
          <a:p>
            <a:r>
              <a:rPr lang="uk-UA" dirty="0"/>
              <a:t>Будь-які витрати відносяться до змінних витрат, якщо їх величина залежить від обсягу виробництва. У випадку відсутності такої залежності витрати носять назву постійних.</a:t>
            </a:r>
          </a:p>
        </p:txBody>
      </p:sp>
    </p:spTree>
    <p:extLst>
      <p:ext uri="{BB962C8B-B14F-4D97-AF65-F5344CB8AC3E}">
        <p14:creationId xmlns:p14="http://schemas.microsoft.com/office/powerpoint/2010/main" val="10922039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F270F7E-4D65-4CBD-A226-E9116C317EAD}"/>
              </a:ext>
            </a:extLst>
          </p:cNvPr>
          <p:cNvSpPr/>
          <p:nvPr/>
        </p:nvSpPr>
        <p:spPr>
          <a:xfrm>
            <a:off x="1745530" y="1272722"/>
            <a:ext cx="8700940" cy="3693319"/>
          </a:xfrm>
          <a:prstGeom prst="rect">
            <a:avLst/>
          </a:prstGeom>
        </p:spPr>
        <p:txBody>
          <a:bodyPr wrap="square">
            <a:spAutoFit/>
          </a:bodyPr>
          <a:lstStyle/>
          <a:p>
            <a:r>
              <a:rPr lang="uk-UA" dirty="0"/>
              <a:t>Постійні витрати поділяються на обов’язкові і дискреційні.</a:t>
            </a:r>
          </a:p>
          <a:p>
            <a:r>
              <a:rPr lang="uk-UA" b="1" dirty="0"/>
              <a:t>Обов’язкові витрати </a:t>
            </a:r>
            <a:r>
              <a:rPr lang="uk-UA" dirty="0"/>
              <a:t>— це витрати номінальної потужності або, іншими словами, це заплановані накладні витрати, які могли б бути понесені підприємством чи організацією при нульовому обсязі ділових операцій. Сюди відносяться усі витрати, які необхідно здійснити, щоб бути у «готовності до роботи».</a:t>
            </a:r>
          </a:p>
          <a:p>
            <a:r>
              <a:rPr lang="uk-UA" b="1" dirty="0"/>
              <a:t>Дискреційні витрати </a:t>
            </a:r>
            <a:r>
              <a:rPr lang="uk-UA" dirty="0"/>
              <a:t>виникають протягом визначеного періоду часу (тобто це періодичні витрати) в результаті конкретного стратегічного рішення, яке прийняте керівництвом організації. Вони не пов’язані з обсягами виробництва або збуту. Рівень таких витрат встановлюється рішенням організації; таким же рішенням вони можуть бути збільшені, скорочені або усунуті. Типовими прикладами дискреційних витрат є витрати на дослідження і розробки, вартість рекламних засобів і витрати на про- грами підвищення кваліфікації персоналу.</a:t>
            </a:r>
          </a:p>
        </p:txBody>
      </p:sp>
    </p:spTree>
    <p:extLst>
      <p:ext uri="{BB962C8B-B14F-4D97-AF65-F5344CB8AC3E}">
        <p14:creationId xmlns:p14="http://schemas.microsoft.com/office/powerpoint/2010/main" val="27270574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72BDEEE-387D-403D-A790-F07F1F712EC5}"/>
              </a:ext>
            </a:extLst>
          </p:cNvPr>
          <p:cNvSpPr/>
          <p:nvPr/>
        </p:nvSpPr>
        <p:spPr>
          <a:xfrm>
            <a:off x="1687397" y="1319753"/>
            <a:ext cx="9021452" cy="3416320"/>
          </a:xfrm>
          <a:prstGeom prst="rect">
            <a:avLst/>
          </a:prstGeom>
        </p:spPr>
        <p:txBody>
          <a:bodyPr wrap="square">
            <a:spAutoFit/>
          </a:bodyPr>
          <a:lstStyle/>
          <a:p>
            <a:pPr algn="ctr"/>
            <a:r>
              <a:rPr lang="uk-UA" b="1" dirty="0"/>
              <a:t>3.	СОБІВАРТІСТЬ ПРОДУКЦІЇ ТА ЇЇ ВИДИ</a:t>
            </a:r>
          </a:p>
          <a:p>
            <a:endParaRPr lang="uk-UA" dirty="0"/>
          </a:p>
          <a:p>
            <a:r>
              <a:rPr lang="uk-UA" dirty="0"/>
              <a:t>Показнику собівартості продукції належить одне з провідних місць в економічному механізмі господарювання. Від рівня собівартості залежить прибуток, рівень цін, рентабельність та інші показники.</a:t>
            </a:r>
          </a:p>
          <a:p>
            <a:endParaRPr lang="uk-UA" dirty="0"/>
          </a:p>
          <a:p>
            <a:r>
              <a:rPr lang="uk-UA" dirty="0"/>
              <a:t>Собівартість продукції (робіт, послуг) є одним із найважливіших показників роботи кожного підприємства чи організації, так як вона характеризує всі сторони його (її) діяльності. В собівартості продукції втілені всі затрати на виробництво і реалізацію продукції, тому вона показує наскільки ефективно на підприємстві використовуються всі види ресурсів. Крім того, собівартість продукції характеризує результати виробничої, господарської і комерційної діяльності підприємства.</a:t>
            </a:r>
          </a:p>
        </p:txBody>
      </p:sp>
    </p:spTree>
    <p:extLst>
      <p:ext uri="{BB962C8B-B14F-4D97-AF65-F5344CB8AC3E}">
        <p14:creationId xmlns:p14="http://schemas.microsoft.com/office/powerpoint/2010/main" val="28306262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08448C9-4D7C-416C-A93A-7698A4B95990}"/>
              </a:ext>
            </a:extLst>
          </p:cNvPr>
          <p:cNvSpPr/>
          <p:nvPr/>
        </p:nvSpPr>
        <p:spPr>
          <a:xfrm>
            <a:off x="1932495" y="1979630"/>
            <a:ext cx="8559538" cy="2031325"/>
          </a:xfrm>
          <a:prstGeom prst="rect">
            <a:avLst/>
          </a:prstGeom>
        </p:spPr>
        <p:txBody>
          <a:bodyPr wrap="square">
            <a:spAutoFit/>
          </a:bodyPr>
          <a:lstStyle/>
          <a:p>
            <a:r>
              <a:rPr lang="uk-UA" dirty="0"/>
              <a:t>Собівартість — один з найважливіших показників діяльності підприємства, оскільки він:</a:t>
            </a:r>
          </a:p>
          <a:p>
            <a:r>
              <a:rPr lang="uk-UA" dirty="0"/>
              <a:t>—	комплексно характеризує рівень витрат усіх наявних ресурсів підприємства, а відтак, і рівень техніки, технології та організації виробництва;</a:t>
            </a:r>
          </a:p>
          <a:p>
            <a:r>
              <a:rPr lang="uk-UA" dirty="0"/>
              <a:t>—	є базою для оцінки економічної ефективності виробництва;</a:t>
            </a:r>
          </a:p>
          <a:p>
            <a:r>
              <a:rPr lang="uk-UA" dirty="0"/>
              <a:t>—	є базою для встановлення цін на продукцію (роботи, послуги);</a:t>
            </a:r>
          </a:p>
          <a:p>
            <a:r>
              <a:rPr lang="uk-UA" dirty="0"/>
              <a:t>—	є базою для визначення прибутку підприємства. </a:t>
            </a:r>
          </a:p>
        </p:txBody>
      </p:sp>
    </p:spTree>
    <p:extLst>
      <p:ext uri="{BB962C8B-B14F-4D97-AF65-F5344CB8AC3E}">
        <p14:creationId xmlns:p14="http://schemas.microsoft.com/office/powerpoint/2010/main" val="8189496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EE4C909-422F-4C53-BBB6-AE111672703B}"/>
              </a:ext>
            </a:extLst>
          </p:cNvPr>
          <p:cNvSpPr/>
          <p:nvPr/>
        </p:nvSpPr>
        <p:spPr>
          <a:xfrm>
            <a:off x="791851" y="1028343"/>
            <a:ext cx="10463753" cy="4801314"/>
          </a:xfrm>
          <a:prstGeom prst="rect">
            <a:avLst/>
          </a:prstGeom>
        </p:spPr>
        <p:txBody>
          <a:bodyPr wrap="square">
            <a:spAutoFit/>
          </a:bodyPr>
          <a:lstStyle/>
          <a:p>
            <a:r>
              <a:rPr lang="uk-UA" dirty="0"/>
              <a:t>Витрати, які відносяться на собівартість продукції, визначаються Методичними рекомендаціями з формування собівартості продукції (робіт, послуг).</a:t>
            </a:r>
          </a:p>
          <a:p>
            <a:r>
              <a:rPr lang="uk-UA" dirty="0"/>
              <a:t>До собівартості продукції, зокрема, включаються витрати праці, засобів і предметів праці на виробництво продукції на підприємстві. До них відносяться:</a:t>
            </a:r>
          </a:p>
          <a:p>
            <a:r>
              <a:rPr lang="uk-UA" dirty="0"/>
              <a:t>—	витрати на підготовку і освоєння виробництва;</a:t>
            </a:r>
          </a:p>
          <a:p>
            <a:r>
              <a:rPr lang="uk-UA" dirty="0"/>
              <a:t>—	витрати, безпосередньо пов’язані з виробництвом продукції (робіт, послуг), зумовлені технологією і організацією виробництва, включаючи витрати на контроль виробничих процесів і якості продукції, що випускається;</a:t>
            </a:r>
          </a:p>
          <a:p>
            <a:r>
              <a:rPr lang="uk-UA" dirty="0"/>
              <a:t> —	витрати, пов’язані з раціоналізацією й винахідництвом;</a:t>
            </a:r>
          </a:p>
          <a:p>
            <a:r>
              <a:rPr lang="uk-UA" dirty="0"/>
              <a:t>—	витрати по обслуговуванню виробничого процесу, забезпеченню нормальних умов праці й техніки безпеки;</a:t>
            </a:r>
          </a:p>
          <a:p>
            <a:r>
              <a:rPr lang="uk-UA" dirty="0"/>
              <a:t>—	витрати, пов’язані з набором робочої сили, підготовкою та перепідготовкою кадрів;</a:t>
            </a:r>
          </a:p>
          <a:p>
            <a:r>
              <a:rPr lang="uk-UA" dirty="0"/>
              <a:t>—	відрахування на соціальні заходи;</a:t>
            </a:r>
          </a:p>
          <a:p>
            <a:r>
              <a:rPr lang="uk-UA" dirty="0"/>
              <a:t>—	витрати по управлінню виробництвом тощо.</a:t>
            </a:r>
          </a:p>
          <a:p>
            <a:r>
              <a:rPr lang="uk-UA" dirty="0"/>
              <a:t>Крім цього, до собівартості продукції (робіт, послуг) включаються також втрати від браку, від простоїв за внутрішньовиробничими причинами, нестачі матеріальних цінностей у виробництві й на складах в межах норм природного убутку.</a:t>
            </a:r>
          </a:p>
        </p:txBody>
      </p:sp>
    </p:spTree>
    <p:extLst>
      <p:ext uri="{BB962C8B-B14F-4D97-AF65-F5344CB8AC3E}">
        <p14:creationId xmlns:p14="http://schemas.microsoft.com/office/powerpoint/2010/main" val="30873014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4F36FA3C-F0B3-4ECE-AF93-0EE8F03C3774}"/>
              </a:ext>
            </a:extLst>
          </p:cNvPr>
          <p:cNvSpPr/>
          <p:nvPr/>
        </p:nvSpPr>
        <p:spPr>
          <a:xfrm>
            <a:off x="1420305" y="1305341"/>
            <a:ext cx="9351390" cy="4247317"/>
          </a:xfrm>
          <a:prstGeom prst="rect">
            <a:avLst/>
          </a:prstGeom>
        </p:spPr>
        <p:txBody>
          <a:bodyPr wrap="square">
            <a:spAutoFit/>
          </a:bodyPr>
          <a:lstStyle/>
          <a:p>
            <a:r>
              <a:rPr lang="uk-UA" dirty="0"/>
              <a:t>Залежно від того, які витрати включаються до собівартості продукції, традиційно виділяються такі її види:</a:t>
            </a:r>
          </a:p>
          <a:p>
            <a:r>
              <a:rPr lang="uk-UA" dirty="0"/>
              <a:t>—	технологічна — включає лише прямі витрати, пов’язані з підготовкою та виготовленням продукції;</a:t>
            </a:r>
          </a:p>
          <a:p>
            <a:r>
              <a:rPr lang="uk-UA" dirty="0"/>
              <a:t>—	виробнича — включає прямі витрати і загальновиробничі витрати; вона характеризує витрати самостійного виробничого підрозділу (цеху) на виготовлення продукції;</a:t>
            </a:r>
          </a:p>
          <a:p>
            <a:r>
              <a:rPr lang="uk-UA" dirty="0"/>
              <a:t>—	повна — виробнича собівартість, яка збільшена на суму адміністративних, комерційних і збутових витрат. Цей показник інтегрує загальні витрати підприємства, які пов’язані як з виробництвом, так і з реалізацією продукції;</a:t>
            </a:r>
          </a:p>
          <a:p>
            <a:r>
              <a:rPr lang="uk-UA" dirty="0"/>
              <a:t>—	індивідуальна — характеризує витрати конкретного підприємства, які пов’язані з випуском продукції;</a:t>
            </a:r>
          </a:p>
          <a:p>
            <a:r>
              <a:rPr lang="uk-UA" dirty="0"/>
              <a:t>—	середньогалузева — характеризує середні по галузі витрати на виробництво даного виробу і розраховується за формулою середньозваженої із індивідуальних </a:t>
            </a:r>
            <a:r>
              <a:rPr lang="uk-UA" dirty="0" err="1"/>
              <a:t>собівартостей</a:t>
            </a:r>
            <a:r>
              <a:rPr lang="uk-UA" dirty="0"/>
              <a:t> підприємств галузі.</a:t>
            </a:r>
          </a:p>
        </p:txBody>
      </p:sp>
    </p:spTree>
    <p:extLst>
      <p:ext uri="{BB962C8B-B14F-4D97-AF65-F5344CB8AC3E}">
        <p14:creationId xmlns:p14="http://schemas.microsoft.com/office/powerpoint/2010/main" val="3825275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F8D8FF4-7DCD-4194-BD90-1127DB00753E}"/>
              </a:ext>
            </a:extLst>
          </p:cNvPr>
          <p:cNvSpPr/>
          <p:nvPr/>
        </p:nvSpPr>
        <p:spPr>
          <a:xfrm>
            <a:off x="1640264" y="1696825"/>
            <a:ext cx="8427562" cy="2862322"/>
          </a:xfrm>
          <a:prstGeom prst="rect">
            <a:avLst/>
          </a:prstGeom>
        </p:spPr>
        <p:txBody>
          <a:bodyPr wrap="square">
            <a:spAutoFit/>
          </a:bodyPr>
          <a:lstStyle/>
          <a:p>
            <a:r>
              <a:rPr lang="uk-UA" dirty="0"/>
              <a:t>Принцип історичної собівартості, що покладений в основу бухгалтерського обліку, передбачає пріоритетну оцінку активів підприємства, виходячи з витрат на їх виробництво і споживання. Згідно з Національними положеннями (стандартами) бухгалтерського обліку до історичної (фактичної) собівартості повинні включатися лише виробничі витрати: прямі матеріальні витрати, прямі витрати на оплату праці, інші прямі витрати і загальновиробничі витрати.</a:t>
            </a:r>
          </a:p>
          <a:p>
            <a:r>
              <a:rPr lang="uk-UA" dirty="0"/>
              <a:t> </a:t>
            </a:r>
          </a:p>
          <a:p>
            <a:r>
              <a:rPr lang="uk-UA" dirty="0"/>
              <a:t>Показник повної собівартості використовується не для оцінки активів, а для цілей довгострокового планування та для визначення ціни на продукцію.</a:t>
            </a:r>
          </a:p>
        </p:txBody>
      </p:sp>
    </p:spTree>
    <p:extLst>
      <p:ext uri="{BB962C8B-B14F-4D97-AF65-F5344CB8AC3E}">
        <p14:creationId xmlns:p14="http://schemas.microsoft.com/office/powerpoint/2010/main" val="22518270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9E0507A-F58A-4C59-8062-7C8685861400}"/>
              </a:ext>
            </a:extLst>
          </p:cNvPr>
          <p:cNvSpPr/>
          <p:nvPr/>
        </p:nvSpPr>
        <p:spPr>
          <a:xfrm>
            <a:off x="2205871" y="1970202"/>
            <a:ext cx="8144759" cy="1754326"/>
          </a:xfrm>
          <a:prstGeom prst="rect">
            <a:avLst/>
          </a:prstGeom>
        </p:spPr>
        <p:txBody>
          <a:bodyPr wrap="square">
            <a:spAutoFit/>
          </a:bodyPr>
          <a:lstStyle/>
          <a:p>
            <a:r>
              <a:rPr lang="ru-RU" dirty="0"/>
              <a:t>За </a:t>
            </a:r>
            <a:r>
              <a:rPr lang="ru-RU" dirty="0" err="1"/>
              <a:t>ознакою</a:t>
            </a:r>
            <a:r>
              <a:rPr lang="ru-RU" dirty="0"/>
              <a:t> часу </a:t>
            </a:r>
            <a:r>
              <a:rPr lang="ru-RU" dirty="0" err="1"/>
              <a:t>собівартість</a:t>
            </a:r>
            <a:r>
              <a:rPr lang="ru-RU" dirty="0"/>
              <a:t> </a:t>
            </a:r>
            <a:r>
              <a:rPr lang="ru-RU" dirty="0" err="1"/>
              <a:t>поділяється</a:t>
            </a:r>
            <a:r>
              <a:rPr lang="ru-RU" dirty="0"/>
              <a:t> на </a:t>
            </a:r>
            <a:r>
              <a:rPr lang="ru-RU" b="1" dirty="0" err="1"/>
              <a:t>планову</a:t>
            </a:r>
            <a:r>
              <a:rPr lang="ru-RU" b="1" dirty="0"/>
              <a:t> (</a:t>
            </a:r>
            <a:r>
              <a:rPr lang="ru-RU" b="1" dirty="0" err="1"/>
              <a:t>нормативну</a:t>
            </a:r>
            <a:r>
              <a:rPr lang="ru-RU" b="1" dirty="0"/>
              <a:t>)</a:t>
            </a:r>
            <a:r>
              <a:rPr lang="ru-RU" dirty="0"/>
              <a:t> і </a:t>
            </a:r>
            <a:r>
              <a:rPr lang="ru-RU" b="1" dirty="0" err="1"/>
              <a:t>фактичну</a:t>
            </a:r>
            <a:r>
              <a:rPr lang="ru-RU" b="1" dirty="0"/>
              <a:t>. </a:t>
            </a:r>
            <a:r>
              <a:rPr lang="ru-RU" dirty="0"/>
              <a:t>Для </a:t>
            </a:r>
            <a:r>
              <a:rPr lang="ru-RU" dirty="0" err="1"/>
              <a:t>розрахунку</a:t>
            </a:r>
            <a:r>
              <a:rPr lang="ru-RU" dirty="0"/>
              <a:t> </a:t>
            </a:r>
            <a:r>
              <a:rPr lang="ru-RU" dirty="0" err="1"/>
              <a:t>планової</a:t>
            </a:r>
            <a:r>
              <a:rPr lang="ru-RU" dirty="0"/>
              <a:t> (</a:t>
            </a:r>
            <a:r>
              <a:rPr lang="ru-RU" dirty="0" err="1"/>
              <a:t>нормативної</a:t>
            </a:r>
            <a:r>
              <a:rPr lang="ru-RU" dirty="0"/>
              <a:t>) </a:t>
            </a:r>
            <a:r>
              <a:rPr lang="ru-RU" dirty="0" err="1"/>
              <a:t>собівартості</a:t>
            </a:r>
            <a:r>
              <a:rPr lang="ru-RU" dirty="0"/>
              <a:t> </a:t>
            </a:r>
            <a:r>
              <a:rPr lang="ru-RU" dirty="0" err="1"/>
              <a:t>включаються</a:t>
            </a:r>
            <a:r>
              <a:rPr lang="ru-RU" dirty="0"/>
              <a:t> максимально </a:t>
            </a:r>
            <a:r>
              <a:rPr lang="ru-RU" dirty="0" err="1"/>
              <a:t>допустимі</a:t>
            </a:r>
            <a:r>
              <a:rPr lang="ru-RU" dirty="0"/>
              <a:t> </a:t>
            </a:r>
            <a:r>
              <a:rPr lang="ru-RU" dirty="0" err="1"/>
              <a:t>витрати</a:t>
            </a:r>
            <a:r>
              <a:rPr lang="ru-RU" dirty="0"/>
              <a:t> </a:t>
            </a:r>
            <a:r>
              <a:rPr lang="ru-RU" dirty="0" err="1"/>
              <a:t>підприємства</a:t>
            </a:r>
            <a:r>
              <a:rPr lang="ru-RU" dirty="0"/>
              <a:t> на </a:t>
            </a:r>
            <a:r>
              <a:rPr lang="ru-RU" dirty="0" err="1"/>
              <a:t>виготовлення</a:t>
            </a:r>
            <a:r>
              <a:rPr lang="ru-RU" dirty="0"/>
              <a:t> </a:t>
            </a:r>
            <a:r>
              <a:rPr lang="ru-RU" dirty="0" err="1"/>
              <a:t>продукції</a:t>
            </a:r>
            <a:r>
              <a:rPr lang="ru-RU" dirty="0"/>
              <a:t>, </a:t>
            </a:r>
            <a:r>
              <a:rPr lang="ru-RU" dirty="0" err="1"/>
              <a:t>передбачені</a:t>
            </a:r>
            <a:r>
              <a:rPr lang="ru-RU" dirty="0"/>
              <a:t> планом на </a:t>
            </a:r>
            <a:r>
              <a:rPr lang="ru-RU" dirty="0" err="1"/>
              <a:t>минулий</a:t>
            </a:r>
            <a:r>
              <a:rPr lang="ru-RU" dirty="0"/>
              <a:t> </a:t>
            </a:r>
            <a:r>
              <a:rPr lang="ru-RU" dirty="0" err="1"/>
              <a:t>період</a:t>
            </a:r>
            <a:r>
              <a:rPr lang="ru-RU" dirty="0"/>
              <a:t>. </a:t>
            </a:r>
            <a:r>
              <a:rPr lang="ru-RU" dirty="0" err="1"/>
              <a:t>Фактична</a:t>
            </a:r>
            <a:r>
              <a:rPr lang="ru-RU" dirty="0"/>
              <a:t> </a:t>
            </a:r>
            <a:r>
              <a:rPr lang="ru-RU" dirty="0" err="1"/>
              <a:t>собівартість</a:t>
            </a:r>
            <a:r>
              <a:rPr lang="ru-RU" dirty="0"/>
              <a:t> </a:t>
            </a:r>
            <a:r>
              <a:rPr lang="ru-RU" dirty="0" err="1"/>
              <a:t>характеризує</a:t>
            </a:r>
            <a:r>
              <a:rPr lang="ru-RU" dirty="0"/>
              <a:t> </a:t>
            </a:r>
            <a:r>
              <a:rPr lang="ru-RU" dirty="0" err="1"/>
              <a:t>розмір</a:t>
            </a:r>
            <a:r>
              <a:rPr lang="ru-RU" dirty="0"/>
              <a:t> </a:t>
            </a:r>
            <a:r>
              <a:rPr lang="ru-RU" dirty="0" err="1"/>
              <a:t>дійсно</a:t>
            </a:r>
            <a:r>
              <a:rPr lang="ru-RU" dirty="0"/>
              <a:t> </a:t>
            </a:r>
            <a:r>
              <a:rPr lang="ru-RU" dirty="0" err="1"/>
              <a:t>затрачених</a:t>
            </a:r>
            <a:r>
              <a:rPr lang="ru-RU" dirty="0"/>
              <a:t> </a:t>
            </a:r>
            <a:r>
              <a:rPr lang="ru-RU" dirty="0" err="1"/>
              <a:t>засобів</a:t>
            </a:r>
            <a:r>
              <a:rPr lang="ru-RU" dirty="0"/>
              <a:t> на </a:t>
            </a:r>
            <a:r>
              <a:rPr lang="ru-RU" dirty="0" err="1"/>
              <a:t>випущену</a:t>
            </a:r>
            <a:r>
              <a:rPr lang="ru-RU" dirty="0"/>
              <a:t> </a:t>
            </a:r>
            <a:r>
              <a:rPr lang="ru-RU" dirty="0" err="1"/>
              <a:t>продукцію</a:t>
            </a:r>
            <a:r>
              <a:rPr lang="ru-RU" dirty="0"/>
              <a:t>, </a:t>
            </a:r>
            <a:r>
              <a:rPr lang="ru-RU" dirty="0" err="1"/>
              <a:t>виконані</a:t>
            </a:r>
            <a:r>
              <a:rPr lang="ru-RU" dirty="0"/>
              <a:t> </a:t>
            </a:r>
            <a:r>
              <a:rPr lang="ru-RU" dirty="0" err="1"/>
              <a:t>ро</a:t>
            </a:r>
            <a:r>
              <a:rPr lang="ru-RU" dirty="0"/>
              <a:t>- </a:t>
            </a:r>
            <a:r>
              <a:rPr lang="ru-RU" dirty="0" err="1"/>
              <a:t>боти</a:t>
            </a:r>
            <a:r>
              <a:rPr lang="ru-RU" dirty="0"/>
              <a:t> </a:t>
            </a:r>
            <a:r>
              <a:rPr lang="ru-RU" dirty="0" err="1"/>
              <a:t>чи</a:t>
            </a:r>
            <a:r>
              <a:rPr lang="ru-RU" dirty="0"/>
              <a:t> </a:t>
            </a:r>
            <a:r>
              <a:rPr lang="ru-RU" dirty="0" err="1"/>
              <a:t>надані</a:t>
            </a:r>
            <a:r>
              <a:rPr lang="ru-RU" dirty="0"/>
              <a:t> </a:t>
            </a:r>
            <a:r>
              <a:rPr lang="ru-RU" dirty="0" err="1"/>
              <a:t>послуги</a:t>
            </a:r>
            <a:r>
              <a:rPr lang="ru-RU" dirty="0"/>
              <a:t>.</a:t>
            </a:r>
            <a:endParaRPr lang="uk-UA" dirty="0"/>
          </a:p>
        </p:txBody>
      </p:sp>
    </p:spTree>
    <p:extLst>
      <p:ext uri="{BB962C8B-B14F-4D97-AF65-F5344CB8AC3E}">
        <p14:creationId xmlns:p14="http://schemas.microsoft.com/office/powerpoint/2010/main" val="2047606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134C932-126C-4F58-B12F-14E59F089956}"/>
              </a:ext>
            </a:extLst>
          </p:cNvPr>
          <p:cNvSpPr/>
          <p:nvPr/>
        </p:nvSpPr>
        <p:spPr>
          <a:xfrm>
            <a:off x="1529787" y="1905638"/>
            <a:ext cx="9132425" cy="2031325"/>
          </a:xfrm>
          <a:prstGeom prst="rect">
            <a:avLst/>
          </a:prstGeom>
        </p:spPr>
        <p:txBody>
          <a:bodyPr wrap="square">
            <a:spAutoFit/>
          </a:bodyPr>
          <a:lstStyle/>
          <a:p>
            <a:r>
              <a:rPr lang="uk-UA" dirty="0"/>
              <a:t>За </a:t>
            </a:r>
            <a:r>
              <a:rPr lang="uk-UA" dirty="0" err="1"/>
              <a:t>натурально</a:t>
            </a:r>
            <a:r>
              <a:rPr lang="uk-UA" dirty="0"/>
              <a:t>-речовим складом витрати виробництва являють собою витрати засобів виробництва і засобів існування працівників підприємств. Для відтворення процесу виробництва необхідно відновити обов’язкові елементи процесу праці. Затрачені засоби виробництва відновлюються за рахунок створеного продукту в натурі. Жива праця не відновлюється, а витрачається заново у новому циклі виробництва. Із знов створеного продукту виділяють кошти на відновлення робочої сили, які і складають необхідний елемент </a:t>
            </a:r>
            <a:r>
              <a:rPr lang="uk-UA" dirty="0" err="1"/>
              <a:t>натурально</a:t>
            </a:r>
            <a:r>
              <a:rPr lang="uk-UA" dirty="0"/>
              <a:t>-речових витрат виробництва.</a:t>
            </a:r>
          </a:p>
        </p:txBody>
      </p:sp>
    </p:spTree>
    <p:extLst>
      <p:ext uri="{BB962C8B-B14F-4D97-AF65-F5344CB8AC3E}">
        <p14:creationId xmlns:p14="http://schemas.microsoft.com/office/powerpoint/2010/main" val="330114787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B556D56-4311-4BE5-901C-662AC4DA7F52}"/>
              </a:ext>
            </a:extLst>
          </p:cNvPr>
          <p:cNvSpPr/>
          <p:nvPr/>
        </p:nvSpPr>
        <p:spPr>
          <a:xfrm>
            <a:off x="1792664" y="1366887"/>
            <a:ext cx="8606672" cy="3416320"/>
          </a:xfrm>
          <a:prstGeom prst="rect">
            <a:avLst/>
          </a:prstGeom>
        </p:spPr>
        <p:txBody>
          <a:bodyPr wrap="square">
            <a:spAutoFit/>
          </a:bodyPr>
          <a:lstStyle/>
          <a:p>
            <a:pPr algn="ctr"/>
            <a:r>
              <a:rPr lang="uk-UA" b="1" dirty="0"/>
              <a:t>4.	ФОРМУВАННЯ ВИТРАТ ЗА МІСЦЯМИ ВИНИКНЕННЯ, ЦЕНТРАМИ ВИТРАТ ТА ЦЕНТРАМИ ВІДПОВІДАЛЬНОСТІ</a:t>
            </a:r>
          </a:p>
          <a:p>
            <a:endParaRPr lang="uk-UA" dirty="0"/>
          </a:p>
          <a:p>
            <a:r>
              <a:rPr lang="uk-UA" dirty="0"/>
              <a:t>Для контролінгу надзвичайно важливого значення в сьогоднішніх умовах господарювання набуває інформація про витрати не в цілому по підприємству чи організації, а в розрізі більш деталізованих об’єктів формування затрат. Як відомо, інформація про витрати формується за допомогою бухгалтерського обліку. Бухгалтерському апарату затрати на виробництво найкраще контролювати у процесі виробничого споживання ресурсів, тобто там, де відбувається виробничий процес або його обслуговування. У зв’язку з цим з’явилися такі об’єкти формування і обліку затрат, як місця виникнення затрат, центри затрат і центри відповідальності.</a:t>
            </a:r>
          </a:p>
        </p:txBody>
      </p:sp>
    </p:spTree>
    <p:extLst>
      <p:ext uri="{BB962C8B-B14F-4D97-AF65-F5344CB8AC3E}">
        <p14:creationId xmlns:p14="http://schemas.microsoft.com/office/powerpoint/2010/main" val="2966899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ACDF8BC-2347-4A39-A26E-119CCE104175}"/>
              </a:ext>
            </a:extLst>
          </p:cNvPr>
          <p:cNvSpPr/>
          <p:nvPr/>
        </p:nvSpPr>
        <p:spPr>
          <a:xfrm>
            <a:off x="1759670" y="1545995"/>
            <a:ext cx="8672660" cy="3416320"/>
          </a:xfrm>
          <a:prstGeom prst="rect">
            <a:avLst/>
          </a:prstGeom>
        </p:spPr>
        <p:txBody>
          <a:bodyPr wrap="square">
            <a:spAutoFit/>
          </a:bodyPr>
          <a:lstStyle/>
          <a:p>
            <a:r>
              <a:rPr lang="uk-UA" b="1" dirty="0"/>
              <a:t>Місцем виникнення затрат </a:t>
            </a:r>
            <a:r>
              <a:rPr lang="uk-UA" dirty="0"/>
              <a:t>називається місце, де вони фактично утворились.</a:t>
            </a:r>
          </a:p>
          <a:p>
            <a:r>
              <a:rPr lang="uk-UA" dirty="0"/>
              <a:t>До місць виникнення затрат відносять структурні підрозділи (цехи, бригади, відділи, дільниці), які являють собою об’єкти нормування, планування і обліку затрат виробництва з метою контролю і управління витратами виробничих ресурсів.</a:t>
            </a:r>
          </a:p>
          <a:p>
            <a:endParaRPr lang="uk-UA" dirty="0"/>
          </a:p>
          <a:p>
            <a:r>
              <a:rPr lang="uk-UA" dirty="0"/>
              <a:t>Місця виникнення затрат є об’єктами аналітичного обліку затрат на виробництво за елементами затрат і статтями калькуляції.</a:t>
            </a:r>
          </a:p>
          <a:p>
            <a:endParaRPr lang="uk-UA" dirty="0"/>
          </a:p>
          <a:p>
            <a:r>
              <a:rPr lang="uk-UA" dirty="0"/>
              <a:t>Щодо процесу виробництва місця виникнення затрат можна класифікувати на виробничі і обслуговуючі. До виробничих належать цехи, дільниці, бригади, а до обслуговуючих — відділи і служби управління, склади і лабораторії тощо.</a:t>
            </a:r>
          </a:p>
        </p:txBody>
      </p:sp>
    </p:spTree>
    <p:extLst>
      <p:ext uri="{BB962C8B-B14F-4D97-AF65-F5344CB8AC3E}">
        <p14:creationId xmlns:p14="http://schemas.microsoft.com/office/powerpoint/2010/main" val="2561160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C25263A-D29C-4AE8-804B-9544C8FDD828}"/>
              </a:ext>
            </a:extLst>
          </p:cNvPr>
          <p:cNvSpPr/>
          <p:nvPr/>
        </p:nvSpPr>
        <p:spPr>
          <a:xfrm>
            <a:off x="1847654" y="952108"/>
            <a:ext cx="7965649" cy="4524315"/>
          </a:xfrm>
          <a:prstGeom prst="rect">
            <a:avLst/>
          </a:prstGeom>
        </p:spPr>
        <p:txBody>
          <a:bodyPr wrap="square">
            <a:spAutoFit/>
          </a:bodyPr>
          <a:lstStyle/>
          <a:p>
            <a:r>
              <a:rPr lang="uk-UA" dirty="0"/>
              <a:t>В економічній літературі центри витрат поділяються на дві групи — первинні та </a:t>
            </a:r>
            <a:r>
              <a:rPr lang="uk-UA" dirty="0" err="1"/>
              <a:t>акумулюючі</a:t>
            </a:r>
            <a:r>
              <a:rPr lang="uk-UA" dirty="0"/>
              <a:t>. До первинних центрів витрат відносять бригади, дільниці, відділи апарату управління тощо, а до </a:t>
            </a:r>
            <a:r>
              <a:rPr lang="uk-UA" dirty="0" err="1"/>
              <a:t>акумулюючих</a:t>
            </a:r>
            <a:r>
              <a:rPr lang="uk-UA" dirty="0"/>
              <a:t> — центри за сферами кругообігу коштів — постачальницько-заготівельна, виробнича, організаційна, фінансово-збутова, непродуктивна діяльність.</a:t>
            </a:r>
          </a:p>
          <a:p>
            <a:endParaRPr lang="uk-UA" dirty="0"/>
          </a:p>
          <a:p>
            <a:r>
              <a:rPr lang="uk-UA" dirty="0"/>
              <a:t>Розрізняють центри регульованих затрат і частково регульованих затрат. Для прикладу центром регульованих затрат можуть бути цехи основного виробництва у промисловості. До центрів частково регульованих затрат можна віднести адміністративно-управлінський апарат підприємства чи організації, бюро економічного аналізу, конструкторське бюро тощо.</a:t>
            </a:r>
          </a:p>
          <a:p>
            <a:endParaRPr lang="uk-UA" dirty="0"/>
          </a:p>
          <a:p>
            <a:r>
              <a:rPr lang="uk-UA" dirty="0"/>
              <a:t>Кількість центрів витрат залежить від галузевих особливостей, технології виробництва, організації праці, структури управління, рівня техніки тощо. Виділення центрів витрат і збір інформації залежить від прагматичних цілей і визначається потребами апарату управління.</a:t>
            </a:r>
          </a:p>
        </p:txBody>
      </p:sp>
    </p:spTree>
    <p:extLst>
      <p:ext uri="{BB962C8B-B14F-4D97-AF65-F5344CB8AC3E}">
        <p14:creationId xmlns:p14="http://schemas.microsoft.com/office/powerpoint/2010/main" val="13541216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EAFAF7A-D113-42E7-B31B-9A9D53D7334F}"/>
              </a:ext>
            </a:extLst>
          </p:cNvPr>
          <p:cNvSpPr/>
          <p:nvPr/>
        </p:nvSpPr>
        <p:spPr>
          <a:xfrm>
            <a:off x="1483150" y="1074655"/>
            <a:ext cx="8905188" cy="4923863"/>
          </a:xfrm>
          <a:prstGeom prst="rect">
            <a:avLst/>
          </a:prstGeom>
        </p:spPr>
        <p:txBody>
          <a:bodyPr wrap="square">
            <a:spAutoFit/>
          </a:bodyPr>
          <a:lstStyle/>
          <a:p>
            <a:r>
              <a:rPr lang="uk-UA" dirty="0"/>
              <a:t>У сучасному трактуванні </a:t>
            </a:r>
            <a:r>
              <a:rPr lang="uk-UA" b="1" dirty="0"/>
              <a:t>центр відповідальності </a:t>
            </a:r>
            <a:r>
              <a:rPr lang="uk-UA" dirty="0"/>
              <a:t>— це підрозділ підприємства, який очолює керівник (менеджер), що володіє делегованими повноваженнями і відповідає за результати роботи цього підрозділу, тобто це місце, де виникають правові відносини між учасниками господарських процесів.</a:t>
            </a:r>
          </a:p>
          <a:p>
            <a:r>
              <a:rPr lang="uk-UA" dirty="0"/>
              <a:t>Слід мати на увазі, що місця виникнення і центри затрат можуть повністю </a:t>
            </a:r>
            <a:r>
              <a:rPr lang="uk-UA" dirty="0" err="1"/>
              <a:t>спадатися</a:t>
            </a:r>
            <a:r>
              <a:rPr lang="uk-UA" dirty="0"/>
              <a:t> (цех, дільниця, бригада), але в цей же час цех, що складається з декількох дільниць, будучи центром відповідальності, охоплює декілька місць виникнення затрат.</a:t>
            </a:r>
          </a:p>
          <a:p>
            <a:r>
              <a:rPr lang="uk-UA" dirty="0"/>
              <a:t>Функціональні відділи і служби управління відповідають за рівень затрат, які виникають не лише в цих підрозділах. Їх відповідальність поширюється на багато ланок виробництва.</a:t>
            </a:r>
          </a:p>
          <a:p>
            <a:r>
              <a:rPr lang="uk-UA" dirty="0"/>
              <a:t>Обсяг споживання виробничих ресурсів у місцях виникнення затрат залежить не лише від зусиль виробничих колективів — куди більше він зумовлений роботою технічних і постачальницьких служб підприємства. У зв’язку з цим зона їх відповідальності значно ширша місць виникнення затрат — відповідних відділів як структурних підрозділів. Такий центр відповідальності вбирає в себе декілька виробничих місць виникнення затрат.</a:t>
            </a:r>
          </a:p>
        </p:txBody>
      </p:sp>
    </p:spTree>
    <p:extLst>
      <p:ext uri="{BB962C8B-B14F-4D97-AF65-F5344CB8AC3E}">
        <p14:creationId xmlns:p14="http://schemas.microsoft.com/office/powerpoint/2010/main" val="11985675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6CA114E-DA80-4D5D-8024-7A3ADC1F8570}"/>
              </a:ext>
            </a:extLst>
          </p:cNvPr>
          <p:cNvSpPr/>
          <p:nvPr/>
        </p:nvSpPr>
        <p:spPr>
          <a:xfrm>
            <a:off x="2526384" y="2121031"/>
            <a:ext cx="7635712" cy="1754326"/>
          </a:xfrm>
          <a:prstGeom prst="rect">
            <a:avLst/>
          </a:prstGeom>
        </p:spPr>
        <p:txBody>
          <a:bodyPr wrap="square">
            <a:spAutoFit/>
          </a:bodyPr>
          <a:lstStyle/>
          <a:p>
            <a:r>
              <a:rPr lang="uk-UA" dirty="0"/>
              <a:t>Розрізняють такі принципи виділення центрів відповідальності на підприємстві:</a:t>
            </a:r>
          </a:p>
          <a:p>
            <a:r>
              <a:rPr lang="uk-UA" dirty="0"/>
              <a:t>—	функціональний;</a:t>
            </a:r>
          </a:p>
          <a:p>
            <a:r>
              <a:rPr lang="uk-UA" dirty="0"/>
              <a:t>—	територіальний;</a:t>
            </a:r>
          </a:p>
          <a:p>
            <a:r>
              <a:rPr lang="uk-UA" dirty="0"/>
              <a:t>—	відповідності організаційній структурі;</a:t>
            </a:r>
          </a:p>
          <a:p>
            <a:r>
              <a:rPr lang="uk-UA" dirty="0"/>
              <a:t>—	подібності структури затрат.</a:t>
            </a:r>
          </a:p>
        </p:txBody>
      </p:sp>
    </p:spTree>
    <p:extLst>
      <p:ext uri="{BB962C8B-B14F-4D97-AF65-F5344CB8AC3E}">
        <p14:creationId xmlns:p14="http://schemas.microsoft.com/office/powerpoint/2010/main" val="9054118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AE489B8-5B2C-4AC4-86D7-73EB4E83449E}"/>
              </a:ext>
            </a:extLst>
          </p:cNvPr>
          <p:cNvSpPr/>
          <p:nvPr/>
        </p:nvSpPr>
        <p:spPr>
          <a:xfrm>
            <a:off x="1481813" y="1151474"/>
            <a:ext cx="9888718" cy="4247317"/>
          </a:xfrm>
          <a:prstGeom prst="rect">
            <a:avLst/>
          </a:prstGeom>
        </p:spPr>
        <p:txBody>
          <a:bodyPr wrap="square">
            <a:spAutoFit/>
          </a:bodyPr>
          <a:lstStyle/>
          <a:p>
            <a:r>
              <a:rPr lang="uk-UA" dirty="0"/>
              <a:t>За функціональним принципом виділяють такі центри відповідальності:</a:t>
            </a:r>
          </a:p>
          <a:p>
            <a:r>
              <a:rPr lang="uk-UA" dirty="0"/>
              <a:t>—	обслуговуючі;</a:t>
            </a:r>
          </a:p>
          <a:p>
            <a:r>
              <a:rPr lang="uk-UA" dirty="0"/>
              <a:t>—	матеріальні;</a:t>
            </a:r>
          </a:p>
          <a:p>
            <a:r>
              <a:rPr lang="uk-UA" dirty="0"/>
              <a:t>—	виробничі;</a:t>
            </a:r>
          </a:p>
          <a:p>
            <a:r>
              <a:rPr lang="uk-UA" dirty="0"/>
              <a:t>—	управлінські;</a:t>
            </a:r>
          </a:p>
          <a:p>
            <a:r>
              <a:rPr lang="uk-UA" dirty="0"/>
              <a:t>—	збутові.</a:t>
            </a:r>
          </a:p>
          <a:p>
            <a:r>
              <a:rPr lang="uk-UA" b="1" dirty="0"/>
              <a:t>Обслуговуючі центри</a:t>
            </a:r>
            <a:r>
              <a:rPr lang="uk-UA" dirty="0"/>
              <a:t> відповідальності надають послуги іншим центрам всередині підприємства (їдальня, електропідстанція, паросилове господарство).</a:t>
            </a:r>
          </a:p>
          <a:p>
            <a:r>
              <a:rPr lang="uk-UA" b="1" dirty="0"/>
              <a:t>Матеріальні центри відповідальності </a:t>
            </a:r>
            <a:r>
              <a:rPr lang="uk-UA" dirty="0"/>
              <a:t>служать для заготівлі і забезпечення підприємства чи організації матеріальними ресурсами (відділ матеріально-технічного постачання).</a:t>
            </a:r>
          </a:p>
          <a:p>
            <a:r>
              <a:rPr lang="uk-UA" b="1" dirty="0"/>
              <a:t>Виробничі центри відповідальності </a:t>
            </a:r>
            <a:r>
              <a:rPr lang="uk-UA" dirty="0"/>
              <a:t>— підрозділи основного, допоміжного і підсобного виробництв.</a:t>
            </a:r>
          </a:p>
          <a:p>
            <a:r>
              <a:rPr lang="uk-UA" dirty="0"/>
              <a:t> </a:t>
            </a:r>
            <a:r>
              <a:rPr lang="uk-UA" b="1" dirty="0"/>
              <a:t>Управлінські центри відповідальності </a:t>
            </a:r>
            <a:r>
              <a:rPr lang="uk-UA" dirty="0"/>
              <a:t>— заводоуправління, бухгалтерія, відділ кадрів.</a:t>
            </a:r>
          </a:p>
          <a:p>
            <a:r>
              <a:rPr lang="uk-UA" dirty="0"/>
              <a:t>Збутові центри відповідальності — займаються реалізацією продукції (відділ маркетингу, збуту).</a:t>
            </a:r>
          </a:p>
        </p:txBody>
      </p:sp>
    </p:spTree>
    <p:extLst>
      <p:ext uri="{BB962C8B-B14F-4D97-AF65-F5344CB8AC3E}">
        <p14:creationId xmlns:p14="http://schemas.microsoft.com/office/powerpoint/2010/main" val="14533655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9F4F1D1-468C-4F20-8308-17909D0DE91D}"/>
              </a:ext>
            </a:extLst>
          </p:cNvPr>
          <p:cNvSpPr/>
          <p:nvPr/>
        </p:nvSpPr>
        <p:spPr>
          <a:xfrm>
            <a:off x="1630836" y="1923068"/>
            <a:ext cx="9134574" cy="2031325"/>
          </a:xfrm>
          <a:prstGeom prst="rect">
            <a:avLst/>
          </a:prstGeom>
        </p:spPr>
        <p:txBody>
          <a:bodyPr wrap="square">
            <a:spAutoFit/>
          </a:bodyPr>
          <a:lstStyle/>
          <a:p>
            <a:r>
              <a:rPr lang="uk-UA" dirty="0"/>
              <a:t>За територіальним принципом існує два варіанти поділу на центри відповідальності:</a:t>
            </a:r>
          </a:p>
          <a:p>
            <a:r>
              <a:rPr lang="uk-UA" dirty="0"/>
              <a:t>1.	У рамках одного центру відповідальності поєднані декілька функцій (наприклад, деякі підприємства мають декілька представництв у різних регіонах і кожне таке представництво займається маркетингом, рекламою, збутом продукції тощо).</a:t>
            </a:r>
          </a:p>
          <a:p>
            <a:r>
              <a:rPr lang="uk-UA" dirty="0"/>
              <a:t>2.	Один функціональний напрямок діяльності поділяють на декілька центрів відповідальності (наприклад, підприємство має декілька складів, розміщених в різних частинах міста).</a:t>
            </a:r>
          </a:p>
        </p:txBody>
      </p:sp>
    </p:spTree>
    <p:extLst>
      <p:ext uri="{BB962C8B-B14F-4D97-AF65-F5344CB8AC3E}">
        <p14:creationId xmlns:p14="http://schemas.microsoft.com/office/powerpoint/2010/main" val="29114874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9818746-D33F-41F1-B062-6B887E7C7905}"/>
              </a:ext>
            </a:extLst>
          </p:cNvPr>
          <p:cNvSpPr/>
          <p:nvPr/>
        </p:nvSpPr>
        <p:spPr>
          <a:xfrm>
            <a:off x="802849" y="802846"/>
            <a:ext cx="10586301" cy="4524315"/>
          </a:xfrm>
          <a:prstGeom prst="rect">
            <a:avLst/>
          </a:prstGeom>
        </p:spPr>
        <p:txBody>
          <a:bodyPr wrap="square">
            <a:spAutoFit/>
          </a:bodyPr>
          <a:lstStyle/>
          <a:p>
            <a:r>
              <a:rPr lang="uk-UA" dirty="0"/>
              <a:t>КОНТРОЛЬНІ ПИТАННЯ ДЛЯ САМОПІДГОТОВКИ</a:t>
            </a:r>
          </a:p>
          <a:p>
            <a:endParaRPr lang="uk-UA" dirty="0"/>
          </a:p>
          <a:p>
            <a:r>
              <a:rPr lang="uk-UA" dirty="0"/>
              <a:t>1.	У чому полягає необхідність класифікації витрат?</a:t>
            </a:r>
          </a:p>
          <a:p>
            <a:r>
              <a:rPr lang="uk-UA" dirty="0"/>
              <a:t>2.	Які найбільш суттєві ознаки можуть бути покладені в основу класифікації затрат?</a:t>
            </a:r>
          </a:p>
          <a:p>
            <a:r>
              <a:rPr lang="uk-UA" dirty="0"/>
              <a:t>3.	На які види поділяються затрати стосовно обсягу виробництва?</a:t>
            </a:r>
          </a:p>
          <a:p>
            <a:r>
              <a:rPr lang="uk-UA" dirty="0"/>
              <a:t>4.	У чому саме проявляються відмінності затрат, згрупованих за калькуляційними статтями і економічними елементами?</a:t>
            </a:r>
          </a:p>
          <a:p>
            <a:r>
              <a:rPr lang="uk-UA" dirty="0"/>
              <a:t>5.	Що таке релевантні і нерелевантні затрати?</a:t>
            </a:r>
          </a:p>
          <a:p>
            <a:r>
              <a:rPr lang="uk-UA" dirty="0"/>
              <a:t>6.	На які види поділяються затрати залежно від контролю вико- </a:t>
            </a:r>
            <a:r>
              <a:rPr lang="uk-UA" dirty="0" err="1"/>
              <a:t>нання</a:t>
            </a:r>
            <a:r>
              <a:rPr lang="uk-UA" dirty="0"/>
              <a:t>?</a:t>
            </a:r>
          </a:p>
          <a:p>
            <a:r>
              <a:rPr lang="uk-UA" dirty="0"/>
              <a:t>7.	Які витрати належать до витрат періоду?</a:t>
            </a:r>
          </a:p>
          <a:p>
            <a:r>
              <a:rPr lang="uk-UA" dirty="0"/>
              <a:t>8.	Що таке собівартість продукції?</a:t>
            </a:r>
          </a:p>
          <a:p>
            <a:r>
              <a:rPr lang="uk-UA" dirty="0"/>
              <a:t>9.	Чим саме відрізняється повна собівартість продукції від її виробничої собівартості?</a:t>
            </a:r>
          </a:p>
          <a:p>
            <a:r>
              <a:rPr lang="uk-UA" dirty="0"/>
              <a:t>10.	Дати визначення понять «центр витрат», «центр відповідальності», «центр прибутку», «центр виручки», «центр інвестицій».</a:t>
            </a:r>
          </a:p>
          <a:p>
            <a:r>
              <a:rPr lang="uk-UA" dirty="0"/>
              <a:t>11.	Які принципи покладено в основу класифікації центрів відповідальності?</a:t>
            </a:r>
          </a:p>
          <a:p>
            <a:r>
              <a:rPr lang="uk-UA" dirty="0"/>
              <a:t>12.	Вкажіть фактори, які впливають на вибір центрів затрат?</a:t>
            </a:r>
          </a:p>
        </p:txBody>
      </p:sp>
    </p:spTree>
    <p:extLst>
      <p:ext uri="{BB962C8B-B14F-4D97-AF65-F5344CB8AC3E}">
        <p14:creationId xmlns:p14="http://schemas.microsoft.com/office/powerpoint/2010/main" val="385188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EDACDAD-7C83-4E71-93E4-D50827CEC702}"/>
              </a:ext>
            </a:extLst>
          </p:cNvPr>
          <p:cNvSpPr/>
          <p:nvPr/>
        </p:nvSpPr>
        <p:spPr>
          <a:xfrm>
            <a:off x="2004349" y="2181447"/>
            <a:ext cx="8183302" cy="1477328"/>
          </a:xfrm>
          <a:prstGeom prst="rect">
            <a:avLst/>
          </a:prstGeom>
        </p:spPr>
        <p:txBody>
          <a:bodyPr wrap="square">
            <a:spAutoFit/>
          </a:bodyPr>
          <a:lstStyle/>
          <a:p>
            <a:r>
              <a:rPr lang="uk-UA" b="1" dirty="0"/>
              <a:t>Витратами звітного періоду </a:t>
            </a:r>
            <a:r>
              <a:rPr lang="uk-UA" dirty="0"/>
              <a:t>визнаються або зменшення активів, або збільшення зобов’язань, що призводять до зменшення власного капіталу підприємства (за винятком зменшення капіталу внаслідок його вилучення або розподілу власниками),за умови, що ці витрати можуть бути достовірно оцінені.</a:t>
            </a:r>
          </a:p>
        </p:txBody>
      </p:sp>
    </p:spTree>
    <p:extLst>
      <p:ext uri="{BB962C8B-B14F-4D97-AF65-F5344CB8AC3E}">
        <p14:creationId xmlns:p14="http://schemas.microsoft.com/office/powerpoint/2010/main" val="3464894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A932DAF-EDFA-4DF9-BB60-D244AB259D2E}"/>
              </a:ext>
            </a:extLst>
          </p:cNvPr>
          <p:cNvSpPr/>
          <p:nvPr/>
        </p:nvSpPr>
        <p:spPr>
          <a:xfrm>
            <a:off x="1668684" y="1893666"/>
            <a:ext cx="8854632" cy="2031325"/>
          </a:xfrm>
          <a:prstGeom prst="rect">
            <a:avLst/>
          </a:prstGeom>
        </p:spPr>
        <p:txBody>
          <a:bodyPr wrap="square">
            <a:spAutoFit/>
          </a:bodyPr>
          <a:lstStyle/>
          <a:p>
            <a:r>
              <a:rPr lang="uk-UA" dirty="0"/>
              <a:t>Витрати визнаються витратами певного періоду одночасно з визнанням доходу, для отримання якого вони здійснені. Витрати, які неможливо прямо пов’язати з доходом певного періоду, відображаються у складі витрат того звітного періоду, в якому вони були здійснені. Якщо актив забезпечує одержання економічних вигід впродовж кількох звітних періодів, то витрати визначаються шляхом систематичного розподілу його вартості (наприклад, у вигляді амортизації) між відповідними звітними періодами.</a:t>
            </a:r>
          </a:p>
        </p:txBody>
      </p:sp>
    </p:spTree>
    <p:extLst>
      <p:ext uri="{BB962C8B-B14F-4D97-AF65-F5344CB8AC3E}">
        <p14:creationId xmlns:p14="http://schemas.microsoft.com/office/powerpoint/2010/main" val="3933974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E3DC7DC-99CA-488F-91AB-C4D3FA47302A}"/>
              </a:ext>
            </a:extLst>
          </p:cNvPr>
          <p:cNvSpPr/>
          <p:nvPr/>
        </p:nvSpPr>
        <p:spPr>
          <a:xfrm>
            <a:off x="1836516" y="1791081"/>
            <a:ext cx="8518967" cy="2031325"/>
          </a:xfrm>
          <a:prstGeom prst="rect">
            <a:avLst/>
          </a:prstGeom>
        </p:spPr>
        <p:txBody>
          <a:bodyPr wrap="square">
            <a:spAutoFit/>
          </a:bodyPr>
          <a:lstStyle/>
          <a:p>
            <a:r>
              <a:rPr lang="ru-RU" dirty="0"/>
              <a:t>Не </a:t>
            </a:r>
            <a:r>
              <a:rPr lang="ru-RU" dirty="0" err="1"/>
              <a:t>визнаються</a:t>
            </a:r>
            <a:r>
              <a:rPr lang="ru-RU" dirty="0"/>
              <a:t> </a:t>
            </a:r>
            <a:r>
              <a:rPr lang="ru-RU" dirty="0" err="1"/>
              <a:t>витратами</a:t>
            </a:r>
            <a:r>
              <a:rPr lang="ru-RU" dirty="0"/>
              <a:t> й не </a:t>
            </a:r>
            <a:r>
              <a:rPr lang="ru-RU" dirty="0" err="1"/>
              <a:t>включаються</a:t>
            </a:r>
            <a:r>
              <a:rPr lang="ru-RU" dirty="0"/>
              <a:t> до </a:t>
            </a:r>
            <a:r>
              <a:rPr lang="ru-RU" dirty="0" err="1"/>
              <a:t>звіту</a:t>
            </a:r>
            <a:r>
              <a:rPr lang="ru-RU" dirty="0"/>
              <a:t> про </a:t>
            </a:r>
            <a:r>
              <a:rPr lang="ru-RU" dirty="0" err="1"/>
              <a:t>фінансові</a:t>
            </a:r>
            <a:r>
              <a:rPr lang="ru-RU" dirty="0"/>
              <a:t> </a:t>
            </a:r>
            <a:r>
              <a:rPr lang="ru-RU" dirty="0" err="1"/>
              <a:t>результати</a:t>
            </a:r>
            <a:r>
              <a:rPr lang="ru-RU" dirty="0"/>
              <a:t>:</a:t>
            </a:r>
          </a:p>
          <a:p>
            <a:r>
              <a:rPr lang="ru-RU" dirty="0"/>
              <a:t>—	</a:t>
            </a:r>
            <a:r>
              <a:rPr lang="ru-RU" dirty="0" err="1"/>
              <a:t>платежі</a:t>
            </a:r>
            <a:r>
              <a:rPr lang="ru-RU" dirty="0"/>
              <a:t> за договорами </a:t>
            </a:r>
            <a:r>
              <a:rPr lang="ru-RU" dirty="0" err="1"/>
              <a:t>комісії</a:t>
            </a:r>
            <a:r>
              <a:rPr lang="ru-RU" dirty="0"/>
              <a:t>, </a:t>
            </a:r>
            <a:r>
              <a:rPr lang="ru-RU" dirty="0" err="1"/>
              <a:t>агентськими</a:t>
            </a:r>
            <a:r>
              <a:rPr lang="ru-RU" dirty="0"/>
              <a:t> </a:t>
            </a:r>
            <a:r>
              <a:rPr lang="ru-RU" dirty="0" err="1"/>
              <a:t>угодами</a:t>
            </a:r>
            <a:r>
              <a:rPr lang="ru-RU" dirty="0"/>
              <a:t> та </a:t>
            </a:r>
            <a:r>
              <a:rPr lang="ru-RU" dirty="0" err="1"/>
              <a:t>іншими</a:t>
            </a:r>
            <a:r>
              <a:rPr lang="ru-RU" dirty="0"/>
              <a:t> </a:t>
            </a:r>
            <a:r>
              <a:rPr lang="ru-RU" dirty="0" err="1"/>
              <a:t>аналогічними</a:t>
            </a:r>
            <a:r>
              <a:rPr lang="ru-RU" dirty="0"/>
              <a:t> договорами на </a:t>
            </a:r>
            <a:r>
              <a:rPr lang="ru-RU" dirty="0" err="1"/>
              <a:t>користь</a:t>
            </a:r>
            <a:r>
              <a:rPr lang="ru-RU" dirty="0"/>
              <a:t> </a:t>
            </a:r>
            <a:r>
              <a:rPr lang="ru-RU" dirty="0" err="1"/>
              <a:t>комітента</a:t>
            </a:r>
            <a:r>
              <a:rPr lang="ru-RU" dirty="0"/>
              <a:t>, принципала </a:t>
            </a:r>
            <a:r>
              <a:rPr lang="ru-RU" dirty="0" err="1"/>
              <a:t>тощо</a:t>
            </a:r>
            <a:r>
              <a:rPr lang="ru-RU" dirty="0"/>
              <a:t>;</a:t>
            </a:r>
          </a:p>
          <a:p>
            <a:r>
              <a:rPr lang="ru-RU" dirty="0"/>
              <a:t>—	</a:t>
            </a:r>
            <a:r>
              <a:rPr lang="ru-RU" dirty="0" err="1"/>
              <a:t>попередня</a:t>
            </a:r>
            <a:r>
              <a:rPr lang="ru-RU" dirty="0"/>
              <a:t> (</a:t>
            </a:r>
            <a:r>
              <a:rPr lang="ru-RU" dirty="0" err="1"/>
              <a:t>авансова</a:t>
            </a:r>
            <a:r>
              <a:rPr lang="ru-RU" dirty="0"/>
              <a:t>) оплата </a:t>
            </a:r>
            <a:r>
              <a:rPr lang="ru-RU" dirty="0" err="1"/>
              <a:t>запасів</a:t>
            </a:r>
            <a:r>
              <a:rPr lang="ru-RU" dirty="0"/>
              <a:t>, </a:t>
            </a:r>
            <a:r>
              <a:rPr lang="ru-RU" dirty="0" err="1"/>
              <a:t>робіт</a:t>
            </a:r>
            <a:r>
              <a:rPr lang="ru-RU" dirty="0"/>
              <a:t>, </a:t>
            </a:r>
            <a:r>
              <a:rPr lang="ru-RU" dirty="0" err="1"/>
              <a:t>послуг</a:t>
            </a:r>
            <a:r>
              <a:rPr lang="ru-RU" dirty="0"/>
              <a:t>;</a:t>
            </a:r>
          </a:p>
          <a:p>
            <a:r>
              <a:rPr lang="ru-RU" dirty="0"/>
              <a:t>—	</a:t>
            </a:r>
            <a:r>
              <a:rPr lang="ru-RU" dirty="0" err="1"/>
              <a:t>погашення</a:t>
            </a:r>
            <a:r>
              <a:rPr lang="ru-RU" dirty="0"/>
              <a:t> </a:t>
            </a:r>
            <a:r>
              <a:rPr lang="ru-RU" dirty="0" err="1"/>
              <a:t>одержаних</a:t>
            </a:r>
            <a:r>
              <a:rPr lang="ru-RU" dirty="0"/>
              <a:t> </a:t>
            </a:r>
            <a:r>
              <a:rPr lang="ru-RU" dirty="0" err="1"/>
              <a:t>позик</a:t>
            </a:r>
            <a:r>
              <a:rPr lang="ru-RU" dirty="0"/>
              <a:t>;</a:t>
            </a:r>
          </a:p>
          <a:p>
            <a:r>
              <a:rPr lang="ru-RU" dirty="0"/>
              <a:t>—	</a:t>
            </a:r>
            <a:r>
              <a:rPr lang="ru-RU" dirty="0" err="1"/>
              <a:t>інші</a:t>
            </a:r>
            <a:r>
              <a:rPr lang="ru-RU" dirty="0"/>
              <a:t> </a:t>
            </a:r>
            <a:r>
              <a:rPr lang="ru-RU" dirty="0" err="1"/>
              <a:t>зменшення</a:t>
            </a:r>
            <a:r>
              <a:rPr lang="ru-RU" dirty="0"/>
              <a:t> </a:t>
            </a:r>
            <a:r>
              <a:rPr lang="ru-RU" dirty="0" err="1"/>
              <a:t>активів</a:t>
            </a:r>
            <a:r>
              <a:rPr lang="ru-RU" dirty="0"/>
              <a:t> </a:t>
            </a:r>
            <a:r>
              <a:rPr lang="ru-RU" dirty="0" err="1"/>
              <a:t>або</a:t>
            </a:r>
            <a:r>
              <a:rPr lang="ru-RU" dirty="0"/>
              <a:t> </a:t>
            </a:r>
            <a:r>
              <a:rPr lang="ru-RU" dirty="0" err="1"/>
              <a:t>збільшення</a:t>
            </a:r>
            <a:r>
              <a:rPr lang="ru-RU" dirty="0"/>
              <a:t> </a:t>
            </a:r>
            <a:r>
              <a:rPr lang="ru-RU" dirty="0" err="1"/>
              <a:t>зобов’язань</a:t>
            </a:r>
            <a:r>
              <a:rPr lang="ru-RU" dirty="0"/>
              <a:t>, </a:t>
            </a:r>
            <a:r>
              <a:rPr lang="ru-RU" dirty="0" err="1"/>
              <a:t>що</a:t>
            </a:r>
            <a:r>
              <a:rPr lang="ru-RU" dirty="0"/>
              <a:t> не </a:t>
            </a:r>
            <a:r>
              <a:rPr lang="ru-RU" dirty="0" err="1"/>
              <a:t>відповідають</a:t>
            </a:r>
            <a:r>
              <a:rPr lang="ru-RU" dirty="0"/>
              <a:t> </a:t>
            </a:r>
            <a:r>
              <a:rPr lang="ru-RU" dirty="0" err="1"/>
              <a:t>ознакам</a:t>
            </a:r>
            <a:r>
              <a:rPr lang="ru-RU" dirty="0"/>
              <a:t>, </a:t>
            </a:r>
            <a:r>
              <a:rPr lang="ru-RU" dirty="0" err="1"/>
              <a:t>які</a:t>
            </a:r>
            <a:r>
              <a:rPr lang="ru-RU" dirty="0"/>
              <a:t> </a:t>
            </a:r>
            <a:r>
              <a:rPr lang="ru-RU" dirty="0" err="1"/>
              <a:t>наведені</a:t>
            </a:r>
            <a:r>
              <a:rPr lang="ru-RU" dirty="0"/>
              <a:t> у </a:t>
            </a:r>
            <a:r>
              <a:rPr lang="ru-RU" dirty="0" err="1"/>
              <a:t>визначені</a:t>
            </a:r>
            <a:r>
              <a:rPr lang="ru-RU" dirty="0"/>
              <a:t> </a:t>
            </a:r>
            <a:r>
              <a:rPr lang="ru-RU" dirty="0" err="1"/>
              <a:t>витрат</a:t>
            </a:r>
            <a:r>
              <a:rPr lang="ru-RU" dirty="0"/>
              <a:t> </a:t>
            </a:r>
            <a:r>
              <a:rPr lang="ru-RU" dirty="0" err="1"/>
              <a:t>звітного</a:t>
            </a:r>
            <a:r>
              <a:rPr lang="ru-RU" dirty="0"/>
              <a:t> </a:t>
            </a:r>
            <a:r>
              <a:rPr lang="ru-RU" dirty="0" err="1"/>
              <a:t>періоду</a:t>
            </a:r>
            <a:endParaRPr lang="ru-RU" dirty="0"/>
          </a:p>
        </p:txBody>
      </p:sp>
    </p:spTree>
    <p:extLst>
      <p:ext uri="{BB962C8B-B14F-4D97-AF65-F5344CB8AC3E}">
        <p14:creationId xmlns:p14="http://schemas.microsoft.com/office/powerpoint/2010/main" val="3454146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4517E21-7CDE-4187-8867-CBBF8DA5493A}"/>
              </a:ext>
            </a:extLst>
          </p:cNvPr>
          <p:cNvSpPr/>
          <p:nvPr/>
        </p:nvSpPr>
        <p:spPr>
          <a:xfrm>
            <a:off x="1691832" y="2021914"/>
            <a:ext cx="8808335" cy="1754326"/>
          </a:xfrm>
          <a:prstGeom prst="rect">
            <a:avLst/>
          </a:prstGeom>
        </p:spPr>
        <p:txBody>
          <a:bodyPr wrap="square">
            <a:spAutoFit/>
          </a:bodyPr>
          <a:lstStyle/>
          <a:p>
            <a:pPr algn="ctr"/>
            <a:r>
              <a:rPr lang="uk-UA" b="1" dirty="0"/>
              <a:t>2. КЛАСИФІКАЦІЯ ВИТРАТ</a:t>
            </a:r>
          </a:p>
          <a:p>
            <a:endParaRPr lang="uk-UA" b="1" dirty="0"/>
          </a:p>
          <a:p>
            <a:r>
              <a:rPr lang="uk-UA" dirty="0"/>
              <a:t>Одне з найважливіших завдань контролінгу — управління прибутком підприємства, тому в ракурсі уваги контролінгу знаходяться витрати: їх види, місця виникнення і принципи управління ними. Отже найважливішими об’єктами контролінгу є «витрати» і «центри відповідальності».</a:t>
            </a:r>
          </a:p>
        </p:txBody>
      </p:sp>
    </p:spTree>
    <p:extLst>
      <p:ext uri="{BB962C8B-B14F-4D97-AF65-F5344CB8AC3E}">
        <p14:creationId xmlns:p14="http://schemas.microsoft.com/office/powerpoint/2010/main" val="3692296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418EE1B-1D3E-4050-BBAC-5A736BBADF99}"/>
              </a:ext>
            </a:extLst>
          </p:cNvPr>
          <p:cNvSpPr/>
          <p:nvPr/>
        </p:nvSpPr>
        <p:spPr>
          <a:xfrm>
            <a:off x="1761281" y="1963512"/>
            <a:ext cx="8669438" cy="2308324"/>
          </a:xfrm>
          <a:prstGeom prst="rect">
            <a:avLst/>
          </a:prstGeom>
        </p:spPr>
        <p:txBody>
          <a:bodyPr wrap="square">
            <a:spAutoFit/>
          </a:bodyPr>
          <a:lstStyle/>
          <a:p>
            <a:r>
              <a:rPr lang="uk-UA" dirty="0"/>
              <a:t>Приймаючи рішення, керівник повинен уявляти собі всі його наслідки. Щоб прийняти правильне рішення, керівнику важливо знати, які витрати і вигоди воно за собою потягне.</a:t>
            </a:r>
          </a:p>
          <a:p>
            <a:r>
              <a:rPr lang="uk-UA" dirty="0"/>
              <a:t>З метою більш детального пізнання досліджуваних об’єктів, основним з яких є витрати, використовується метод класифікації.</a:t>
            </a:r>
          </a:p>
          <a:p>
            <a:r>
              <a:rPr lang="uk-UA" dirty="0"/>
              <a:t>Класифікація затрат — це поділ їх на класи на основі певних загальних ознак об’єктів і закономірних </a:t>
            </a:r>
            <a:r>
              <a:rPr lang="uk-UA" dirty="0" err="1"/>
              <a:t>зв’язків</a:t>
            </a:r>
            <a:r>
              <a:rPr lang="uk-UA" dirty="0"/>
              <a:t> між ними. При цьому чим більше виділено ознак класифікації, тим вищий ступінь пізнання об’єктів.</a:t>
            </a:r>
          </a:p>
        </p:txBody>
      </p:sp>
    </p:spTree>
    <p:extLst>
      <p:ext uri="{BB962C8B-B14F-4D97-AF65-F5344CB8AC3E}">
        <p14:creationId xmlns:p14="http://schemas.microsoft.com/office/powerpoint/2010/main" val="29573064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ерево">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TM03090434[[fn=Дерево]]</Template>
  <TotalTime>174</TotalTime>
  <Words>4299</Words>
  <Application>Microsoft Office PowerPoint</Application>
  <PresentationFormat>Широкий екран</PresentationFormat>
  <Paragraphs>211</Paragraphs>
  <Slides>47</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47</vt:i4>
      </vt:variant>
    </vt:vector>
  </HeadingPairs>
  <TitlesOfParts>
    <vt:vector size="52" baseType="lpstr">
      <vt:lpstr>Cambria</vt:lpstr>
      <vt:lpstr>Rockwell</vt:lpstr>
      <vt:lpstr>Rockwell Condensed</vt:lpstr>
      <vt:lpstr>Wingdings</vt:lpstr>
      <vt:lpstr>Дерево</vt:lpstr>
      <vt:lpstr>Характеристика Об’єктів контролінгу</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Катерина Бужимська</dc:creator>
  <cp:lastModifiedBy>Svetlana</cp:lastModifiedBy>
  <cp:revision>16</cp:revision>
  <dcterms:created xsi:type="dcterms:W3CDTF">2021-09-15T10:27:27Z</dcterms:created>
  <dcterms:modified xsi:type="dcterms:W3CDTF">2024-01-24T10:06:06Z</dcterms:modified>
</cp:coreProperties>
</file>