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7"/>
  </p:notesMasterIdLst>
  <p:sldIdLst>
    <p:sldId id="256" r:id="rId2"/>
    <p:sldId id="257" r:id="rId3"/>
    <p:sldId id="286" r:id="rId4"/>
    <p:sldId id="287" r:id="rId5"/>
    <p:sldId id="288" r:id="rId6"/>
    <p:sldId id="289" r:id="rId7"/>
    <p:sldId id="290" r:id="rId8"/>
    <p:sldId id="291" r:id="rId9"/>
    <p:sldId id="292" r:id="rId10"/>
    <p:sldId id="293" r:id="rId11"/>
    <p:sldId id="294" r:id="rId12"/>
    <p:sldId id="295" r:id="rId13"/>
    <p:sldId id="296" r:id="rId14"/>
    <p:sldId id="297" r:id="rId15"/>
    <p:sldId id="258" r:id="rId16"/>
  </p:sldIdLst>
  <p:sldSz cx="9144000" cy="5143500" type="screen16x9"/>
  <p:notesSz cx="6858000" cy="9144000"/>
  <p:embeddedFontLst>
    <p:embeddedFont>
      <p:font typeface="Arial Black" panose="020B0A04020102020204" pitchFamily="34" charset="0"/>
      <p:bold r:id="rId18"/>
    </p:embeddedFont>
    <p:embeddedFont>
      <p:font typeface="Arvo" panose="020B0604020202020204" charset="0"/>
      <p:regular r:id="rId19"/>
      <p:bold r:id="rId20"/>
      <p:italic r:id="rId21"/>
      <p:boldItalic r:id="rId22"/>
    </p:embeddedFont>
    <p:embeddedFont>
      <p:font typeface="Roboto Condensed" panose="020B0604020202020204" charset="0"/>
      <p:regular r:id="rId23"/>
      <p:bold r:id="rId24"/>
      <p:italic r:id="rId25"/>
      <p:boldItalic r:id="rId26"/>
    </p:embeddedFont>
    <p:embeddedFont>
      <p:font typeface="Roboto Condensed Light"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5D08E4-4CB9-4A25-91DF-C19B82DA8EF8}">
  <a:tblStyle styleId="{025D08E4-4CB9-4A25-91DF-C19B82DA8EF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3848541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2645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9493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681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1262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6248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4314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95731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87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3043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092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9507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148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7020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6740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070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657775"/>
            <a:ext cx="1299300" cy="4329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11" name="Google Shape;11;p2"/>
          <p:cNvGrpSpPr/>
          <p:nvPr/>
        </p:nvGrpSpPr>
        <p:grpSpPr>
          <a:xfrm>
            <a:off x="0" y="-7088"/>
            <a:ext cx="8661398" cy="5150588"/>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4" name="Google Shape;14;p2"/>
          <p:cNvGrpSpPr/>
          <p:nvPr/>
        </p:nvGrpSpPr>
        <p:grpSpPr>
          <a:xfrm rot="10800000" flipH="1">
            <a:off x="1" y="1090763"/>
            <a:ext cx="8847502" cy="2961975"/>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7" name="Google Shape;17;p2"/>
          <p:cNvGrpSpPr/>
          <p:nvPr/>
        </p:nvGrpSpPr>
        <p:grpSpPr>
          <a:xfrm>
            <a:off x="3677236" y="4278349"/>
            <a:ext cx="5480829" cy="432996"/>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 name="Google Shape;22;p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Google Shape;82;p6"/>
          <p:cNvGrpSpPr/>
          <p:nvPr/>
        </p:nvGrpSpPr>
        <p:grpSpPr>
          <a:xfrm>
            <a:off x="-4" y="40"/>
            <a:ext cx="7072430" cy="1327315"/>
            <a:chOff x="-4" y="40"/>
            <a:chExt cx="7072430" cy="1327315"/>
          </a:xfrm>
        </p:grpSpPr>
        <p:sp>
          <p:nvSpPr>
            <p:cNvPr id="83" name="Google Shape;83;p6"/>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grpSp>
        <p:nvGrpSpPr>
          <p:cNvPr id="90" name="Google Shape;90;p6"/>
          <p:cNvGrpSpPr/>
          <p:nvPr/>
        </p:nvGrpSpPr>
        <p:grpSpPr>
          <a:xfrm>
            <a:off x="6946842" y="4472723"/>
            <a:ext cx="2202830" cy="670795"/>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8" name="Google Shape;98;p6"/>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Google Shape;100;p6"/>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Google Shape;101;p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2"/>
            <a:ext cx="2202830" cy="670795"/>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1" name="Google Shape;171;p10"/>
          <p:cNvGrpSpPr/>
          <p:nvPr/>
        </p:nvGrpSpPr>
        <p:grpSpPr>
          <a:xfrm>
            <a:off x="6946842" y="4472723"/>
            <a:ext cx="2202830" cy="670795"/>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9" name="Google Shape;179;p1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6"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noAutofit/>
          </a:bodyPr>
          <a:lstStyle/>
          <a:p>
            <a:pPr lvl="0"/>
            <a:r>
              <a:rPr lang="uk-UA" sz="2400" b="0" kern="1200" dirty="0" smtClean="0">
                <a:ln w="3175" cmpd="sng">
                  <a:noFill/>
                </a:ln>
                <a:solidFill>
                  <a:schemeClr val="bg1"/>
                </a:solidFill>
                <a:latin typeface="Arial Black" panose="020B0A04020102020204" pitchFamily="34" charset="0"/>
                <a:ea typeface="+mj-ea"/>
                <a:cs typeface="+mj-cs"/>
              </a:rPr>
              <a:t>Тема. Основні </a:t>
            </a:r>
            <a:r>
              <a:rPr lang="uk-UA" sz="2400" b="0" kern="1200" dirty="0">
                <a:ln w="3175" cmpd="sng">
                  <a:noFill/>
                </a:ln>
                <a:solidFill>
                  <a:schemeClr val="bg1"/>
                </a:solidFill>
                <a:latin typeface="Arial Black" panose="020B0A04020102020204" pitchFamily="34" charset="0"/>
                <a:ea typeface="+mj-ea"/>
                <a:cs typeface="+mj-cs"/>
              </a:rPr>
              <a:t>методи соціального прогнозування та специфіка </a:t>
            </a:r>
            <a:br>
              <a:rPr lang="uk-UA" sz="2400" b="0" kern="1200" dirty="0">
                <a:ln w="3175" cmpd="sng">
                  <a:noFill/>
                </a:ln>
                <a:solidFill>
                  <a:schemeClr val="bg1"/>
                </a:solidFill>
                <a:latin typeface="Arial Black" panose="020B0A04020102020204" pitchFamily="34" charset="0"/>
                <a:ea typeface="+mj-ea"/>
                <a:cs typeface="+mj-cs"/>
              </a:rPr>
            </a:br>
            <a:r>
              <a:rPr lang="uk-UA" sz="2400" b="0" kern="1200" dirty="0">
                <a:ln w="3175" cmpd="sng">
                  <a:noFill/>
                </a:ln>
                <a:solidFill>
                  <a:schemeClr val="bg1"/>
                </a:solidFill>
                <a:latin typeface="Arial Black" panose="020B0A04020102020204" pitchFamily="34" charset="0"/>
                <a:ea typeface="+mj-ea"/>
                <a:cs typeface="+mj-cs"/>
              </a:rPr>
              <a:t>якісного підходу</a:t>
            </a:r>
            <a:endParaRPr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соціального прогнозування та основні методи</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91950" cy="3323987"/>
          </a:xfrm>
          <a:prstGeom prst="rect">
            <a:avLst/>
          </a:prstGeom>
        </p:spPr>
        <p:txBody>
          <a:bodyPr wrap="square">
            <a:spAutoFit/>
          </a:bodyPr>
          <a:lstStyle/>
          <a:p>
            <a:pPr algn="just"/>
            <a:r>
              <a:rPr lang="uk-UA" sz="1500" dirty="0"/>
              <a:t>Існує типова методика проведення прогностичного дослідження. Структурно вона містить такі етапи: </a:t>
            </a:r>
          </a:p>
          <a:p>
            <a:pPr algn="just" defTabSz="180000"/>
            <a:r>
              <a:rPr lang="uk-UA" sz="1500" dirty="0"/>
              <a:t>1</a:t>
            </a:r>
            <a:r>
              <a:rPr lang="uk-UA" sz="1500" dirty="0" smtClean="0"/>
              <a:t>.</a:t>
            </a:r>
            <a:r>
              <a:rPr lang="uk-UA" sz="1500" noProof="1" smtClean="0"/>
              <a:t>	передпрогнозна </a:t>
            </a:r>
            <a:r>
              <a:rPr lang="uk-UA" sz="1500" dirty="0" smtClean="0"/>
              <a:t>орієнтація </a:t>
            </a:r>
            <a:r>
              <a:rPr lang="uk-UA" sz="1500" dirty="0"/>
              <a:t>(визначення об’єкта, суб’єктів, проблеми, мети і завдань, робочих гіпотез і методів, організація дослідження); </a:t>
            </a:r>
          </a:p>
          <a:p>
            <a:pPr algn="just" defTabSz="180000"/>
            <a:r>
              <a:rPr lang="uk-UA" sz="1500" dirty="0"/>
              <a:t>2.	прогнозне поле або фон (збирання даних, які впливають на об’єкт, за суміжними непрофільованими галузями прогнозу); </a:t>
            </a:r>
          </a:p>
          <a:p>
            <a:pPr algn="just" defTabSz="180000"/>
            <a:r>
              <a:rPr lang="uk-UA" sz="1500" dirty="0"/>
              <a:t>3.	вихідна (початкова) модель, тобто система параметрів і показників, які відображають структуру і характер об’єкта; </a:t>
            </a:r>
          </a:p>
          <a:p>
            <a:pPr algn="just" defTabSz="180000"/>
            <a:r>
              <a:rPr lang="uk-UA" sz="1500" dirty="0"/>
              <a:t>4.	пошуковий прогноз; </a:t>
            </a:r>
          </a:p>
          <a:p>
            <a:pPr algn="just" defTabSz="180000"/>
            <a:r>
              <a:rPr lang="uk-UA" sz="1500" dirty="0"/>
              <a:t>5.	нормативний прогноз; </a:t>
            </a:r>
          </a:p>
          <a:p>
            <a:pPr algn="just" defTabSz="180000"/>
            <a:r>
              <a:rPr lang="uk-UA" sz="1500" dirty="0"/>
              <a:t>6.	оцінка ступеня вірогідності (верифікація) та уточнення прогностичної моделі шляхом опитування експертів; </a:t>
            </a:r>
          </a:p>
          <a:p>
            <a:pPr algn="just" defTabSz="180000"/>
            <a:r>
              <a:rPr lang="uk-UA" sz="1500" dirty="0"/>
              <a:t>7.	вироблення рекомендацій щодо оптимізації рішень на основі порівняння прогностичних моделей.</a:t>
            </a:r>
          </a:p>
        </p:txBody>
      </p:sp>
    </p:spTree>
    <p:extLst>
      <p:ext uri="{BB962C8B-B14F-4D97-AF65-F5344CB8AC3E}">
        <p14:creationId xmlns:p14="http://schemas.microsoft.com/office/powerpoint/2010/main" val="147134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Якісний підхід в соціальному прогнозуванні</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lang="uk-UA" sz="1200" dirty="0" smtClean="0"/>
          </a:p>
          <a:p>
            <a:pPr marL="0" lvl="0" indent="0" algn="l" rtl="0">
              <a:spcBef>
                <a:spcPts val="600"/>
              </a:spcBef>
              <a:spcAft>
                <a:spcPts val="0"/>
              </a:spcAft>
              <a:buClr>
                <a:schemeClr val="dk1"/>
              </a:buClr>
              <a:buSzPts val="1100"/>
              <a:buFont typeface="Arial"/>
              <a:buNone/>
            </a:pPr>
            <a:endParaRPr sz="1200"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91950" cy="2554545"/>
          </a:xfrm>
          <a:prstGeom prst="rect">
            <a:avLst/>
          </a:prstGeom>
        </p:spPr>
        <p:txBody>
          <a:bodyPr wrap="square">
            <a:spAutoFit/>
          </a:bodyPr>
          <a:lstStyle/>
          <a:p>
            <a:pPr algn="just"/>
            <a:r>
              <a:rPr lang="uk-UA" sz="1600" dirty="0" smtClean="0"/>
              <a:t>За </a:t>
            </a:r>
            <a:r>
              <a:rPr lang="uk-UA" sz="1600" dirty="0" err="1" smtClean="0"/>
              <a:t>М.Лепським</a:t>
            </a:r>
            <a:r>
              <a:rPr lang="uk-UA" sz="1600" dirty="0"/>
              <a:t> </a:t>
            </a:r>
            <a:r>
              <a:rPr lang="uk-UA" sz="1600" dirty="0" smtClean="0"/>
              <a:t>кількісні </a:t>
            </a:r>
            <a:r>
              <a:rPr lang="uk-UA" sz="1600" dirty="0"/>
              <a:t>методи характеризуються переважно близьким </a:t>
            </a:r>
            <a:r>
              <a:rPr lang="uk-UA" sz="1600" dirty="0" smtClean="0"/>
              <a:t>прогнозним </a:t>
            </a:r>
            <a:r>
              <a:rPr lang="uk-UA" sz="1600" dirty="0"/>
              <a:t>горизонтом і переважанням математичних методів отримання </a:t>
            </a:r>
            <a:r>
              <a:rPr lang="uk-UA" sz="1600" dirty="0" smtClean="0"/>
              <a:t>припущень </a:t>
            </a:r>
            <a:r>
              <a:rPr lang="uk-UA" sz="1600" dirty="0"/>
              <a:t>про майбутнє, рідше прогнозна «дистанція» збільшується. </a:t>
            </a:r>
            <a:endParaRPr lang="uk-UA" sz="1600" dirty="0" smtClean="0"/>
          </a:p>
          <a:p>
            <a:pPr algn="just"/>
            <a:endParaRPr lang="uk-UA" sz="1600" dirty="0" smtClean="0"/>
          </a:p>
          <a:p>
            <a:pPr algn="just"/>
            <a:r>
              <a:rPr lang="uk-UA" sz="1600" dirty="0" smtClean="0"/>
              <a:t>При цьому </a:t>
            </a:r>
            <a:r>
              <a:rPr lang="uk-UA" sz="1600" dirty="0"/>
              <a:t>практично не ставиться під сумнів тенденція того, що чим більше </a:t>
            </a:r>
            <a:r>
              <a:rPr lang="uk-UA" sz="1600" dirty="0" smtClean="0"/>
              <a:t>попереджуючий </a:t>
            </a:r>
            <a:r>
              <a:rPr lang="uk-UA" sz="1600" dirty="0"/>
              <a:t>горизонт, тим доцільнішим є використання якісних методів. </a:t>
            </a:r>
          </a:p>
          <a:p>
            <a:pPr algn="just"/>
            <a:endParaRPr lang="uk-UA" sz="1600" dirty="0" smtClean="0"/>
          </a:p>
          <a:p>
            <a:pPr algn="just"/>
            <a:r>
              <a:rPr lang="uk-UA" sz="1600" dirty="0" smtClean="0"/>
              <a:t>Детально </a:t>
            </a:r>
            <a:r>
              <a:rPr lang="uk-UA" sz="1600" dirty="0"/>
              <a:t>кількісно прописати довгострокові прогнози стає справою, </a:t>
            </a:r>
            <a:r>
              <a:rPr lang="uk-UA" sz="1600" dirty="0" smtClean="0"/>
              <a:t>яка межує </a:t>
            </a:r>
            <a:r>
              <a:rPr lang="uk-UA" sz="1600" dirty="0"/>
              <a:t>з утопією, оскільки в цьому випадку необхідно «передбачити» суттєві </a:t>
            </a:r>
            <a:r>
              <a:rPr lang="uk-UA" sz="1600" dirty="0" smtClean="0"/>
              <a:t>якісні </a:t>
            </a:r>
            <a:r>
              <a:rPr lang="uk-UA" sz="1600" dirty="0"/>
              <a:t>зміни, а лише потім визначити їх «передбачувані» кількісні значення.</a:t>
            </a:r>
          </a:p>
        </p:txBody>
      </p:sp>
    </p:spTree>
    <p:extLst>
      <p:ext uri="{BB962C8B-B14F-4D97-AF65-F5344CB8AC3E}">
        <p14:creationId xmlns:p14="http://schemas.microsoft.com/office/powerpoint/2010/main" val="1803163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Якісний підхід в соціальному прогнозуванні</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91950" cy="2800767"/>
          </a:xfrm>
          <a:prstGeom prst="rect">
            <a:avLst/>
          </a:prstGeom>
        </p:spPr>
        <p:txBody>
          <a:bodyPr wrap="square">
            <a:spAutoFit/>
          </a:bodyPr>
          <a:lstStyle/>
          <a:p>
            <a:pPr algn="just"/>
            <a:r>
              <a:rPr lang="uk-UA" sz="1600" dirty="0" smtClean="0"/>
              <a:t>У якісних методах прогнозування акцентується увага, насамперед, на  некількісному характері отриманого прогнозу, на пошуку причинно-наслідкових взаємозв’язків, тенденцій, які визначені </a:t>
            </a:r>
            <a:r>
              <a:rPr lang="uk-UA" sz="1600" b="1" dirty="0" smtClean="0"/>
              <a:t>експертними або евристичними методами.</a:t>
            </a:r>
          </a:p>
          <a:p>
            <a:pPr algn="just"/>
            <a:endParaRPr lang="uk-UA" sz="1600" dirty="0"/>
          </a:p>
          <a:p>
            <a:pPr algn="just"/>
            <a:r>
              <a:rPr lang="uk-UA" sz="1600" dirty="0"/>
              <a:t>Експертне прогнозування спрямоване на вивчення об’єкта </a:t>
            </a:r>
            <a:r>
              <a:rPr lang="uk-UA" sz="1600" dirty="0" smtClean="0"/>
              <a:t>прогнозування </a:t>
            </a:r>
            <a:r>
              <a:rPr lang="uk-UA" sz="1600" dirty="0"/>
              <a:t>в умовах невизначеності, </a:t>
            </a:r>
            <a:r>
              <a:rPr lang="uk-UA" sz="1600" b="1" dirty="0" smtClean="0"/>
              <a:t>якісне </a:t>
            </a:r>
            <a:r>
              <a:rPr lang="uk-UA" sz="1600" b="1" dirty="0"/>
              <a:t>прогнозування дозволяє </a:t>
            </a:r>
            <a:r>
              <a:rPr lang="uk-UA" sz="1600" b="1" dirty="0" smtClean="0"/>
              <a:t>скоротити </a:t>
            </a:r>
            <a:r>
              <a:rPr lang="uk-UA" sz="1600" b="1" dirty="0"/>
              <a:t>сферу невизначеності майбутнього</a:t>
            </a:r>
            <a:r>
              <a:rPr lang="uk-UA" sz="1600" dirty="0"/>
              <a:t>, визначити ризики та </a:t>
            </a:r>
            <a:r>
              <a:rPr lang="uk-UA" sz="1600" dirty="0" smtClean="0"/>
              <a:t>можливості </a:t>
            </a:r>
            <a:r>
              <a:rPr lang="uk-UA" sz="1600" dirty="0"/>
              <a:t>розвитку об’єкта прогнозування, визначити напрямки вирішення </a:t>
            </a:r>
            <a:r>
              <a:rPr lang="uk-UA" sz="1600" dirty="0" smtClean="0"/>
              <a:t>більшості </a:t>
            </a:r>
            <a:r>
              <a:rPr lang="uk-UA" sz="1600" dirty="0"/>
              <a:t>спільних проблем, уточнити пошук додаткової інформації або </a:t>
            </a:r>
            <a:r>
              <a:rPr lang="uk-UA" sz="1600" dirty="0" smtClean="0"/>
              <a:t>встановити </a:t>
            </a:r>
            <a:r>
              <a:rPr lang="uk-UA" sz="1600" dirty="0"/>
              <a:t>основи моделювання об’єкта прогнозування. </a:t>
            </a:r>
          </a:p>
        </p:txBody>
      </p:sp>
    </p:spTree>
    <p:extLst>
      <p:ext uri="{BB962C8B-B14F-4D97-AF65-F5344CB8AC3E}">
        <p14:creationId xmlns:p14="http://schemas.microsoft.com/office/powerpoint/2010/main" val="907530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Якісний підхід в соціальному прогнозуванні</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55374" cy="1938992"/>
          </a:xfrm>
          <a:prstGeom prst="rect">
            <a:avLst/>
          </a:prstGeom>
        </p:spPr>
        <p:txBody>
          <a:bodyPr wrap="square">
            <a:spAutoFit/>
          </a:bodyPr>
          <a:lstStyle/>
          <a:p>
            <a:pPr algn="just"/>
            <a:r>
              <a:rPr lang="uk-UA" sz="1500" dirty="0" smtClean="0"/>
              <a:t>Залежно </a:t>
            </a:r>
            <a:r>
              <a:rPr lang="uk-UA" sz="1500" dirty="0"/>
              <a:t>від загальних </a:t>
            </a:r>
            <a:r>
              <a:rPr lang="uk-UA" sz="1500" dirty="0" smtClean="0"/>
              <a:t>принципів </a:t>
            </a:r>
            <a:r>
              <a:rPr lang="uk-UA" sz="1500" dirty="0"/>
              <a:t>дії, інтуїтивні методи прогнозування ділять на дві групи: </a:t>
            </a:r>
            <a:r>
              <a:rPr lang="uk-UA" sz="1500" dirty="0" smtClean="0"/>
              <a:t> </a:t>
            </a:r>
            <a:r>
              <a:rPr lang="uk-UA" sz="1500" b="1" dirty="0" smtClean="0"/>
              <a:t>індивідуальні </a:t>
            </a:r>
            <a:r>
              <a:rPr lang="uk-UA" sz="1500" b="1" dirty="0"/>
              <a:t>експертні оцінки та колективні експертні оцінки.</a:t>
            </a:r>
          </a:p>
          <a:p>
            <a:pPr algn="just"/>
            <a:endParaRPr lang="uk-UA" sz="1500" dirty="0" smtClean="0"/>
          </a:p>
          <a:p>
            <a:pPr algn="just"/>
            <a:r>
              <a:rPr lang="uk-UA" sz="1500" dirty="0" smtClean="0"/>
              <a:t>У </a:t>
            </a:r>
            <a:r>
              <a:rPr lang="uk-UA" sz="1500" dirty="0"/>
              <a:t>групу індивідуальних експертних оцінок можна залучити (за </a:t>
            </a:r>
            <a:r>
              <a:rPr lang="uk-UA" sz="1500" dirty="0" smtClean="0"/>
              <a:t>принципом </a:t>
            </a:r>
            <a:r>
              <a:rPr lang="uk-UA" sz="1500" dirty="0"/>
              <a:t>класифікації – способом отримання прогнозної інформації) такі </a:t>
            </a:r>
            <a:r>
              <a:rPr lang="uk-UA" sz="1500" dirty="0" smtClean="0"/>
              <a:t>методи</a:t>
            </a:r>
            <a:r>
              <a:rPr lang="uk-UA" sz="1500" dirty="0"/>
              <a:t>: метод «інтерв’ю», аналітичні доповідні записки, написання </a:t>
            </a:r>
            <a:r>
              <a:rPr lang="uk-UA" sz="1500" dirty="0" smtClean="0"/>
              <a:t>сценаріїв</a:t>
            </a:r>
            <a:r>
              <a:rPr lang="uk-UA" sz="1500" dirty="0"/>
              <a:t>. У групу колективних експертних оцінок входять анкетування, </a:t>
            </a:r>
            <a:r>
              <a:rPr lang="uk-UA" sz="1500" dirty="0" smtClean="0"/>
              <a:t>методи </a:t>
            </a:r>
            <a:r>
              <a:rPr lang="uk-UA" sz="1500" dirty="0"/>
              <a:t>«комісій», «мозкових атак» (колективної генерації ідей) та інші.</a:t>
            </a:r>
          </a:p>
          <a:p>
            <a:pPr algn="just"/>
            <a:endParaRPr lang="uk-UA" sz="1500" dirty="0" smtClean="0"/>
          </a:p>
        </p:txBody>
      </p:sp>
    </p:spTree>
    <p:extLst>
      <p:ext uri="{BB962C8B-B14F-4D97-AF65-F5344CB8AC3E}">
        <p14:creationId xmlns:p14="http://schemas.microsoft.com/office/powerpoint/2010/main" val="2648916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Якісний підхід в соціальному прогнозуванні</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55374" cy="1477328"/>
          </a:xfrm>
          <a:prstGeom prst="rect">
            <a:avLst/>
          </a:prstGeom>
        </p:spPr>
        <p:txBody>
          <a:bodyPr wrap="square">
            <a:spAutoFit/>
          </a:bodyPr>
          <a:lstStyle/>
          <a:p>
            <a:pPr algn="just"/>
            <a:r>
              <a:rPr lang="uk-UA" sz="1500" dirty="0" smtClean="0"/>
              <a:t>Методи </a:t>
            </a:r>
            <a:r>
              <a:rPr lang="uk-UA" sz="1500" dirty="0"/>
              <a:t>колективних експертних оцінок уже можна віднести до </a:t>
            </a:r>
            <a:r>
              <a:rPr lang="uk-UA" sz="1500" dirty="0" smtClean="0"/>
              <a:t>комплексних </a:t>
            </a:r>
            <a:r>
              <a:rPr lang="uk-UA" sz="1500" dirty="0"/>
              <a:t>систем прогнозування (зазвичай неповних), оскільки в останніх </a:t>
            </a:r>
            <a:r>
              <a:rPr lang="uk-UA" sz="1500" dirty="0" smtClean="0"/>
              <a:t>поєднуються </a:t>
            </a:r>
            <a:r>
              <a:rPr lang="uk-UA" sz="1500" dirty="0"/>
              <a:t>методи індивідуальних експертних оцінок та статистичні </a:t>
            </a:r>
            <a:r>
              <a:rPr lang="uk-UA" sz="1500" dirty="0" smtClean="0"/>
              <a:t>методи </a:t>
            </a:r>
            <a:r>
              <a:rPr lang="uk-UA" sz="1500" dirty="0"/>
              <a:t>обробки цих оцінок. Але оскільки як статистичні методи </a:t>
            </a:r>
            <a:r>
              <a:rPr lang="uk-UA" sz="1500" dirty="0" smtClean="0"/>
              <a:t>застосовуються </a:t>
            </a:r>
            <a:r>
              <a:rPr lang="uk-UA" sz="1500" dirty="0"/>
              <a:t>в допоміжних процедурах вироблення прогнозної </a:t>
            </a:r>
            <a:r>
              <a:rPr lang="uk-UA" sz="1500" dirty="0" smtClean="0"/>
              <a:t>інформації</a:t>
            </a:r>
            <a:r>
              <a:rPr lang="uk-UA" sz="1500" dirty="0"/>
              <a:t>, то на наш погляд, колективні експертні оцінки доцільніше </a:t>
            </a:r>
            <a:r>
              <a:rPr lang="uk-UA" sz="1500" dirty="0" smtClean="0"/>
              <a:t>віднести </a:t>
            </a:r>
            <a:r>
              <a:rPr lang="uk-UA" sz="1500" dirty="0"/>
              <a:t>до сингулярних методів прогнозування.</a:t>
            </a:r>
          </a:p>
        </p:txBody>
      </p:sp>
    </p:spTree>
    <p:extLst>
      <p:ext uri="{BB962C8B-B14F-4D97-AF65-F5344CB8AC3E}">
        <p14:creationId xmlns:p14="http://schemas.microsoft.com/office/powerpoint/2010/main" val="1742482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3"/>
          <p:cNvSpPr txBox="1">
            <a:spLocks noGrp="1"/>
          </p:cNvSpPr>
          <p:nvPr>
            <p:ph type="ctrTitle" idx="4294967295"/>
          </p:nvPr>
        </p:nvSpPr>
        <p:spPr>
          <a:xfrm>
            <a:off x="1275150" y="2364400"/>
            <a:ext cx="6593700" cy="39343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uk-UA" sz="2400" dirty="0" smtClean="0">
                <a:solidFill>
                  <a:schemeClr val="accent5"/>
                </a:solidFill>
              </a:rPr>
              <a:t>Література:</a:t>
            </a:r>
            <a:endParaRPr sz="2400" dirty="0">
              <a:solidFill>
                <a:schemeClr val="accent5"/>
              </a:solidFill>
            </a:endParaRPr>
          </a:p>
        </p:txBody>
      </p:sp>
      <p:sp>
        <p:nvSpPr>
          <p:cNvPr id="214" name="Google Shape;214;p13"/>
          <p:cNvSpPr txBox="1">
            <a:spLocks noGrp="1"/>
          </p:cNvSpPr>
          <p:nvPr>
            <p:ph type="subTitle" idx="4294967295"/>
          </p:nvPr>
        </p:nvSpPr>
        <p:spPr>
          <a:xfrm>
            <a:off x="285293" y="2852928"/>
            <a:ext cx="8741664" cy="1719272"/>
          </a:xfrm>
          <a:prstGeom prst="rect">
            <a:avLst/>
          </a:prstGeom>
        </p:spPr>
        <p:txBody>
          <a:bodyPr spcFirstLastPara="1" wrap="square" lIns="91425" tIns="91425" rIns="91425" bIns="91425" anchor="ctr" anchorCtr="0">
            <a:noAutofit/>
          </a:bodyPr>
          <a:lstStyle/>
          <a:p>
            <a:pPr marL="0" lvl="0" indent="0" algn="ctr">
              <a:spcBef>
                <a:spcPts val="0"/>
              </a:spcBef>
              <a:buNone/>
            </a:pPr>
            <a:r>
              <a:rPr lang="ru-RU" sz="1400" b="1" dirty="0"/>
              <a:t>Бестужев-Лада И. Поисковое социальное прогнозирование:</a:t>
            </a:r>
          </a:p>
          <a:p>
            <a:pPr marL="0" lvl="0" indent="0" algn="ctr">
              <a:spcBef>
                <a:spcPts val="0"/>
              </a:spcBef>
              <a:buNone/>
            </a:pPr>
            <a:r>
              <a:rPr lang="ru-RU" sz="1400" b="1" dirty="0"/>
              <a:t>перспективные проблемы общества. Опыт систематизации / И. Бестужев-Лада.</a:t>
            </a:r>
          </a:p>
          <a:p>
            <a:pPr marL="0" lvl="0" indent="0" algn="ctr">
              <a:spcBef>
                <a:spcPts val="0"/>
              </a:spcBef>
              <a:buNone/>
            </a:pPr>
            <a:r>
              <a:rPr lang="ru-RU" sz="1400" b="1" dirty="0"/>
              <a:t>— М.: Наука, 1984. — 271 с.</a:t>
            </a:r>
          </a:p>
          <a:p>
            <a:pPr marL="0" lvl="0" indent="0" algn="ctr">
              <a:spcBef>
                <a:spcPts val="0"/>
              </a:spcBef>
              <a:buNone/>
            </a:pPr>
            <a:r>
              <a:rPr lang="ru-RU" sz="1400" b="1" dirty="0" smtClean="0"/>
              <a:t> </a:t>
            </a:r>
            <a:r>
              <a:rPr lang="ru-RU" sz="1400" b="1" dirty="0"/>
              <a:t>Бестужев-Лада И. Социальное прогнозирование: курс лекций /</a:t>
            </a:r>
          </a:p>
          <a:p>
            <a:pPr marL="0" lvl="0" indent="0" algn="ctr">
              <a:spcBef>
                <a:spcPts val="0"/>
              </a:spcBef>
              <a:buNone/>
            </a:pPr>
            <a:r>
              <a:rPr lang="ru-RU" sz="1400" b="1" dirty="0"/>
              <a:t>И. Бестужев-Лада, Г. </a:t>
            </a:r>
            <a:r>
              <a:rPr lang="ru-RU" sz="1400" b="1" dirty="0" err="1"/>
              <a:t>Наместникова</a:t>
            </a:r>
            <a:r>
              <a:rPr lang="ru-RU" sz="1400" b="1" dirty="0"/>
              <a:t>. – М. : Педагогическое общество России;</a:t>
            </a:r>
          </a:p>
          <a:p>
            <a:pPr marL="0" lvl="0" indent="0" algn="ctr">
              <a:spcBef>
                <a:spcPts val="0"/>
              </a:spcBef>
              <a:buNone/>
            </a:pPr>
            <a:r>
              <a:rPr lang="ru-RU" sz="1400" b="1" dirty="0"/>
              <a:t>2002. – 157 с</a:t>
            </a:r>
            <a:r>
              <a:rPr lang="ru-RU" sz="1400" b="1" dirty="0" smtClean="0"/>
              <a:t>.</a:t>
            </a:r>
          </a:p>
          <a:p>
            <a:pPr marL="0" lvl="0" indent="0" algn="ctr">
              <a:spcBef>
                <a:spcPts val="0"/>
              </a:spcBef>
              <a:buNone/>
            </a:pPr>
            <a:r>
              <a:rPr lang="ru-RU" sz="1400" b="1" dirty="0" smtClean="0"/>
              <a:t>Лепський </a:t>
            </a:r>
            <a:r>
              <a:rPr lang="ru-RU" sz="1400" b="1" dirty="0"/>
              <a:t>М. А. </a:t>
            </a:r>
            <a:r>
              <a:rPr lang="ru-RU" sz="1400" b="1" dirty="0" err="1"/>
              <a:t>Якісні</a:t>
            </a:r>
            <a:r>
              <a:rPr lang="ru-RU" sz="1400" b="1" dirty="0"/>
              <a:t> </a:t>
            </a:r>
            <a:r>
              <a:rPr lang="ru-RU" sz="1400" b="1" dirty="0" err="1"/>
              <a:t>методи</a:t>
            </a:r>
            <a:r>
              <a:rPr lang="ru-RU" sz="1400" b="1" dirty="0"/>
              <a:t> </a:t>
            </a:r>
            <a:r>
              <a:rPr lang="ru-RU" sz="1400" b="1" dirty="0" err="1"/>
              <a:t>соціального</a:t>
            </a:r>
            <a:r>
              <a:rPr lang="ru-RU" sz="1400" b="1" dirty="0"/>
              <a:t> </a:t>
            </a:r>
            <a:r>
              <a:rPr lang="ru-RU" sz="1400" b="1" dirty="0" err="1"/>
              <a:t>прогнозування</a:t>
            </a:r>
            <a:r>
              <a:rPr lang="ru-RU" sz="1400" b="1" dirty="0"/>
              <a:t>: </a:t>
            </a:r>
            <a:r>
              <a:rPr lang="ru-RU" sz="1400" b="1" dirty="0" err="1"/>
              <a:t>методологія</a:t>
            </a:r>
            <a:r>
              <a:rPr lang="ru-RU" sz="1400" b="1" dirty="0"/>
              <a:t>, методика, практика: </a:t>
            </a:r>
            <a:r>
              <a:rPr lang="ru-RU" sz="1400" b="1" dirty="0" err="1"/>
              <a:t>підручник</a:t>
            </a:r>
            <a:r>
              <a:rPr lang="ru-RU" sz="1400" b="1" dirty="0"/>
              <a:t> / М. А. Лепський. – </a:t>
            </a:r>
            <a:r>
              <a:rPr lang="ru-RU" sz="1400" b="1" dirty="0" err="1"/>
              <a:t>Запоріжжя</a:t>
            </a:r>
            <a:r>
              <a:rPr lang="ru-RU" sz="1400" b="1" dirty="0"/>
              <a:t>: КСК-Альянс, 2016. – 440 с.</a:t>
            </a:r>
            <a:endParaRPr sz="1400" b="1" dirty="0"/>
          </a:p>
        </p:txBody>
      </p:sp>
      <p:pic>
        <p:nvPicPr>
          <p:cNvPr id="215" name="Google Shape;215;p13" descr="10.jpg"/>
          <p:cNvPicPr preferRelativeResize="0"/>
          <p:nvPr/>
        </p:nvPicPr>
        <p:blipFill rotWithShape="1">
          <a:blip r:embed="rId3">
            <a:alphaModFix/>
          </a:blip>
          <a:srcRect l="15648" r="28102"/>
          <a:stretch/>
        </p:blipFill>
        <p:spPr>
          <a:xfrm>
            <a:off x="3539200" y="367400"/>
            <a:ext cx="2065500" cy="2065500"/>
          </a:xfrm>
          <a:prstGeom prst="diamond">
            <a:avLst/>
          </a:prstGeom>
          <a:noFill/>
          <a:ln w="38100" cap="flat" cmpd="sng">
            <a:solidFill>
              <a:srgbClr val="3F5378"/>
            </a:solidFill>
            <a:prstDash val="solid"/>
            <a:miter lim="8000"/>
            <a:headEnd type="none" w="sm" len="sm"/>
            <a:tailEnd type="none" w="sm" len="sm"/>
          </a:ln>
        </p:spPr>
      </p:pic>
      <p:sp>
        <p:nvSpPr>
          <p:cNvPr id="216" name="Google Shape;216;p1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uk-UA" dirty="0" smtClean="0"/>
              <a:t>План</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193" name="Google Shape;193;p12"/>
          <p:cNvSpPr txBox="1">
            <a:spLocks noGrp="1"/>
          </p:cNvSpPr>
          <p:nvPr>
            <p:ph type="body" idx="1"/>
          </p:nvPr>
        </p:nvSpPr>
        <p:spPr>
          <a:xfrm>
            <a:off x="814275" y="1744424"/>
            <a:ext cx="5615786" cy="2300881"/>
          </a:xfrm>
          <a:prstGeom prst="rect">
            <a:avLst/>
          </a:prstGeom>
        </p:spPr>
        <p:txBody>
          <a:bodyPr spcFirstLastPara="1" wrap="square" lIns="91425" tIns="91425" rIns="91425" bIns="91425" anchor="t" anchorCtr="0">
            <a:noAutofit/>
          </a:bodyPr>
          <a:lstStyle/>
          <a:p>
            <a:pPr marL="0" lvl="0" indent="0">
              <a:buClr>
                <a:schemeClr val="dk1"/>
              </a:buClr>
              <a:buSzPts val="1100"/>
              <a:buNone/>
            </a:pPr>
            <a:r>
              <a:rPr lang="uk-UA" sz="2400" b="1" dirty="0" smtClean="0">
                <a:solidFill>
                  <a:srgbClr val="FF9800"/>
                </a:solidFill>
              </a:rPr>
              <a:t>Лекція  1</a:t>
            </a:r>
          </a:p>
          <a:p>
            <a:pPr marL="0" lvl="0" indent="0">
              <a:buClr>
                <a:schemeClr val="dk1"/>
              </a:buClr>
              <a:buSzPts val="1100"/>
              <a:buNone/>
            </a:pPr>
            <a:r>
              <a:rPr lang="uk-UA" sz="2400" b="1" dirty="0" smtClean="0">
                <a:solidFill>
                  <a:srgbClr val="FF9800"/>
                </a:solidFill>
              </a:rPr>
              <a:t>1. Поняття соціального прогнозування та основні методи</a:t>
            </a:r>
          </a:p>
          <a:p>
            <a:pPr marL="0" lvl="0" indent="0">
              <a:buClr>
                <a:schemeClr val="dk1"/>
              </a:buClr>
              <a:buSzPts val="1100"/>
              <a:buNone/>
            </a:pPr>
            <a:r>
              <a:rPr lang="uk-UA" sz="2400" b="1" dirty="0" smtClean="0">
                <a:solidFill>
                  <a:srgbClr val="FF9800"/>
                </a:solidFill>
              </a:rPr>
              <a:t>2. Якісний підхід в соціальному прогнозуванні</a:t>
            </a:r>
          </a:p>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соціального прогнозування та основні методи</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84986"/>
            <a:ext cx="8191950" cy="2862322"/>
          </a:xfrm>
          <a:prstGeom prst="rect">
            <a:avLst/>
          </a:prstGeom>
        </p:spPr>
        <p:txBody>
          <a:bodyPr wrap="square">
            <a:spAutoFit/>
          </a:bodyPr>
          <a:lstStyle/>
          <a:p>
            <a:pPr algn="just"/>
            <a:r>
              <a:rPr lang="uk-UA" sz="1800" dirty="0" smtClean="0"/>
              <a:t>У чому суть прогнозування? </a:t>
            </a:r>
          </a:p>
          <a:p>
            <a:pPr algn="just"/>
            <a:r>
              <a:rPr lang="uk-UA" sz="1800" b="1" dirty="0" smtClean="0"/>
              <a:t>Прогноз — це особливий різновид наукового передбачення. </a:t>
            </a:r>
          </a:p>
          <a:p>
            <a:pPr algn="just"/>
            <a:r>
              <a:rPr lang="uk-UA" sz="1800" dirty="0" smtClean="0"/>
              <a:t>Прогнозування не передбачає вирішення проблем майбутнього, його завдання інше — допомогти науковому обґрунтуванню планів і різних заходів. </a:t>
            </a:r>
          </a:p>
          <a:p>
            <a:pPr algn="just"/>
            <a:r>
              <a:rPr lang="uk-UA" sz="1800" dirty="0" smtClean="0"/>
              <a:t>Під прогнозом треба розуміти ймовірне твердження про майбутнє з високим ступенем достовірності. </a:t>
            </a:r>
          </a:p>
          <a:p>
            <a:pPr algn="just"/>
            <a:r>
              <a:rPr lang="uk-UA" sz="1800" b="1" dirty="0" smtClean="0"/>
              <a:t>Прогнозування</a:t>
            </a:r>
            <a:r>
              <a:rPr lang="uk-UA" sz="1800" dirty="0" smtClean="0"/>
              <a:t> можна визначити як </a:t>
            </a:r>
            <a:r>
              <a:rPr lang="uk-UA" sz="1800" b="1" dirty="0" smtClean="0"/>
              <a:t>процес здобуття наукової інформації про тенденції розвитку і майбутній стан соціального процесу, відносин, явищ і подій у соціальній практиці.</a:t>
            </a:r>
            <a:endParaRPr lang="uk-UA" sz="1800" b="1" dirty="0"/>
          </a:p>
        </p:txBody>
      </p:sp>
    </p:spTree>
    <p:extLst>
      <p:ext uri="{BB962C8B-B14F-4D97-AF65-F5344CB8AC3E}">
        <p14:creationId xmlns:p14="http://schemas.microsoft.com/office/powerpoint/2010/main" val="224423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соціального прогнозування та основні методи</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84986"/>
            <a:ext cx="8191950" cy="2862322"/>
          </a:xfrm>
          <a:prstGeom prst="rect">
            <a:avLst/>
          </a:prstGeom>
        </p:spPr>
        <p:txBody>
          <a:bodyPr wrap="square">
            <a:spAutoFit/>
          </a:bodyPr>
          <a:lstStyle/>
          <a:p>
            <a:pPr algn="just"/>
            <a:r>
              <a:rPr lang="uk-UA" sz="1800" b="1" dirty="0"/>
              <a:t>Мета прогнозу:</a:t>
            </a:r>
            <a:r>
              <a:rPr lang="uk-UA" sz="1800" dirty="0"/>
              <a:t> на основі аналізу стану і поведінки системи в минулому і вивчення тенденції зміни факторів, що впливають на систему, правильно визначити кількісні і якісні параметри її розвитку у перспективі, розкрити зміст ситуації, у якій опиниться система.</a:t>
            </a:r>
          </a:p>
          <a:p>
            <a:pPr algn="just"/>
            <a:endParaRPr lang="uk-UA" sz="1800" b="1" dirty="0" smtClean="0"/>
          </a:p>
          <a:p>
            <a:pPr algn="just"/>
            <a:r>
              <a:rPr lang="uk-UA" sz="1800" b="1" dirty="0" smtClean="0"/>
              <a:t>Соціальне </a:t>
            </a:r>
            <a:r>
              <a:rPr lang="uk-UA" sz="1800" b="1" dirty="0"/>
              <a:t>прогнозування не має директивного характеру. </a:t>
            </a:r>
            <a:r>
              <a:rPr lang="uk-UA" sz="1800" dirty="0"/>
              <a:t>Відмінність від плану полягає в тому, що прогнозування дає інформацію для обґрунтування рішень і вибору методів планування. Воно вказує на можливість того чи іншого шляху розвитку у майбутньому, а у плані є рішення про те, які з можливостей суспільство реалізує.</a:t>
            </a:r>
          </a:p>
        </p:txBody>
      </p:sp>
    </p:spTree>
    <p:extLst>
      <p:ext uri="{BB962C8B-B14F-4D97-AF65-F5344CB8AC3E}">
        <p14:creationId xmlns:p14="http://schemas.microsoft.com/office/powerpoint/2010/main" val="35762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соціального прогнозування та основні методи</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84986"/>
            <a:ext cx="8191950" cy="2923877"/>
          </a:xfrm>
          <a:prstGeom prst="rect">
            <a:avLst/>
          </a:prstGeom>
        </p:spPr>
        <p:txBody>
          <a:bodyPr wrap="square">
            <a:spAutoFit/>
          </a:bodyPr>
          <a:lstStyle/>
          <a:p>
            <a:pPr algn="just"/>
            <a:r>
              <a:rPr lang="uk-UA" sz="1600" dirty="0"/>
              <a:t>В методології соціологічної науки соціальному прогнозуванню відведено значне місце, адже воно дає змогу досліджувати динаміку й перспективи розвитку соціальних процесів та явищ з метою підвищення ефективності й наукової обґрунтованості соціального програмування, проектування та управління в цілому. </a:t>
            </a:r>
          </a:p>
          <a:p>
            <a:pPr algn="just"/>
            <a:endParaRPr lang="uk-UA" sz="800" dirty="0"/>
          </a:p>
          <a:p>
            <a:pPr algn="just"/>
            <a:r>
              <a:rPr lang="uk-UA" sz="1600" dirty="0"/>
              <a:t>Однією з головних умов наукової коректності щодо здійснення соціального прогнозування виступає розуміння того, що прогноз не можна ототожнювати зі </a:t>
            </a:r>
            <a:r>
              <a:rPr lang="uk-UA" sz="1600" noProof="1" smtClean="0"/>
              <a:t>спробами передбачити всі деталі майбутнього внаслідок впливу досить великої кількості макро- та мікрофакторів </a:t>
            </a:r>
            <a:r>
              <a:rPr lang="uk-UA" sz="1600" dirty="0" smtClean="0"/>
              <a:t>і </a:t>
            </a:r>
            <a:r>
              <a:rPr lang="uk-UA" sz="1600" dirty="0"/>
              <a:t>окремих специфічних чинників, що опосередковують досліджувані феномени. Саме </a:t>
            </a:r>
            <a:r>
              <a:rPr lang="uk-UA" sz="1600" dirty="0" smtClean="0"/>
              <a:t>тому що </a:t>
            </a:r>
            <a:r>
              <a:rPr lang="uk-UA" sz="1600" dirty="0"/>
              <a:t>закони суспільного розвитку можуть мати </a:t>
            </a:r>
            <a:r>
              <a:rPr lang="uk-UA" sz="1600" dirty="0" smtClean="0"/>
              <a:t>ймовірнісний </a:t>
            </a:r>
            <a:r>
              <a:rPr lang="uk-UA" sz="1600" dirty="0"/>
              <a:t>характер, </a:t>
            </a:r>
            <a:r>
              <a:rPr lang="uk-UA" sz="1600" dirty="0" smtClean="0"/>
              <a:t>прогностичні </a:t>
            </a:r>
            <a:r>
              <a:rPr lang="uk-UA" sz="1600" dirty="0"/>
              <a:t>висновки найкоректніше формулювати як тенденції або варіативні моделі. </a:t>
            </a:r>
          </a:p>
        </p:txBody>
      </p:sp>
    </p:spTree>
    <p:extLst>
      <p:ext uri="{BB962C8B-B14F-4D97-AF65-F5344CB8AC3E}">
        <p14:creationId xmlns:p14="http://schemas.microsoft.com/office/powerpoint/2010/main" val="57809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соціального прогнозування та основні методи</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91950" cy="3108543"/>
          </a:xfrm>
          <a:prstGeom prst="rect">
            <a:avLst/>
          </a:prstGeom>
        </p:spPr>
        <p:txBody>
          <a:bodyPr wrap="square">
            <a:spAutoFit/>
          </a:bodyPr>
          <a:lstStyle/>
          <a:p>
            <a:pPr algn="just"/>
            <a:r>
              <a:rPr lang="uk-UA" dirty="0"/>
              <a:t>За періодом (горизонтом) як проміжком часу, на який розробляються прогнози, останні поділяються на оперативні (поточні), короткострокові, середньострокові, довгострокові та надстрокові. </a:t>
            </a:r>
          </a:p>
          <a:p>
            <a:pPr algn="just"/>
            <a:r>
              <a:rPr lang="uk-UA" dirty="0"/>
              <a:t>Оперативні прогнози використовуються для прийняття рішень в умовах, що склалися, без спроби, як правило, змінити ці умови. Горизонт часу від 1 місяця до року. </a:t>
            </a:r>
          </a:p>
          <a:p>
            <a:pPr algn="just"/>
            <a:r>
              <a:rPr lang="uk-UA" dirty="0"/>
              <a:t>Короткострокові прогнози (1 рік). Невизначеність тут дещо вища в порівнянні з оперативним прогнозуванням. Особа, що приймає рішення, може активно впливати на хід процесів, які відбуваються.</a:t>
            </a:r>
          </a:p>
          <a:p>
            <a:pPr algn="just"/>
            <a:r>
              <a:rPr lang="uk-UA" dirty="0"/>
              <a:t>Середньострокові прогнози (від 2 до 3 років) складаються щорічно. Ці прогнози враховують не тільки кількісні, але й якісні зміни. </a:t>
            </a:r>
          </a:p>
          <a:p>
            <a:pPr algn="just"/>
            <a:r>
              <a:rPr lang="uk-UA" dirty="0"/>
              <a:t>Довгостроковий прогноз (від 3 до 5 років) використовується для розробки стратегічних планів. Для нього характерне використання комбінації кількісних і якісних методів прогнозування. </a:t>
            </a:r>
          </a:p>
          <a:p>
            <a:pPr algn="just"/>
            <a:r>
              <a:rPr lang="uk-UA" dirty="0" smtClean="0"/>
              <a:t>Понадстрокові </a:t>
            </a:r>
            <a:r>
              <a:rPr lang="uk-UA" dirty="0"/>
              <a:t>прогнози (понад 5 років) складають на перспективу. На цей період очікуються значні якісні зміни і тому робляться тільки загальні висновки про очікувані зміни.</a:t>
            </a:r>
          </a:p>
        </p:txBody>
      </p:sp>
    </p:spTree>
    <p:extLst>
      <p:ext uri="{BB962C8B-B14F-4D97-AF65-F5344CB8AC3E}">
        <p14:creationId xmlns:p14="http://schemas.microsoft.com/office/powerpoint/2010/main" val="438943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соціального прогнозування та основні методи</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91950" cy="3046988"/>
          </a:xfrm>
          <a:prstGeom prst="rect">
            <a:avLst/>
          </a:prstGeom>
        </p:spPr>
        <p:txBody>
          <a:bodyPr wrap="square">
            <a:spAutoFit/>
          </a:bodyPr>
          <a:lstStyle/>
          <a:p>
            <a:pPr algn="just"/>
            <a:r>
              <a:rPr lang="uk-UA" sz="1600" b="1" dirty="0"/>
              <a:t>Виділяють два основні типи прогнозів: пошуковий і нормативний.</a:t>
            </a:r>
          </a:p>
          <a:p>
            <a:pPr algn="just"/>
            <a:r>
              <a:rPr lang="uk-UA" sz="1600" dirty="0"/>
              <a:t>Пошуковий спосіб – це прогнозування від теперішнього до майбутнього. У цьому випадку прогнозування спирається на інформацію про тенденції розвитку об'єкта прогнозування і на взаємозв'язки між показниками, отриманими в результаті ретроспективного аналізу.</a:t>
            </a:r>
          </a:p>
          <a:p>
            <a:pPr algn="just"/>
            <a:r>
              <a:rPr lang="uk-UA" sz="1600" b="1" dirty="0"/>
              <a:t>Пошуковий прогноз – це таке передбачення соціальної ситуації у визначеному періоді майбутнього, що ґрунтується на аналізі станів соціального явища, процесу в минулому і сьогоденні. </a:t>
            </a:r>
          </a:p>
          <a:p>
            <a:pPr algn="just"/>
            <a:r>
              <a:rPr lang="uk-UA" sz="1600" dirty="0"/>
              <a:t>Суть пошукового прогнозу полягає в тому, щоб </a:t>
            </a:r>
            <a:r>
              <a:rPr lang="uk-UA" sz="1600" dirty="0" smtClean="0"/>
              <a:t>з'ясувати</a:t>
            </a:r>
            <a:r>
              <a:rPr lang="uk-UA" sz="1600" dirty="0"/>
              <a:t>, що відбудеться, які проблеми виникнуть чи назріють при збереженні існуючих тенденцій розвитку, тобто за умови, що сфера управління не виробить ніяких рішень, здатних видозмінити несприятливі </a:t>
            </a:r>
            <a:r>
              <a:rPr lang="uk-UA" sz="1600" dirty="0" smtClean="0"/>
              <a:t>тенденції. </a:t>
            </a:r>
            <a:endParaRPr lang="uk-UA" sz="1600" dirty="0"/>
          </a:p>
        </p:txBody>
      </p:sp>
    </p:spTree>
    <p:extLst>
      <p:ext uri="{BB962C8B-B14F-4D97-AF65-F5344CB8AC3E}">
        <p14:creationId xmlns:p14="http://schemas.microsoft.com/office/powerpoint/2010/main" val="3430267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соціального прогнозування та основні методи</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91950" cy="3293209"/>
          </a:xfrm>
          <a:prstGeom prst="rect">
            <a:avLst/>
          </a:prstGeom>
        </p:spPr>
        <p:txBody>
          <a:bodyPr wrap="square">
            <a:spAutoFit/>
          </a:bodyPr>
          <a:lstStyle/>
          <a:p>
            <a:pPr algn="just"/>
            <a:r>
              <a:rPr lang="uk-UA" sz="1600" dirty="0"/>
              <a:t>Нормативний або нормативно-цільовий підхід до прогнозування полягає в тому, що це прогнозування від майбутнього до теперішнього, це прогнозування, так би мовити, навпаки. Тому його інколи називають ще цільовим прогнозуванням, оскільки цей процес схожий із процесом планування, яке визначає цілі розвитку того чи іншого соціального об'єкта.</a:t>
            </a:r>
          </a:p>
          <a:p>
            <a:pPr algn="just"/>
            <a:r>
              <a:rPr lang="uk-UA" sz="1600" dirty="0"/>
              <a:t>Нормативно-цільове прогнозування, як правило, використовується у випадках відсутності достатньої інформації про розвиток об'єкта в минулому і, отже, коли нема можливості не тільки проводити багатофакторний аналіз і моделювання, але навіть виявити прогресивні тенденції розвитку. </a:t>
            </a:r>
          </a:p>
          <a:p>
            <a:pPr algn="just"/>
            <a:r>
              <a:rPr lang="uk-UA" sz="1600" dirty="0"/>
              <a:t>Таким чином, </a:t>
            </a:r>
            <a:r>
              <a:rPr lang="uk-UA" sz="1600" b="1" dirty="0"/>
              <a:t>нормативний прогноз – це передбачення майбутніх бажаних станів соціального явища (процесу) за умов, що стосовно нього здійснюються активні дії відповідно заздалегідь установленим цілям, правилам і показникам. </a:t>
            </a:r>
          </a:p>
        </p:txBody>
      </p:sp>
    </p:spTree>
    <p:extLst>
      <p:ext uri="{BB962C8B-B14F-4D97-AF65-F5344CB8AC3E}">
        <p14:creationId xmlns:p14="http://schemas.microsoft.com/office/powerpoint/2010/main" val="3678551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Поняття соціального прогнозування та основні методи</a:t>
            </a:r>
            <a:endParaRPr lang="uk-UA"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193" name="Google Shape;193;p12"/>
          <p:cNvSpPr txBox="1">
            <a:spLocks noGrp="1"/>
          </p:cNvSpPr>
          <p:nvPr>
            <p:ph type="body" idx="1"/>
          </p:nvPr>
        </p:nvSpPr>
        <p:spPr>
          <a:xfrm>
            <a:off x="293682" y="1484986"/>
            <a:ext cx="8082221" cy="294071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Прямоугольник 1"/>
          <p:cNvSpPr/>
          <p:nvPr/>
        </p:nvSpPr>
        <p:spPr>
          <a:xfrm>
            <a:off x="293682" y="1422555"/>
            <a:ext cx="8191950" cy="3293209"/>
          </a:xfrm>
          <a:prstGeom prst="rect">
            <a:avLst/>
          </a:prstGeom>
        </p:spPr>
        <p:txBody>
          <a:bodyPr wrap="square">
            <a:spAutoFit/>
          </a:bodyPr>
          <a:lstStyle/>
          <a:p>
            <a:pPr algn="just"/>
            <a:r>
              <a:rPr lang="uk-UA" sz="1600" dirty="0"/>
              <a:t>Нормативний або нормативно-цільовий підхід до прогнозування полягає в тому, що це прогнозування від майбутнього до теперішнього, це прогнозування, так би мовити, навпаки. Тому його інколи називають ще цільовим прогнозуванням, оскільки цей процес схожий із процесом планування, яке визначає цілі розвитку того чи іншого соціального об'єкта.</a:t>
            </a:r>
          </a:p>
          <a:p>
            <a:pPr algn="just"/>
            <a:r>
              <a:rPr lang="uk-UA" sz="1600" dirty="0"/>
              <a:t>Нормативно-цільове прогнозування, як правило, використовується у випадках відсутності достатньої інформації про розвиток об'єкта в минулому і, отже, коли нема можливості не тільки проводити багатофакторний аналіз і моделювання, але навіть виявити прогресивні тенденції розвитку. </a:t>
            </a:r>
          </a:p>
          <a:p>
            <a:pPr algn="just"/>
            <a:r>
              <a:rPr lang="uk-UA" sz="1600" dirty="0"/>
              <a:t>Таким чином, </a:t>
            </a:r>
            <a:r>
              <a:rPr lang="uk-UA" sz="1600" b="1" dirty="0"/>
              <a:t>нормативний прогноз – це передбачення майбутніх бажаних станів соціального явища (процесу) за умов, що стосовно нього здійснюються активні дії відповідно заздалегідь установленим цілям, правилам і показникам. </a:t>
            </a:r>
          </a:p>
        </p:txBody>
      </p:sp>
    </p:spTree>
    <p:extLst>
      <p:ext uri="{BB962C8B-B14F-4D97-AF65-F5344CB8AC3E}">
        <p14:creationId xmlns:p14="http://schemas.microsoft.com/office/powerpoint/2010/main" val="1768646136"/>
      </p:ext>
    </p:extLst>
  </p:cSld>
  <p:clrMapOvr>
    <a:masterClrMapping/>
  </p:clrMapOvr>
</p:sld>
</file>

<file path=ppt/theme/theme1.xml><?xml version="1.0" encoding="utf-8"?>
<a:theme xmlns:a="http://schemas.openxmlformats.org/drawingml/2006/main" name="Salerio template">
  <a:themeElements>
    <a:clrScheme name="Custom 347">
      <a:dk1>
        <a:srgbClr val="263248"/>
      </a:dk1>
      <a:lt1>
        <a:srgbClr val="FFFFFF"/>
      </a:lt1>
      <a:dk2>
        <a:srgbClr val="434343"/>
      </a:dk2>
      <a:lt2>
        <a:srgbClr val="E0E4E9"/>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1316</Words>
  <Application>Microsoft Office PowerPoint</Application>
  <PresentationFormat>Экран (16:9)</PresentationFormat>
  <Paragraphs>86</Paragraphs>
  <Slides>15</Slides>
  <Notes>15</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 Black</vt:lpstr>
      <vt:lpstr>Arvo</vt:lpstr>
      <vt:lpstr>Arial</vt:lpstr>
      <vt:lpstr>Roboto Condensed</vt:lpstr>
      <vt:lpstr>Roboto Condensed Light</vt:lpstr>
      <vt:lpstr>Salerio template</vt:lpstr>
      <vt:lpstr>Тема. Основні методи соціального прогнозування та специфіка  якісного підходу</vt:lpstr>
      <vt:lpstr>План</vt:lpstr>
      <vt:lpstr>Поняття соціального прогнозування та основні методи</vt:lpstr>
      <vt:lpstr>Поняття соціального прогнозування та основні методи</vt:lpstr>
      <vt:lpstr>Поняття соціального прогнозування та основні методи</vt:lpstr>
      <vt:lpstr>Поняття соціального прогнозування та основні методи</vt:lpstr>
      <vt:lpstr>Поняття соціального прогнозування та основні методи</vt:lpstr>
      <vt:lpstr>Поняття соціального прогнозування та основні методи</vt:lpstr>
      <vt:lpstr>Поняття соціального прогнозування та основні методи</vt:lpstr>
      <vt:lpstr>Поняття соціального прогнозування та основні методи</vt:lpstr>
      <vt:lpstr>Якісний підхід в соціальному прогнозуванні</vt:lpstr>
      <vt:lpstr>Якісний підхід в соціальному прогнозуванні</vt:lpstr>
      <vt:lpstr>Якісний підхід в соціальному прогнозуванні</vt:lpstr>
      <vt:lpstr>Якісний підхід в соціальному прогнозуванні</vt:lpstr>
      <vt:lpstr>Література: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Основні методи соціального прогнозування та специфіка  якісного підходу</dc:title>
  <cp:lastModifiedBy>Учетная запись Майкрософт</cp:lastModifiedBy>
  <cp:revision>5</cp:revision>
  <dcterms:modified xsi:type="dcterms:W3CDTF">2022-02-23T07:45:37Z</dcterms:modified>
</cp:coreProperties>
</file>