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5" r:id="rId2"/>
    <p:sldId id="276" r:id="rId3"/>
    <p:sldId id="280" r:id="rId4"/>
    <p:sldId id="284" r:id="rId5"/>
    <p:sldId id="285" r:id="rId6"/>
    <p:sldId id="292" r:id="rId7"/>
    <p:sldId id="293" r:id="rId8"/>
    <p:sldId id="295" r:id="rId9"/>
    <p:sldId id="296" r:id="rId10"/>
    <p:sldId id="297" r:id="rId11"/>
    <p:sldId id="298" r:id="rId12"/>
    <p:sldId id="283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03" autoAdjust="0"/>
    <p:restoredTop sz="94590" autoAdjust="0"/>
  </p:normalViewPr>
  <p:slideViewPr>
    <p:cSldViewPr>
      <p:cViewPr varScale="1">
        <p:scale>
          <a:sx n="69" d="100"/>
          <a:sy n="69" d="100"/>
        </p:scale>
        <p:origin x="139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63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91A5DED0-90F1-4D17-804F-6956429E9FDC}" type="datetimeFigureOut">
              <a:rPr lang="ru-RU" smtClean="0"/>
              <a:pPr/>
              <a:t>07.02.2024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07.02.2024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07.02.2024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07.02.2024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91A5DED0-90F1-4D17-804F-6956429E9FDC}" type="datetimeFigureOut">
              <a:rPr lang="ru-RU" smtClean="0"/>
              <a:pPr/>
              <a:t>07.02.2024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07.02.2024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07.02.2024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07.02.2024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07.02.2024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07.02.2024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07.02.2024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1A5DED0-90F1-4D17-804F-6956429E9FDC}" type="datetimeFigureOut">
              <a:rPr lang="ru-RU" smtClean="0"/>
              <a:pPr/>
              <a:t>07.02.2024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B726E0C-50F0-4A96-8EA9-B581798A8D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surl.li/qfrwc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1368152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uk-UA" sz="3100" b="1" dirty="0" smtClean="0"/>
              <a:t>Залучення волонтерів</a:t>
            </a:r>
            <a:r>
              <a:rPr lang="en-US" sz="3100" b="1" dirty="0" smtClean="0"/>
              <a:t/>
            </a:r>
            <a:br>
              <a:rPr lang="en-US" sz="3100" b="1" dirty="0" smtClean="0"/>
            </a:b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Лекція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endParaRPr lang="ru-RU" sz="27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435280" cy="504056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План</a:t>
            </a:r>
          </a:p>
          <a:p>
            <a:pPr marL="0" indent="0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1. Інформаційна кампанія</a:t>
            </a:r>
          </a:p>
          <a:p>
            <a:pPr marL="0" indent="0"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. Відбір волонтерів</a:t>
            </a:r>
          </a:p>
          <a:p>
            <a:pPr marL="0" indent="0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3. Адаптація волонтерів</a:t>
            </a:r>
          </a:p>
          <a:p>
            <a:pPr marL="0" indent="0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4. Мотивування волонтерів</a:t>
            </a:r>
          </a:p>
          <a:p>
            <a:pPr marL="0" indent="0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Проактивна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стратегія залучення волонтерів</a:t>
            </a:r>
          </a:p>
          <a:p>
            <a:pPr marL="0" indent="0" algn="ctr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Джерела</a:t>
            </a:r>
          </a:p>
          <a:p>
            <a:pPr marL="514350" indent="-514350">
              <a:buFont typeface="Wingdings 3"/>
              <a:buAutoNum type="arabicPeriod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Бондаренко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А.,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Вдовцов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Ю. Посібник по роботі з волонтерами К., 2021. 164 с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Font typeface="Wingdings 3"/>
              <a:buAutoNum type="arabicPeriod"/>
            </a:pP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Франкл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Віктор Людина у пошуках справжнього сенсу. Психолог у концтаборі / Х. Клуб сімейного дозвілля, 2016. 160 с.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Wingdings 3"/>
              <a:buAutoNum type="arabicPeriod"/>
            </a:pP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Starr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Julie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How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Brilliant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Coach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Workspace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Edinburgh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Pearson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Education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Limited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Pearson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Business;FT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Press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2017. 227 p.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71758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pPr algn="ctr"/>
            <a:r>
              <a:rPr lang="uk-UA" dirty="0" smtClean="0">
                <a:latin typeface="Bookman Old Style" pitchFamily="18" charset="0"/>
              </a:rPr>
              <a:t>Критика директивного стилю керівництва</a:t>
            </a:r>
            <a:endParaRPr lang="ru-RU" dirty="0">
              <a:latin typeface="Bookman Old Style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i="1" u="sng" dirty="0" smtClean="0">
                <a:latin typeface="Bookman Old Style" pitchFamily="18" charset="0"/>
              </a:rPr>
              <a:t>заважає </a:t>
            </a:r>
            <a:r>
              <a:rPr lang="uk-UA" i="1" u="sng" dirty="0" smtClean="0">
                <a:latin typeface="Bookman Old Style" pitchFamily="18" charset="0"/>
              </a:rPr>
              <a:t>активізації, </a:t>
            </a:r>
            <a:r>
              <a:rPr lang="uk-UA" i="1" u="sng" dirty="0">
                <a:latin typeface="Bookman Old Style" pitchFamily="18" charset="0"/>
              </a:rPr>
              <a:t>оскільки:</a:t>
            </a:r>
            <a:endParaRPr lang="ru-RU" dirty="0">
              <a:latin typeface="Bookman Old Style" pitchFamily="18" charset="0"/>
            </a:endParaRPr>
          </a:p>
          <a:p>
            <a:r>
              <a:rPr lang="uk-UA" dirty="0" smtClean="0">
                <a:latin typeface="Bookman Old Style" pitchFamily="18" charset="0"/>
              </a:rPr>
              <a:t>волонтери </a:t>
            </a:r>
            <a:r>
              <a:rPr lang="uk-UA" dirty="0">
                <a:latin typeface="Bookman Old Style" pitchFamily="18" charset="0"/>
              </a:rPr>
              <a:t>звикають до бездумного </a:t>
            </a:r>
            <a:r>
              <a:rPr lang="uk-UA" dirty="0" smtClean="0">
                <a:latin typeface="Bookman Old Style" pitchFamily="18" charset="0"/>
              </a:rPr>
              <a:t>підпорядкуванню</a:t>
            </a:r>
            <a:endParaRPr lang="ru-RU" dirty="0">
              <a:latin typeface="Bookman Old Style" pitchFamily="18" charset="0"/>
            </a:endParaRPr>
          </a:p>
          <a:p>
            <a:r>
              <a:rPr lang="uk-UA" dirty="0" smtClean="0">
                <a:latin typeface="Bookman Old Style" pitchFamily="18" charset="0"/>
              </a:rPr>
              <a:t>знижується </a:t>
            </a:r>
            <a:r>
              <a:rPr lang="uk-UA" dirty="0">
                <a:latin typeface="Bookman Old Style" pitchFamily="18" charset="0"/>
              </a:rPr>
              <a:t>відчуття відповідальності за наслідки та результати </a:t>
            </a:r>
            <a:r>
              <a:rPr lang="uk-UA" dirty="0" smtClean="0">
                <a:latin typeface="Bookman Old Style" pitchFamily="18" charset="0"/>
              </a:rPr>
              <a:t>діяльності</a:t>
            </a:r>
            <a:endParaRPr lang="ru-RU" dirty="0">
              <a:latin typeface="Bookman Old Style" pitchFamily="18" charset="0"/>
            </a:endParaRPr>
          </a:p>
          <a:p>
            <a:r>
              <a:rPr lang="uk-UA" dirty="0" smtClean="0">
                <a:latin typeface="Bookman Old Style" pitchFamily="18" charset="0"/>
              </a:rPr>
              <a:t>знижується </a:t>
            </a:r>
            <a:r>
              <a:rPr lang="uk-UA" dirty="0">
                <a:latin typeface="Bookman Old Style" pitchFamily="18" charset="0"/>
              </a:rPr>
              <a:t>впевненість у собі та формуються споживацькі </a:t>
            </a:r>
            <a:r>
              <a:rPr lang="uk-UA" dirty="0" smtClean="0">
                <a:latin typeface="Bookman Old Style" pitchFamily="18" charset="0"/>
              </a:rPr>
              <a:t>настанови</a:t>
            </a:r>
            <a:endParaRPr lang="ru-RU" dirty="0">
              <a:latin typeface="Bookman Old Style" pitchFamily="18" charset="0"/>
            </a:endParaRPr>
          </a:p>
          <a:p>
            <a:r>
              <a:rPr lang="uk-UA" dirty="0" smtClean="0">
                <a:latin typeface="Bookman Old Style" pitchFamily="18" charset="0"/>
              </a:rPr>
              <a:t>вони </a:t>
            </a:r>
            <a:r>
              <a:rPr lang="uk-UA" dirty="0">
                <a:latin typeface="Bookman Old Style" pitchFamily="18" charset="0"/>
              </a:rPr>
              <a:t>виявляються не здатні до </a:t>
            </a:r>
            <a:r>
              <a:rPr lang="uk-UA" dirty="0" smtClean="0">
                <a:latin typeface="Bookman Old Style" pitchFamily="18" charset="0"/>
              </a:rPr>
              <a:t>лідерства</a:t>
            </a:r>
          </a:p>
          <a:p>
            <a:r>
              <a:rPr lang="uk-UA" dirty="0">
                <a:latin typeface="Bookman Old Style" pitchFamily="18" charset="0"/>
              </a:rPr>
              <a:t>г</a:t>
            </a:r>
            <a:r>
              <a:rPr lang="uk-UA" dirty="0" smtClean="0">
                <a:latin typeface="Bookman Old Style" pitchFamily="18" charset="0"/>
              </a:rPr>
              <a:t>альмується процес формування команди</a:t>
            </a:r>
            <a:endParaRPr lang="ru-RU" dirty="0">
              <a:latin typeface="Bookman Old Style" pitchFamily="18" charset="0"/>
            </a:endParaRPr>
          </a:p>
          <a:p>
            <a:pPr marL="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85301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pPr algn="ctr"/>
            <a:r>
              <a:rPr lang="uk-UA" i="1" u="sng" dirty="0" smtClean="0"/>
              <a:t/>
            </a:r>
            <a:br>
              <a:rPr lang="uk-UA" i="1" u="sng" dirty="0" smtClean="0"/>
            </a:br>
            <a:r>
              <a:rPr lang="uk-UA" i="1" u="sng" dirty="0" smtClean="0"/>
              <a:t> </a:t>
            </a:r>
            <a:r>
              <a:rPr lang="uk-UA" i="1" u="sng" dirty="0" smtClean="0">
                <a:latin typeface="Bookman Old Style" pitchFamily="18" charset="0"/>
              </a:rPr>
              <a:t>Слід розрізняти менторство</a:t>
            </a:r>
            <a:r>
              <a:rPr lang="uk-UA" i="1" u="sng" dirty="0">
                <a:latin typeface="Bookman Old Style" pitchFamily="18" charset="0"/>
              </a:rPr>
              <a:t> </a:t>
            </a:r>
            <a:r>
              <a:rPr lang="uk-UA" i="1" u="sng" dirty="0" smtClean="0">
                <a:latin typeface="Bookman Old Style" pitchFamily="18" charset="0"/>
              </a:rPr>
              <a:t>та коучінг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29600" cy="5032216"/>
          </a:xfrm>
        </p:spPr>
        <p:txBody>
          <a:bodyPr>
            <a:normAutofit fontScale="92500" lnSpcReduction="20000"/>
          </a:bodyPr>
          <a:lstStyle/>
          <a:p>
            <a:r>
              <a:rPr lang="uk-UA" i="1" dirty="0">
                <a:latin typeface="Bookman Old Style" pitchFamily="18" charset="0"/>
              </a:rPr>
              <a:t>Ментор/наставник</a:t>
            </a:r>
            <a:r>
              <a:rPr lang="uk-UA" dirty="0">
                <a:latin typeface="Bookman Old Style" pitchFamily="18" charset="0"/>
              </a:rPr>
              <a:t> – висловлює важливу для </a:t>
            </a:r>
            <a:r>
              <a:rPr lang="uk-UA" dirty="0" smtClean="0">
                <a:latin typeface="Bookman Old Style" pitchFamily="18" charset="0"/>
              </a:rPr>
              <a:t>волонтера думку </a:t>
            </a:r>
            <a:r>
              <a:rPr lang="uk-UA" dirty="0">
                <a:latin typeface="Bookman Old Style" pitchFamily="18" charset="0"/>
              </a:rPr>
              <a:t>або пораду, оскільки прагне передати йому власний професійний досвід. Тому наставник, виходячи з власних знань та умінь, виступає для </a:t>
            </a:r>
            <a:r>
              <a:rPr lang="uk-UA" dirty="0" smtClean="0">
                <a:latin typeface="Bookman Old Style" pitchFamily="18" charset="0"/>
              </a:rPr>
              <a:t>нього </a:t>
            </a:r>
            <a:r>
              <a:rPr lang="uk-UA" dirty="0">
                <a:latin typeface="Bookman Old Style" pitchFamily="18" charset="0"/>
              </a:rPr>
              <a:t>в ролі мудрого провідника. </a:t>
            </a:r>
            <a:endParaRPr lang="en-US" dirty="0" smtClean="0">
              <a:latin typeface="Bookman Old Style" pitchFamily="18" charset="0"/>
            </a:endParaRPr>
          </a:p>
          <a:p>
            <a:endParaRPr lang="ru-RU" dirty="0">
              <a:latin typeface="Bookman Old Style" pitchFamily="18" charset="0"/>
            </a:endParaRPr>
          </a:p>
          <a:p>
            <a:r>
              <a:rPr lang="uk-UA" i="1" dirty="0">
                <a:latin typeface="Bookman Old Style" pitchFamily="18" charset="0"/>
              </a:rPr>
              <a:t>Коуч</a:t>
            </a:r>
            <a:r>
              <a:rPr lang="uk-UA" dirty="0">
                <a:latin typeface="Bookman Old Style" pitchFamily="18" charset="0"/>
              </a:rPr>
              <a:t> – заохочує роздуми </a:t>
            </a:r>
            <a:r>
              <a:rPr lang="uk-UA" dirty="0" smtClean="0">
                <a:latin typeface="Bookman Old Style" pitchFamily="18" charset="0"/>
              </a:rPr>
              <a:t>волонтера або колективу волонтерів, </a:t>
            </a:r>
            <a:r>
              <a:rPr lang="uk-UA" dirty="0">
                <a:latin typeface="Bookman Old Style" pitchFamily="18" charset="0"/>
              </a:rPr>
              <a:t>уважно вислуховуючи, задаючи питання та аналізуючи зворотній зв'язок. Він менше налаштований давати поради або спрямовувати дії, оскільки його завдання полягає у стимулюванні </a:t>
            </a:r>
            <a:r>
              <a:rPr lang="uk-UA" dirty="0" smtClean="0">
                <a:latin typeface="Bookman Old Style" pitchFamily="18" charset="0"/>
              </a:rPr>
              <a:t>волонтера </a:t>
            </a:r>
            <a:r>
              <a:rPr lang="uk-UA" dirty="0">
                <a:latin typeface="Bookman Old Style" pitchFamily="18" charset="0"/>
              </a:rPr>
              <a:t>або </a:t>
            </a:r>
            <a:r>
              <a:rPr lang="uk-UA" dirty="0" smtClean="0">
                <a:latin typeface="Bookman Old Style" pitchFamily="18" charset="0"/>
              </a:rPr>
              <a:t>волонтерської групи </a:t>
            </a:r>
            <a:r>
              <a:rPr lang="uk-UA" dirty="0">
                <a:latin typeface="Bookman Old Style" pitchFamily="18" charset="0"/>
              </a:rPr>
              <a:t>до пошуку власного рішення.  </a:t>
            </a:r>
            <a:endParaRPr lang="ru-RU" dirty="0">
              <a:latin typeface="Bookman Old Style" pitchFamily="18" charset="0"/>
            </a:endParaRPr>
          </a:p>
          <a:p>
            <a:r>
              <a:rPr lang="uk-UA" dirty="0">
                <a:latin typeface="Bookman Old Style" pitchFamily="18" charset="0"/>
              </a:rPr>
              <a:t>Девіз коуча: </a:t>
            </a:r>
            <a:r>
              <a:rPr lang="uk-UA" b="1" dirty="0">
                <a:latin typeface="Bookman Old Style" pitchFamily="18" charset="0"/>
              </a:rPr>
              <a:t>Припинить говорити, а натомість почніть питати!</a:t>
            </a:r>
            <a:endParaRPr lang="ru-RU" dirty="0">
              <a:latin typeface="Bookman Old Style" pitchFamily="18" charset="0"/>
            </a:endParaRPr>
          </a:p>
          <a:p>
            <a:pPr marL="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47409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600" dirty="0" smtClean="0"/>
              <a:t>Дякую за увагу!</a:t>
            </a:r>
            <a:endParaRPr lang="ru-RU" sz="6600" dirty="0"/>
          </a:p>
        </p:txBody>
      </p:sp>
    </p:spTree>
    <p:extLst>
      <p:ext uri="{BB962C8B-B14F-4D97-AF65-F5344CB8AC3E}">
        <p14:creationId xmlns:p14="http://schemas.microsoft.com/office/powerpoint/2010/main" val="2614461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pPr algn="ctr"/>
            <a:r>
              <a:rPr lang="uk-UA" dirty="0" smtClean="0"/>
              <a:t>Інформаційна кампанія</a:t>
            </a:r>
            <a:br>
              <a:rPr lang="uk-UA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uk-UA"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24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изначення цільової аудиторії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ирока: для інформаційних заходів/благодійних акцій</a:t>
            </a:r>
          </a:p>
          <a:p>
            <a:pPr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вузька: для особливих завдань, для виконання яких потрібні специфічні вміння/навики  </a:t>
            </a:r>
          </a:p>
          <a:p>
            <a:pPr marL="0" indent="0" algn="ctr">
              <a:buNone/>
            </a:pPr>
            <a:r>
              <a:rPr lang="uk-UA" sz="24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24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изначення каналів комунікації </a:t>
            </a:r>
          </a:p>
          <a:p>
            <a:pPr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неформальні («сарафанне радіо»)</a:t>
            </a:r>
          </a:p>
          <a:p>
            <a:pPr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звернення до органів влади («інформаційні листи»)</a:t>
            </a:r>
          </a:p>
          <a:p>
            <a:pPr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соціальні мережі/спеціалізовані сайти (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http://surl.li/qfrwc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ctr">
              <a:buNone/>
            </a:pPr>
            <a:r>
              <a:rPr lang="uk-UA" sz="24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створення/розповсюдження повідомлення</a:t>
            </a:r>
          </a:p>
          <a:p>
            <a:pPr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привертання уваги до </a:t>
            </a:r>
            <a:r>
              <a:rPr lang="uk-U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проєкту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1-2 речення (запитання до аудиторії/статистика)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міст волонтерської діяльності: 2-3 речення про завдання волонтерів, час і місце, переваги/</a:t>
            </a:r>
            <a:r>
              <a:rPr lang="uk-U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мотиватори</a:t>
            </a: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контакти</a:t>
            </a:r>
          </a:p>
          <a:p>
            <a:pPr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збір/аналіз зворотного зв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язку</a:t>
            </a: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3195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dirty="0" smtClean="0"/>
              <a:t>Відбір волонтерів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попередній контроль волонтерської діяльності</a:t>
            </a: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профілактика конфліктів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ідготовка до адаптації/мотивації волонтерів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ормування позитивного іміджу волонтерів</a:t>
            </a:r>
          </a:p>
          <a:p>
            <a:pPr marL="0" indent="0" algn="ctr">
              <a:buNone/>
            </a:pPr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інструменти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перевірка заповнених реєстраційних форм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оніторинг соціальних мереж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роведення співбесіди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иконання тестового завдання</a:t>
            </a:r>
          </a:p>
          <a:p>
            <a:pPr marL="0" indent="0" algn="just">
              <a:buNone/>
            </a:pP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9750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dirty="0" smtClean="0"/>
              <a:t>Рекомендована структура співбесіди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91264" cy="5256584"/>
          </a:xfrm>
        </p:spPr>
        <p:txBody>
          <a:bodyPr>
            <a:noAutofit/>
          </a:bodyPr>
          <a:lstStyle/>
          <a:p>
            <a:pPr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представитися, подякувати за інтерес</a:t>
            </a:r>
          </a:p>
          <a:p>
            <a:pPr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повідомити про мету співбесіди</a:t>
            </a:r>
          </a:p>
          <a:p>
            <a:pPr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запитати що волонтер вже знає про програму/</a:t>
            </a:r>
            <a:r>
              <a:rPr lang="uk-U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/організацію</a:t>
            </a:r>
          </a:p>
          <a:p>
            <a:pPr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запропонувати розказати про себе/ задавати відкриті питання</a:t>
            </a:r>
          </a:p>
          <a:p>
            <a:pPr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повідомити про порядок роботи/чи відповідає можливостям/очікуванням</a:t>
            </a:r>
          </a:p>
          <a:p>
            <a:pPr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інформувати про перспективи/можливості  </a:t>
            </a:r>
          </a:p>
          <a:p>
            <a:pPr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зворотній зв’язок</a:t>
            </a:r>
          </a:p>
          <a:p>
            <a:pPr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повідомити про порядок відбору/подякувати за інтерес  </a:t>
            </a:r>
          </a:p>
          <a:p>
            <a:pPr marL="0" indent="0" algn="just">
              <a:buNone/>
            </a:pP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39281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dirty="0" smtClean="0"/>
              <a:t>Адаптація волонтерів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91264" cy="525658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тратегії</a:t>
            </a:r>
          </a:p>
          <a:p>
            <a:pPr algn="just"/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інтеграція</a:t>
            </a:r>
          </a:p>
          <a:p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нклюзія</a:t>
            </a:r>
          </a:p>
          <a:p>
            <a:pPr marL="0" indent="0" algn="ctr">
              <a:buNone/>
            </a:pPr>
            <a:r>
              <a:rPr lang="uk-UA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рганізаційні заходи</a:t>
            </a:r>
          </a:p>
          <a:p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знайомство з історією/цінностями організації</a:t>
            </a:r>
          </a:p>
          <a:p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найомство з іншими учасниками </a:t>
            </a:r>
            <a:r>
              <a:rPr lang="uk-UA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проєкту</a:t>
            </a:r>
            <a:endParaRPr lang="uk-UA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ступний інструктаж</a:t>
            </a:r>
          </a:p>
          <a:p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одаткове навчання</a:t>
            </a:r>
          </a:p>
          <a:p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нформаційний супровід («</a:t>
            </a:r>
            <a:r>
              <a:rPr lang="uk-UA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пам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ятка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волонтера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«етична </a:t>
            </a:r>
            <a:r>
              <a:rPr lang="uk-UA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пам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ru-RU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ятка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»)</a:t>
            </a:r>
          </a:p>
          <a:p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алучення волонтера до комунікативного простору</a:t>
            </a:r>
          </a:p>
          <a:p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ідписати договір про провадження волонтерської діяльності </a:t>
            </a:r>
          </a:p>
          <a:p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«мотузкові курси»/</a:t>
            </a:r>
            <a:r>
              <a:rPr lang="uk-UA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тімбілдінг</a:t>
            </a:r>
            <a:endParaRPr lang="uk-UA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0314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dirty="0" smtClean="0"/>
              <a:t>Мотивування волонтерів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91264" cy="525658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Пираміда</a:t>
            </a:r>
            <a:r>
              <a:rPr lang="uk-UA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 А. Маслоу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італьні потреби 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отреби в безпеці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отреба в спілкуванні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отреби у визнанні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отреби у самореалізації </a:t>
            </a:r>
          </a:p>
          <a:p>
            <a:pPr marL="0" indent="0" algn="ctr">
              <a:buNone/>
            </a:pPr>
            <a:endParaRPr lang="uk-UA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uk-UA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Теорія набутих потреб Д. </a:t>
            </a:r>
            <a:r>
              <a:rPr lang="uk-UA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Маклеланда</a:t>
            </a:r>
            <a:r>
              <a:rPr lang="uk-UA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отреба в причетності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отреба у владі та визнанні</a:t>
            </a:r>
          </a:p>
          <a:p>
            <a:pPr algn="just"/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потреба досягнень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uk-UA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400" dirty="0" smtClean="0"/>
          </a:p>
          <a:p>
            <a:pPr marL="0" indent="0">
              <a:buNone/>
            </a:pP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6874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dirty="0" err="1" smtClean="0"/>
              <a:t>Проактивна</a:t>
            </a:r>
            <a:r>
              <a:rPr lang="uk-UA" dirty="0" smtClean="0"/>
              <a:t> стратегія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91264" cy="525658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2400" dirty="0">
                <a:latin typeface="Bookman Old Style" pitchFamily="18" charset="0"/>
              </a:rPr>
              <a:t>Теоретичне підґрунтя – гуманістична психологія </a:t>
            </a:r>
          </a:p>
          <a:p>
            <a:pPr marL="0" indent="0" algn="ctr">
              <a:buNone/>
            </a:pPr>
            <a:r>
              <a:rPr lang="uk-UA" sz="2400" dirty="0">
                <a:latin typeface="Bookman Old Style" pitchFamily="18" charset="0"/>
              </a:rPr>
              <a:t>(В. </a:t>
            </a:r>
            <a:r>
              <a:rPr lang="uk-UA" sz="2400" dirty="0" err="1">
                <a:latin typeface="Bookman Old Style" pitchFamily="18" charset="0"/>
              </a:rPr>
              <a:t>Франкл</a:t>
            </a:r>
            <a:r>
              <a:rPr lang="uk-UA" sz="2400" dirty="0">
                <a:latin typeface="Bookman Old Style" pitchFamily="18" charset="0"/>
              </a:rPr>
              <a:t>, Г. </a:t>
            </a:r>
            <a:r>
              <a:rPr lang="uk-UA" sz="2400" dirty="0" err="1">
                <a:latin typeface="Bookman Old Style" pitchFamily="18" charset="0"/>
              </a:rPr>
              <a:t>Оллпорт</a:t>
            </a:r>
            <a:r>
              <a:rPr lang="uk-UA" sz="2400" dirty="0">
                <a:latin typeface="Bookman Old Style" pitchFamily="18" charset="0"/>
              </a:rPr>
              <a:t>)</a:t>
            </a:r>
          </a:p>
          <a:p>
            <a:r>
              <a:rPr lang="uk-UA" sz="2400" dirty="0">
                <a:latin typeface="Bookman Old Style" pitchFamily="18" charset="0"/>
              </a:rPr>
              <a:t>спростовується реактивність</a:t>
            </a:r>
          </a:p>
          <a:p>
            <a:r>
              <a:rPr lang="uk-UA" sz="2400" dirty="0">
                <a:latin typeface="Bookman Old Style" pitchFamily="18" charset="0"/>
              </a:rPr>
              <a:t>відстоюється </a:t>
            </a:r>
            <a:r>
              <a:rPr lang="uk-UA" sz="2400" dirty="0" err="1">
                <a:latin typeface="Bookman Old Style" pitchFamily="18" charset="0"/>
              </a:rPr>
              <a:t>проактивність</a:t>
            </a:r>
            <a:r>
              <a:rPr lang="uk-UA" sz="2400" dirty="0">
                <a:latin typeface="Bookman Old Style" pitchFamily="18" charset="0"/>
              </a:rPr>
              <a:t> </a:t>
            </a:r>
          </a:p>
          <a:p>
            <a:pPr marL="0" indent="0" algn="ctr">
              <a:buNone/>
            </a:pPr>
            <a:r>
              <a:rPr lang="uk-UA" sz="2400" i="1" dirty="0" smtClean="0">
                <a:latin typeface="Bookman Old Style" pitchFamily="18" charset="0"/>
              </a:rPr>
              <a:t>Технологічне </a:t>
            </a:r>
            <a:r>
              <a:rPr lang="uk-UA" sz="2400" i="1" dirty="0">
                <a:latin typeface="Bookman Old Style" pitchFamily="18" charset="0"/>
              </a:rPr>
              <a:t>підґрунтя:</a:t>
            </a:r>
            <a:endParaRPr lang="uk-UA" sz="2400" dirty="0">
              <a:latin typeface="Bookman Old Style" pitchFamily="18" charset="0"/>
            </a:endParaRPr>
          </a:p>
          <a:p>
            <a:r>
              <a:rPr lang="uk-UA" sz="2400" dirty="0" err="1">
                <a:latin typeface="Bookman Old Style" pitchFamily="18" charset="0"/>
              </a:rPr>
              <a:t>коучінг</a:t>
            </a:r>
            <a:r>
              <a:rPr lang="uk-UA" sz="2400" dirty="0">
                <a:latin typeface="Bookman Old Style" pitchFamily="18" charset="0"/>
              </a:rPr>
              <a:t>;</a:t>
            </a:r>
          </a:p>
          <a:p>
            <a:r>
              <a:rPr lang="uk-UA" sz="2400" dirty="0" err="1">
                <a:latin typeface="Bookman Old Style" pitchFamily="18" charset="0"/>
              </a:rPr>
              <a:t>фасилітація</a:t>
            </a:r>
            <a:r>
              <a:rPr lang="uk-UA" sz="2400" dirty="0">
                <a:latin typeface="Bookman Old Style" pitchFamily="18" charset="0"/>
              </a:rPr>
              <a:t>;</a:t>
            </a:r>
          </a:p>
          <a:p>
            <a:r>
              <a:rPr lang="uk-UA" sz="2400" dirty="0" err="1">
                <a:latin typeface="Bookman Old Style" pitchFamily="18" charset="0"/>
              </a:rPr>
              <a:t>майєвтика</a:t>
            </a:r>
            <a:r>
              <a:rPr lang="uk-UA" sz="2400" dirty="0">
                <a:latin typeface="Bookman Old Style" pitchFamily="18" charset="0"/>
              </a:rPr>
              <a:t>;</a:t>
            </a:r>
          </a:p>
          <a:p>
            <a:r>
              <a:rPr lang="uk-UA" sz="2400" dirty="0">
                <a:latin typeface="Bookman Old Style" pitchFamily="18" charset="0"/>
              </a:rPr>
              <a:t>«ефективне питання»;</a:t>
            </a:r>
          </a:p>
          <a:p>
            <a:r>
              <a:rPr lang="uk-UA" sz="2400" dirty="0" err="1">
                <a:latin typeface="Bookman Old Style" pitchFamily="18" charset="0"/>
              </a:rPr>
              <a:t>проєктна</a:t>
            </a:r>
            <a:r>
              <a:rPr lang="uk-UA" sz="2400" dirty="0">
                <a:latin typeface="Bookman Old Style" pitchFamily="18" charset="0"/>
              </a:rPr>
              <a:t> методика;</a:t>
            </a:r>
          </a:p>
          <a:p>
            <a:r>
              <a:rPr lang="uk-UA" sz="2400" dirty="0" err="1">
                <a:latin typeface="Bookman Old Style" pitchFamily="18" charset="0"/>
              </a:rPr>
              <a:t>participatory</a:t>
            </a:r>
            <a:r>
              <a:rPr lang="uk-UA" sz="2400" dirty="0">
                <a:latin typeface="Bookman Old Style" pitchFamily="18" charset="0"/>
              </a:rPr>
              <a:t> </a:t>
            </a:r>
            <a:r>
              <a:rPr lang="uk-UA" sz="2400" dirty="0" err="1">
                <a:latin typeface="Bookman Old Style" pitchFamily="18" charset="0"/>
              </a:rPr>
              <a:t>learning</a:t>
            </a:r>
            <a:r>
              <a:rPr lang="uk-UA" sz="2400" dirty="0">
                <a:latin typeface="Bookman Old Style" pitchFamily="18" charset="0"/>
              </a:rPr>
              <a:t> </a:t>
            </a:r>
            <a:r>
              <a:rPr lang="uk-UA" sz="2400" dirty="0" err="1">
                <a:latin typeface="Bookman Old Style" pitchFamily="18" charset="0"/>
              </a:rPr>
              <a:t>action</a:t>
            </a:r>
            <a:r>
              <a:rPr lang="uk-UA" sz="2400" dirty="0">
                <a:latin typeface="Bookman Old Style" pitchFamily="18" charset="0"/>
              </a:rPr>
              <a:t> (PLA-методологія) </a:t>
            </a:r>
          </a:p>
          <a:p>
            <a:r>
              <a:rPr lang="uk-UA" sz="2400" dirty="0">
                <a:latin typeface="Bookman Old Style" pitchFamily="18" charset="0"/>
              </a:rPr>
              <a:t>та ін.</a:t>
            </a:r>
          </a:p>
          <a:p>
            <a:pPr marL="0" indent="0">
              <a:buNone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uk-UA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400" dirty="0" smtClean="0"/>
          </a:p>
          <a:p>
            <a:pPr marL="0" indent="0">
              <a:buNone/>
            </a:pP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5588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i="1" u="sng" dirty="0">
                <a:latin typeface="Bookman Old Style" pitchFamily="18" charset="0"/>
              </a:rPr>
              <a:t>Принципи </a:t>
            </a:r>
            <a:r>
              <a:rPr lang="uk-UA" i="1" u="sng" dirty="0" err="1">
                <a:latin typeface="Bookman Old Style" pitchFamily="18" charset="0"/>
              </a:rPr>
              <a:t>проактивного</a:t>
            </a:r>
            <a:r>
              <a:rPr lang="uk-UA" i="1" u="sng" dirty="0">
                <a:latin typeface="Bookman Old Style" pitchFamily="18" charset="0"/>
              </a:rPr>
              <a:t> </a:t>
            </a:r>
            <a:r>
              <a:rPr lang="uk-UA" i="1" u="sng" dirty="0" smtClean="0">
                <a:latin typeface="Bookman Old Style" pitchFamily="18" charset="0"/>
              </a:rPr>
              <a:t>керівництва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91264" cy="5256584"/>
          </a:xfrm>
        </p:spPr>
        <p:txBody>
          <a:bodyPr>
            <a:noAutofit/>
          </a:bodyPr>
          <a:lstStyle/>
          <a:p>
            <a:r>
              <a:rPr lang="uk-UA" sz="2400" i="1" dirty="0">
                <a:latin typeface="Bookman Old Style" pitchFamily="18" charset="0"/>
              </a:rPr>
              <a:t>зацікавленість краще згоди: </a:t>
            </a:r>
            <a:r>
              <a:rPr lang="uk-UA" sz="2400" dirty="0" smtClean="0">
                <a:latin typeface="Bookman Old Style" pitchFamily="18" charset="0"/>
              </a:rPr>
              <a:t>творча</a:t>
            </a:r>
            <a:r>
              <a:rPr lang="uk-UA" sz="2400" i="1" dirty="0" smtClean="0">
                <a:latin typeface="Bookman Old Style" pitchFamily="18" charset="0"/>
              </a:rPr>
              <a:t> </a:t>
            </a:r>
            <a:r>
              <a:rPr lang="uk-UA" sz="2400" dirty="0" smtClean="0">
                <a:latin typeface="Bookman Old Style" pitchFamily="18" charset="0"/>
              </a:rPr>
              <a:t>мотивація </a:t>
            </a:r>
            <a:r>
              <a:rPr lang="uk-UA" sz="2400" dirty="0">
                <a:latin typeface="Bookman Old Style" pitchFamily="18" charset="0"/>
              </a:rPr>
              <a:t>активізує </a:t>
            </a:r>
            <a:r>
              <a:rPr lang="uk-UA" sz="2400" dirty="0" smtClean="0">
                <a:latin typeface="Bookman Old Style" pitchFamily="18" charset="0"/>
              </a:rPr>
              <a:t>волонтера, </a:t>
            </a:r>
            <a:r>
              <a:rPr lang="uk-UA" sz="2400" dirty="0">
                <a:latin typeface="Bookman Old Style" pitchFamily="18" charset="0"/>
              </a:rPr>
              <a:t>а </a:t>
            </a:r>
            <a:r>
              <a:rPr lang="uk-UA" sz="2400" dirty="0" smtClean="0">
                <a:latin typeface="Bookman Old Style" pitchFamily="18" charset="0"/>
              </a:rPr>
              <a:t>виконання кимось підготовлених рішень стимулює </a:t>
            </a:r>
            <a:r>
              <a:rPr lang="uk-UA" sz="2400" dirty="0">
                <a:latin typeface="Bookman Old Style" pitchFamily="18" charset="0"/>
              </a:rPr>
              <a:t>пасивність</a:t>
            </a:r>
            <a:endParaRPr lang="ru-RU" sz="2400" dirty="0">
              <a:latin typeface="Bookman Old Style" pitchFamily="18" charset="0"/>
            </a:endParaRPr>
          </a:p>
          <a:p>
            <a:r>
              <a:rPr lang="uk-UA" sz="2400" i="1" dirty="0">
                <a:latin typeface="Bookman Old Style" pitchFamily="18" charset="0"/>
              </a:rPr>
              <a:t>участь </a:t>
            </a:r>
            <a:r>
              <a:rPr lang="uk-UA" sz="2400" i="1" dirty="0" smtClean="0">
                <a:latin typeface="Bookman Old Style" pitchFamily="18" charset="0"/>
              </a:rPr>
              <a:t>волонтерів </a:t>
            </a:r>
            <a:r>
              <a:rPr lang="uk-UA" sz="2400" i="1" dirty="0">
                <a:latin typeface="Bookman Old Style" pitchFamily="18" charset="0"/>
              </a:rPr>
              <a:t>у плануванні </a:t>
            </a:r>
            <a:r>
              <a:rPr lang="uk-UA" sz="2400" i="1" dirty="0" smtClean="0">
                <a:latin typeface="Bookman Old Style" pitchFamily="18" charset="0"/>
              </a:rPr>
              <a:t>волонтерської програми: </a:t>
            </a:r>
            <a:r>
              <a:rPr lang="uk-UA" sz="2400" dirty="0">
                <a:latin typeface="Bookman Old Style" pitchFamily="18" charset="0"/>
              </a:rPr>
              <a:t>спонукаючи самостійно думати та приймати рішення, зміцнюємо відповідальність </a:t>
            </a:r>
            <a:endParaRPr lang="uk-UA" sz="2400" i="1" dirty="0">
              <a:latin typeface="Bookman Old Style" pitchFamily="18" charset="0"/>
            </a:endParaRPr>
          </a:p>
          <a:p>
            <a:r>
              <a:rPr lang="uk-UA" sz="2400" i="1" dirty="0">
                <a:latin typeface="Bookman Old Style" pitchFamily="18" charset="0"/>
              </a:rPr>
              <a:t>відмова від директивного стилю </a:t>
            </a:r>
            <a:r>
              <a:rPr lang="uk-UA" sz="2400" i="1" dirty="0" smtClean="0">
                <a:latin typeface="Bookman Old Style" pitchFamily="18" charset="0"/>
              </a:rPr>
              <a:t>керівництва:</a:t>
            </a:r>
            <a:r>
              <a:rPr lang="uk-UA" sz="2400" dirty="0" smtClean="0">
                <a:latin typeface="Bookman Old Style" pitchFamily="18" charset="0"/>
              </a:rPr>
              <a:t> </a:t>
            </a:r>
            <a:r>
              <a:rPr lang="uk-UA" sz="2400" dirty="0">
                <a:latin typeface="Bookman Old Style" pitchFamily="18" charset="0"/>
              </a:rPr>
              <a:t>замість «я знаю як» «ви знаєте як»</a:t>
            </a:r>
          </a:p>
          <a:p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uk-UA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400" dirty="0" smtClean="0"/>
          </a:p>
          <a:p>
            <a:pPr marL="0" indent="0">
              <a:buNone/>
            </a:pP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5218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uk-UA" b="1" dirty="0">
                <a:latin typeface="Bookman Old Style" pitchFamily="18" charset="0"/>
              </a:rPr>
              <a:t>Коучінг</a:t>
            </a:r>
            <a:endParaRPr lang="ru-RU" dirty="0">
              <a:latin typeface="Bookman Old Style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latin typeface="Bookman Old Style" pitchFamily="18" charset="0"/>
              </a:rPr>
              <a:t>орієнтованість </a:t>
            </a:r>
            <a:r>
              <a:rPr lang="uk-UA" dirty="0">
                <a:latin typeface="Bookman Old Style" pitchFamily="18" charset="0"/>
              </a:rPr>
              <a:t>на використання «сократівського діалогу»;</a:t>
            </a:r>
            <a:endParaRPr lang="ru-RU" dirty="0">
              <a:latin typeface="Bookman Old Style" pitchFamily="18" charset="0"/>
            </a:endParaRPr>
          </a:p>
          <a:p>
            <a:r>
              <a:rPr lang="uk-UA" dirty="0" smtClean="0">
                <a:latin typeface="Bookman Old Style" pitchFamily="18" charset="0"/>
              </a:rPr>
              <a:t>коуч </a:t>
            </a:r>
            <a:r>
              <a:rPr lang="uk-UA" dirty="0">
                <a:latin typeface="Bookman Old Style" pitchFamily="18" charset="0"/>
              </a:rPr>
              <a:t>задає навідні </a:t>
            </a:r>
            <a:r>
              <a:rPr lang="uk-UA" dirty="0" smtClean="0">
                <a:latin typeface="Bookman Old Style" pitchFamily="18" charset="0"/>
              </a:rPr>
              <a:t>питання</a:t>
            </a:r>
            <a:r>
              <a:rPr lang="uk-UA" dirty="0">
                <a:latin typeface="Bookman Old Style" pitchFamily="18" charset="0"/>
              </a:rPr>
              <a:t> з</a:t>
            </a:r>
            <a:r>
              <a:rPr lang="uk-UA" dirty="0" smtClean="0">
                <a:latin typeface="Bookman Old Style" pitchFamily="18" charset="0"/>
              </a:rPr>
              <a:t> активізації </a:t>
            </a:r>
            <a:r>
              <a:rPr lang="uk-UA" dirty="0">
                <a:latin typeface="Bookman Old Style" pitchFamily="18" charset="0"/>
              </a:rPr>
              <a:t>прагнення </a:t>
            </a:r>
            <a:r>
              <a:rPr lang="uk-UA" dirty="0" smtClean="0">
                <a:latin typeface="Bookman Old Style" pitchFamily="18" charset="0"/>
              </a:rPr>
              <a:t>розібратися </a:t>
            </a:r>
            <a:r>
              <a:rPr lang="uk-UA" dirty="0">
                <a:latin typeface="Bookman Old Style" pitchFamily="18" charset="0"/>
              </a:rPr>
              <a:t>у </a:t>
            </a:r>
            <a:r>
              <a:rPr lang="uk-UA" dirty="0" smtClean="0">
                <a:latin typeface="Bookman Old Style" pitchFamily="18" charset="0"/>
              </a:rPr>
              <a:t>ситуації </a:t>
            </a:r>
            <a:r>
              <a:rPr lang="uk-UA" dirty="0">
                <a:latin typeface="Bookman Old Style" pitchFamily="18" charset="0"/>
              </a:rPr>
              <a:t>та знайти з неї вихід;</a:t>
            </a:r>
            <a:endParaRPr lang="ru-RU" dirty="0">
              <a:latin typeface="Bookman Old Style" pitchFamily="18" charset="0"/>
            </a:endParaRPr>
          </a:p>
          <a:p>
            <a:r>
              <a:rPr lang="uk-UA" dirty="0" smtClean="0">
                <a:latin typeface="Bookman Old Style" pitchFamily="18" charset="0"/>
              </a:rPr>
              <a:t>надихання </a:t>
            </a:r>
            <a:r>
              <a:rPr lang="uk-UA" dirty="0">
                <a:latin typeface="Bookman Old Style" pitchFamily="18" charset="0"/>
              </a:rPr>
              <a:t>підопічного на цьому </a:t>
            </a:r>
            <a:r>
              <a:rPr lang="uk-UA" dirty="0" smtClean="0">
                <a:latin typeface="Bookman Old Style" pitchFamily="18" charset="0"/>
              </a:rPr>
              <a:t>шляху</a:t>
            </a:r>
          </a:p>
          <a:p>
            <a:endParaRPr lang="uk-UA" dirty="0"/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/>
          </p:nvPr>
        </p:nvGraphicFramePr>
        <p:xfrm>
          <a:off x="683568" y="3573016"/>
          <a:ext cx="7992887" cy="24510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960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968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1275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itchFamily="18" charset="0"/>
                        </a:rPr>
                        <a:t>Директивний стиль</a:t>
                      </a:r>
                      <a:endParaRPr lang="ru-RU" sz="1800" dirty="0">
                        <a:effectLst/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itchFamily="18" charset="0"/>
                        </a:rPr>
                        <a:t>Стиль еволюційного коучінгу</a:t>
                      </a:r>
                      <a:endParaRPr lang="ru-RU" sz="1800" dirty="0">
                        <a:effectLst/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275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itchFamily="18" charset="0"/>
                        </a:rPr>
                        <a:t>Я знаю як</a:t>
                      </a:r>
                      <a:endParaRPr lang="ru-RU" sz="1800" dirty="0">
                        <a:effectLst/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itchFamily="18" charset="0"/>
                        </a:rPr>
                        <a:t>Ви знаєте як</a:t>
                      </a:r>
                      <a:endParaRPr lang="ru-RU" sz="1800" dirty="0">
                        <a:effectLst/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275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itchFamily="18" charset="0"/>
                        </a:rPr>
                        <a:t>Як кажу вам</a:t>
                      </a:r>
                      <a:endParaRPr lang="ru-RU" sz="1800" dirty="0">
                        <a:effectLst/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itchFamily="18" charset="0"/>
                        </a:rPr>
                        <a:t>Я питаю у вас</a:t>
                      </a:r>
                      <a:endParaRPr lang="ru-RU" sz="1800" dirty="0">
                        <a:effectLst/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275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itchFamily="18" charset="0"/>
                        </a:rPr>
                        <a:t>Ви виконуєте вказівки</a:t>
                      </a:r>
                      <a:endParaRPr lang="ru-RU" sz="1800" dirty="0">
                        <a:effectLst/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Bookman Old Style" pitchFamily="18" charset="0"/>
                        </a:rPr>
                        <a:t>Ви приймаєте рішення</a:t>
                      </a:r>
                      <a:endParaRPr lang="ru-RU" sz="1800" dirty="0">
                        <a:effectLst/>
                        <a:latin typeface="Bookman Old Style" pitchFamily="18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32335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1859</TotalTime>
  <Words>623</Words>
  <Application>Microsoft Office PowerPoint</Application>
  <PresentationFormat>Экран (4:3)</PresentationFormat>
  <Paragraphs>126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Bookman Old Style</vt:lpstr>
      <vt:lpstr>Calibri</vt:lpstr>
      <vt:lpstr>Cambria</vt:lpstr>
      <vt:lpstr>Gill Sans MT</vt:lpstr>
      <vt:lpstr>Times New Roman</vt:lpstr>
      <vt:lpstr>Wingdings</vt:lpstr>
      <vt:lpstr>Wingdings 3</vt:lpstr>
      <vt:lpstr>Начальная</vt:lpstr>
      <vt:lpstr>Залучення волонтерів Лекція </vt:lpstr>
      <vt:lpstr>Інформаційна кампанія </vt:lpstr>
      <vt:lpstr>Відбір волонтерів</vt:lpstr>
      <vt:lpstr>Рекомендована структура співбесіди</vt:lpstr>
      <vt:lpstr>Адаптація волонтерів</vt:lpstr>
      <vt:lpstr>Мотивування волонтерів</vt:lpstr>
      <vt:lpstr>Проактивна стратегія</vt:lpstr>
      <vt:lpstr>Принципи проактивного керівництва</vt:lpstr>
      <vt:lpstr>Коучінг</vt:lpstr>
      <vt:lpstr>Критика директивного стилю керівництва</vt:lpstr>
      <vt:lpstr>  Слід розрізняти менторство та коучінг </vt:lpstr>
      <vt:lpstr>Дякую за увагу!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Соціально-управлінські технології запобігання та протидії корупції</dc:title>
  <dc:creator>userznu</dc:creator>
  <cp:lastModifiedBy>user</cp:lastModifiedBy>
  <cp:revision>185</cp:revision>
  <dcterms:created xsi:type="dcterms:W3CDTF">2017-10-25T11:02:45Z</dcterms:created>
  <dcterms:modified xsi:type="dcterms:W3CDTF">2024-02-07T10:10:18Z</dcterms:modified>
</cp:coreProperties>
</file>