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295" r:id="rId3"/>
    <p:sldId id="257" r:id="rId4"/>
    <p:sldId id="258" r:id="rId5"/>
    <p:sldId id="284" r:id="rId6"/>
    <p:sldId id="286" r:id="rId7"/>
    <p:sldId id="287" r:id="rId8"/>
    <p:sldId id="288" r:id="rId9"/>
    <p:sldId id="289" r:id="rId10"/>
    <p:sldId id="290" r:id="rId11"/>
    <p:sldId id="263" r:id="rId12"/>
    <p:sldId id="29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93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6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0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747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D7BF2-9228-451B-8493-9E612470376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58B2B9-BE97-4D56-B15E-C0AC304ABE49}">
      <dgm:prSet phldrT="[Текст]"/>
      <dgm:spPr/>
      <dgm:t>
        <a:bodyPr/>
        <a:lstStyle/>
        <a:p>
          <a:r>
            <a:rPr lang="en-US" dirty="0"/>
            <a:t>New English </a:t>
          </a:r>
          <a:endParaRPr lang="ru-RU" dirty="0"/>
        </a:p>
      </dgm:t>
    </dgm:pt>
    <dgm:pt modelId="{46F92904-DD54-40A8-B7A1-FED20F0DC03D}" type="parTrans" cxnId="{D11EA870-8F9B-4C2C-93DA-DACEC9E58725}">
      <dgm:prSet/>
      <dgm:spPr/>
      <dgm:t>
        <a:bodyPr/>
        <a:lstStyle/>
        <a:p>
          <a:endParaRPr lang="ru-RU"/>
        </a:p>
      </dgm:t>
    </dgm:pt>
    <dgm:pt modelId="{AFBAD135-96DA-4CD6-9608-7699D3679371}" type="sibTrans" cxnId="{D11EA870-8F9B-4C2C-93DA-DACEC9E58725}">
      <dgm:prSet/>
      <dgm:spPr/>
      <dgm:t>
        <a:bodyPr/>
        <a:lstStyle/>
        <a:p>
          <a:endParaRPr lang="ru-RU"/>
        </a:p>
      </dgm:t>
    </dgm:pt>
    <dgm:pt modelId="{061E1481-C8E0-4C57-8A01-BD7A73F287EE}">
      <dgm:prSet phldrT="[Текст]"/>
      <dgm:spPr/>
      <dgm:t>
        <a:bodyPr/>
        <a:lstStyle/>
        <a:p>
          <a:r>
            <a:rPr lang="en-US" dirty="0"/>
            <a:t>Early New English</a:t>
          </a:r>
        </a:p>
        <a:p>
          <a:r>
            <a:rPr lang="en-US" dirty="0"/>
            <a:t>(1500-1700)</a:t>
          </a:r>
          <a:endParaRPr lang="ru-RU" dirty="0"/>
        </a:p>
      </dgm:t>
    </dgm:pt>
    <dgm:pt modelId="{F2264CED-5402-45B2-8A53-3B765D348949}" type="parTrans" cxnId="{AE5DB662-F7B0-42EE-990E-B00AE40DE4C4}">
      <dgm:prSet/>
      <dgm:spPr/>
      <dgm:t>
        <a:bodyPr/>
        <a:lstStyle/>
        <a:p>
          <a:endParaRPr lang="ru-RU"/>
        </a:p>
      </dgm:t>
    </dgm:pt>
    <dgm:pt modelId="{AC2183C4-E9EE-4B3B-B481-A3A6F4382398}" type="sibTrans" cxnId="{AE5DB662-F7B0-42EE-990E-B00AE40DE4C4}">
      <dgm:prSet/>
      <dgm:spPr/>
      <dgm:t>
        <a:bodyPr/>
        <a:lstStyle/>
        <a:p>
          <a:endParaRPr lang="ru-RU"/>
        </a:p>
      </dgm:t>
    </dgm:pt>
    <dgm:pt modelId="{4BD46F46-94ED-454B-A4FC-15EE364815F6}">
      <dgm:prSet phldrT="[Текст]"/>
      <dgm:spPr/>
      <dgm:t>
        <a:bodyPr/>
        <a:lstStyle/>
        <a:p>
          <a:r>
            <a:rPr lang="en-US" dirty="0"/>
            <a:t>Late New English</a:t>
          </a:r>
        </a:p>
        <a:p>
          <a:r>
            <a:rPr lang="en-US" dirty="0"/>
            <a:t>(1700-present)</a:t>
          </a:r>
          <a:endParaRPr lang="ru-RU" dirty="0"/>
        </a:p>
      </dgm:t>
    </dgm:pt>
    <dgm:pt modelId="{D125E295-72FF-4394-93D5-91E605C4DB79}" type="parTrans" cxnId="{0DF11695-1649-424B-B189-87F144F93938}">
      <dgm:prSet/>
      <dgm:spPr/>
      <dgm:t>
        <a:bodyPr/>
        <a:lstStyle/>
        <a:p>
          <a:endParaRPr lang="ru-RU"/>
        </a:p>
      </dgm:t>
    </dgm:pt>
    <dgm:pt modelId="{C9C6D165-BBED-4020-93E5-5F08E10D71C4}" type="sibTrans" cxnId="{0DF11695-1649-424B-B189-87F144F93938}">
      <dgm:prSet/>
      <dgm:spPr/>
      <dgm:t>
        <a:bodyPr/>
        <a:lstStyle/>
        <a:p>
          <a:endParaRPr lang="ru-RU"/>
        </a:p>
      </dgm:t>
    </dgm:pt>
    <dgm:pt modelId="{6A414E49-B566-4F1E-94CB-E4E7990F319F}" type="pres">
      <dgm:prSet presAssocID="{DBED7BF2-9228-451B-8493-9E612470376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D32E1CD-6BAD-4357-92C1-8A98F800E436}" type="pres">
      <dgm:prSet presAssocID="{4758B2B9-BE97-4D56-B15E-C0AC304ABE49}" presName="vertOne" presStyleCnt="0"/>
      <dgm:spPr/>
    </dgm:pt>
    <dgm:pt modelId="{5CDB89C2-9E46-4446-883F-E10094973DA8}" type="pres">
      <dgm:prSet presAssocID="{4758B2B9-BE97-4D56-B15E-C0AC304ABE49}" presName="txOne" presStyleLbl="node0" presStyleIdx="0" presStyleCnt="1" custLinFactNeighborX="-37" custLinFactNeighborY="-916">
        <dgm:presLayoutVars>
          <dgm:chPref val="3"/>
        </dgm:presLayoutVars>
      </dgm:prSet>
      <dgm:spPr/>
    </dgm:pt>
    <dgm:pt modelId="{A377F9DB-9FEF-4973-B1CB-29115BC4D48D}" type="pres">
      <dgm:prSet presAssocID="{4758B2B9-BE97-4D56-B15E-C0AC304ABE49}" presName="parTransOne" presStyleCnt="0"/>
      <dgm:spPr/>
    </dgm:pt>
    <dgm:pt modelId="{14ED168B-6A39-45C6-A651-761152971F5A}" type="pres">
      <dgm:prSet presAssocID="{4758B2B9-BE97-4D56-B15E-C0AC304ABE49}" presName="horzOne" presStyleCnt="0"/>
      <dgm:spPr/>
    </dgm:pt>
    <dgm:pt modelId="{9F593660-11A4-413A-AEC1-1AA7F5A84DE9}" type="pres">
      <dgm:prSet presAssocID="{061E1481-C8E0-4C57-8A01-BD7A73F287EE}" presName="vertTwo" presStyleCnt="0"/>
      <dgm:spPr/>
    </dgm:pt>
    <dgm:pt modelId="{024D6932-F963-492E-A140-4F59EE0BC43E}" type="pres">
      <dgm:prSet presAssocID="{061E1481-C8E0-4C57-8A01-BD7A73F287EE}" presName="txTwo" presStyleLbl="node2" presStyleIdx="0" presStyleCnt="2">
        <dgm:presLayoutVars>
          <dgm:chPref val="3"/>
        </dgm:presLayoutVars>
      </dgm:prSet>
      <dgm:spPr/>
    </dgm:pt>
    <dgm:pt modelId="{D85E80E0-46DE-4AF6-AC0A-D530393FCF72}" type="pres">
      <dgm:prSet presAssocID="{061E1481-C8E0-4C57-8A01-BD7A73F287EE}" presName="horzTwo" presStyleCnt="0"/>
      <dgm:spPr/>
    </dgm:pt>
    <dgm:pt modelId="{DF128C8C-DFD8-45EB-8540-40D562195848}" type="pres">
      <dgm:prSet presAssocID="{AC2183C4-E9EE-4B3B-B481-A3A6F4382398}" presName="sibSpaceTwo" presStyleCnt="0"/>
      <dgm:spPr/>
    </dgm:pt>
    <dgm:pt modelId="{D6353C73-102F-48A9-BA7C-DD2B212E0D46}" type="pres">
      <dgm:prSet presAssocID="{4BD46F46-94ED-454B-A4FC-15EE364815F6}" presName="vertTwo" presStyleCnt="0"/>
      <dgm:spPr/>
    </dgm:pt>
    <dgm:pt modelId="{AA1A1DA0-A13A-47D7-B94D-BFBB6616042A}" type="pres">
      <dgm:prSet presAssocID="{4BD46F46-94ED-454B-A4FC-15EE364815F6}" presName="txTwo" presStyleLbl="node2" presStyleIdx="1" presStyleCnt="2">
        <dgm:presLayoutVars>
          <dgm:chPref val="3"/>
        </dgm:presLayoutVars>
      </dgm:prSet>
      <dgm:spPr/>
    </dgm:pt>
    <dgm:pt modelId="{B54EAB48-1763-4773-8FE2-BC5E795A5E57}" type="pres">
      <dgm:prSet presAssocID="{4BD46F46-94ED-454B-A4FC-15EE364815F6}" presName="horzTwo" presStyleCnt="0"/>
      <dgm:spPr/>
    </dgm:pt>
  </dgm:ptLst>
  <dgm:cxnLst>
    <dgm:cxn modelId="{81845523-445A-4169-BE77-9DF425AE1B2C}" type="presOf" srcId="{061E1481-C8E0-4C57-8A01-BD7A73F287EE}" destId="{024D6932-F963-492E-A140-4F59EE0BC43E}" srcOrd="0" destOrd="0" presId="urn:microsoft.com/office/officeart/2005/8/layout/hierarchy4"/>
    <dgm:cxn modelId="{AE5DB662-F7B0-42EE-990E-B00AE40DE4C4}" srcId="{4758B2B9-BE97-4D56-B15E-C0AC304ABE49}" destId="{061E1481-C8E0-4C57-8A01-BD7A73F287EE}" srcOrd="0" destOrd="0" parTransId="{F2264CED-5402-45B2-8A53-3B765D348949}" sibTransId="{AC2183C4-E9EE-4B3B-B481-A3A6F4382398}"/>
    <dgm:cxn modelId="{D11EA870-8F9B-4C2C-93DA-DACEC9E58725}" srcId="{DBED7BF2-9228-451B-8493-9E612470376D}" destId="{4758B2B9-BE97-4D56-B15E-C0AC304ABE49}" srcOrd="0" destOrd="0" parTransId="{46F92904-DD54-40A8-B7A1-FED20F0DC03D}" sibTransId="{AFBAD135-96DA-4CD6-9608-7699D3679371}"/>
    <dgm:cxn modelId="{71446475-AF72-4A20-9B29-C9E29E7B4674}" type="presOf" srcId="{4758B2B9-BE97-4D56-B15E-C0AC304ABE49}" destId="{5CDB89C2-9E46-4446-883F-E10094973DA8}" srcOrd="0" destOrd="0" presId="urn:microsoft.com/office/officeart/2005/8/layout/hierarchy4"/>
    <dgm:cxn modelId="{3A52378E-DE6D-44CE-B048-6F2DB218DCE6}" type="presOf" srcId="{4BD46F46-94ED-454B-A4FC-15EE364815F6}" destId="{AA1A1DA0-A13A-47D7-B94D-BFBB6616042A}" srcOrd="0" destOrd="0" presId="urn:microsoft.com/office/officeart/2005/8/layout/hierarchy4"/>
    <dgm:cxn modelId="{0DF11695-1649-424B-B189-87F144F93938}" srcId="{4758B2B9-BE97-4D56-B15E-C0AC304ABE49}" destId="{4BD46F46-94ED-454B-A4FC-15EE364815F6}" srcOrd="1" destOrd="0" parTransId="{D125E295-72FF-4394-93D5-91E605C4DB79}" sibTransId="{C9C6D165-BBED-4020-93E5-5F08E10D71C4}"/>
    <dgm:cxn modelId="{963C96B4-5135-4CF1-8122-6B9D5A4879F1}" type="presOf" srcId="{DBED7BF2-9228-451B-8493-9E612470376D}" destId="{6A414E49-B566-4F1E-94CB-E4E7990F319F}" srcOrd="0" destOrd="0" presId="urn:microsoft.com/office/officeart/2005/8/layout/hierarchy4"/>
    <dgm:cxn modelId="{2DCF6F66-9F94-4C62-93BB-7A4E54B813A9}" type="presParOf" srcId="{6A414E49-B566-4F1E-94CB-E4E7990F319F}" destId="{BD32E1CD-6BAD-4357-92C1-8A98F800E436}" srcOrd="0" destOrd="0" presId="urn:microsoft.com/office/officeart/2005/8/layout/hierarchy4"/>
    <dgm:cxn modelId="{D417363A-F65F-461E-BCCF-E243F951832C}" type="presParOf" srcId="{BD32E1CD-6BAD-4357-92C1-8A98F800E436}" destId="{5CDB89C2-9E46-4446-883F-E10094973DA8}" srcOrd="0" destOrd="0" presId="urn:microsoft.com/office/officeart/2005/8/layout/hierarchy4"/>
    <dgm:cxn modelId="{5ED90176-6E08-40B2-AD3C-ABAFB21DED4E}" type="presParOf" srcId="{BD32E1CD-6BAD-4357-92C1-8A98F800E436}" destId="{A377F9DB-9FEF-4973-B1CB-29115BC4D48D}" srcOrd="1" destOrd="0" presId="urn:microsoft.com/office/officeart/2005/8/layout/hierarchy4"/>
    <dgm:cxn modelId="{857EA5F9-887C-4004-9BD7-9C3B756858AC}" type="presParOf" srcId="{BD32E1CD-6BAD-4357-92C1-8A98F800E436}" destId="{14ED168B-6A39-45C6-A651-761152971F5A}" srcOrd="2" destOrd="0" presId="urn:microsoft.com/office/officeart/2005/8/layout/hierarchy4"/>
    <dgm:cxn modelId="{1053D548-C269-49FB-8F08-621048070FB6}" type="presParOf" srcId="{14ED168B-6A39-45C6-A651-761152971F5A}" destId="{9F593660-11A4-413A-AEC1-1AA7F5A84DE9}" srcOrd="0" destOrd="0" presId="urn:microsoft.com/office/officeart/2005/8/layout/hierarchy4"/>
    <dgm:cxn modelId="{C30DE13E-580C-498E-A68D-D65651ADB4B2}" type="presParOf" srcId="{9F593660-11A4-413A-AEC1-1AA7F5A84DE9}" destId="{024D6932-F963-492E-A140-4F59EE0BC43E}" srcOrd="0" destOrd="0" presId="urn:microsoft.com/office/officeart/2005/8/layout/hierarchy4"/>
    <dgm:cxn modelId="{286A20EA-1B2C-42E9-8D60-A9A4EDA87B82}" type="presParOf" srcId="{9F593660-11A4-413A-AEC1-1AA7F5A84DE9}" destId="{D85E80E0-46DE-4AF6-AC0A-D530393FCF72}" srcOrd="1" destOrd="0" presId="urn:microsoft.com/office/officeart/2005/8/layout/hierarchy4"/>
    <dgm:cxn modelId="{4A2C90C9-2218-46FA-B7C6-9B7B92A58434}" type="presParOf" srcId="{14ED168B-6A39-45C6-A651-761152971F5A}" destId="{DF128C8C-DFD8-45EB-8540-40D562195848}" srcOrd="1" destOrd="0" presId="urn:microsoft.com/office/officeart/2005/8/layout/hierarchy4"/>
    <dgm:cxn modelId="{8063D8BE-21F2-4123-B882-A0FCE97DBA38}" type="presParOf" srcId="{14ED168B-6A39-45C6-A651-761152971F5A}" destId="{D6353C73-102F-48A9-BA7C-DD2B212E0D46}" srcOrd="2" destOrd="0" presId="urn:microsoft.com/office/officeart/2005/8/layout/hierarchy4"/>
    <dgm:cxn modelId="{104D7345-9585-4E6D-A32B-9CEB057E5B35}" type="presParOf" srcId="{D6353C73-102F-48A9-BA7C-DD2B212E0D46}" destId="{AA1A1DA0-A13A-47D7-B94D-BFBB6616042A}" srcOrd="0" destOrd="0" presId="urn:microsoft.com/office/officeart/2005/8/layout/hierarchy4"/>
    <dgm:cxn modelId="{C0CFAB62-F464-4745-B163-90D9FE807C9F}" type="presParOf" srcId="{D6353C73-102F-48A9-BA7C-DD2B212E0D46}" destId="{B54EAB48-1763-4773-8FE2-BC5E795A5E5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B89C2-9E46-4446-883F-E10094973DA8}">
      <dsp:nvSpPr>
        <dsp:cNvPr id="0" name=""/>
        <dsp:cNvSpPr/>
      </dsp:nvSpPr>
      <dsp:spPr>
        <a:xfrm>
          <a:off x="0" y="0"/>
          <a:ext cx="6091499" cy="19486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New English </a:t>
          </a:r>
          <a:endParaRPr lang="ru-RU" sz="6500" kern="1200" dirty="0"/>
        </a:p>
      </dsp:txBody>
      <dsp:txXfrm>
        <a:off x="57074" y="57074"/>
        <a:ext cx="5977351" cy="1834508"/>
      </dsp:txXfrm>
    </dsp:sp>
    <dsp:sp modelId="{024D6932-F963-492E-A140-4F59EE0BC43E}">
      <dsp:nvSpPr>
        <dsp:cNvPr id="0" name=""/>
        <dsp:cNvSpPr/>
      </dsp:nvSpPr>
      <dsp:spPr>
        <a:xfrm>
          <a:off x="2250" y="2113843"/>
          <a:ext cx="2922984" cy="19486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Early New English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(1500-1700)</a:t>
          </a:r>
          <a:endParaRPr lang="ru-RU" sz="3300" kern="1200" dirty="0"/>
        </a:p>
      </dsp:txBody>
      <dsp:txXfrm>
        <a:off x="59324" y="2170917"/>
        <a:ext cx="2808836" cy="1834508"/>
      </dsp:txXfrm>
    </dsp:sp>
    <dsp:sp modelId="{AA1A1DA0-A13A-47D7-B94D-BFBB6616042A}">
      <dsp:nvSpPr>
        <dsp:cNvPr id="0" name=""/>
        <dsp:cNvSpPr/>
      </dsp:nvSpPr>
      <dsp:spPr>
        <a:xfrm>
          <a:off x="3170765" y="2113843"/>
          <a:ext cx="2922984" cy="19486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Late New English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(1700-present)</a:t>
          </a:r>
          <a:endParaRPr lang="ru-RU" sz="3300" kern="1200" dirty="0"/>
        </a:p>
      </dsp:txBody>
      <dsp:txXfrm>
        <a:off x="3227839" y="2170917"/>
        <a:ext cx="2808836" cy="1834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FA1C8-689E-40DB-8FA0-E74E6DB3F64E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8B92C-3D13-413E-9635-0F53C236946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565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B92C-3D13-413E-9635-0F53C23694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2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02.04.2023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formation-britain.co.uk/famdates.php?id=1306" TargetMode="External"/><Relationship Id="rId13" Type="http://schemas.openxmlformats.org/officeDocument/2006/relationships/hyperlink" Target="http://www.information-britain.co.uk/famdates.php?id=363" TargetMode="External"/><Relationship Id="rId18" Type="http://schemas.openxmlformats.org/officeDocument/2006/relationships/hyperlink" Target="http://www.information-britain.co.uk/famdates.php?id=1174" TargetMode="External"/><Relationship Id="rId26" Type="http://schemas.openxmlformats.org/officeDocument/2006/relationships/image" Target="../media/image29.png"/><Relationship Id="rId3" Type="http://schemas.openxmlformats.org/officeDocument/2006/relationships/hyperlink" Target="http://www.information-britain.co.uk/famdates.php?id=46" TargetMode="External"/><Relationship Id="rId21" Type="http://schemas.openxmlformats.org/officeDocument/2006/relationships/hyperlink" Target="http://www.information-britain.co.uk/famdates.php?id=982" TargetMode="External"/><Relationship Id="rId7" Type="http://schemas.openxmlformats.org/officeDocument/2006/relationships/hyperlink" Target="http://www.information-britain.co.uk/famdates.php?id=1258" TargetMode="External"/><Relationship Id="rId12" Type="http://schemas.openxmlformats.org/officeDocument/2006/relationships/hyperlink" Target="http://www.information-britain.co.uk/famdates.php?id=456" TargetMode="External"/><Relationship Id="rId17" Type="http://schemas.openxmlformats.org/officeDocument/2006/relationships/hyperlink" Target="http://www.information-britain.co.uk/famdates.php?id=1137" TargetMode="External"/><Relationship Id="rId25" Type="http://schemas.openxmlformats.org/officeDocument/2006/relationships/image" Target="../media/image28.png"/><Relationship Id="rId2" Type="http://schemas.openxmlformats.org/officeDocument/2006/relationships/hyperlink" Target="http://www.information-britain.co.uk/famdates.php?id=850" TargetMode="External"/><Relationship Id="rId16" Type="http://schemas.openxmlformats.org/officeDocument/2006/relationships/hyperlink" Target="http://www.information-britain.co.uk/famdates.php?id=4" TargetMode="External"/><Relationship Id="rId20" Type="http://schemas.openxmlformats.org/officeDocument/2006/relationships/hyperlink" Target="http://www.information-britain.co.uk/famdates.php?id=387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information-britain.co.uk/famdates.php?id=231" TargetMode="External"/><Relationship Id="rId11" Type="http://schemas.openxmlformats.org/officeDocument/2006/relationships/hyperlink" Target="http://www.information-britain.co.uk/famdates.php?id=527" TargetMode="External"/><Relationship Id="rId24" Type="http://schemas.openxmlformats.org/officeDocument/2006/relationships/image" Target="../media/image27.png"/><Relationship Id="rId5" Type="http://schemas.openxmlformats.org/officeDocument/2006/relationships/hyperlink" Target="http://www.information-britain.co.uk/famdates.php?id=1479" TargetMode="External"/><Relationship Id="rId15" Type="http://schemas.openxmlformats.org/officeDocument/2006/relationships/hyperlink" Target="http://www.information-britain.co.uk/famdates.php?id=153" TargetMode="External"/><Relationship Id="rId23" Type="http://schemas.openxmlformats.org/officeDocument/2006/relationships/hyperlink" Target="http://www.information-britain.co.uk/famdates.php?id=516" TargetMode="External"/><Relationship Id="rId10" Type="http://schemas.openxmlformats.org/officeDocument/2006/relationships/hyperlink" Target="http://www.information-britain.co.uk/famdates.php?id=108" TargetMode="External"/><Relationship Id="rId19" Type="http://schemas.openxmlformats.org/officeDocument/2006/relationships/hyperlink" Target="http://www.information-britain.co.uk/famdates.php?id=1217" TargetMode="External"/><Relationship Id="rId4" Type="http://schemas.openxmlformats.org/officeDocument/2006/relationships/hyperlink" Target="http://www.information-britain.co.uk/famdates.php?id=429" TargetMode="External"/><Relationship Id="rId9" Type="http://schemas.openxmlformats.org/officeDocument/2006/relationships/hyperlink" Target="http://www.information-britain.co.uk/famdates.php?id=595" TargetMode="External"/><Relationship Id="rId14" Type="http://schemas.openxmlformats.org/officeDocument/2006/relationships/hyperlink" Target="http://www.information-britain.co.uk/famdates.php?id=772" TargetMode="External"/><Relationship Id="rId22" Type="http://schemas.openxmlformats.org/officeDocument/2006/relationships/hyperlink" Target="http://www.information-britain.co.uk/famdates.php?id=40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diagramLayout" Target="../diagrams/layout1.xml"/><Relationship Id="rId7" Type="http://schemas.openxmlformats.org/officeDocument/2006/relationships/oleObject" Target="../embeddings/oleObject1.bin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543800" cy="1934071"/>
          </a:xfrm>
        </p:spPr>
        <p:txBody>
          <a:bodyPr>
            <a:norm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</a:rPr>
              <a:t>LECTURE 4</a:t>
            </a:r>
            <a:endParaRPr lang="ru-RU" sz="8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140968"/>
            <a:ext cx="6768752" cy="288032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</a:rPr>
              <a:t>THE NEW ENGLISH PERIOD</a:t>
            </a:r>
            <a:endParaRPr lang="ru-RU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7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59687" cy="648072"/>
          </a:xfrm>
        </p:spPr>
        <p:txBody>
          <a:bodyPr/>
          <a:lstStyle/>
          <a:p>
            <a:r>
              <a:rPr lang="en-US" dirty="0"/>
              <a:t>Main historic events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899491"/>
            <a:ext cx="7848871" cy="574283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15th of January 1535 </a:t>
            </a:r>
            <a:r>
              <a:rPr lang="en-US" dirty="0"/>
              <a:t>: </a:t>
            </a:r>
            <a:r>
              <a:rPr lang="en-US" dirty="0">
                <a:hlinkClick r:id="rId2"/>
              </a:rPr>
              <a:t>Henry VIII becomes Head of Church in England,</a:t>
            </a:r>
            <a:br>
              <a:rPr lang="en-US" dirty="0"/>
            </a:br>
            <a:r>
              <a:rPr lang="en-US" b="1" dirty="0"/>
              <a:t>4th of October 1535 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1st English Translation of the Bible printed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13rd of December 1577-1580 </a:t>
            </a:r>
            <a:r>
              <a:rPr lang="en-US" dirty="0"/>
              <a:t>: </a:t>
            </a:r>
            <a:r>
              <a:rPr lang="en-US" dirty="0">
                <a:hlinkClick r:id="rId4"/>
              </a:rPr>
              <a:t>Drake’s first round the world voyage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4th of July 1584 </a:t>
            </a:r>
            <a:r>
              <a:rPr lang="en-US" dirty="0"/>
              <a:t>: </a:t>
            </a:r>
            <a:r>
              <a:rPr lang="en-US" dirty="0">
                <a:hlinkClick r:id="rId5"/>
              </a:rPr>
              <a:t>First English Colonists in North America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29th of July 1588 </a:t>
            </a:r>
            <a:r>
              <a:rPr lang="en-US" dirty="0"/>
              <a:t>: </a:t>
            </a:r>
            <a:r>
              <a:rPr lang="en-US" dirty="0">
                <a:hlinkClick r:id="rId6"/>
              </a:rPr>
              <a:t>Spanish Armada defeated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12th of June 1599 </a:t>
            </a:r>
            <a:r>
              <a:rPr lang="en-US" dirty="0"/>
              <a:t>: </a:t>
            </a:r>
            <a:r>
              <a:rPr lang="en-US" dirty="0">
                <a:hlinkClick r:id="rId7"/>
              </a:rPr>
              <a:t>Globe Theatre Opens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30th of November 1601 </a:t>
            </a:r>
            <a:r>
              <a:rPr lang="en-US" dirty="0"/>
              <a:t>: </a:t>
            </a:r>
            <a:r>
              <a:rPr lang="en-US" dirty="0">
                <a:hlinkClick r:id="rId8"/>
              </a:rPr>
              <a:t>Elizabeth’s Golden Speech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1st of October 1604 </a:t>
            </a:r>
            <a:r>
              <a:rPr lang="en-US" dirty="0"/>
              <a:t>: </a:t>
            </a:r>
            <a:r>
              <a:rPr lang="en-US" dirty="0">
                <a:hlinkClick r:id="rId9"/>
              </a:rPr>
              <a:t>World's first railway inaugurated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12th of April 1606 </a:t>
            </a:r>
            <a:r>
              <a:rPr lang="en-US" dirty="0"/>
              <a:t>: </a:t>
            </a:r>
            <a:r>
              <a:rPr lang="en-US" dirty="0">
                <a:hlinkClick r:id="rId10"/>
              </a:rPr>
              <a:t>Union Jack Created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2nd of May 1611 </a:t>
            </a:r>
            <a:r>
              <a:rPr lang="en-US" dirty="0"/>
              <a:t>: </a:t>
            </a:r>
            <a:r>
              <a:rPr lang="en-US" dirty="0">
                <a:hlinkClick r:id="rId11"/>
              </a:rPr>
              <a:t>1st publication of The new King James Bible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21st of December 1620 </a:t>
            </a:r>
            <a:r>
              <a:rPr lang="en-US" dirty="0"/>
              <a:t>: </a:t>
            </a:r>
            <a:r>
              <a:rPr lang="en-US" dirty="0">
                <a:hlinkClick r:id="rId12"/>
              </a:rPr>
              <a:t>The Pilgrim Fathers arrive at Massachusetts</a:t>
            </a:r>
            <a:r>
              <a:rPr lang="en-US" dirty="0"/>
              <a:t>  </a:t>
            </a:r>
            <a:br>
              <a:rPr lang="en-US" dirty="0"/>
            </a:br>
            <a:r>
              <a:rPr lang="en-US" b="1" dirty="0"/>
              <a:t>25th of May 1660 </a:t>
            </a:r>
            <a:r>
              <a:rPr lang="en-US" dirty="0"/>
              <a:t>: </a:t>
            </a:r>
            <a:r>
              <a:rPr lang="en-US" dirty="0">
                <a:hlinkClick r:id="rId13"/>
              </a:rPr>
              <a:t>The English Restoration - Charles II lands on British Soil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14th of November 1665 </a:t>
            </a:r>
            <a:r>
              <a:rPr lang="en-US" dirty="0"/>
              <a:t>: </a:t>
            </a:r>
            <a:r>
              <a:rPr lang="en-US" dirty="0">
                <a:hlinkClick r:id="rId14"/>
              </a:rPr>
              <a:t>London Gazette First Published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16th of December 1689 </a:t>
            </a:r>
            <a:r>
              <a:rPr lang="en-US" dirty="0"/>
              <a:t>: </a:t>
            </a:r>
            <a:r>
              <a:rPr lang="en-US" dirty="0">
                <a:hlinkClick r:id="rId15"/>
              </a:rPr>
              <a:t>The 'Bill of Rights' established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1st of January 1707 </a:t>
            </a:r>
            <a:r>
              <a:rPr lang="en-US" dirty="0"/>
              <a:t>: </a:t>
            </a:r>
            <a:r>
              <a:rPr lang="en-US" dirty="0">
                <a:hlinkClick r:id="rId16"/>
              </a:rPr>
              <a:t>The Act of Union Signed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23rd of October 1707 </a:t>
            </a:r>
            <a:r>
              <a:rPr lang="en-US" dirty="0"/>
              <a:t>: </a:t>
            </a:r>
            <a:r>
              <a:rPr lang="en-US" dirty="0">
                <a:hlinkClick r:id="rId17"/>
              </a:rPr>
              <a:t>First Parliament of Great Britain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25th of April 1719 </a:t>
            </a:r>
            <a:r>
              <a:rPr lang="en-US" dirty="0"/>
              <a:t>: </a:t>
            </a:r>
            <a:r>
              <a:rPr lang="en-US" dirty="0">
                <a:hlinkClick r:id="rId18"/>
              </a:rPr>
              <a:t>Robinson Crusoe Published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26th of October 1726 </a:t>
            </a:r>
            <a:r>
              <a:rPr lang="en-US" dirty="0"/>
              <a:t>: </a:t>
            </a:r>
            <a:r>
              <a:rPr lang="en-US" dirty="0">
                <a:hlinkClick r:id="rId19"/>
              </a:rPr>
              <a:t>Gulliver’s Travels Published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28th of September 1745 </a:t>
            </a:r>
            <a:r>
              <a:rPr lang="en-US" dirty="0"/>
              <a:t>: </a:t>
            </a:r>
            <a:r>
              <a:rPr lang="en-US" dirty="0">
                <a:hlinkClick r:id="rId20"/>
              </a:rPr>
              <a:t>British national anthem 'God Save The King' sung for the first time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18th of June 1746-1755 </a:t>
            </a:r>
            <a:r>
              <a:rPr lang="en-US" dirty="0"/>
              <a:t>: </a:t>
            </a:r>
            <a:r>
              <a:rPr lang="en-US" dirty="0">
                <a:hlinkClick r:id="rId21"/>
              </a:rPr>
              <a:t>Johnson Contracts to Produce His Dictionary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6th of October 1769 </a:t>
            </a:r>
            <a:r>
              <a:rPr lang="en-US" dirty="0"/>
              <a:t>: </a:t>
            </a:r>
            <a:r>
              <a:rPr lang="en-US" dirty="0">
                <a:hlinkClick r:id="rId22"/>
              </a:rPr>
              <a:t>Cook reaches New Zealand</a:t>
            </a:r>
            <a:r>
              <a:rPr lang="en-US" dirty="0"/>
              <a:t> </a:t>
            </a:r>
            <a:br>
              <a:rPr lang="en-US" dirty="0"/>
            </a:br>
            <a:r>
              <a:rPr lang="en-US" b="1" dirty="0"/>
              <a:t>19th of April 1770 </a:t>
            </a:r>
            <a:r>
              <a:rPr lang="en-US" dirty="0"/>
              <a:t>: </a:t>
            </a:r>
            <a:r>
              <a:rPr lang="en-US" dirty="0">
                <a:hlinkClick r:id="rId23"/>
              </a:rPr>
              <a:t>Cook reaches Australia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97996"/>
            <a:ext cx="2304256" cy="153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11" y="18639"/>
            <a:ext cx="1954860" cy="146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86" y="4077072"/>
            <a:ext cx="1886347" cy="141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867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7632848" cy="576064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English is </a:t>
            </a:r>
            <a:r>
              <a:rPr lang="en-US" sz="2800" b="1" dirty="0">
                <a:solidFill>
                  <a:srgbClr val="FF0000"/>
                </a:solidFill>
              </a:rPr>
              <a:t>FREE FROM ITS XENOPHOBIC QUALITIES</a:t>
            </a:r>
            <a:r>
              <a:rPr lang="en-US" sz="2800" b="1" dirty="0">
                <a:solidFill>
                  <a:schemeClr val="tx1"/>
                </a:solidFill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SCHOLARLY LANGUAGE </a:t>
            </a:r>
            <a:r>
              <a:rPr lang="en-US" sz="2800" b="1" dirty="0">
                <a:solidFill>
                  <a:schemeClr val="tx1"/>
                </a:solidFill>
              </a:rPr>
              <a:t>abounded in </a:t>
            </a:r>
            <a:r>
              <a:rPr lang="en-US" sz="2800" b="1" dirty="0">
                <a:solidFill>
                  <a:srgbClr val="FF0000"/>
                </a:solidFill>
              </a:rPr>
              <a:t>BORROWINGS</a:t>
            </a:r>
            <a:r>
              <a:rPr lang="en-US" sz="2800" b="1" dirty="0">
                <a:solidFill>
                  <a:schemeClr val="tx1"/>
                </a:solidFill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Spread of printing, </a:t>
            </a:r>
            <a:r>
              <a:rPr lang="en-US" sz="2800" b="1" dirty="0">
                <a:solidFill>
                  <a:schemeClr val="tx1"/>
                </a:solidFill>
              </a:rPr>
              <a:t>by 1600 nearly half the population had some kind of </a:t>
            </a:r>
            <a:r>
              <a:rPr lang="en-US" sz="2800" b="1" dirty="0">
                <a:solidFill>
                  <a:srgbClr val="FF0000"/>
                </a:solidFill>
              </a:rPr>
              <a:t>minimal literacy</a:t>
            </a:r>
            <a:r>
              <a:rPr lang="en-US" sz="2800" b="1" dirty="0">
                <a:solidFill>
                  <a:schemeClr val="tx1"/>
                </a:solidFill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Rise of the middle class;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outside universities, people preferred books in English rather than in Latin and Greek;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</a:rPr>
              <a:t>with the introduction of the printing press, new literature and science spread all over the isles, normalizing and unifying the language in England; </a:t>
            </a:r>
          </a:p>
        </p:txBody>
      </p:sp>
    </p:spTree>
    <p:extLst>
      <p:ext uri="{BB962C8B-B14F-4D97-AF65-F5344CB8AC3E}">
        <p14:creationId xmlns:p14="http://schemas.microsoft.com/office/powerpoint/2010/main" val="242866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124744"/>
            <a:ext cx="7234063" cy="5256584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The Renaissance added </a:t>
            </a:r>
            <a:r>
              <a:rPr lang="en-US" sz="2800" b="1" dirty="0">
                <a:solidFill>
                  <a:schemeClr val="tx1"/>
                </a:solidFill>
              </a:rPr>
              <a:t>10 000 - 12 000 words from different sources </a:t>
            </a:r>
          </a:p>
          <a:p>
            <a:r>
              <a:rPr lang="en-US" sz="2800" i="1" dirty="0">
                <a:solidFill>
                  <a:schemeClr val="tx1"/>
                </a:solidFill>
              </a:rPr>
              <a:t>(</a:t>
            </a:r>
            <a:r>
              <a:rPr lang="en-US" sz="2800" i="1" dirty="0">
                <a:solidFill>
                  <a:srgbClr val="00B050"/>
                </a:solidFill>
              </a:rPr>
              <a:t>agile </a:t>
            </a:r>
            <a:r>
              <a:rPr lang="en-US" sz="2800" dirty="0">
                <a:solidFill>
                  <a:srgbClr val="00B050"/>
                </a:solidFill>
              </a:rPr>
              <a:t>1570-80; </a:t>
            </a:r>
            <a:r>
              <a:rPr lang="en-US" sz="2800" i="1" dirty="0">
                <a:solidFill>
                  <a:srgbClr val="00B050"/>
                </a:solidFill>
              </a:rPr>
              <a:t>habitual </a:t>
            </a:r>
            <a:r>
              <a:rPr lang="en-US" sz="2800" dirty="0">
                <a:solidFill>
                  <a:srgbClr val="00B050"/>
                </a:solidFill>
              </a:rPr>
              <a:t>1520-30, </a:t>
            </a:r>
            <a:r>
              <a:rPr lang="en-US" sz="2800" i="1" dirty="0">
                <a:solidFill>
                  <a:srgbClr val="00B050"/>
                </a:solidFill>
              </a:rPr>
              <a:t>tangible </a:t>
            </a:r>
            <a:r>
              <a:rPr lang="en-US" sz="2800" dirty="0">
                <a:solidFill>
                  <a:srgbClr val="00B050"/>
                </a:solidFill>
              </a:rPr>
              <a:t>1580-90, </a:t>
            </a:r>
            <a:r>
              <a:rPr lang="en-US" sz="2800" i="1" dirty="0">
                <a:solidFill>
                  <a:srgbClr val="00B050"/>
                </a:solidFill>
              </a:rPr>
              <a:t>capsule </a:t>
            </a:r>
            <a:r>
              <a:rPr lang="en-US" sz="2800" dirty="0">
                <a:solidFill>
                  <a:srgbClr val="00B050"/>
                </a:solidFill>
              </a:rPr>
              <a:t>1645-55, </a:t>
            </a:r>
            <a:r>
              <a:rPr lang="en-US" sz="2800" i="1" dirty="0">
                <a:solidFill>
                  <a:srgbClr val="00B050"/>
                </a:solidFill>
              </a:rPr>
              <a:t>series </a:t>
            </a:r>
            <a:r>
              <a:rPr lang="en-US" sz="2800" dirty="0">
                <a:solidFill>
                  <a:srgbClr val="00B050"/>
                </a:solidFill>
              </a:rPr>
              <a:t>1605-15-Latin</a:t>
            </a:r>
            <a:r>
              <a:rPr lang="en-US" sz="2800" dirty="0">
                <a:solidFill>
                  <a:schemeClr val="tx1"/>
                </a:solidFill>
              </a:rPr>
              <a:t>; </a:t>
            </a:r>
          </a:p>
          <a:p>
            <a:r>
              <a:rPr lang="en-US" sz="2800" i="1" dirty="0">
                <a:solidFill>
                  <a:srgbClr val="002060"/>
                </a:solidFill>
              </a:rPr>
              <a:t>catastrophe </a:t>
            </a:r>
            <a:r>
              <a:rPr lang="en-US" sz="2800" dirty="0">
                <a:solidFill>
                  <a:srgbClr val="002060"/>
                </a:solidFill>
              </a:rPr>
              <a:t>1570-80, </a:t>
            </a:r>
            <a:r>
              <a:rPr lang="en-US" sz="2800" i="1" dirty="0">
                <a:solidFill>
                  <a:srgbClr val="002060"/>
                </a:solidFill>
              </a:rPr>
              <a:t>lexicon </a:t>
            </a:r>
            <a:r>
              <a:rPr lang="en-US" sz="2800" dirty="0">
                <a:solidFill>
                  <a:srgbClr val="002060"/>
                </a:solidFill>
              </a:rPr>
              <a:t>1595-1605, </a:t>
            </a:r>
            <a:r>
              <a:rPr lang="en-US" sz="2800" i="1" dirty="0">
                <a:solidFill>
                  <a:srgbClr val="002060"/>
                </a:solidFill>
              </a:rPr>
              <a:t>atmosphere </a:t>
            </a:r>
            <a:r>
              <a:rPr lang="en-US" sz="2800" dirty="0">
                <a:solidFill>
                  <a:srgbClr val="002060"/>
                </a:solidFill>
              </a:rPr>
              <a:t>1630-40, </a:t>
            </a:r>
            <a:r>
              <a:rPr lang="en-US" sz="2800" i="1" dirty="0">
                <a:solidFill>
                  <a:srgbClr val="002060"/>
                </a:solidFill>
              </a:rPr>
              <a:t>pneumonia </a:t>
            </a:r>
            <a:r>
              <a:rPr lang="en-US" sz="2800" dirty="0">
                <a:solidFill>
                  <a:srgbClr val="002060"/>
                </a:solidFill>
              </a:rPr>
              <a:t>1595-1605, </a:t>
            </a:r>
            <a:r>
              <a:rPr lang="en-US" sz="2800" i="1" dirty="0">
                <a:solidFill>
                  <a:srgbClr val="002060"/>
                </a:solidFill>
              </a:rPr>
              <a:t>skeleton </a:t>
            </a:r>
            <a:r>
              <a:rPr lang="en-US" sz="2800" dirty="0">
                <a:solidFill>
                  <a:srgbClr val="002060"/>
                </a:solidFill>
              </a:rPr>
              <a:t>1570-80, </a:t>
            </a:r>
            <a:r>
              <a:rPr lang="en-US" sz="2800" i="1" dirty="0">
                <a:solidFill>
                  <a:srgbClr val="002060"/>
                </a:solidFill>
              </a:rPr>
              <a:t>paradox </a:t>
            </a:r>
            <a:r>
              <a:rPr lang="en-US" sz="2800" dirty="0">
                <a:solidFill>
                  <a:srgbClr val="002060"/>
                </a:solidFill>
              </a:rPr>
              <a:t>1530-40 - Greek; </a:t>
            </a:r>
          </a:p>
          <a:p>
            <a:r>
              <a:rPr lang="en-US" sz="2800" i="1" dirty="0">
                <a:solidFill>
                  <a:srgbClr val="FFC000"/>
                </a:solidFill>
              </a:rPr>
              <a:t>detail </a:t>
            </a:r>
            <a:r>
              <a:rPr lang="en-US" sz="2800" dirty="0">
                <a:solidFill>
                  <a:srgbClr val="FFC000"/>
                </a:solidFill>
              </a:rPr>
              <a:t>1595-1605, </a:t>
            </a:r>
            <a:r>
              <a:rPr lang="en-US" sz="2800" i="1" dirty="0">
                <a:solidFill>
                  <a:srgbClr val="FFC000"/>
                </a:solidFill>
              </a:rPr>
              <a:t>sentinel </a:t>
            </a:r>
            <a:r>
              <a:rPr lang="en-US" sz="2800" dirty="0">
                <a:solidFill>
                  <a:srgbClr val="FFC000"/>
                </a:solidFill>
              </a:rPr>
              <a:t>1570-80 - French; </a:t>
            </a:r>
          </a:p>
          <a:p>
            <a:r>
              <a:rPr lang="en-US" sz="2800" i="1" dirty="0">
                <a:solidFill>
                  <a:srgbClr val="7030A0"/>
                </a:solidFill>
              </a:rPr>
              <a:t>portico </a:t>
            </a:r>
            <a:r>
              <a:rPr lang="en-US" sz="2800" dirty="0">
                <a:solidFill>
                  <a:srgbClr val="7030A0"/>
                </a:solidFill>
              </a:rPr>
              <a:t>1595-1605, </a:t>
            </a:r>
            <a:r>
              <a:rPr lang="en-US" sz="2800" i="1" dirty="0">
                <a:solidFill>
                  <a:srgbClr val="7030A0"/>
                </a:solidFill>
              </a:rPr>
              <a:t>balcony </a:t>
            </a:r>
            <a:r>
              <a:rPr lang="en-US" sz="2800" dirty="0">
                <a:solidFill>
                  <a:srgbClr val="7030A0"/>
                </a:solidFill>
              </a:rPr>
              <a:t>1610-20, </a:t>
            </a:r>
            <a:r>
              <a:rPr lang="en-US" sz="2800" i="1" dirty="0">
                <a:solidFill>
                  <a:srgbClr val="7030A0"/>
                </a:solidFill>
              </a:rPr>
              <a:t>stucco </a:t>
            </a:r>
            <a:r>
              <a:rPr lang="en-US" sz="2800" dirty="0">
                <a:solidFill>
                  <a:srgbClr val="7030A0"/>
                </a:solidFill>
              </a:rPr>
              <a:t>1590-1600-Italian;</a:t>
            </a:r>
            <a:r>
              <a:rPr lang="en-US" sz="2800" dirty="0">
                <a:solidFill>
                  <a:srgbClr val="460A3B"/>
                </a:solidFill>
              </a:rPr>
              <a:t>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embargo </a:t>
            </a:r>
            <a:r>
              <a:rPr lang="en-US" sz="2800" dirty="0">
                <a:solidFill>
                  <a:srgbClr val="FF0000"/>
                </a:solidFill>
              </a:rPr>
              <a:t>1595-1605 -Spanish; </a:t>
            </a:r>
          </a:p>
          <a:p>
            <a:r>
              <a:rPr lang="en-US" sz="2800" i="1" dirty="0">
                <a:solidFill>
                  <a:srgbClr val="00B0F0"/>
                </a:solidFill>
              </a:rPr>
              <a:t>smuggle 1680-90, reef </a:t>
            </a:r>
            <a:r>
              <a:rPr lang="en-US" sz="2800" dirty="0">
                <a:solidFill>
                  <a:srgbClr val="00B0F0"/>
                </a:solidFill>
              </a:rPr>
              <a:t>1350-1400-Dutch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etc</a:t>
            </a:r>
            <a:r>
              <a:rPr lang="en-US" sz="2800" dirty="0">
                <a:solidFill>
                  <a:schemeClr val="tx1"/>
                </a:solidFill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472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6768752" cy="6192688"/>
          </a:xfrm>
        </p:spPr>
        <p:txBody>
          <a:bodyPr>
            <a:normAutofit lnSpcReduction="10000"/>
          </a:bodyPr>
          <a:lstStyle/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John </a:t>
            </a:r>
            <a:r>
              <a:rPr lang="en-US" b="1" dirty="0" err="1">
                <a:solidFill>
                  <a:schemeClr val="tx1"/>
                </a:solidFill>
              </a:rPr>
              <a:t>Cheke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tx1"/>
                </a:solidFill>
              </a:rPr>
              <a:t>Thomas Smith were greatly concerned with the inconsistencies of the English spelling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r>
              <a:rPr lang="en-US" i="1" dirty="0">
                <a:solidFill>
                  <a:schemeClr val="tx1"/>
                </a:solidFill>
              </a:rPr>
              <a:t>"</a:t>
            </a:r>
            <a:r>
              <a:rPr lang="en-US" b="1" i="1" dirty="0">
                <a:solidFill>
                  <a:schemeClr val="tx1"/>
                </a:solidFill>
              </a:rPr>
              <a:t>A Dialogue concerning the correct and emended Writing of the English language</a:t>
            </a:r>
            <a:r>
              <a:rPr lang="en-US" i="1" dirty="0">
                <a:solidFill>
                  <a:schemeClr val="tx1"/>
                </a:solidFill>
              </a:rPr>
              <a:t>“  </a:t>
            </a:r>
            <a:r>
              <a:rPr lang="ru-RU" i="1" dirty="0">
                <a:solidFill>
                  <a:schemeClr val="tx1"/>
                </a:solidFill>
              </a:rPr>
              <a:t>(1568) </a:t>
            </a:r>
            <a:r>
              <a:rPr lang="en-US" b="1" i="1" dirty="0">
                <a:solidFill>
                  <a:schemeClr val="tx1"/>
                </a:solidFill>
              </a:rPr>
              <a:t>(to emend = to make corrections) </a:t>
            </a:r>
            <a:r>
              <a:rPr lang="en-US" i="1" dirty="0">
                <a:solidFill>
                  <a:schemeClr val="tx1"/>
                </a:solidFill>
              </a:rPr>
              <a:t>. </a:t>
            </a:r>
          </a:p>
          <a:p>
            <a:r>
              <a:rPr lang="en-US" b="1" dirty="0">
                <a:solidFill>
                  <a:srgbClr val="FF0000"/>
                </a:solidFill>
              </a:rPr>
              <a:t>34 LETTERS WERE SUGGESTED TO MAKE THE SPELLING MORE LOGICAL</a:t>
            </a:r>
            <a:r>
              <a:rPr lang="en-US" dirty="0">
                <a:solidFill>
                  <a:srgbClr val="FF0000"/>
                </a:solidFill>
              </a:rPr>
              <a:t>. </a:t>
            </a:r>
          </a:p>
          <a:p>
            <a:r>
              <a:rPr lang="en-US" b="1" dirty="0">
                <a:solidFill>
                  <a:schemeClr val="tx1"/>
                </a:solidFill>
              </a:rPr>
              <a:t>John Hart </a:t>
            </a:r>
            <a:r>
              <a:rPr lang="en-US" dirty="0">
                <a:solidFill>
                  <a:schemeClr val="tx1"/>
                </a:solidFill>
              </a:rPr>
              <a:t>wrote " </a:t>
            </a:r>
            <a:r>
              <a:rPr lang="en-US" b="1" i="1" dirty="0">
                <a:solidFill>
                  <a:schemeClr val="tx1"/>
                </a:solidFill>
              </a:rPr>
              <a:t>An </a:t>
            </a:r>
            <a:r>
              <a:rPr lang="en-US" b="1" i="1" dirty="0" err="1">
                <a:solidFill>
                  <a:schemeClr val="tx1"/>
                </a:solidFill>
              </a:rPr>
              <a:t>Orthographie</a:t>
            </a:r>
            <a:r>
              <a:rPr lang="en-US" b="1" i="1" dirty="0">
                <a:solidFill>
                  <a:schemeClr val="tx1"/>
                </a:solidFill>
              </a:rPr>
              <a:t>" </a:t>
            </a:r>
            <a:r>
              <a:rPr lang="en-US" b="1" dirty="0">
                <a:solidFill>
                  <a:schemeClr val="tx1"/>
                </a:solidFill>
              </a:rPr>
              <a:t>(1569) and suggested the ways to reform the spelling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2005748" cy="292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26227" r="55906" b="21612"/>
          <a:stretch/>
        </p:blipFill>
        <p:spPr bwMode="auto">
          <a:xfrm>
            <a:off x="4572000" y="107621"/>
            <a:ext cx="3476730" cy="357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069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04664"/>
            <a:ext cx="6264696" cy="6120680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"</a:t>
            </a:r>
            <a:r>
              <a:rPr lang="en-US" sz="2400" b="1" i="1" dirty="0">
                <a:solidFill>
                  <a:srgbClr val="FF0000"/>
                </a:solidFill>
              </a:rPr>
              <a:t>A Short Introduction to English Grammar</a:t>
            </a:r>
            <a:r>
              <a:rPr lang="en-US" sz="2400" i="1" dirty="0">
                <a:solidFill>
                  <a:srgbClr val="FF0000"/>
                </a:solidFill>
              </a:rPr>
              <a:t>“ </a:t>
            </a:r>
            <a:r>
              <a:rPr lang="en-US" sz="2400" i="1" dirty="0">
                <a:solidFill>
                  <a:schemeClr val="tx1"/>
                </a:solidFill>
              </a:rPr>
              <a:t>(by </a:t>
            </a:r>
            <a:r>
              <a:rPr lang="en-US" sz="2400" dirty="0">
                <a:solidFill>
                  <a:schemeClr val="tx1"/>
                </a:solidFill>
              </a:rPr>
              <a:t>Robert </a:t>
            </a:r>
            <a:r>
              <a:rPr lang="en-US" sz="2400" dirty="0" err="1">
                <a:solidFill>
                  <a:schemeClr val="tx1"/>
                </a:solidFill>
              </a:rPr>
              <a:t>Lowth</a:t>
            </a:r>
            <a:r>
              <a:rPr lang="en-US" sz="2400" dirty="0">
                <a:solidFill>
                  <a:schemeClr val="tx1"/>
                </a:solidFill>
              </a:rPr>
              <a:t>)  first published in 1761 and had 22 editions later.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He </a:t>
            </a:r>
            <a:r>
              <a:rPr lang="en-US" sz="2400" b="1" dirty="0">
                <a:solidFill>
                  <a:schemeClr val="tx1"/>
                </a:solidFill>
              </a:rPr>
              <a:t>condemned </a:t>
            </a:r>
            <a:r>
              <a:rPr lang="en-US" sz="2400" b="1" dirty="0">
                <a:solidFill>
                  <a:srgbClr val="FF0000"/>
                </a:solidFill>
              </a:rPr>
              <a:t>double negation </a:t>
            </a:r>
            <a:r>
              <a:rPr lang="en-US" sz="2400" b="1" dirty="0">
                <a:solidFill>
                  <a:schemeClr val="tx1"/>
                </a:solidFill>
              </a:rPr>
              <a:t>and </a:t>
            </a:r>
            <a:r>
              <a:rPr lang="en-US" sz="2400" b="1" dirty="0">
                <a:solidFill>
                  <a:srgbClr val="FF0000"/>
                </a:solidFill>
              </a:rPr>
              <a:t>double comparisons</a:t>
            </a:r>
            <a:r>
              <a:rPr lang="en-US" sz="2400" b="1" dirty="0">
                <a:solidFill>
                  <a:schemeClr val="tx1"/>
                </a:solidFill>
              </a:rPr>
              <a:t>, was strict as to the </a:t>
            </a:r>
            <a:r>
              <a:rPr lang="en-US" sz="2400" b="1" dirty="0">
                <a:solidFill>
                  <a:srgbClr val="FF0000"/>
                </a:solidFill>
              </a:rPr>
              <a:t>use of </a:t>
            </a:r>
            <a:r>
              <a:rPr lang="en-US" sz="2400" b="1" i="1" dirty="0">
                <a:solidFill>
                  <a:srgbClr val="FF0000"/>
                </a:solidFill>
              </a:rPr>
              <a:t>who/whom, whose/which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numerous borrowings 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the correct use of words 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written language </a:t>
            </a:r>
            <a:r>
              <a:rPr lang="en-US" sz="2400" b="1" dirty="0">
                <a:solidFill>
                  <a:schemeClr val="tx1"/>
                </a:solidFill>
              </a:rPr>
              <a:t>not</a:t>
            </a:r>
            <a:r>
              <a:rPr lang="en-US" sz="2400" dirty="0">
                <a:solidFill>
                  <a:schemeClr val="tx1"/>
                </a:solidFill>
              </a:rPr>
              <a:t> altogether </a:t>
            </a:r>
            <a:r>
              <a:rPr lang="en-US" sz="2400" b="1" dirty="0">
                <a:solidFill>
                  <a:schemeClr val="tx1"/>
                </a:solidFill>
              </a:rPr>
              <a:t>understandable</a:t>
            </a:r>
            <a:r>
              <a:rPr lang="en-US" sz="2400" dirty="0">
                <a:solidFill>
                  <a:schemeClr val="tx1"/>
                </a:solidFill>
              </a:rPr>
              <a:t> by the general public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In the 18</a:t>
            </a:r>
            <a:r>
              <a:rPr lang="en-US" sz="2400" b="1" baseline="30000" dirty="0">
                <a:solidFill>
                  <a:schemeClr val="tx1"/>
                </a:solidFill>
              </a:rPr>
              <a:t>th</a:t>
            </a:r>
            <a:r>
              <a:rPr lang="en-US" sz="2400" b="1" dirty="0">
                <a:solidFill>
                  <a:schemeClr val="tx1"/>
                </a:solidFill>
              </a:rPr>
              <a:t> century the country witnesses a </a:t>
            </a:r>
            <a:r>
              <a:rPr lang="en-US" sz="2400" b="1" dirty="0">
                <a:solidFill>
                  <a:srgbClr val="FF0000"/>
                </a:solidFill>
              </a:rPr>
              <a:t>lexicographic boom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75144"/>
            <a:ext cx="17145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589817" y="3219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603898" y="38610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24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4968552" cy="619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Robert </a:t>
            </a:r>
            <a:r>
              <a:rPr lang="en-US" dirty="0" err="1">
                <a:solidFill>
                  <a:schemeClr val="tx1"/>
                </a:solidFill>
              </a:rPr>
              <a:t>Cawdrey's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"</a:t>
            </a:r>
            <a:r>
              <a:rPr lang="en-US" b="1" i="1" dirty="0">
                <a:solidFill>
                  <a:srgbClr val="FF0000"/>
                </a:solidFill>
              </a:rPr>
              <a:t>Table Alphabetical conveying and teaching the true writing and understanding of hard usual English words, borrowed from Hebrew, Greek, Latin or French</a:t>
            </a:r>
            <a:r>
              <a:rPr lang="en-US" i="1" dirty="0">
                <a:solidFill>
                  <a:schemeClr val="tx1"/>
                </a:solidFill>
              </a:rPr>
              <a:t>" (</a:t>
            </a:r>
            <a:r>
              <a:rPr lang="en-US" dirty="0">
                <a:solidFill>
                  <a:schemeClr val="tx1"/>
                </a:solidFill>
              </a:rPr>
              <a:t>1604)</a:t>
            </a:r>
            <a:endParaRPr lang="en-US" i="1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"</a:t>
            </a:r>
            <a:r>
              <a:rPr lang="en-US" b="1" i="1" dirty="0">
                <a:solidFill>
                  <a:srgbClr val="FF0000"/>
                </a:solidFill>
              </a:rPr>
              <a:t>English-English Dictionary</a:t>
            </a:r>
            <a:r>
              <a:rPr lang="en-US" i="1" dirty="0">
                <a:solidFill>
                  <a:schemeClr val="tx1"/>
                </a:solidFill>
              </a:rPr>
              <a:t>" </a:t>
            </a:r>
            <a:r>
              <a:rPr lang="en-US" dirty="0">
                <a:solidFill>
                  <a:schemeClr val="tx1"/>
                </a:solidFill>
              </a:rPr>
              <a:t>by Henry </a:t>
            </a:r>
            <a:r>
              <a:rPr lang="en-US" dirty="0" err="1">
                <a:solidFill>
                  <a:schemeClr val="tx1"/>
                </a:solidFill>
              </a:rPr>
              <a:t>Cockeram</a:t>
            </a:r>
            <a:r>
              <a:rPr lang="en-US" dirty="0">
                <a:solidFill>
                  <a:schemeClr val="tx1"/>
                </a:solidFill>
              </a:rPr>
              <a:t> (1623)</a:t>
            </a:r>
          </a:p>
          <a:p>
            <a:r>
              <a:rPr lang="en-US" dirty="0">
                <a:solidFill>
                  <a:schemeClr val="tx1"/>
                </a:solidFill>
              </a:rPr>
              <a:t> J. Cole's </a:t>
            </a:r>
            <a:r>
              <a:rPr lang="en-US" i="1" dirty="0">
                <a:solidFill>
                  <a:schemeClr val="tx1"/>
                </a:solidFill>
              </a:rPr>
              <a:t>"</a:t>
            </a:r>
            <a:r>
              <a:rPr lang="en-US" b="1" i="1" dirty="0">
                <a:solidFill>
                  <a:srgbClr val="FF0000"/>
                </a:solidFill>
              </a:rPr>
              <a:t>Dictionary of hard words</a:t>
            </a:r>
            <a:r>
              <a:rPr lang="en-US" i="1" dirty="0">
                <a:solidFill>
                  <a:schemeClr val="tx1"/>
                </a:solidFill>
              </a:rPr>
              <a:t>" </a:t>
            </a:r>
            <a:r>
              <a:rPr lang="en-US" dirty="0">
                <a:solidFill>
                  <a:schemeClr val="tx1"/>
                </a:solidFill>
              </a:rPr>
              <a:t>(1676).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Systematic lexicography </a:t>
            </a:r>
          </a:p>
          <a:p>
            <a:r>
              <a:rPr lang="en-US" b="1" dirty="0">
                <a:solidFill>
                  <a:schemeClr val="tx1"/>
                </a:solidFill>
              </a:rPr>
              <a:t>SAMUEL JOHNSON </a:t>
            </a:r>
            <a:r>
              <a:rPr lang="en-US" dirty="0">
                <a:solidFill>
                  <a:schemeClr val="tx1"/>
                </a:solidFill>
              </a:rPr>
              <a:t>and his </a:t>
            </a:r>
            <a:r>
              <a:rPr lang="en-US" i="1" dirty="0">
                <a:solidFill>
                  <a:schemeClr val="tx1"/>
                </a:solidFill>
              </a:rPr>
              <a:t>"</a:t>
            </a:r>
            <a:r>
              <a:rPr lang="en-US" b="1" i="1" dirty="0">
                <a:solidFill>
                  <a:srgbClr val="FF0000"/>
                </a:solidFill>
              </a:rPr>
              <a:t>Dictionary of the English Language</a:t>
            </a:r>
            <a:r>
              <a:rPr lang="en-US" i="1" dirty="0">
                <a:solidFill>
                  <a:schemeClr val="tx1"/>
                </a:solidFill>
              </a:rPr>
              <a:t>" </a:t>
            </a:r>
            <a:r>
              <a:rPr lang="en-US" b="1" dirty="0">
                <a:solidFill>
                  <a:schemeClr val="tx1"/>
                </a:solidFill>
              </a:rPr>
              <a:t>1755</a:t>
            </a:r>
          </a:p>
          <a:p>
            <a:r>
              <a:rPr lang="en-US" i="1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precise definitions of words, pronunciation guide,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instructions as to grammatical forms of the given words)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69641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86999"/>
            <a:ext cx="2427442" cy="326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998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280920" cy="60486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William Shakespeare </a:t>
            </a:r>
            <a:r>
              <a:rPr lang="en-US" dirty="0">
                <a:solidFill>
                  <a:schemeClr val="tx1"/>
                </a:solidFill>
              </a:rPr>
              <a:t>(1564–1616)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his incomparable artistic genius;</a:t>
            </a:r>
            <a:endParaRPr lang="ru-RU" dirty="0"/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outclassed his contemporaries in all genres of drama and poetry </a:t>
            </a:r>
            <a:r>
              <a:rPr lang="en-US" dirty="0">
                <a:solidFill>
                  <a:schemeClr val="tx1"/>
                </a:solidFill>
              </a:rPr>
              <a:t>(comedies, historical plays, tragedies, sonnets); 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extensive </a:t>
            </a:r>
            <a:r>
              <a:rPr lang="en-US" dirty="0">
                <a:solidFill>
                  <a:schemeClr val="tx1"/>
                </a:solidFill>
              </a:rPr>
              <a:t>vocabulary (of 20 000 words); 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remarkable freedom and versatility in creating new words and using grammatical constructions;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462808" cy="246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46" y="95761"/>
            <a:ext cx="4801978" cy="3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262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2400" cy="9783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2. </a:t>
            </a:r>
            <a:r>
              <a:rPr lang="en-US" sz="3200" dirty="0">
                <a:solidFill>
                  <a:srgbClr val="C00000"/>
                </a:solidFill>
                <a:effectLst/>
              </a:rPr>
              <a:t>CHANGES OF VOWELS </a:t>
            </a:r>
            <a:br>
              <a:rPr lang="en-US" sz="3200" dirty="0">
                <a:solidFill>
                  <a:srgbClr val="C00000"/>
                </a:solidFill>
                <a:effectLst/>
              </a:rPr>
            </a:br>
            <a:r>
              <a:rPr lang="en-US" sz="3200" dirty="0">
                <a:solidFill>
                  <a:srgbClr val="C00000"/>
                </a:solidFill>
                <a:effectLst/>
              </a:rPr>
              <a:t>IN THE EARLY NEW ENGLISH PERIOD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556792"/>
            <a:ext cx="8146104" cy="496855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MAIN SIGNIFICANT </a:t>
            </a:r>
            <a:r>
              <a:rPr lang="en-US" sz="3200" dirty="0">
                <a:solidFill>
                  <a:schemeClr val="tx1"/>
                </a:solidFill>
              </a:rPr>
              <a:t>changes in the sound system: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</a:rPr>
              <a:t>levelling</a:t>
            </a:r>
            <a:r>
              <a:rPr lang="en-US" sz="3200" b="1" dirty="0">
                <a:solidFill>
                  <a:schemeClr val="tx1"/>
                </a:solidFill>
              </a:rPr>
              <a:t> of endings continued;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positional and assimilative changes </a:t>
            </a:r>
            <a:r>
              <a:rPr lang="en-US" sz="3200" dirty="0">
                <a:solidFill>
                  <a:schemeClr val="tx1"/>
                </a:solidFill>
              </a:rPr>
              <a:t>of short vowels; 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significant changes in the whole system of long vowels </a:t>
            </a:r>
            <a:r>
              <a:rPr lang="en-US" sz="3200" dirty="0" err="1">
                <a:solidFill>
                  <a:schemeClr val="tx1"/>
                </a:solidFill>
              </a:rPr>
              <a:t>a.k.a</a:t>
            </a:r>
            <a:r>
              <a:rPr lang="en-US" sz="3200" dirty="0">
                <a:solidFill>
                  <a:schemeClr val="tx1"/>
                </a:solidFill>
              </a:rPr>
              <a:t> the </a:t>
            </a:r>
            <a:r>
              <a:rPr lang="en-US" sz="3200" b="1" dirty="0">
                <a:solidFill>
                  <a:schemeClr val="tx1"/>
                </a:solidFill>
              </a:rPr>
              <a:t>Great Vowel Shift;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simplification of consonant clusters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b="1" dirty="0">
                <a:solidFill>
                  <a:schemeClr val="tx1"/>
                </a:solidFill>
              </a:rPr>
              <a:t>loss of consonants </a:t>
            </a:r>
            <a:r>
              <a:rPr lang="en-US" sz="3200" dirty="0">
                <a:solidFill>
                  <a:schemeClr val="tx1"/>
                </a:solidFill>
              </a:rPr>
              <a:t>in certain positions.  continued. 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2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7786064" cy="5760640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Losses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- loss of unstressed e: </a:t>
            </a:r>
            <a:r>
              <a:rPr lang="en-US" sz="2400" b="1" dirty="0">
                <a:solidFill>
                  <a:schemeClr val="tx1"/>
                </a:solidFill>
              </a:rPr>
              <a:t>total disappearance of the </a:t>
            </a:r>
            <a:r>
              <a:rPr lang="en-US" sz="2400" b="1" dirty="0">
                <a:solidFill>
                  <a:srgbClr val="FF0000"/>
                </a:solidFill>
              </a:rPr>
              <a:t>neutral sound </a:t>
            </a:r>
            <a:r>
              <a:rPr lang="en-US" sz="2400" b="1" i="1" dirty="0">
                <a:solidFill>
                  <a:srgbClr val="FF0000"/>
                </a:solidFill>
              </a:rPr>
              <a:t>ә </a:t>
            </a:r>
            <a:r>
              <a:rPr lang="en-US" sz="2400" dirty="0">
                <a:solidFill>
                  <a:schemeClr val="tx1"/>
                </a:solidFill>
              </a:rPr>
              <a:t>marked by letter </a:t>
            </a:r>
            <a:r>
              <a:rPr lang="en-US" sz="2400" i="1" dirty="0">
                <a:solidFill>
                  <a:schemeClr val="tx1"/>
                </a:solidFill>
              </a:rPr>
              <a:t>e </a:t>
            </a:r>
            <a:r>
              <a:rPr lang="en-US" sz="2400" dirty="0">
                <a:solidFill>
                  <a:schemeClr val="tx1"/>
                </a:solidFill>
              </a:rPr>
              <a:t>in the endings (it was preserved and even pronounced more distinctly like </a:t>
            </a:r>
            <a:r>
              <a:rPr lang="en-US" sz="2400" b="1" dirty="0">
                <a:solidFill>
                  <a:srgbClr val="FF0000"/>
                </a:solidFill>
              </a:rPr>
              <a:t>[</a:t>
            </a:r>
            <a:r>
              <a:rPr lang="en-US" sz="2400" b="1" dirty="0" err="1">
                <a:solidFill>
                  <a:srgbClr val="FF0000"/>
                </a:solidFill>
              </a:rPr>
              <a:t>i</a:t>
            </a:r>
            <a:r>
              <a:rPr lang="en-US" sz="2400" b="1" dirty="0">
                <a:solidFill>
                  <a:srgbClr val="FF0000"/>
                </a:solidFill>
              </a:rPr>
              <a:t>]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only when two identical consonants were found in the root and in the endings), though in spelling the letter might be preserved: no vowel is found in </a:t>
            </a:r>
            <a:r>
              <a:rPr lang="en-US" sz="2400" i="1" dirty="0">
                <a:solidFill>
                  <a:srgbClr val="FF0000"/>
                </a:solidFill>
              </a:rPr>
              <a:t>kept, slept, crossed, played; walls, pens, bones, stones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but it is preserved in </a:t>
            </a:r>
            <a:r>
              <a:rPr lang="en-US" sz="2400" i="1" dirty="0">
                <a:solidFill>
                  <a:srgbClr val="FF0000"/>
                </a:solidFill>
              </a:rPr>
              <a:t>stresses, dresses; wanted, parted; watches, judges; wicked </a:t>
            </a:r>
            <a:r>
              <a:rPr lang="en-US" sz="2400" dirty="0">
                <a:solidFill>
                  <a:srgbClr val="FF0000"/>
                </a:solidFill>
              </a:rPr>
              <a:t>and </a:t>
            </a:r>
            <a:r>
              <a:rPr lang="en-US" sz="2400" i="1" dirty="0">
                <a:solidFill>
                  <a:srgbClr val="FF0000"/>
                </a:solidFill>
              </a:rPr>
              <a:t>crooked.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b="1" dirty="0">
                <a:solidFill>
                  <a:srgbClr val="FF0000"/>
                </a:solidFill>
              </a:rPr>
              <a:t>whole syllables might be lost</a:t>
            </a:r>
            <a:r>
              <a:rPr lang="en-US" sz="2400" dirty="0">
                <a:solidFill>
                  <a:schemeClr val="tx1"/>
                </a:solidFill>
              </a:rPr>
              <a:t>. In some words this loss was fixed in spelling, like in </a:t>
            </a:r>
            <a:r>
              <a:rPr lang="en-US" sz="2400" i="1" dirty="0">
                <a:solidFill>
                  <a:srgbClr val="FF0000"/>
                </a:solidFill>
              </a:rPr>
              <a:t>chapter </a:t>
            </a:r>
            <a:r>
              <a:rPr lang="en-US" sz="2400" dirty="0">
                <a:solidFill>
                  <a:srgbClr val="FF0000"/>
                </a:solidFill>
              </a:rPr>
              <a:t>(ME </a:t>
            </a:r>
            <a:r>
              <a:rPr lang="en-US" sz="2400" i="1" dirty="0" err="1">
                <a:solidFill>
                  <a:srgbClr val="FF0000"/>
                </a:solidFill>
              </a:rPr>
              <a:t>chapiter</a:t>
            </a:r>
            <a:r>
              <a:rPr lang="en-US" sz="2400" i="1" dirty="0">
                <a:solidFill>
                  <a:srgbClr val="FF0000"/>
                </a:solidFill>
              </a:rPr>
              <a:t>), palsy </a:t>
            </a:r>
            <a:r>
              <a:rPr lang="en-US" sz="2400" dirty="0">
                <a:solidFill>
                  <a:srgbClr val="FF0000"/>
                </a:solidFill>
              </a:rPr>
              <a:t>(ME </a:t>
            </a:r>
            <a:r>
              <a:rPr lang="en-US" sz="2400" i="1" dirty="0" err="1">
                <a:solidFill>
                  <a:srgbClr val="FF0000"/>
                </a:solidFill>
              </a:rPr>
              <a:t>parlesie</a:t>
            </a:r>
            <a:r>
              <a:rPr lang="en-US" sz="2400" i="1" dirty="0">
                <a:solidFill>
                  <a:srgbClr val="FF0000"/>
                </a:solidFill>
              </a:rPr>
              <a:t>), fancy (ME </a:t>
            </a:r>
            <a:r>
              <a:rPr lang="en-US" sz="2400" i="1" dirty="0" err="1">
                <a:solidFill>
                  <a:srgbClr val="FF0000"/>
                </a:solidFill>
              </a:rPr>
              <a:t>fantasie</a:t>
            </a:r>
            <a:r>
              <a:rPr lang="en-US" sz="2400" i="1" dirty="0">
                <a:solidFill>
                  <a:srgbClr val="FF0000"/>
                </a:solidFill>
              </a:rPr>
              <a:t>); </a:t>
            </a:r>
            <a:r>
              <a:rPr lang="en-US" sz="2400" dirty="0">
                <a:solidFill>
                  <a:schemeClr val="tx1"/>
                </a:solidFill>
              </a:rPr>
              <a:t>some other words </a:t>
            </a:r>
            <a:r>
              <a:rPr lang="en-US" sz="2400" b="1" dirty="0">
                <a:solidFill>
                  <a:schemeClr val="tx1"/>
                </a:solidFill>
              </a:rPr>
              <a:t>preserved the lost syllables in spelling</a:t>
            </a:r>
            <a:r>
              <a:rPr lang="en-US" sz="2400" dirty="0">
                <a:solidFill>
                  <a:schemeClr val="tx1"/>
                </a:solidFill>
              </a:rPr>
              <a:t>, e .g. </a:t>
            </a:r>
            <a:r>
              <a:rPr lang="en-US" sz="2400" i="1" dirty="0">
                <a:solidFill>
                  <a:srgbClr val="FF0000"/>
                </a:solidFill>
              </a:rPr>
              <a:t>colonel, business, medicine</a:t>
            </a:r>
            <a:r>
              <a:rPr lang="en-US" sz="2400" i="1" dirty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84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8064896" cy="612068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sound </a:t>
            </a:r>
            <a:r>
              <a:rPr lang="en-US" sz="3200" b="1" i="1" dirty="0">
                <a:solidFill>
                  <a:srgbClr val="FF0000"/>
                </a:solidFill>
              </a:rPr>
              <a:t>e </a:t>
            </a:r>
            <a:r>
              <a:rPr lang="en-US" sz="3200" b="1" dirty="0">
                <a:solidFill>
                  <a:srgbClr val="FF0000"/>
                </a:solidFill>
              </a:rPr>
              <a:t>before </a:t>
            </a:r>
            <a:r>
              <a:rPr lang="en-US" sz="3200" b="1" i="1" dirty="0">
                <a:solidFill>
                  <a:srgbClr val="FF0000"/>
                </a:solidFill>
              </a:rPr>
              <a:t>r </a:t>
            </a:r>
            <a:r>
              <a:rPr lang="en-US" sz="3200" b="1" dirty="0">
                <a:solidFill>
                  <a:srgbClr val="FF0000"/>
                </a:solidFill>
              </a:rPr>
              <a:t>changed into </a:t>
            </a:r>
            <a:r>
              <a:rPr lang="en-US" sz="3200" b="1" i="1" dirty="0">
                <a:solidFill>
                  <a:srgbClr val="FF0000"/>
                </a:solidFill>
              </a:rPr>
              <a:t>[a:]</a:t>
            </a:r>
          </a:p>
          <a:p>
            <a:r>
              <a:rPr lang="en-US" sz="3200" dirty="0">
                <a:solidFill>
                  <a:schemeClr val="tx1"/>
                </a:solidFill>
              </a:rPr>
              <a:t>(not always reflected in spelling): 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 err="1">
                <a:solidFill>
                  <a:schemeClr val="tx1"/>
                </a:solidFill>
              </a:rPr>
              <a:t>sterre</a:t>
            </a:r>
            <a:r>
              <a:rPr lang="en-US" sz="3200" i="1" dirty="0">
                <a:solidFill>
                  <a:schemeClr val="tx1"/>
                </a:solidFill>
              </a:rPr>
              <a:t> - star 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 err="1">
                <a:solidFill>
                  <a:schemeClr val="tx1"/>
                </a:solidFill>
              </a:rPr>
              <a:t>clerc</a:t>
            </a:r>
            <a:r>
              <a:rPr lang="en-US" sz="3200" i="1" dirty="0">
                <a:solidFill>
                  <a:schemeClr val="tx1"/>
                </a:solidFill>
              </a:rPr>
              <a:t> – clerk 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+ some place-names changed their pronunciation: </a:t>
            </a:r>
          </a:p>
          <a:p>
            <a:r>
              <a:rPr lang="en-US" sz="3200" i="1" dirty="0">
                <a:solidFill>
                  <a:schemeClr val="tx1"/>
                </a:solidFill>
              </a:rPr>
              <a:t>Derby, Berkley, Berkshire, Hertford </a:t>
            </a:r>
            <a:r>
              <a:rPr lang="en-US" sz="3200" dirty="0">
                <a:solidFill>
                  <a:schemeClr val="tx1"/>
                </a:solidFill>
              </a:rPr>
              <a:t>(the change not reflected in spelling).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+ the alphabetic reading of the letter </a:t>
            </a:r>
            <a:r>
              <a:rPr lang="en-US" sz="3200" i="1" dirty="0">
                <a:solidFill>
                  <a:srgbClr val="FF0000"/>
                </a:solidFill>
              </a:rPr>
              <a:t>r </a:t>
            </a:r>
            <a:r>
              <a:rPr lang="en-US" sz="3200" dirty="0">
                <a:solidFill>
                  <a:srgbClr val="FF0000"/>
                </a:solidFill>
              </a:rPr>
              <a:t>[</a:t>
            </a:r>
            <a:r>
              <a:rPr lang="en-US" sz="3200" dirty="0" err="1">
                <a:solidFill>
                  <a:srgbClr val="FF0000"/>
                </a:solidFill>
              </a:rPr>
              <a:t>er</a:t>
            </a:r>
            <a:r>
              <a:rPr lang="en-US" sz="3200" dirty="0">
                <a:solidFill>
                  <a:srgbClr val="FF0000"/>
                </a:solidFill>
              </a:rPr>
              <a:t>] began to be pronounced as [</a:t>
            </a:r>
            <a:r>
              <a:rPr lang="en-US" sz="3200" dirty="0" err="1">
                <a:solidFill>
                  <a:srgbClr val="FF0000"/>
                </a:solidFill>
              </a:rPr>
              <a:t>ar</a:t>
            </a:r>
            <a:r>
              <a:rPr lang="en-US" sz="3200" dirty="0">
                <a:solidFill>
                  <a:srgbClr val="FF0000"/>
                </a:solidFill>
              </a:rPr>
              <a:t>].</a:t>
            </a:r>
            <a:endParaRPr lang="ru-RU" sz="32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6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Vocabulary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21916"/>
              </p:ext>
            </p:extLst>
          </p:nvPr>
        </p:nvGraphicFramePr>
        <p:xfrm>
          <a:off x="971600" y="1340768"/>
          <a:ext cx="6984776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2528">
                <a:tc>
                  <a:txBody>
                    <a:bodyPr/>
                    <a:lstStyle/>
                    <a:p>
                      <a:r>
                        <a:rPr lang="en-US" sz="2400" dirty="0"/>
                        <a:t>execute</a:t>
                      </a:r>
                    </a:p>
                    <a:p>
                      <a:r>
                        <a:rPr lang="en-US" sz="2400" dirty="0"/>
                        <a:t>abdicate</a:t>
                      </a:r>
                    </a:p>
                    <a:p>
                      <a:r>
                        <a:rPr lang="en-US" sz="2400" dirty="0"/>
                        <a:t>behead</a:t>
                      </a:r>
                    </a:p>
                    <a:p>
                      <a:r>
                        <a:rPr lang="en-US" sz="2400" dirty="0"/>
                        <a:t>depose </a:t>
                      </a:r>
                    </a:p>
                    <a:p>
                      <a:r>
                        <a:rPr lang="en-US" sz="2400" dirty="0"/>
                        <a:t>Commonwealth</a:t>
                      </a:r>
                    </a:p>
                    <a:p>
                      <a:r>
                        <a:rPr lang="en-US" sz="2400" dirty="0"/>
                        <a:t>inaugurate </a:t>
                      </a:r>
                    </a:p>
                    <a:p>
                      <a:r>
                        <a:rPr lang="en-US" sz="2400" dirty="0"/>
                        <a:t>Pilgrims </a:t>
                      </a:r>
                    </a:p>
                    <a:p>
                      <a:r>
                        <a:rPr lang="en-US" sz="2400" dirty="0"/>
                        <a:t>Bill of Rights </a:t>
                      </a:r>
                    </a:p>
                    <a:p>
                      <a:r>
                        <a:rPr lang="en-US" sz="2400" dirty="0"/>
                        <a:t>abolish</a:t>
                      </a:r>
                    </a:p>
                    <a:p>
                      <a:r>
                        <a:rPr lang="en-US" sz="2400" dirty="0"/>
                        <a:t>Civil War</a:t>
                      </a:r>
                    </a:p>
                    <a:p>
                      <a:r>
                        <a:rPr lang="en-US" sz="2400" dirty="0"/>
                        <a:t>treaty </a:t>
                      </a:r>
                      <a:endParaRPr lang="ru-RU" sz="2400" dirty="0"/>
                    </a:p>
                    <a:p>
                      <a:r>
                        <a:rPr lang="en-US" sz="2400" dirty="0"/>
                        <a:t>subjugated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blueprint</a:t>
                      </a:r>
                      <a:endParaRPr lang="ru-RU" sz="2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declare war</a:t>
                      </a:r>
                    </a:p>
                    <a:p>
                      <a:r>
                        <a:rPr lang="en-US" sz="2400" dirty="0"/>
                        <a:t>surrender </a:t>
                      </a:r>
                    </a:p>
                    <a:p>
                      <a:r>
                        <a:rPr lang="en-US" sz="2400" dirty="0"/>
                        <a:t>xenophobic </a:t>
                      </a:r>
                    </a:p>
                    <a:p>
                      <a:r>
                        <a:rPr lang="en-US" sz="2400" dirty="0"/>
                        <a:t>scholarly </a:t>
                      </a:r>
                    </a:p>
                    <a:p>
                      <a:r>
                        <a:rPr lang="en-US" sz="2400" dirty="0"/>
                        <a:t>literacy </a:t>
                      </a:r>
                    </a:p>
                    <a:p>
                      <a:r>
                        <a:rPr lang="en-US" sz="2400" dirty="0"/>
                        <a:t>inconsistency </a:t>
                      </a:r>
                    </a:p>
                    <a:p>
                      <a:r>
                        <a:rPr lang="en-US" sz="2400" dirty="0"/>
                        <a:t>emend</a:t>
                      </a:r>
                    </a:p>
                    <a:p>
                      <a:r>
                        <a:rPr lang="en-US" sz="2400" dirty="0"/>
                        <a:t>simplification </a:t>
                      </a:r>
                    </a:p>
                    <a:p>
                      <a:r>
                        <a:rPr lang="en-US" sz="2400" dirty="0"/>
                        <a:t>cluster</a:t>
                      </a:r>
                    </a:p>
                    <a:p>
                      <a:r>
                        <a:rPr lang="en-US" sz="2400" dirty="0"/>
                        <a:t>labial consonant</a:t>
                      </a:r>
                    </a:p>
                    <a:p>
                      <a:r>
                        <a:rPr lang="en-US" sz="2400" dirty="0"/>
                        <a:t>fricatives</a:t>
                      </a:r>
                      <a:endParaRPr lang="ru-RU" sz="2400" dirty="0"/>
                    </a:p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64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7992888" cy="6264696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 VOWELS</a:t>
            </a:r>
            <a:endParaRPr lang="ru-RU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 long vowels in the Early Middle English changed their quality</a:t>
            </a:r>
          </a:p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long vowels  ==&gt; narrowed, the narrowest ==&gt;  diphthongs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i: –&gt;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time, like, rise, side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e: –&gt; i: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meet, see, keen, deep;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borrowed words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chief, receive, seize 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ε: 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(e: open) –</a:t>
            </a:r>
            <a:r>
              <a:rPr lang="en-US" sz="2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into e: closed, then –&gt; i: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east, clean, speak, sea 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a: –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take, make, name, grave, pave, sane 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e-IL" sz="2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כ</a:t>
            </a:r>
            <a:r>
              <a:rPr lang="en-US" sz="2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(o: open, from Old English ā) –&gt;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stone, bone, home, oak, go, moan 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o: closed (from Old and Middle English ō in native words as well in the borrowings) –&gt; u: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tool, moon, stool, do, root, room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u: –» au: </a:t>
            </a:r>
            <a:r>
              <a:rPr lang="en-US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house, mouse, out, noun, down, how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2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76672"/>
            <a:ext cx="7344816" cy="511256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Great Vowel Shift </a:t>
            </a:r>
            <a:r>
              <a:rPr lang="en-US" sz="2400" b="1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native + borrowed words: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table, chamber, doubt, fine, appeal, tone</a:t>
            </a:r>
          </a:p>
          <a:p>
            <a:endParaRPr lang="en-US" sz="2400" i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BUT if borrowed later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preserved [</a:t>
            </a:r>
            <a:r>
              <a:rPr lang="en-US" sz="2400" b="1" dirty="0" err="1">
                <a:solidFill>
                  <a:schemeClr val="tx1"/>
                </a:solidFill>
              </a:rPr>
              <a:t>i</a:t>
            </a:r>
            <a:r>
              <a:rPr lang="en-US" sz="2400" b="1" dirty="0">
                <a:solidFill>
                  <a:schemeClr val="tx1"/>
                </a:solidFill>
              </a:rPr>
              <a:t>:] or [u:] in the open syllable (</a:t>
            </a:r>
            <a:r>
              <a:rPr lang="en-US" sz="2400" b="1" i="1" dirty="0">
                <a:solidFill>
                  <a:schemeClr val="tx1"/>
                </a:solidFill>
              </a:rPr>
              <a:t>routine </a:t>
            </a:r>
            <a:r>
              <a:rPr lang="en-US" sz="2400" b="1" dirty="0">
                <a:solidFill>
                  <a:schemeClr val="tx1"/>
                </a:solidFill>
              </a:rPr>
              <a:t>1670-80)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remained phonetically unassimilated (</a:t>
            </a:r>
            <a:r>
              <a:rPr lang="en-US" sz="2400" i="1" dirty="0">
                <a:solidFill>
                  <a:schemeClr val="tx1"/>
                </a:solidFill>
              </a:rPr>
              <a:t>police </a:t>
            </a:r>
            <a:r>
              <a:rPr lang="en-US" sz="2400" dirty="0">
                <a:solidFill>
                  <a:schemeClr val="tx1"/>
                </a:solidFill>
              </a:rPr>
              <a:t>1520-30, </a:t>
            </a:r>
            <a:r>
              <a:rPr lang="en-US" sz="2400" i="1" dirty="0">
                <a:solidFill>
                  <a:schemeClr val="tx1"/>
                </a:solidFill>
              </a:rPr>
              <a:t>machine </a:t>
            </a:r>
            <a:r>
              <a:rPr lang="en-US" sz="2400" dirty="0">
                <a:solidFill>
                  <a:schemeClr val="tx1"/>
                </a:solidFill>
              </a:rPr>
              <a:t>1540-50 etc.) 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New diphthongs DID NOT appear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131840" y="4766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12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7930080" cy="6120680"/>
          </a:xfrm>
        </p:spPr>
        <p:txBody>
          <a:bodyPr>
            <a:normAutofit lnSpcReduction="10000"/>
          </a:bodyPr>
          <a:lstStyle/>
          <a:p>
            <a:r>
              <a:rPr lang="en-US" sz="3300" dirty="0">
                <a:solidFill>
                  <a:schemeClr val="tx1"/>
                </a:solidFill>
              </a:rPr>
              <a:t>Depending on the following consonant </a:t>
            </a:r>
            <a:r>
              <a:rPr lang="en-US" sz="3300" i="1" dirty="0">
                <a:solidFill>
                  <a:schemeClr val="tx1"/>
                </a:solidFill>
              </a:rPr>
              <a:t>r, </a:t>
            </a:r>
            <a:r>
              <a:rPr lang="en-US" sz="3300" b="1" dirty="0">
                <a:solidFill>
                  <a:srgbClr val="FF0000"/>
                </a:solidFill>
              </a:rPr>
              <a:t>somewhat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b="1" dirty="0">
                <a:solidFill>
                  <a:srgbClr val="FF0000"/>
                </a:solidFill>
              </a:rPr>
              <a:t>different variants of vowels appeared in the Great Vowel Shift</a:t>
            </a:r>
            <a:r>
              <a:rPr lang="en-US" sz="3300" dirty="0">
                <a:solidFill>
                  <a:schemeClr val="tx1"/>
                </a:solidFill>
              </a:rPr>
              <a:t>. </a:t>
            </a:r>
            <a:endParaRPr lang="ru-RU" sz="3300" dirty="0">
              <a:solidFill>
                <a:schemeClr val="tx1"/>
              </a:solidFill>
            </a:endParaRPr>
          </a:p>
          <a:p>
            <a:r>
              <a:rPr lang="en-US" sz="3300" dirty="0">
                <a:solidFill>
                  <a:schemeClr val="tx1"/>
                </a:solidFill>
              </a:rPr>
              <a:t>are –&gt; [</a:t>
            </a:r>
            <a:r>
              <a:rPr lang="en-US" sz="3300" dirty="0" err="1">
                <a:solidFill>
                  <a:schemeClr val="tx1"/>
                </a:solidFill>
              </a:rPr>
              <a:t>eir</a:t>
            </a:r>
            <a:r>
              <a:rPr lang="en-US" sz="3300" dirty="0">
                <a:solidFill>
                  <a:schemeClr val="tx1"/>
                </a:solidFill>
              </a:rPr>
              <a:t>] </a:t>
            </a:r>
            <a:r>
              <a:rPr lang="en-US" sz="3300" i="1" dirty="0">
                <a:solidFill>
                  <a:schemeClr val="tx1"/>
                </a:solidFill>
              </a:rPr>
              <a:t>fare (</a:t>
            </a:r>
            <a:r>
              <a:rPr lang="en-US" sz="3300" dirty="0">
                <a:solidFill>
                  <a:schemeClr val="tx1"/>
                </a:solidFill>
              </a:rPr>
              <a:t>fate)</a:t>
            </a:r>
            <a:endParaRPr lang="ru-RU" sz="3300" dirty="0">
              <a:solidFill>
                <a:schemeClr val="tx1"/>
              </a:solidFill>
            </a:endParaRPr>
          </a:p>
          <a:p>
            <a:r>
              <a:rPr lang="en-US" sz="3300" dirty="0">
                <a:solidFill>
                  <a:schemeClr val="tx1"/>
                </a:solidFill>
              </a:rPr>
              <a:t>ear –&gt; [</a:t>
            </a:r>
            <a:r>
              <a:rPr lang="en-US" sz="3300" dirty="0" err="1">
                <a:solidFill>
                  <a:schemeClr val="tx1"/>
                </a:solidFill>
              </a:rPr>
              <a:t>ier</a:t>
            </a:r>
            <a:r>
              <a:rPr lang="en-US" sz="3300" dirty="0">
                <a:solidFill>
                  <a:schemeClr val="tx1"/>
                </a:solidFill>
              </a:rPr>
              <a:t>] </a:t>
            </a:r>
            <a:r>
              <a:rPr lang="en-US" sz="3300" i="1" dirty="0">
                <a:solidFill>
                  <a:schemeClr val="tx1"/>
                </a:solidFill>
              </a:rPr>
              <a:t>fear </a:t>
            </a:r>
            <a:r>
              <a:rPr lang="en-US" sz="3300" dirty="0">
                <a:solidFill>
                  <a:schemeClr val="tx1"/>
                </a:solidFill>
              </a:rPr>
              <a:t>(but </a:t>
            </a:r>
            <a:r>
              <a:rPr lang="en-US" sz="3300" i="1" dirty="0">
                <a:solidFill>
                  <a:schemeClr val="tx1"/>
                </a:solidFill>
              </a:rPr>
              <a:t>feat)</a:t>
            </a:r>
            <a:endParaRPr lang="ru-RU" sz="3300" dirty="0">
              <a:solidFill>
                <a:schemeClr val="tx1"/>
              </a:solidFill>
            </a:endParaRPr>
          </a:p>
          <a:p>
            <a:r>
              <a:rPr lang="en-US" sz="3300" dirty="0">
                <a:solidFill>
                  <a:schemeClr val="tx1"/>
                </a:solidFill>
              </a:rPr>
              <a:t>	[</a:t>
            </a:r>
            <a:r>
              <a:rPr lang="el-GR" sz="3300" dirty="0">
                <a:solidFill>
                  <a:schemeClr val="tx1"/>
                </a:solidFill>
              </a:rPr>
              <a:t>ε∂</a:t>
            </a:r>
            <a:r>
              <a:rPr lang="en-US" sz="3300" dirty="0">
                <a:solidFill>
                  <a:schemeClr val="tx1"/>
                </a:solidFill>
              </a:rPr>
              <a:t>r] </a:t>
            </a:r>
            <a:r>
              <a:rPr lang="en-US" sz="3300" i="1" dirty="0">
                <a:solidFill>
                  <a:schemeClr val="tx1"/>
                </a:solidFill>
              </a:rPr>
              <a:t>bear </a:t>
            </a:r>
            <a:r>
              <a:rPr lang="en-US" sz="3300" dirty="0">
                <a:solidFill>
                  <a:schemeClr val="tx1"/>
                </a:solidFill>
              </a:rPr>
              <a:t>(but </a:t>
            </a:r>
            <a:r>
              <a:rPr lang="en-US" sz="3300" i="1" dirty="0">
                <a:solidFill>
                  <a:schemeClr val="tx1"/>
                </a:solidFill>
              </a:rPr>
              <a:t>beat)</a:t>
            </a:r>
            <a:endParaRPr lang="ru-RU" sz="3300" dirty="0">
              <a:solidFill>
                <a:schemeClr val="tx1"/>
              </a:solidFill>
            </a:endParaRPr>
          </a:p>
          <a:p>
            <a:r>
              <a:rPr lang="en-US" sz="3300" dirty="0" err="1">
                <a:solidFill>
                  <a:schemeClr val="tx1"/>
                </a:solidFill>
              </a:rPr>
              <a:t>eer</a:t>
            </a:r>
            <a:r>
              <a:rPr lang="en-US" sz="3300" dirty="0">
                <a:solidFill>
                  <a:schemeClr val="tx1"/>
                </a:solidFill>
              </a:rPr>
              <a:t> –</a:t>
            </a:r>
            <a:r>
              <a:rPr lang="en-US" sz="3300" i="1" dirty="0">
                <a:solidFill>
                  <a:schemeClr val="tx1"/>
                </a:solidFill>
              </a:rPr>
              <a:t>&gt; </a:t>
            </a:r>
            <a:r>
              <a:rPr lang="en-US" sz="3300" dirty="0">
                <a:solidFill>
                  <a:schemeClr val="tx1"/>
                </a:solidFill>
              </a:rPr>
              <a:t>[</a:t>
            </a:r>
            <a:r>
              <a:rPr lang="en-US" sz="3300" dirty="0" err="1">
                <a:solidFill>
                  <a:schemeClr val="tx1"/>
                </a:solidFill>
              </a:rPr>
              <a:t>ier</a:t>
            </a:r>
            <a:r>
              <a:rPr lang="en-US" sz="3300" dirty="0">
                <a:solidFill>
                  <a:schemeClr val="tx1"/>
                </a:solidFill>
              </a:rPr>
              <a:t>] </a:t>
            </a:r>
            <a:r>
              <a:rPr lang="en-US" sz="3300" i="1" dirty="0">
                <a:solidFill>
                  <a:schemeClr val="tx1"/>
                </a:solidFill>
              </a:rPr>
              <a:t>steer </a:t>
            </a:r>
            <a:r>
              <a:rPr lang="en-US" sz="3300" dirty="0">
                <a:solidFill>
                  <a:schemeClr val="tx1"/>
                </a:solidFill>
              </a:rPr>
              <a:t>(but </a:t>
            </a:r>
            <a:r>
              <a:rPr lang="en-US" sz="3300" i="1" dirty="0">
                <a:solidFill>
                  <a:schemeClr val="tx1"/>
                </a:solidFill>
              </a:rPr>
              <a:t>steep)</a:t>
            </a:r>
            <a:endParaRPr lang="ru-RU" sz="3300" dirty="0">
              <a:solidFill>
                <a:schemeClr val="tx1"/>
              </a:solidFill>
            </a:endParaRPr>
          </a:p>
          <a:p>
            <a:r>
              <a:rPr lang="en-US" sz="3300" dirty="0" err="1">
                <a:solidFill>
                  <a:schemeClr val="tx1"/>
                </a:solidFill>
              </a:rPr>
              <a:t>ir</a:t>
            </a:r>
            <a:r>
              <a:rPr lang="en-US" sz="3300" dirty="0">
                <a:solidFill>
                  <a:schemeClr val="tx1"/>
                </a:solidFill>
              </a:rPr>
              <a:t> –</a:t>
            </a:r>
            <a:r>
              <a:rPr lang="en-US" sz="3300" i="1" dirty="0">
                <a:solidFill>
                  <a:schemeClr val="tx1"/>
                </a:solidFill>
              </a:rPr>
              <a:t>&gt; </a:t>
            </a:r>
            <a:r>
              <a:rPr lang="en-US" sz="3300" dirty="0">
                <a:solidFill>
                  <a:schemeClr val="tx1"/>
                </a:solidFill>
              </a:rPr>
              <a:t>[</a:t>
            </a:r>
            <a:r>
              <a:rPr lang="en-US" sz="3300" dirty="0" err="1">
                <a:solidFill>
                  <a:schemeClr val="tx1"/>
                </a:solidFill>
              </a:rPr>
              <a:t>aier</a:t>
            </a:r>
            <a:r>
              <a:rPr lang="en-US" sz="3300" dirty="0">
                <a:solidFill>
                  <a:schemeClr val="tx1"/>
                </a:solidFill>
              </a:rPr>
              <a:t>] </a:t>
            </a:r>
            <a:r>
              <a:rPr lang="en-US" sz="3300" i="1" dirty="0">
                <a:solidFill>
                  <a:schemeClr val="tx1"/>
                </a:solidFill>
              </a:rPr>
              <a:t>tire </a:t>
            </a:r>
            <a:r>
              <a:rPr lang="en-US" sz="3300" dirty="0">
                <a:solidFill>
                  <a:schemeClr val="tx1"/>
                </a:solidFill>
              </a:rPr>
              <a:t>(but </a:t>
            </a:r>
            <a:r>
              <a:rPr lang="en-US" sz="3300" i="1" dirty="0">
                <a:solidFill>
                  <a:schemeClr val="tx1"/>
                </a:solidFill>
              </a:rPr>
              <a:t>time)</a:t>
            </a:r>
            <a:endParaRPr lang="ru-RU" sz="3300" dirty="0">
              <a:solidFill>
                <a:schemeClr val="tx1"/>
              </a:solidFill>
            </a:endParaRPr>
          </a:p>
          <a:p>
            <a:r>
              <a:rPr lang="en-US" sz="3300" dirty="0">
                <a:solidFill>
                  <a:schemeClr val="tx1"/>
                </a:solidFill>
              </a:rPr>
              <a:t>or –</a:t>
            </a:r>
            <a:r>
              <a:rPr lang="en-US" sz="3300" i="1" dirty="0">
                <a:solidFill>
                  <a:schemeClr val="tx1"/>
                </a:solidFill>
              </a:rPr>
              <a:t>&gt; </a:t>
            </a:r>
            <a:r>
              <a:rPr lang="en-US" sz="3300" dirty="0">
                <a:solidFill>
                  <a:schemeClr val="tx1"/>
                </a:solidFill>
              </a:rPr>
              <a:t>[</a:t>
            </a:r>
            <a:r>
              <a:rPr lang="en-US" sz="3300" dirty="0" err="1">
                <a:solidFill>
                  <a:schemeClr val="tx1"/>
                </a:solidFill>
              </a:rPr>
              <a:t>o:r</a:t>
            </a:r>
            <a:r>
              <a:rPr lang="en-US" sz="3300" dirty="0">
                <a:solidFill>
                  <a:schemeClr val="tx1"/>
                </a:solidFill>
              </a:rPr>
              <a:t>] </a:t>
            </a:r>
            <a:r>
              <a:rPr lang="en-US" sz="3300" i="1" dirty="0">
                <a:solidFill>
                  <a:schemeClr val="tx1"/>
                </a:solidFill>
              </a:rPr>
              <a:t>boar </a:t>
            </a:r>
            <a:r>
              <a:rPr lang="en-US" sz="3300" dirty="0">
                <a:solidFill>
                  <a:schemeClr val="tx1"/>
                </a:solidFill>
              </a:rPr>
              <a:t>(but </a:t>
            </a:r>
            <a:r>
              <a:rPr lang="en-US" sz="3300" i="1" dirty="0">
                <a:solidFill>
                  <a:schemeClr val="tx1"/>
                </a:solidFill>
              </a:rPr>
              <a:t>boat)</a:t>
            </a:r>
            <a:endParaRPr lang="ru-RU" sz="3300" dirty="0">
              <a:solidFill>
                <a:schemeClr val="tx1"/>
              </a:solidFill>
            </a:endParaRPr>
          </a:p>
          <a:p>
            <a:r>
              <a:rPr lang="en-US" sz="3300" dirty="0">
                <a:solidFill>
                  <a:schemeClr val="tx1"/>
                </a:solidFill>
              </a:rPr>
              <a:t>o open   –&gt; [</a:t>
            </a:r>
            <a:r>
              <a:rPr lang="en-US" sz="3300" dirty="0" err="1">
                <a:solidFill>
                  <a:schemeClr val="tx1"/>
                </a:solidFill>
              </a:rPr>
              <a:t>uer</a:t>
            </a:r>
            <a:r>
              <a:rPr lang="en-US" sz="3300" dirty="0">
                <a:solidFill>
                  <a:schemeClr val="tx1"/>
                </a:solidFill>
              </a:rPr>
              <a:t>] </a:t>
            </a:r>
            <a:r>
              <a:rPr lang="en-US" sz="3300" i="1" dirty="0">
                <a:solidFill>
                  <a:schemeClr val="tx1"/>
                </a:solidFill>
              </a:rPr>
              <a:t>moor </a:t>
            </a:r>
            <a:r>
              <a:rPr lang="en-US" sz="3300" dirty="0">
                <a:solidFill>
                  <a:schemeClr val="tx1"/>
                </a:solidFill>
              </a:rPr>
              <a:t>(but </a:t>
            </a:r>
            <a:r>
              <a:rPr lang="en-US" sz="3300" i="1" dirty="0">
                <a:solidFill>
                  <a:schemeClr val="tx1"/>
                </a:solidFill>
              </a:rPr>
              <a:t>moon)</a:t>
            </a:r>
          </a:p>
          <a:p>
            <a:r>
              <a:rPr lang="en-US" sz="3300" dirty="0">
                <a:solidFill>
                  <a:schemeClr val="tx1"/>
                </a:solidFill>
              </a:rPr>
              <a:t>u: –&gt; [</a:t>
            </a:r>
            <a:r>
              <a:rPr lang="en-US" sz="3300" dirty="0" err="1">
                <a:solidFill>
                  <a:schemeClr val="tx1"/>
                </a:solidFill>
              </a:rPr>
              <a:t>auer</a:t>
            </a:r>
            <a:r>
              <a:rPr lang="en-US" sz="3300" dirty="0">
                <a:solidFill>
                  <a:schemeClr val="tx1"/>
                </a:solidFill>
              </a:rPr>
              <a:t>] </a:t>
            </a:r>
            <a:r>
              <a:rPr lang="en-US" sz="3300" i="1" dirty="0">
                <a:solidFill>
                  <a:schemeClr val="tx1"/>
                </a:solidFill>
              </a:rPr>
              <a:t>power </a:t>
            </a:r>
            <a:r>
              <a:rPr lang="en-US" sz="3300" dirty="0">
                <a:solidFill>
                  <a:schemeClr val="tx1"/>
                </a:solidFill>
              </a:rPr>
              <a:t>(but </a:t>
            </a:r>
            <a:r>
              <a:rPr lang="en-US" sz="3300" i="1" dirty="0">
                <a:solidFill>
                  <a:schemeClr val="tx1"/>
                </a:solidFill>
              </a:rPr>
              <a:t>house, now)</a:t>
            </a:r>
            <a:endParaRPr lang="ru-RU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2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76672"/>
            <a:ext cx="7128792" cy="468051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Short vowels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changes not that systematic 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Short </a:t>
            </a:r>
            <a:r>
              <a:rPr lang="en-US" sz="3200" b="1" i="1" dirty="0">
                <a:solidFill>
                  <a:srgbClr val="FF0000"/>
                </a:solidFill>
              </a:rPr>
              <a:t>a</a:t>
            </a:r>
            <a:r>
              <a:rPr lang="en-US" sz="3200" i="1" dirty="0">
                <a:solidFill>
                  <a:srgbClr val="FF0000"/>
                </a:solidFill>
              </a:rPr>
              <a:t> =&gt; </a:t>
            </a:r>
            <a:r>
              <a:rPr lang="en-US" sz="3200" b="1" dirty="0">
                <a:solidFill>
                  <a:srgbClr val="FF0000"/>
                </a:solidFill>
              </a:rPr>
              <a:t>æ</a:t>
            </a:r>
            <a:r>
              <a:rPr lang="en-US" sz="3200" dirty="0">
                <a:solidFill>
                  <a:schemeClr val="tx1"/>
                </a:solidFill>
              </a:rPr>
              <a:t> (in closed syllables)</a:t>
            </a:r>
          </a:p>
          <a:p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i="1" dirty="0">
                <a:solidFill>
                  <a:schemeClr val="tx1"/>
                </a:solidFill>
              </a:rPr>
              <a:t>that; man; hat; cat; rat; pan; can; stand; back etc. </a:t>
            </a:r>
          </a:p>
          <a:p>
            <a:r>
              <a:rPr lang="en-US" sz="3200" b="1" i="1" dirty="0">
                <a:solidFill>
                  <a:srgbClr val="FF0000"/>
                </a:solidFill>
              </a:rPr>
              <a:t>w + </a:t>
            </a:r>
            <a:r>
              <a:rPr lang="en-US" sz="3200" b="1" dirty="0">
                <a:solidFill>
                  <a:schemeClr val="tx1"/>
                </a:solidFill>
              </a:rPr>
              <a:t>short </a:t>
            </a:r>
            <a:r>
              <a:rPr lang="en-US" sz="3200" b="1" i="1" dirty="0">
                <a:solidFill>
                  <a:srgbClr val="FF0000"/>
                </a:solidFill>
              </a:rPr>
              <a:t>a </a:t>
            </a:r>
            <a:r>
              <a:rPr lang="en-US" sz="3200" i="1" dirty="0">
                <a:solidFill>
                  <a:srgbClr val="FF0000"/>
                </a:solidFill>
              </a:rPr>
              <a:t>=&gt; </a:t>
            </a:r>
            <a:r>
              <a:rPr lang="en-US" sz="3200" dirty="0">
                <a:solidFill>
                  <a:schemeClr val="tx1"/>
                </a:solidFill>
              </a:rPr>
              <a:t>unchanged </a:t>
            </a:r>
            <a:r>
              <a:rPr lang="en-US" sz="3200" i="1" dirty="0">
                <a:solidFill>
                  <a:srgbClr val="FF0000"/>
                </a:solidFill>
              </a:rPr>
              <a:t>=&gt; </a:t>
            </a:r>
            <a:r>
              <a:rPr lang="en-US" sz="3200" b="1" i="1" dirty="0">
                <a:solidFill>
                  <a:srgbClr val="FF0000"/>
                </a:solidFill>
              </a:rPr>
              <a:t>o: </a:t>
            </a:r>
          </a:p>
          <a:p>
            <a:r>
              <a:rPr lang="en-US" sz="3200" i="1" dirty="0">
                <a:solidFill>
                  <a:schemeClr val="tx1"/>
                </a:solidFill>
              </a:rPr>
              <a:t>war; want; was; warm, watch; wasp; water </a:t>
            </a:r>
            <a:r>
              <a:rPr lang="en-US" sz="3200" dirty="0">
                <a:solidFill>
                  <a:schemeClr val="tx1"/>
                </a:solidFill>
              </a:rPr>
              <a:t>etc. 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83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7930080" cy="62646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Sound [a] </a:t>
            </a:r>
            <a:r>
              <a:rPr lang="en-US" i="1" dirty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lengthened before some consonant clusters </a:t>
            </a:r>
            <a:r>
              <a:rPr lang="en-US" i="1" dirty="0">
                <a:solidFill>
                  <a:srgbClr val="FF0000"/>
                </a:solidFill>
              </a:rPr>
              <a:t>=&gt;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</a:t>
            </a:r>
            <a:r>
              <a:rPr lang="en-US" dirty="0" err="1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father; rather; bath; path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</a:t>
            </a:r>
            <a:r>
              <a:rPr lang="en-US" dirty="0" err="1">
                <a:solidFill>
                  <a:schemeClr val="tx1"/>
                </a:solidFill>
              </a:rPr>
              <a:t>ss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pass; class; grass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</a:t>
            </a:r>
            <a:r>
              <a:rPr lang="en-US" dirty="0" err="1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cast; last; fast; disaster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</a:t>
            </a:r>
            <a:r>
              <a:rPr lang="en-US" dirty="0" err="1">
                <a:solidFill>
                  <a:schemeClr val="tx1"/>
                </a:solidFill>
              </a:rPr>
              <a:t>sk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ask; mask; task; basket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</a:t>
            </a:r>
            <a:r>
              <a:rPr lang="en-US" dirty="0" err="1">
                <a:solidFill>
                  <a:schemeClr val="tx1"/>
                </a:solidFill>
              </a:rPr>
              <a:t>sp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clasp, gasp, grasp, raspberry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lm </a:t>
            </a:r>
            <a:r>
              <a:rPr lang="en-US" i="1" dirty="0">
                <a:solidFill>
                  <a:schemeClr val="tx1"/>
                </a:solidFill>
              </a:rPr>
              <a:t>alms; balm; calm; palm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If </a:t>
            </a:r>
            <a:r>
              <a:rPr lang="en-US" i="1" dirty="0">
                <a:solidFill>
                  <a:schemeClr val="tx1"/>
                </a:solidFill>
              </a:rPr>
              <a:t>calf, half, behalf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</a:t>
            </a:r>
            <a:r>
              <a:rPr lang="en-US" dirty="0" err="1">
                <a:solidFill>
                  <a:schemeClr val="tx1"/>
                </a:solidFill>
              </a:rPr>
              <a:t>nt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nch</a:t>
            </a:r>
            <a:r>
              <a:rPr lang="en-US" dirty="0">
                <a:solidFill>
                  <a:schemeClr val="tx1"/>
                </a:solidFill>
              </a:rPr>
              <a:t> etc. </a:t>
            </a:r>
            <a:r>
              <a:rPr lang="en-US" i="1" dirty="0">
                <a:solidFill>
                  <a:schemeClr val="tx1"/>
                </a:solidFill>
              </a:rPr>
              <a:t>plant, command, branch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+ </a:t>
            </a:r>
            <a:r>
              <a:rPr lang="en-US" dirty="0" err="1">
                <a:solidFill>
                  <a:schemeClr val="tx1"/>
                </a:solidFill>
              </a:rPr>
              <a:t>ft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after; craft; daft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In the American variety sound </a:t>
            </a:r>
            <a:r>
              <a:rPr lang="en-US" b="1" i="1" dirty="0">
                <a:solidFill>
                  <a:srgbClr val="FF0000"/>
                </a:solidFill>
              </a:rPr>
              <a:t>a </a:t>
            </a:r>
            <a:r>
              <a:rPr lang="en-US" i="1" dirty="0">
                <a:solidFill>
                  <a:srgbClr val="FF0000"/>
                </a:solidFill>
              </a:rPr>
              <a:t>=&gt;  </a:t>
            </a:r>
            <a:r>
              <a:rPr lang="en-US" b="1" dirty="0">
                <a:solidFill>
                  <a:srgbClr val="FF0000"/>
                </a:solidFill>
              </a:rPr>
              <a:t>æ</a:t>
            </a:r>
            <a:r>
              <a:rPr lang="en-US" b="1" i="1" dirty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Sound [a] + </a:t>
            </a:r>
            <a:r>
              <a:rPr lang="en-US" b="1" dirty="0">
                <a:solidFill>
                  <a:srgbClr val="FF0000"/>
                </a:solidFill>
              </a:rPr>
              <a:t>l + consonant </a:t>
            </a:r>
            <a:r>
              <a:rPr lang="en-US" dirty="0">
                <a:solidFill>
                  <a:srgbClr val="FF0000"/>
                </a:solidFill>
              </a:rPr>
              <a:t>(other that </a:t>
            </a:r>
            <a:r>
              <a:rPr lang="en-US" i="1" dirty="0">
                <a:solidFill>
                  <a:srgbClr val="FF0000"/>
                </a:solidFill>
              </a:rPr>
              <a:t>m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i="1" dirty="0">
                <a:solidFill>
                  <a:srgbClr val="FF0000"/>
                </a:solidFill>
              </a:rPr>
              <a:t>n) =&gt;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o</a:t>
            </a:r>
            <a:r>
              <a:rPr lang="en-US" i="1" dirty="0">
                <a:solidFill>
                  <a:srgbClr val="FF0000"/>
                </a:solidFill>
              </a:rPr>
              <a:t>: </a:t>
            </a:r>
          </a:p>
          <a:p>
            <a:r>
              <a:rPr lang="en-US" i="1" dirty="0">
                <a:solidFill>
                  <a:schemeClr val="tx1"/>
                </a:solidFill>
              </a:rPr>
              <a:t>all; call; talk; walk; stalk.</a:t>
            </a:r>
          </a:p>
          <a:p>
            <a:r>
              <a:rPr lang="en-US" b="1" dirty="0">
                <a:solidFill>
                  <a:schemeClr val="tx1"/>
                </a:solidFill>
              </a:rPr>
              <a:t>EXCEPTIONS</a:t>
            </a:r>
            <a:r>
              <a:rPr lang="en-US" dirty="0">
                <a:solidFill>
                  <a:schemeClr val="tx1"/>
                </a:solidFill>
              </a:rPr>
              <a:t> : </a:t>
            </a:r>
          </a:p>
          <a:p>
            <a:r>
              <a:rPr lang="en-US" dirty="0">
                <a:solidFill>
                  <a:schemeClr val="tx1"/>
                </a:solidFill>
              </a:rPr>
              <a:t>æ - </a:t>
            </a:r>
            <a:r>
              <a:rPr lang="en-US" i="1" dirty="0">
                <a:solidFill>
                  <a:schemeClr val="tx1"/>
                </a:solidFill>
              </a:rPr>
              <a:t>cant; scant; pant; grand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he-IL" dirty="0">
                <a:solidFill>
                  <a:schemeClr val="tx1"/>
                </a:solidFill>
              </a:rPr>
              <a:t>כ</a:t>
            </a:r>
            <a:r>
              <a:rPr lang="en-US" i="1" dirty="0">
                <a:solidFill>
                  <a:schemeClr val="tx1"/>
                </a:solidFill>
              </a:rPr>
              <a:t>: -  gaunt, haunt</a:t>
            </a:r>
          </a:p>
          <a:p>
            <a:r>
              <a:rPr lang="en-US" i="1" dirty="0" err="1">
                <a:solidFill>
                  <a:schemeClr val="tx1"/>
                </a:solidFill>
              </a:rPr>
              <a:t>ei</a:t>
            </a:r>
            <a:r>
              <a:rPr lang="en-US" i="1" dirty="0">
                <a:solidFill>
                  <a:schemeClr val="tx1"/>
                </a:solidFill>
              </a:rPr>
              <a:t> - change, strange </a:t>
            </a:r>
            <a:r>
              <a:rPr lang="en-US" dirty="0">
                <a:solidFill>
                  <a:schemeClr val="tx1"/>
                </a:solidFill>
              </a:rPr>
              <a:t>(the syllable became open by adding mute </a:t>
            </a:r>
            <a:r>
              <a:rPr lang="en-US" i="1" dirty="0">
                <a:solidFill>
                  <a:schemeClr val="tx1"/>
                </a:solidFill>
              </a:rPr>
              <a:t>e)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63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04664"/>
            <a:ext cx="7988424" cy="60486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 sound </a:t>
            </a:r>
            <a:r>
              <a:rPr lang="en-US" sz="3200" b="1" i="1" dirty="0">
                <a:solidFill>
                  <a:srgbClr val="FF0000"/>
                </a:solidFill>
              </a:rPr>
              <a:t>r </a:t>
            </a:r>
          </a:p>
          <a:p>
            <a:r>
              <a:rPr lang="en-US" sz="3200" b="1" dirty="0" err="1">
                <a:solidFill>
                  <a:schemeClr val="tx1"/>
                </a:solidFill>
              </a:rPr>
              <a:t>backlingual</a:t>
            </a:r>
            <a:r>
              <a:rPr lang="en-US" sz="3200" b="1" dirty="0">
                <a:solidFill>
                  <a:schemeClr val="tx1"/>
                </a:solidFill>
              </a:rPr>
              <a:t>  </a:t>
            </a:r>
            <a:r>
              <a:rPr lang="en-US" sz="3200" dirty="0">
                <a:solidFill>
                  <a:schemeClr val="tx1"/>
                </a:solidFill>
              </a:rPr>
              <a:t>&gt;&gt;  </a:t>
            </a:r>
            <a:r>
              <a:rPr lang="en-US" sz="3200" b="1" dirty="0">
                <a:solidFill>
                  <a:schemeClr val="tx1"/>
                </a:solidFill>
              </a:rPr>
              <a:t>uvular </a:t>
            </a:r>
            <a:r>
              <a:rPr lang="en-US" sz="3200" dirty="0">
                <a:solidFill>
                  <a:schemeClr val="tx1"/>
                </a:solidFill>
              </a:rPr>
              <a:t>+ vocalized after vowels 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combinations </a:t>
            </a:r>
            <a:r>
              <a:rPr lang="en-US" sz="3200" b="1" i="1" dirty="0" err="1">
                <a:solidFill>
                  <a:schemeClr val="tx1"/>
                </a:solidFill>
              </a:rPr>
              <a:t>ir</a:t>
            </a:r>
            <a:r>
              <a:rPr lang="en-US" sz="3200" b="1" i="1" dirty="0">
                <a:solidFill>
                  <a:schemeClr val="tx1"/>
                </a:solidFill>
              </a:rPr>
              <a:t>, ur, or, </a:t>
            </a:r>
            <a:r>
              <a:rPr lang="en-US" sz="3200" b="1" i="1" dirty="0" err="1">
                <a:solidFill>
                  <a:schemeClr val="tx1"/>
                </a:solidFill>
              </a:rPr>
              <a:t>er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&gt;&gt; </a:t>
            </a:r>
            <a:r>
              <a:rPr lang="en-US" sz="3200" b="1" dirty="0">
                <a:solidFill>
                  <a:schemeClr val="tx1"/>
                </a:solidFill>
              </a:rPr>
              <a:t>ә:</a:t>
            </a:r>
            <a:endParaRPr lang="ru-RU" sz="3200" b="1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chemeClr val="tx1"/>
                </a:solidFill>
              </a:rPr>
              <a:t>fir; sir; dirt; firm; skirt; first; thirst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chemeClr val="tx1"/>
                </a:solidFill>
              </a:rPr>
              <a:t>fur; curt; curtain; burn; hurt; burst; turn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chemeClr val="tx1"/>
                </a:solidFill>
              </a:rPr>
              <a:t>worm; word; world; worse; worth 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chemeClr val="tx1"/>
                </a:solidFill>
              </a:rPr>
              <a:t>heard; learn; herd; certain; person</a:t>
            </a:r>
            <a:endParaRPr lang="ru-RU" sz="3200" dirty="0">
              <a:solidFill>
                <a:schemeClr val="tx1"/>
              </a:solidFill>
            </a:endParaRPr>
          </a:p>
          <a:p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683568" y="2276872"/>
            <a:ext cx="201622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81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8146104" cy="619268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Shortening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</a:rPr>
              <a:t>u: </a:t>
            </a:r>
            <a:r>
              <a:rPr lang="en-US" sz="2400" dirty="0">
                <a:solidFill>
                  <a:srgbClr val="FF0000"/>
                </a:solidFill>
              </a:rPr>
              <a:t>==&gt;&gt; </a:t>
            </a:r>
            <a:r>
              <a:rPr lang="en-US" sz="2400" i="1" dirty="0">
                <a:solidFill>
                  <a:srgbClr val="FF0000"/>
                </a:solidFill>
              </a:rPr>
              <a:t>[u] </a:t>
            </a:r>
            <a:r>
              <a:rPr lang="en-US" sz="2400" dirty="0">
                <a:solidFill>
                  <a:schemeClr val="tx1"/>
                </a:solidFill>
              </a:rPr>
              <a:t>before </a:t>
            </a:r>
            <a:r>
              <a:rPr lang="en-US" sz="2400" i="1" dirty="0">
                <a:solidFill>
                  <a:schemeClr val="tx1"/>
                </a:solidFill>
              </a:rPr>
              <a:t>k, d, t: </a:t>
            </a:r>
          </a:p>
          <a:p>
            <a:r>
              <a:rPr lang="en-US" sz="2400" i="1" dirty="0">
                <a:solidFill>
                  <a:schemeClr val="tx1"/>
                </a:solidFill>
              </a:rPr>
              <a:t>book; cook; hook; took; brook, food; good; stood; hood; foot; soot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exceptions: </a:t>
            </a:r>
            <a:r>
              <a:rPr lang="en-US" sz="2400" i="1" dirty="0">
                <a:solidFill>
                  <a:schemeClr val="tx1"/>
                </a:solidFill>
              </a:rPr>
              <a:t>mood, rood, loot, root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</a:rPr>
              <a:t>u </a:t>
            </a:r>
            <a:r>
              <a:rPr lang="en-US" sz="2400" dirty="0">
                <a:solidFill>
                  <a:srgbClr val="FF0000"/>
                </a:solidFill>
              </a:rPr>
              <a:t>==&gt;&gt; </a:t>
            </a:r>
            <a:r>
              <a:rPr lang="en-US" sz="2400" cap="small" dirty="0">
                <a:solidFill>
                  <a:srgbClr val="FF0000"/>
                </a:solidFill>
              </a:rPr>
              <a:t>[Λ] </a:t>
            </a:r>
            <a:r>
              <a:rPr lang="en-US" sz="2400" dirty="0">
                <a:solidFill>
                  <a:schemeClr val="tx1"/>
                </a:solidFill>
              </a:rPr>
              <a:t>before m, n, </a:t>
            </a:r>
            <a:r>
              <a:rPr lang="en-US" sz="2400" dirty="0" err="1">
                <a:solidFill>
                  <a:schemeClr val="tx1"/>
                </a:solidFill>
              </a:rPr>
              <a:t>th</a:t>
            </a:r>
            <a:r>
              <a:rPr lang="en-US" sz="2400" dirty="0">
                <a:solidFill>
                  <a:schemeClr val="tx1"/>
                </a:solidFill>
              </a:rPr>
              <a:t>, v, b, </a:t>
            </a:r>
            <a:r>
              <a:rPr lang="en-US" sz="2400" i="1" dirty="0">
                <a:solidFill>
                  <a:schemeClr val="tx1"/>
                </a:solidFill>
              </a:rPr>
              <a:t>t, d: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come; sum; son; up; love; cut; rubber; utter; blood; flood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No Change after labial consonants</a:t>
            </a:r>
          </a:p>
          <a:p>
            <a:r>
              <a:rPr lang="en-US" sz="2400" b="1" i="1" dirty="0">
                <a:solidFill>
                  <a:schemeClr val="tx1"/>
                </a:solidFill>
              </a:rPr>
              <a:t>push; put; bull; bullet; butcher; pudding</a:t>
            </a:r>
          </a:p>
          <a:p>
            <a:endParaRPr lang="ru-RU" sz="2400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But: </a:t>
            </a:r>
            <a:r>
              <a:rPr lang="en-US" sz="2400" i="1" dirty="0">
                <a:solidFill>
                  <a:schemeClr val="tx1"/>
                </a:solidFill>
              </a:rPr>
              <a:t>bulb, buckle, buckwheat, buddy; budge; pulp, pulse, but, pub, puddle, puff, pumpkin.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5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10503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3. THE CHANGES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IN THE EARLY NEW ENGLISH CONSONANTS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484784"/>
            <a:ext cx="8074096" cy="504056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loss of consonants in certain positions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(may be preserved in </a:t>
            </a:r>
            <a:r>
              <a:rPr lang="en-US" sz="2400" b="1" dirty="0" err="1">
                <a:solidFill>
                  <a:schemeClr val="tx1"/>
                </a:solidFill>
              </a:rPr>
              <a:t>AmE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sound </a:t>
            </a:r>
            <a:r>
              <a:rPr lang="en-US" sz="2400" b="1" i="1" dirty="0">
                <a:solidFill>
                  <a:srgbClr val="FF0000"/>
                </a:solidFill>
              </a:rPr>
              <a:t>l</a:t>
            </a:r>
            <a:r>
              <a:rPr lang="en-US" sz="2400" dirty="0">
                <a:solidFill>
                  <a:schemeClr val="tx1"/>
                </a:solidFill>
              </a:rPr>
              <a:t> is lost in combinations before </a:t>
            </a:r>
            <a:r>
              <a:rPr lang="en-US" sz="2400" i="1" dirty="0">
                <a:solidFill>
                  <a:schemeClr val="tx1"/>
                </a:solidFill>
              </a:rPr>
              <a:t>k, m, f, v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talk; walk; stalk; folk; chalk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palm, calm, qualm, psalm </a:t>
            </a:r>
            <a:r>
              <a:rPr lang="en-US" sz="2400" dirty="0">
                <a:solidFill>
                  <a:schemeClr val="tx1"/>
                </a:solidFill>
              </a:rPr>
              <a:t>(but not in </a:t>
            </a:r>
            <a:r>
              <a:rPr lang="en-US" sz="2400" i="1" dirty="0">
                <a:solidFill>
                  <a:schemeClr val="tx1"/>
                </a:solidFill>
              </a:rPr>
              <a:t>helm, elm)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half, calf </a:t>
            </a:r>
            <a:r>
              <a:rPr lang="en-US" sz="2400" dirty="0">
                <a:solidFill>
                  <a:schemeClr val="tx1"/>
                </a:solidFill>
              </a:rPr>
              <a:t>(but </a:t>
            </a:r>
            <a:r>
              <a:rPr lang="en-US" sz="2400" i="1" dirty="0">
                <a:solidFill>
                  <a:schemeClr val="tx1"/>
                </a:solidFill>
              </a:rPr>
              <a:t>wolf, elf)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halves </a:t>
            </a:r>
            <a:r>
              <a:rPr lang="en-US" sz="2400" dirty="0">
                <a:solidFill>
                  <a:schemeClr val="tx1"/>
                </a:solidFill>
              </a:rPr>
              <a:t>(but </a:t>
            </a:r>
            <a:r>
              <a:rPr lang="en-US" sz="2400" i="1" dirty="0">
                <a:solidFill>
                  <a:schemeClr val="tx1"/>
                </a:solidFill>
              </a:rPr>
              <a:t>silver).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sound </a:t>
            </a:r>
            <a:r>
              <a:rPr lang="en-US" sz="2400" b="1" i="1" dirty="0">
                <a:solidFill>
                  <a:srgbClr val="FF0000"/>
                </a:solidFill>
              </a:rPr>
              <a:t>l</a:t>
            </a:r>
            <a:r>
              <a:rPr lang="en-US" sz="2400" b="1" dirty="0">
                <a:solidFill>
                  <a:schemeClr val="tx1"/>
                </a:solidFill>
              </a:rPr>
              <a:t> preserved in the words of Latin origin such as </a:t>
            </a:r>
            <a:r>
              <a:rPr lang="en-US" sz="2400" b="1" i="1" dirty="0">
                <a:solidFill>
                  <a:schemeClr val="tx1"/>
                </a:solidFill>
              </a:rPr>
              <a:t>resolve, dissolve </a:t>
            </a:r>
            <a:r>
              <a:rPr lang="en-US" sz="2400" b="1" dirty="0">
                <a:solidFill>
                  <a:schemeClr val="tx1"/>
                </a:solidFill>
              </a:rPr>
              <a:t>etc.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sound </a:t>
            </a:r>
            <a:r>
              <a:rPr lang="en-US" sz="2400" b="1" i="1" dirty="0">
                <a:solidFill>
                  <a:srgbClr val="FF0000"/>
                </a:solidFill>
              </a:rPr>
              <a:t>l </a:t>
            </a:r>
            <a:r>
              <a:rPr lang="en-US" sz="2400" dirty="0">
                <a:solidFill>
                  <a:schemeClr val="tx1"/>
                </a:solidFill>
              </a:rPr>
              <a:t>lost after a vowel before </a:t>
            </a:r>
            <a:r>
              <a:rPr lang="en-US" sz="2400" i="1" dirty="0">
                <a:solidFill>
                  <a:schemeClr val="tx1"/>
                </a:solidFill>
              </a:rPr>
              <a:t>d </a:t>
            </a:r>
            <a:r>
              <a:rPr lang="en-US" sz="2400" dirty="0">
                <a:solidFill>
                  <a:schemeClr val="tx1"/>
                </a:solidFill>
              </a:rPr>
              <a:t>in </a:t>
            </a:r>
            <a:r>
              <a:rPr lang="en-US" sz="2400" i="1" dirty="0">
                <a:solidFill>
                  <a:schemeClr val="tx1"/>
                </a:solidFill>
              </a:rPr>
              <a:t>should, could, would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32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04664"/>
            <a:ext cx="7772400" cy="597666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sounds dropped in different positions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b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chemeClr val="tx1"/>
                </a:solidFill>
              </a:rPr>
              <a:t>–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in combination </a:t>
            </a:r>
            <a:r>
              <a:rPr lang="en-US" sz="3200" i="1" dirty="0" err="1">
                <a:solidFill>
                  <a:schemeClr val="tx1"/>
                </a:solidFill>
              </a:rPr>
              <a:t>mb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when at the end of the word and not followed by another consonant: </a:t>
            </a:r>
            <a:r>
              <a:rPr lang="en-US" sz="3200" i="1" dirty="0">
                <a:solidFill>
                  <a:schemeClr val="tx1"/>
                </a:solidFill>
              </a:rPr>
              <a:t>lamb; climb; tomb; comb; thumb; bomb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n</a:t>
            </a:r>
            <a:r>
              <a:rPr lang="en-US" sz="3200" i="1" dirty="0">
                <a:solidFill>
                  <a:schemeClr val="tx1"/>
                </a:solidFill>
              </a:rPr>
              <a:t> – </a:t>
            </a:r>
            <a:r>
              <a:rPr lang="en-US" sz="3200" dirty="0">
                <a:solidFill>
                  <a:schemeClr val="tx1"/>
                </a:solidFill>
              </a:rPr>
              <a:t>in combination </a:t>
            </a:r>
            <a:r>
              <a:rPr lang="en-US" sz="3200" i="1" dirty="0" err="1">
                <a:solidFill>
                  <a:schemeClr val="tx1"/>
                </a:solidFill>
              </a:rPr>
              <a:t>mn</a:t>
            </a:r>
            <a:r>
              <a:rPr lang="en-US" sz="3200" i="1" dirty="0">
                <a:solidFill>
                  <a:schemeClr val="tx1"/>
                </a:solidFill>
              </a:rPr>
              <a:t> autumn; solemn; column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t</a:t>
            </a:r>
            <a:r>
              <a:rPr lang="en-US" sz="3200" i="1" dirty="0">
                <a:solidFill>
                  <a:schemeClr val="tx1"/>
                </a:solidFill>
              </a:rPr>
              <a:t> - </a:t>
            </a:r>
            <a:r>
              <a:rPr lang="en-US" sz="3200" dirty="0">
                <a:solidFill>
                  <a:schemeClr val="tx1"/>
                </a:solidFill>
              </a:rPr>
              <a:t>in combinations </a:t>
            </a:r>
            <a:r>
              <a:rPr lang="en-US" sz="3200" i="1" dirty="0" err="1">
                <a:solidFill>
                  <a:schemeClr val="tx1"/>
                </a:solidFill>
              </a:rPr>
              <a:t>stl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stn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ftn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stm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i="1" dirty="0" err="1">
                <a:solidFill>
                  <a:schemeClr val="tx1"/>
                </a:solidFill>
              </a:rPr>
              <a:t>ktl</a:t>
            </a:r>
            <a:r>
              <a:rPr lang="en-US" sz="3200" i="1" dirty="0">
                <a:solidFill>
                  <a:schemeClr val="tx1"/>
                </a:solidFill>
              </a:rPr>
              <a:t> - castle; whistle;</a:t>
            </a:r>
            <a:r>
              <a:rPr lang="ru-RU" sz="3200" i="1" dirty="0">
                <a:solidFill>
                  <a:schemeClr val="tx1"/>
                </a:solidFill>
              </a:rPr>
              <a:t> </a:t>
            </a:r>
            <a:r>
              <a:rPr lang="en-US" sz="3200" i="1" dirty="0">
                <a:solidFill>
                  <a:schemeClr val="tx1"/>
                </a:solidFill>
              </a:rPr>
              <a:t>thistle; fasten;</a:t>
            </a:r>
            <a:r>
              <a:rPr lang="ru-RU" sz="3200" i="1" dirty="0">
                <a:solidFill>
                  <a:schemeClr val="tx1"/>
                </a:solidFill>
              </a:rPr>
              <a:t> </a:t>
            </a:r>
            <a:r>
              <a:rPr lang="en-US" sz="3200" i="1" dirty="0">
                <a:solidFill>
                  <a:schemeClr val="tx1"/>
                </a:solidFill>
              </a:rPr>
              <a:t>listen;</a:t>
            </a:r>
            <a:r>
              <a:rPr lang="ru-RU" sz="3200" i="1" dirty="0">
                <a:solidFill>
                  <a:schemeClr val="tx1"/>
                </a:solidFill>
              </a:rPr>
              <a:t> </a:t>
            </a:r>
            <a:r>
              <a:rPr lang="en-US" sz="3200" i="1" dirty="0">
                <a:solidFill>
                  <a:schemeClr val="tx1"/>
                </a:solidFill>
              </a:rPr>
              <a:t>glisten; often; soften; Christmas;</a:t>
            </a:r>
            <a:r>
              <a:rPr lang="ru-RU" sz="3200" i="1" dirty="0">
                <a:solidFill>
                  <a:schemeClr val="tx1"/>
                </a:solidFill>
              </a:rPr>
              <a:t> </a:t>
            </a:r>
            <a:r>
              <a:rPr lang="en-US" sz="3200" i="1" dirty="0">
                <a:solidFill>
                  <a:schemeClr val="tx1"/>
                </a:solidFill>
              </a:rPr>
              <a:t>postman; exactly; directly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k</a:t>
            </a:r>
            <a:r>
              <a:rPr lang="en-US" sz="3200" i="1" dirty="0">
                <a:solidFill>
                  <a:schemeClr val="tx1"/>
                </a:solidFill>
              </a:rPr>
              <a:t>- </a:t>
            </a:r>
            <a:r>
              <a:rPr lang="en-US" sz="3200" dirty="0">
                <a:solidFill>
                  <a:schemeClr val="tx1"/>
                </a:solidFill>
              </a:rPr>
              <a:t>in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combination </a:t>
            </a:r>
            <a:r>
              <a:rPr lang="en-US" sz="3200" i="1" dirty="0" err="1">
                <a:solidFill>
                  <a:schemeClr val="tx1"/>
                </a:solidFill>
              </a:rPr>
              <a:t>skl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– </a:t>
            </a:r>
            <a:r>
              <a:rPr lang="en-US" sz="3200" i="1" dirty="0">
                <a:solidFill>
                  <a:schemeClr val="tx1"/>
                </a:solidFill>
              </a:rPr>
              <a:t>muscle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36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04664"/>
            <a:ext cx="7772400" cy="6192688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LOSS OF CONSONANTS 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consonants </a:t>
            </a:r>
            <a:r>
              <a:rPr lang="en-US" sz="2200" b="1" i="1" dirty="0">
                <a:solidFill>
                  <a:srgbClr val="FF0000"/>
                </a:solidFill>
              </a:rPr>
              <a:t>g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and </a:t>
            </a:r>
            <a:r>
              <a:rPr lang="en-US" sz="2200" b="1" i="1" dirty="0">
                <a:solidFill>
                  <a:srgbClr val="FF0000"/>
                </a:solidFill>
              </a:rPr>
              <a:t>k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lost</a:t>
            </a:r>
            <a:r>
              <a:rPr lang="en-US" sz="2200" dirty="0">
                <a:solidFill>
                  <a:schemeClr val="tx1"/>
                </a:solidFill>
              </a:rPr>
              <a:t> in </a:t>
            </a:r>
            <a:r>
              <a:rPr lang="en-US" sz="2200" i="1" dirty="0" err="1">
                <a:solidFill>
                  <a:schemeClr val="tx1"/>
                </a:solidFill>
              </a:rPr>
              <a:t>gn</a:t>
            </a:r>
            <a:r>
              <a:rPr lang="en-US" sz="2200" i="1" dirty="0">
                <a:solidFill>
                  <a:schemeClr val="tx1"/>
                </a:solidFill>
              </a:rPr>
              <a:t>, </a:t>
            </a:r>
            <a:r>
              <a:rPr lang="en-US" sz="2200" i="1" dirty="0" err="1">
                <a:solidFill>
                  <a:schemeClr val="tx1"/>
                </a:solidFill>
              </a:rPr>
              <a:t>kn</a:t>
            </a:r>
            <a:r>
              <a:rPr lang="en-US" sz="2200" i="1" dirty="0">
                <a:solidFill>
                  <a:schemeClr val="tx1"/>
                </a:solidFill>
              </a:rPr>
              <a:t>: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en-US" sz="2200" i="1" dirty="0">
                <a:solidFill>
                  <a:schemeClr val="tx1"/>
                </a:solidFill>
              </a:rPr>
              <a:t>knight; knee; know; knave; knack, knock; knead, knife 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en-US" sz="2200" i="1" dirty="0">
                <a:solidFill>
                  <a:schemeClr val="tx1"/>
                </a:solidFill>
              </a:rPr>
              <a:t>gnat; gnaw; gnarl; gnome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en-US" sz="2200" b="1" i="1" dirty="0">
                <a:solidFill>
                  <a:srgbClr val="FF0000"/>
                </a:solidFill>
              </a:rPr>
              <a:t>w </a:t>
            </a:r>
            <a:r>
              <a:rPr lang="en-US" sz="2200" dirty="0">
                <a:solidFill>
                  <a:schemeClr val="tx1"/>
                </a:solidFill>
              </a:rPr>
              <a:t>before a consonant (mainly </a:t>
            </a:r>
            <a:r>
              <a:rPr lang="en-US" sz="2200" i="1" dirty="0">
                <a:solidFill>
                  <a:schemeClr val="tx1"/>
                </a:solidFill>
              </a:rPr>
              <a:t>r) </a:t>
            </a:r>
            <a:r>
              <a:rPr lang="en-US" sz="2200" dirty="0">
                <a:solidFill>
                  <a:schemeClr val="tx1"/>
                </a:solidFill>
              </a:rPr>
              <a:t>was lost at the beginning of the words: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en-US" sz="2200" i="1" dirty="0">
                <a:solidFill>
                  <a:schemeClr val="tx1"/>
                </a:solidFill>
              </a:rPr>
              <a:t>wreath; write; wrong; wreck; wrestle; wretched; wring; wrinkle; wrist 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and in unstressed syllables after a consonant in such words as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en-US" sz="2200" i="1" dirty="0">
                <a:solidFill>
                  <a:schemeClr val="tx1"/>
                </a:solidFill>
              </a:rPr>
              <a:t>answer; conquer; </a:t>
            </a:r>
            <a:r>
              <a:rPr lang="en-US" sz="2200" i="1" dirty="0" err="1">
                <a:solidFill>
                  <a:schemeClr val="tx1"/>
                </a:solidFill>
              </a:rPr>
              <a:t>chequer</a:t>
            </a:r>
            <a:r>
              <a:rPr lang="en-US" sz="2200" i="1" dirty="0">
                <a:solidFill>
                  <a:schemeClr val="tx1"/>
                </a:solidFill>
              </a:rPr>
              <a:t>; </a:t>
            </a:r>
            <a:r>
              <a:rPr lang="en-US" sz="2200" i="1" dirty="0" err="1">
                <a:solidFill>
                  <a:schemeClr val="tx1"/>
                </a:solidFill>
              </a:rPr>
              <a:t>laquer</a:t>
            </a:r>
            <a:r>
              <a:rPr lang="en-US" sz="2200" i="1" dirty="0">
                <a:solidFill>
                  <a:schemeClr val="tx1"/>
                </a:solidFill>
              </a:rPr>
              <a:t>; </a:t>
            </a:r>
            <a:r>
              <a:rPr lang="en-US" sz="2200" i="1" dirty="0" err="1">
                <a:solidFill>
                  <a:schemeClr val="tx1"/>
                </a:solidFill>
              </a:rPr>
              <a:t>Southwark</a:t>
            </a:r>
            <a:r>
              <a:rPr lang="en-US" sz="2200" i="1" dirty="0">
                <a:solidFill>
                  <a:schemeClr val="tx1"/>
                </a:solidFill>
              </a:rPr>
              <a:t>; Berwick; </a:t>
            </a:r>
            <a:r>
              <a:rPr lang="en-US" sz="2200" i="1" dirty="0" err="1">
                <a:solidFill>
                  <a:schemeClr val="tx1"/>
                </a:solidFill>
              </a:rPr>
              <a:t>Chiswick</a:t>
            </a:r>
            <a:r>
              <a:rPr lang="en-US" sz="2200" i="1" dirty="0">
                <a:solidFill>
                  <a:schemeClr val="tx1"/>
                </a:solidFill>
              </a:rPr>
              <a:t>; Greenwich; Norwich; Warwick, </a:t>
            </a:r>
            <a:r>
              <a:rPr lang="en-US" sz="2200" dirty="0">
                <a:solidFill>
                  <a:schemeClr val="tx1"/>
                </a:solidFill>
              </a:rPr>
              <a:t>and also in such words as </a:t>
            </a:r>
            <a:r>
              <a:rPr lang="en-US" sz="2200" i="1" dirty="0">
                <a:solidFill>
                  <a:schemeClr val="tx1"/>
                </a:solidFill>
              </a:rPr>
              <a:t>sword; two; towards. 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sound </a:t>
            </a:r>
            <a:r>
              <a:rPr lang="en-US" sz="2200" b="1" i="1" dirty="0">
                <a:solidFill>
                  <a:srgbClr val="FF0000"/>
                </a:solidFill>
              </a:rPr>
              <a:t>h</a:t>
            </a:r>
            <a:r>
              <a:rPr lang="en-US" sz="2200" b="1" i="1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disappeared </a:t>
            </a:r>
            <a:r>
              <a:rPr lang="en-US" sz="2200" dirty="0">
                <a:solidFill>
                  <a:schemeClr val="tx1"/>
                </a:solidFill>
              </a:rPr>
              <a:t>in many unstressed syllables (not always in </a:t>
            </a:r>
            <a:r>
              <a:rPr lang="en-US" sz="2200" dirty="0" err="1">
                <a:solidFill>
                  <a:schemeClr val="tx1"/>
                </a:solidFill>
              </a:rPr>
              <a:t>AmE</a:t>
            </a:r>
            <a:r>
              <a:rPr lang="en-US" sz="2200" dirty="0">
                <a:solidFill>
                  <a:schemeClr val="tx1"/>
                </a:solidFill>
              </a:rPr>
              <a:t>) - </a:t>
            </a:r>
            <a:r>
              <a:rPr lang="en-US" sz="2200" i="1" dirty="0">
                <a:solidFill>
                  <a:schemeClr val="tx1"/>
                </a:solidFill>
              </a:rPr>
              <a:t>forehead; shepherd; perhaps; Chatham; Nottingham, Birmingham, Brougham </a:t>
            </a:r>
            <a:r>
              <a:rPr lang="en-US" sz="2200" dirty="0">
                <a:solidFill>
                  <a:schemeClr val="tx1"/>
                </a:solidFill>
              </a:rPr>
              <a:t>[</a:t>
            </a:r>
            <a:r>
              <a:rPr lang="en-US" sz="2200" dirty="0" err="1">
                <a:solidFill>
                  <a:schemeClr val="tx1"/>
                </a:solidFill>
              </a:rPr>
              <a:t>bru:</a:t>
            </a:r>
            <a:r>
              <a:rPr lang="en-US" sz="2200" b="1" i="1" dirty="0" err="1">
                <a:solidFill>
                  <a:schemeClr val="tx1"/>
                </a:solidFill>
              </a:rPr>
              <a:t>ә</a:t>
            </a:r>
            <a:r>
              <a:rPr lang="en-US" sz="2200" dirty="0" err="1">
                <a:solidFill>
                  <a:schemeClr val="tx1"/>
                </a:solidFill>
              </a:rPr>
              <a:t>m</a:t>
            </a:r>
            <a:r>
              <a:rPr lang="en-US" sz="2200" dirty="0">
                <a:solidFill>
                  <a:schemeClr val="tx1"/>
                </a:solidFill>
              </a:rPr>
              <a:t>].</a:t>
            </a:r>
            <a:endParaRPr lang="ru-RU" sz="2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42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672104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Issues to cover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340768"/>
            <a:ext cx="7858072" cy="5040560"/>
          </a:xfrm>
        </p:spPr>
        <p:txBody>
          <a:bodyPr>
            <a:normAutofit/>
          </a:bodyPr>
          <a:lstStyle/>
          <a:p>
            <a:pPr lvl="0"/>
            <a:r>
              <a:rPr lang="en-US" sz="4800" dirty="0">
                <a:solidFill>
                  <a:schemeClr val="tx1"/>
                </a:solidFill>
              </a:rPr>
              <a:t>1. General characteristics</a:t>
            </a:r>
            <a:endParaRPr lang="ru-RU" sz="4800" dirty="0">
              <a:solidFill>
                <a:schemeClr val="tx1"/>
              </a:solidFill>
            </a:endParaRPr>
          </a:p>
          <a:p>
            <a:pPr lvl="0"/>
            <a:r>
              <a:rPr lang="en-US" sz="4800" dirty="0">
                <a:solidFill>
                  <a:schemeClr val="tx1"/>
                </a:solidFill>
              </a:rPr>
              <a:t>2. Changes of vowels in the Early New English period</a:t>
            </a:r>
            <a:endParaRPr lang="ru-RU" sz="4800" dirty="0">
              <a:solidFill>
                <a:schemeClr val="tx1"/>
              </a:solidFill>
            </a:endParaRPr>
          </a:p>
          <a:p>
            <a:pPr lvl="0"/>
            <a:r>
              <a:rPr lang="en-US" sz="4800" dirty="0">
                <a:solidFill>
                  <a:schemeClr val="tx1"/>
                </a:solidFill>
              </a:rPr>
              <a:t>3. The changes in the Early New English consonants</a:t>
            </a:r>
            <a:endParaRPr lang="ru-RU" sz="4800" dirty="0">
              <a:solidFill>
                <a:schemeClr val="tx1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1117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04664"/>
            <a:ext cx="8146104" cy="604867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VOICING OF FRICATIVES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(if the preceding vowel was unstressed)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</a:rPr>
              <a:t>s –&gt; z: </a:t>
            </a:r>
            <a:r>
              <a:rPr lang="en-US" i="1" dirty="0">
                <a:solidFill>
                  <a:schemeClr val="tx1"/>
                </a:solidFill>
              </a:rPr>
              <a:t>dessert; resemble; possess; dissolve; example; exhibit; anxiety; luxurious </a:t>
            </a:r>
            <a:r>
              <a:rPr lang="en-US" dirty="0">
                <a:solidFill>
                  <a:schemeClr val="tx1"/>
                </a:solidFill>
              </a:rPr>
              <a:t>(in the words </a:t>
            </a:r>
            <a:r>
              <a:rPr lang="en-US" i="1" dirty="0">
                <a:solidFill>
                  <a:schemeClr val="tx1"/>
                </a:solidFill>
              </a:rPr>
              <a:t>luxury, anxious and exhibition, </a:t>
            </a:r>
            <a:r>
              <a:rPr lang="en-US" dirty="0">
                <a:solidFill>
                  <a:schemeClr val="tx1"/>
                </a:solidFill>
              </a:rPr>
              <a:t>where the preceding vowel is stressed, at least has a secondary stress, they are not voiced)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f–&gt; v</a:t>
            </a:r>
            <a:r>
              <a:rPr lang="en-US" i="1" dirty="0">
                <a:solidFill>
                  <a:schemeClr val="tx1"/>
                </a:solidFill>
              </a:rPr>
              <a:t>: of</a:t>
            </a:r>
            <a:r>
              <a:rPr lang="en-US" dirty="0">
                <a:solidFill>
                  <a:schemeClr val="tx1"/>
                </a:solidFill>
              </a:rPr>
              <a:t> (but adverb </a:t>
            </a:r>
            <a:r>
              <a:rPr lang="en-US" i="1" dirty="0">
                <a:solidFill>
                  <a:schemeClr val="tx1"/>
                </a:solidFill>
              </a:rPr>
              <a:t>off is </a:t>
            </a:r>
            <a:r>
              <a:rPr lang="en-US" dirty="0">
                <a:solidFill>
                  <a:schemeClr val="tx1"/>
                </a:solidFill>
              </a:rPr>
              <a:t>usually stressed, and the sound is not voiced)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i="1" dirty="0" err="1">
                <a:solidFill>
                  <a:srgbClr val="FF0000"/>
                </a:solidFill>
              </a:rPr>
              <a:t>tf</a:t>
            </a:r>
            <a:r>
              <a:rPr lang="en-US" b="1" i="1" dirty="0">
                <a:solidFill>
                  <a:srgbClr val="FF0000"/>
                </a:solidFill>
              </a:rPr>
              <a:t> –&gt; d3:</a:t>
            </a:r>
            <a:r>
              <a:rPr lang="en-US" i="1" dirty="0">
                <a:solidFill>
                  <a:schemeClr val="tx1"/>
                </a:solidFill>
              </a:rPr>
              <a:t> knowledge; Greenwich; Norwich.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Some sounds, mainly in the borrowed words merged with the preceding consonant forming a sibilant: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i="1" dirty="0" err="1">
                <a:solidFill>
                  <a:srgbClr val="FF0000"/>
                </a:solidFill>
              </a:rPr>
              <a:t>sj</a:t>
            </a:r>
            <a:r>
              <a:rPr lang="en-US" b="1" i="1" dirty="0">
                <a:solidFill>
                  <a:srgbClr val="FF0000"/>
                </a:solidFill>
              </a:rPr>
              <a:t>, </a:t>
            </a:r>
            <a:r>
              <a:rPr lang="en-US" b="1" i="1" dirty="0" err="1">
                <a:solidFill>
                  <a:srgbClr val="FF0000"/>
                </a:solidFill>
              </a:rPr>
              <a:t>tj</a:t>
            </a:r>
            <a:r>
              <a:rPr lang="en-US" b="1" i="1" dirty="0">
                <a:solidFill>
                  <a:srgbClr val="FF0000"/>
                </a:solidFill>
              </a:rPr>
              <a:t> &gt; S </a:t>
            </a:r>
            <a:r>
              <a:rPr lang="en-US" i="1" dirty="0">
                <a:solidFill>
                  <a:schemeClr val="tx1"/>
                </a:solidFill>
              </a:rPr>
              <a:t>Asia; Russia; pension; session; musician; issue; mission; motion; notion; mention; ambition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i="1" dirty="0" err="1">
                <a:solidFill>
                  <a:srgbClr val="FF0000"/>
                </a:solidFill>
              </a:rPr>
              <a:t>zj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– 3: </a:t>
            </a:r>
            <a:r>
              <a:rPr lang="en-US" i="1" dirty="0">
                <a:solidFill>
                  <a:schemeClr val="tx1"/>
                </a:solidFill>
              </a:rPr>
              <a:t>division; collision; provision; measure; pleasure;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treasure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i="1" dirty="0" err="1">
                <a:solidFill>
                  <a:srgbClr val="FF0000"/>
                </a:solidFill>
              </a:rPr>
              <a:t>tj</a:t>
            </a:r>
            <a:r>
              <a:rPr lang="en-US" b="1" i="1" dirty="0">
                <a:solidFill>
                  <a:srgbClr val="FF0000"/>
                </a:solidFill>
              </a:rPr>
              <a:t> – </a:t>
            </a:r>
            <a:r>
              <a:rPr lang="en-US" b="1" i="1" dirty="0" err="1">
                <a:solidFill>
                  <a:srgbClr val="FF0000"/>
                </a:solidFill>
              </a:rPr>
              <a:t>tf</a:t>
            </a:r>
            <a:r>
              <a:rPr lang="en-US" b="1" i="1" dirty="0">
                <a:solidFill>
                  <a:srgbClr val="FF0000"/>
                </a:solidFill>
              </a:rPr>
              <a:t>: </a:t>
            </a:r>
            <a:r>
              <a:rPr lang="en-US" i="1" dirty="0">
                <a:solidFill>
                  <a:schemeClr val="tx1"/>
                </a:solidFill>
              </a:rPr>
              <a:t>question; nature; fortune; creature; feature; culture; mixture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i="1" dirty="0" err="1">
                <a:solidFill>
                  <a:srgbClr val="FF0000"/>
                </a:solidFill>
              </a:rPr>
              <a:t>dj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– </a:t>
            </a:r>
            <a:r>
              <a:rPr lang="en-US" b="1" i="1" dirty="0">
                <a:solidFill>
                  <a:srgbClr val="FF0000"/>
                </a:solidFill>
              </a:rPr>
              <a:t>d3: </a:t>
            </a:r>
            <a:r>
              <a:rPr lang="en-US" i="1" dirty="0">
                <a:solidFill>
                  <a:schemeClr val="tx1"/>
                </a:solidFill>
              </a:rPr>
              <a:t>soldier; procedure; verdure.</a:t>
            </a:r>
            <a:endParaRPr lang="ru-RU" dirty="0">
              <a:solidFill>
                <a:schemeClr val="tx1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64494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Home task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683568" y="1268759"/>
            <a:ext cx="7200800" cy="4608165"/>
          </a:xfrm>
        </p:spPr>
        <p:txBody>
          <a:bodyPr>
            <a:noAutofit/>
          </a:bodyPr>
          <a:lstStyle/>
          <a:p>
            <a:pPr algn="just"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 New English Period and its characteristics 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Vowel and consonant changes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Watch an episode 4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of “Adventure of English”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Group work: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 Presentation “Indo-European Words in NE and other IE languages”</a:t>
            </a:r>
            <a:endParaRPr lang="ru-RU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42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280593">
            <a:off x="1246002" y="3807618"/>
            <a:ext cx="7772400" cy="2180957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Thank you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for attention!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Картинки по запросу keep calm new english peri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392"/>
            <a:ext cx="3367611" cy="39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5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61834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dirty="0">
                <a:solidFill>
                  <a:srgbClr val="FFC000"/>
                </a:solidFill>
              </a:rPr>
              <a:t>1</a:t>
            </a:r>
            <a:r>
              <a:rPr lang="en-US" sz="4000" dirty="0">
                <a:solidFill>
                  <a:srgbClr val="FFC000"/>
                </a:solidFill>
              </a:rPr>
              <a:t>. General characteristics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052736"/>
            <a:ext cx="7560840" cy="5472608"/>
          </a:xfrm>
        </p:spPr>
        <p:txBody>
          <a:bodyPr>
            <a:noAutofit/>
          </a:bodyPr>
          <a:lstStyle/>
          <a:p>
            <a:endParaRPr lang="ru-RU" sz="2000" dirty="0">
              <a:solidFill>
                <a:srgbClr val="FFFF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51923250"/>
              </p:ext>
            </p:extLst>
          </p:nvPr>
        </p:nvGraphicFramePr>
        <p:xfrm>
          <a:off x="1115616" y="148478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625764"/>
              </p:ext>
            </p:extLst>
          </p:nvPr>
        </p:nvGraphicFramePr>
        <p:xfrm>
          <a:off x="3181350" y="6089650"/>
          <a:ext cx="22717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7" imgW="2271240" imgH="456480" progId="Package">
                  <p:embed/>
                </p:oleObj>
              </mc:Choice>
              <mc:Fallback>
                <p:oleObj name="Объект упаковщика для оболочки" showAsIcon="1" r:id="rId7" imgW="227124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81350" y="6089650"/>
                        <a:ext cx="227171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015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792088"/>
          </a:xfrm>
        </p:spPr>
        <p:txBody>
          <a:bodyPr/>
          <a:lstStyle/>
          <a:p>
            <a:pPr algn="ctr"/>
            <a:r>
              <a:rPr lang="en-US" dirty="0"/>
              <a:t>Rulers of England and more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777" y="4509120"/>
            <a:ext cx="8074096" cy="144016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Henry VII of England </a:t>
            </a:r>
            <a:r>
              <a:rPr lang="en-US" b="1" dirty="0"/>
              <a:t>(1485 – 1509)</a:t>
            </a:r>
          </a:p>
          <a:p>
            <a:r>
              <a:rPr lang="en-US" b="1" dirty="0">
                <a:solidFill>
                  <a:srgbClr val="FF0000"/>
                </a:solidFill>
              </a:rPr>
              <a:t>Henry VIII of England </a:t>
            </a:r>
            <a:r>
              <a:rPr lang="en-US" b="1" dirty="0"/>
              <a:t>(1509 – 1547)</a:t>
            </a:r>
          </a:p>
          <a:p>
            <a:r>
              <a:rPr lang="en-US" b="1" dirty="0">
                <a:solidFill>
                  <a:srgbClr val="FF0000"/>
                </a:solidFill>
              </a:rPr>
              <a:t>Edward VI</a:t>
            </a:r>
            <a:r>
              <a:rPr lang="en-US" b="1" dirty="0"/>
              <a:t> (1547 – 1553), King of England and Ireland</a:t>
            </a:r>
          </a:p>
          <a:p>
            <a:r>
              <a:rPr lang="en-US" b="1" dirty="0">
                <a:solidFill>
                  <a:srgbClr val="FF0000"/>
                </a:solidFill>
              </a:rPr>
              <a:t>Lady Jane Grey </a:t>
            </a:r>
            <a:r>
              <a:rPr lang="en-US" b="1" dirty="0"/>
              <a:t>(10 July 1553 – 19 July 1553), Queen of England and Ireland, executed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" y="1154862"/>
            <a:ext cx="1900510" cy="281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54862"/>
            <a:ext cx="2132067" cy="281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Workshop of Hans Holbein the Younger - Portrait of Henry VIII - Google Art Projec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54862"/>
            <a:ext cx="1597672" cy="281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54862"/>
            <a:ext cx="2172011" cy="281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66869"/>
              </p:ext>
            </p:extLst>
          </p:nvPr>
        </p:nvGraphicFramePr>
        <p:xfrm>
          <a:off x="5487988" y="4478338"/>
          <a:ext cx="3008312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7" imgW="3007800" imgH="509760" progId="Package">
                  <p:embed/>
                </p:oleObj>
              </mc:Choice>
              <mc:Fallback>
                <p:oleObj name="Объект упаковщика для оболочки" showAsIcon="1" r:id="rId7" imgW="3007800" imgH="509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7988" y="4478338"/>
                        <a:ext cx="3008312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472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3284984"/>
            <a:ext cx="7882135" cy="3096344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Mary I </a:t>
            </a:r>
            <a:r>
              <a:rPr lang="en-US" dirty="0"/>
              <a:t>(1553 –1558), Queen of England and Ireland, abdicated</a:t>
            </a:r>
          </a:p>
          <a:p>
            <a:r>
              <a:rPr lang="en-US" b="1" dirty="0">
                <a:solidFill>
                  <a:srgbClr val="FF0000"/>
                </a:solidFill>
              </a:rPr>
              <a:t>Elizabeth I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/>
              <a:t>(1558 – 1603), Queen of England and Ireland, </a:t>
            </a:r>
            <a:r>
              <a:rPr lang="en-US" dirty="0" err="1"/>
              <a:t>a.k.a</a:t>
            </a:r>
            <a:r>
              <a:rPr lang="en-US" dirty="0"/>
              <a:t> </a:t>
            </a:r>
            <a:r>
              <a:rPr lang="en-US" b="1" dirty="0"/>
              <a:t>The Virgin Queen</a:t>
            </a:r>
            <a:r>
              <a:rPr lang="en-US" dirty="0"/>
              <a:t>, </a:t>
            </a:r>
            <a:r>
              <a:rPr lang="en-US" b="1" dirty="0" err="1"/>
              <a:t>Gloriana</a:t>
            </a:r>
            <a:r>
              <a:rPr lang="en-US" dirty="0"/>
              <a:t> or </a:t>
            </a:r>
            <a:r>
              <a:rPr lang="en-US" b="1" dirty="0"/>
              <a:t>Good Queen Bess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the last monarch of the Tudor dynasty</a:t>
            </a:r>
          </a:p>
          <a:p>
            <a:r>
              <a:rPr lang="en-US" b="1" dirty="0">
                <a:solidFill>
                  <a:srgbClr val="FF0000"/>
                </a:solidFill>
              </a:rPr>
              <a:t>James VI and I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/>
              <a:t>(19 June 1566 – 27 March 1625) , King of Scotland as </a:t>
            </a:r>
            <a:r>
              <a:rPr lang="en-US" b="1" dirty="0">
                <a:solidFill>
                  <a:srgbClr val="FF0000"/>
                </a:solidFill>
              </a:rPr>
              <a:t>James VI</a:t>
            </a:r>
            <a:r>
              <a:rPr lang="en-US" dirty="0"/>
              <a:t> (1567- 1625), King of England and Ireland as </a:t>
            </a:r>
            <a:r>
              <a:rPr lang="en-US" b="1" dirty="0">
                <a:solidFill>
                  <a:srgbClr val="FF0000"/>
                </a:solidFill>
              </a:rPr>
              <a:t>James I</a:t>
            </a:r>
            <a:r>
              <a:rPr lang="en-US" dirty="0"/>
              <a:t> from the union of the Scottish and English crowns (1603-1625)</a:t>
            </a:r>
          </a:p>
          <a:p>
            <a:r>
              <a:rPr lang="en-US" b="1" dirty="0">
                <a:solidFill>
                  <a:srgbClr val="FF0000"/>
                </a:solidFill>
              </a:rPr>
              <a:t>Charles I</a:t>
            </a:r>
            <a:r>
              <a:rPr lang="en-US" b="1" dirty="0"/>
              <a:t> </a:t>
            </a:r>
            <a:r>
              <a:rPr lang="en-US" dirty="0"/>
              <a:t>(1625 – 1649), beheaded</a:t>
            </a:r>
          </a:p>
          <a:p>
            <a:r>
              <a:rPr lang="en-US" b="1" dirty="0">
                <a:solidFill>
                  <a:srgbClr val="FF0000"/>
                </a:solidFill>
              </a:rPr>
              <a:t>English Council of State </a:t>
            </a:r>
            <a:r>
              <a:rPr lang="en-US" dirty="0"/>
              <a:t>(1649-1660)</a:t>
            </a:r>
          </a:p>
          <a:p>
            <a:r>
              <a:rPr lang="en-US" b="1" dirty="0">
                <a:solidFill>
                  <a:srgbClr val="FF0000"/>
                </a:solidFill>
              </a:rPr>
              <a:t>Charles II </a:t>
            </a:r>
            <a:r>
              <a:rPr lang="en-US" dirty="0"/>
              <a:t>(1660-1685)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060"/>
            <a:ext cx="1939943" cy="256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84492"/>
            <a:ext cx="1859657" cy="272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93"/>
            <a:ext cx="1612593" cy="272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10" y="184493"/>
            <a:ext cx="2133526" cy="272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57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509120"/>
            <a:ext cx="7992888" cy="18722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James II and VII</a:t>
            </a:r>
            <a:r>
              <a:rPr lang="en-US" dirty="0"/>
              <a:t> (1689 – 1702),  King of England and Ireland </a:t>
            </a:r>
            <a:r>
              <a:rPr lang="en-US" b="1" dirty="0"/>
              <a:t>James II, </a:t>
            </a:r>
            <a:r>
              <a:rPr lang="en-US" dirty="0"/>
              <a:t>King of Scotland as </a:t>
            </a:r>
            <a:r>
              <a:rPr lang="en-US" b="1" dirty="0"/>
              <a:t>James VII</a:t>
            </a:r>
            <a:r>
              <a:rPr lang="en-US" dirty="0"/>
              <a:t>, deposed</a:t>
            </a:r>
          </a:p>
          <a:p>
            <a:r>
              <a:rPr lang="en-US" b="1" dirty="0">
                <a:solidFill>
                  <a:srgbClr val="FF0000"/>
                </a:solidFill>
              </a:rPr>
              <a:t>William III</a:t>
            </a:r>
            <a:r>
              <a:rPr lang="en-US" dirty="0"/>
              <a:t> (1650 –1702, a.k.a.  </a:t>
            </a:r>
            <a:r>
              <a:rPr lang="en-US" b="1" dirty="0">
                <a:solidFill>
                  <a:srgbClr val="FF0000"/>
                </a:solidFill>
              </a:rPr>
              <a:t>William of Orange </a:t>
            </a:r>
            <a:r>
              <a:rPr lang="en-US" dirty="0"/>
              <a:t>&amp; </a:t>
            </a:r>
            <a:r>
              <a:rPr lang="en-US" b="1" dirty="0">
                <a:solidFill>
                  <a:srgbClr val="FF0000"/>
                </a:solidFill>
              </a:rPr>
              <a:t>Mary II of England </a:t>
            </a:r>
            <a:r>
              <a:rPr lang="en-US" dirty="0"/>
              <a:t>(1989-1684) as co-monarchs</a:t>
            </a:r>
          </a:p>
          <a:p>
            <a:r>
              <a:rPr lang="en-US" b="1" dirty="0">
                <a:solidFill>
                  <a:srgbClr val="FF0000"/>
                </a:solidFill>
              </a:rPr>
              <a:t>Anne</a:t>
            </a:r>
            <a:r>
              <a:rPr lang="en-US" dirty="0"/>
              <a:t> (1702 – 1714), Queen of England, Scotland and Ireland</a:t>
            </a:r>
          </a:p>
          <a:p>
            <a:r>
              <a:rPr lang="en-US" b="1" dirty="0">
                <a:solidFill>
                  <a:srgbClr val="FF0000"/>
                </a:solidFill>
              </a:rPr>
              <a:t>George I</a:t>
            </a:r>
            <a:r>
              <a:rPr lang="en-US" dirty="0"/>
              <a:t> (1714 –1727), </a:t>
            </a:r>
            <a:r>
              <a:rPr lang="en-US" baseline="30000" dirty="0"/>
              <a:t> </a:t>
            </a:r>
            <a:r>
              <a:rPr lang="en-US" dirty="0"/>
              <a:t>King of Great Britain and Ireland 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152604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3"/>
            <a:ext cx="147417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1460520" cy="238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50"/>
            <a:ext cx="1571625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0865"/>
            <a:ext cx="1872208" cy="265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87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9" y="4005064"/>
            <a:ext cx="7488832" cy="25202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George II </a:t>
            </a:r>
            <a:r>
              <a:rPr lang="en-US" dirty="0"/>
              <a:t>(1727-1760)</a:t>
            </a:r>
          </a:p>
          <a:p>
            <a:r>
              <a:rPr lang="en-US" b="1" dirty="0">
                <a:solidFill>
                  <a:srgbClr val="FF0000"/>
                </a:solidFill>
              </a:rPr>
              <a:t>George III</a:t>
            </a:r>
            <a:r>
              <a:rPr lang="en-US" dirty="0"/>
              <a:t> (1760 – 1820)</a:t>
            </a:r>
          </a:p>
          <a:p>
            <a:r>
              <a:rPr lang="en-US" b="1" dirty="0">
                <a:solidFill>
                  <a:srgbClr val="FF0000"/>
                </a:solidFill>
              </a:rPr>
              <a:t>George IV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/>
              <a:t>(1820 – 1830), King of the United Kingdom of Great Britain and Ireland and of Hanover</a:t>
            </a:r>
          </a:p>
          <a:p>
            <a:r>
              <a:rPr lang="en-US" b="1" dirty="0">
                <a:solidFill>
                  <a:srgbClr val="FF0000"/>
                </a:solidFill>
              </a:rPr>
              <a:t>William IV</a:t>
            </a:r>
            <a:r>
              <a:rPr lang="en-US" dirty="0"/>
              <a:t> (1830  – 1837)</a:t>
            </a:r>
          </a:p>
          <a:p>
            <a:r>
              <a:rPr lang="en-US" b="1" dirty="0">
                <a:solidFill>
                  <a:srgbClr val="FF0000"/>
                </a:solidFill>
              </a:rPr>
              <a:t>Victoria</a:t>
            </a:r>
            <a:r>
              <a:rPr lang="en-US" dirty="0"/>
              <a:t> (1837 – 1901), Queen of the United Kingdom of Great Britain and Ireland,  Empress of India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52324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61"/>
            <a:ext cx="161180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17290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78" y="248091"/>
            <a:ext cx="1894371" cy="2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15" y="270861"/>
            <a:ext cx="1779779" cy="251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73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3" y="3284986"/>
            <a:ext cx="8064896" cy="338437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Edward VII</a:t>
            </a:r>
            <a:r>
              <a:rPr lang="en-US" dirty="0"/>
              <a:t> (1901 – 1910),  King of the United Kingdom and the British Dominions and Emperor of India</a:t>
            </a:r>
          </a:p>
          <a:p>
            <a:r>
              <a:rPr lang="en-US" b="1" dirty="0">
                <a:solidFill>
                  <a:srgbClr val="FF0000"/>
                </a:solidFill>
              </a:rPr>
              <a:t>George V</a:t>
            </a:r>
            <a:r>
              <a:rPr lang="en-US" dirty="0"/>
              <a:t> (1910 – 20 January 1936),  King of the United Kingdom and the British Dominions, and Emperor of India</a:t>
            </a:r>
          </a:p>
          <a:p>
            <a:r>
              <a:rPr lang="en-US" b="1" dirty="0">
                <a:solidFill>
                  <a:srgbClr val="FF0000"/>
                </a:solidFill>
              </a:rPr>
              <a:t>Edward VIII</a:t>
            </a:r>
            <a:r>
              <a:rPr lang="en-US" dirty="0"/>
              <a:t> (1936 – 1936), King of the United Kingdom and the Dominions of the British Empire, and Emperor of India, abdicated</a:t>
            </a:r>
          </a:p>
          <a:p>
            <a:r>
              <a:rPr lang="en-US" b="1" dirty="0">
                <a:solidFill>
                  <a:srgbClr val="FF0000"/>
                </a:solidFill>
              </a:rPr>
              <a:t>George VI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/>
              <a:t>(1936  –1952), King of the United Kingdom and the Dominions of the British Commonwealth </a:t>
            </a:r>
          </a:p>
          <a:p>
            <a:r>
              <a:rPr lang="en-US" dirty="0"/>
              <a:t>(He was the last Emperor of India and the first Head of the Commonwealth)</a:t>
            </a:r>
          </a:p>
          <a:p>
            <a:r>
              <a:rPr lang="en-US" b="1" dirty="0">
                <a:solidFill>
                  <a:srgbClr val="FF0000"/>
                </a:solidFill>
              </a:rPr>
              <a:t>Elizabeth II</a:t>
            </a:r>
            <a:r>
              <a:rPr lang="en-US" dirty="0"/>
              <a:t> (1952- present), Queen of the United Kingdom, Canada, Australia, and New Zealand (Head of the Commonwealth, Queen of 12 countries that have become independent since her accession: Jamaica, Barbados, the Bahamas, Grenada, Papua New Guinea, Solomon Islands, Tuvalu, Saint Lucia, Saint Vincent and the Grenadines,  Belize, Antigua and Barbuda, and Saint Kitts and Nevis)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1533073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74" y="692696"/>
            <a:ext cx="162614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33" y="165405"/>
            <a:ext cx="1619206" cy="218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22" y="692696"/>
            <a:ext cx="1564366" cy="215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82" y="150815"/>
            <a:ext cx="2377646" cy="313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10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2118</TotalTime>
  <Words>2851</Words>
  <Application>Microsoft Office PowerPoint</Application>
  <PresentationFormat>Екран (4:3)</PresentationFormat>
  <Paragraphs>244</Paragraphs>
  <Slides>32</Slides>
  <Notes>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</vt:lpstr>
      <vt:lpstr>Соседство</vt:lpstr>
      <vt:lpstr>Объект упаковщика для оболочки</vt:lpstr>
      <vt:lpstr>LECTURE 4</vt:lpstr>
      <vt:lpstr>Vocabulary</vt:lpstr>
      <vt:lpstr>Issues to cover</vt:lpstr>
      <vt:lpstr>1. General characteristics</vt:lpstr>
      <vt:lpstr>Rulers of England and more</vt:lpstr>
      <vt:lpstr>Презентація PowerPoint</vt:lpstr>
      <vt:lpstr>Презентація PowerPoint</vt:lpstr>
      <vt:lpstr>Презентація PowerPoint</vt:lpstr>
      <vt:lpstr>Презентація PowerPoint</vt:lpstr>
      <vt:lpstr>Main historic events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2. CHANGES OF VOWELS  IN THE EARLY NEW ENGLISH PERIOD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3. THE CHANGES  IN THE EARLY NEW ENGLISH CONSONANTS</vt:lpstr>
      <vt:lpstr>Презентація PowerPoint</vt:lpstr>
      <vt:lpstr>Презентація PowerPoint</vt:lpstr>
      <vt:lpstr>Презентація PowerPoint</vt:lpstr>
      <vt:lpstr>Home task</vt:lpstr>
      <vt:lpstr>Thank you 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6</dc:title>
  <dc:creator>Alesya</dc:creator>
  <cp:lastModifiedBy>user</cp:lastModifiedBy>
  <cp:revision>97</cp:revision>
  <dcterms:created xsi:type="dcterms:W3CDTF">2014-04-06T13:51:35Z</dcterms:created>
  <dcterms:modified xsi:type="dcterms:W3CDTF">2023-04-02T19:13:15Z</dcterms:modified>
</cp:coreProperties>
</file>