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4" r:id="rId3"/>
    <p:sldId id="257" r:id="rId4"/>
    <p:sldId id="265" r:id="rId5"/>
    <p:sldId id="258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09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5A66D-8623-473F-A032-91C6DE2E43C3}" type="datetimeFigureOut">
              <a:rPr lang="uk-UA" smtClean="0"/>
              <a:t>02.09.2020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33E387-D527-4500-AD4C-313B84A4DE1D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66336-7F3D-44FF-9F07-79C342220B54}" type="datetimeFigureOut">
              <a:rPr lang="uk-UA" smtClean="0"/>
              <a:t>02.09.2020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40EE0F4-6F50-48D9-BE88-1672CCC951B1}" type="slidenum">
              <a:rPr lang="uk-UA" smtClean="0"/>
              <a:t>‹#›</a:t>
            </a:fld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66336-7F3D-44FF-9F07-79C342220B54}" type="datetimeFigureOut">
              <a:rPr lang="uk-UA" smtClean="0"/>
              <a:t>02.09.2020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E0F4-6F50-48D9-BE88-1672CCC951B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66336-7F3D-44FF-9F07-79C342220B54}" type="datetimeFigureOut">
              <a:rPr lang="uk-UA" smtClean="0"/>
              <a:t>02.09.2020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E0F4-6F50-48D9-BE88-1672CCC951B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66336-7F3D-44FF-9F07-79C342220B54}" type="datetimeFigureOut">
              <a:rPr lang="uk-UA" smtClean="0"/>
              <a:t>02.09.2020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E0F4-6F50-48D9-BE88-1672CCC951B1}" type="slidenum">
              <a:rPr lang="uk-UA" smtClean="0"/>
              <a:t>‹#›</a:t>
            </a:fld>
            <a:endParaRPr lang="uk-UA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66336-7F3D-44FF-9F07-79C342220B54}" type="datetimeFigureOut">
              <a:rPr lang="uk-UA" smtClean="0"/>
              <a:t>02.09.2020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40EE0F4-6F50-48D9-BE88-1672CCC951B1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66336-7F3D-44FF-9F07-79C342220B54}" type="datetimeFigureOut">
              <a:rPr lang="uk-UA" smtClean="0"/>
              <a:t>02.09.2020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E0F4-6F50-48D9-BE88-1672CCC951B1}" type="slidenum">
              <a:rPr lang="uk-UA" smtClean="0"/>
              <a:t>‹#›</a:t>
            </a:fld>
            <a:endParaRPr lang="uk-UA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66336-7F3D-44FF-9F07-79C342220B54}" type="datetimeFigureOut">
              <a:rPr lang="uk-UA" smtClean="0"/>
              <a:t>02.09.2020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E0F4-6F50-48D9-BE88-1672CCC951B1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66336-7F3D-44FF-9F07-79C342220B54}" type="datetimeFigureOut">
              <a:rPr lang="uk-UA" smtClean="0"/>
              <a:t>02.09.2020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E0F4-6F50-48D9-BE88-1672CCC951B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66336-7F3D-44FF-9F07-79C342220B54}" type="datetimeFigureOut">
              <a:rPr lang="uk-UA" smtClean="0"/>
              <a:t>02.09.2020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E0F4-6F50-48D9-BE88-1672CCC951B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66336-7F3D-44FF-9F07-79C342220B54}" type="datetimeFigureOut">
              <a:rPr lang="uk-UA" smtClean="0"/>
              <a:t>02.09.2020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E0F4-6F50-48D9-BE88-1672CCC951B1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66336-7F3D-44FF-9F07-79C342220B54}" type="datetimeFigureOut">
              <a:rPr lang="uk-UA" smtClean="0"/>
              <a:t>02.09.2020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40EE0F4-6F50-48D9-BE88-1672CCC951B1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8866336-7F3D-44FF-9F07-79C342220B54}" type="datetimeFigureOut">
              <a:rPr lang="uk-UA" smtClean="0"/>
              <a:t>02.09.2020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40EE0F4-6F50-48D9-BE88-1672CCC951B1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Хімія з основами біогеохімії</a:t>
            </a:r>
            <a:endParaRPr lang="uk-UA" dirty="0"/>
          </a:p>
        </p:txBody>
      </p:sp>
      <p:pic>
        <p:nvPicPr>
          <p:cNvPr id="1028" name="Picture 4" descr="C:\Users\Адмін\Desktop\презентація\prettytesttub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714752"/>
            <a:ext cx="4237046" cy="28269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2800" b="1" dirty="0">
                <a:latin typeface="Tahoma"/>
                <a:cs typeface="Tahoma"/>
              </a:rPr>
              <a:t>ХІМІЯ – </a:t>
            </a:r>
            <a:r>
              <a:rPr lang="ru-RU" sz="2800" b="1" dirty="0" err="1">
                <a:latin typeface="Tahoma"/>
                <a:cs typeface="Tahoma"/>
              </a:rPr>
              <a:t>це</a:t>
            </a:r>
            <a:r>
              <a:rPr lang="ru-RU" sz="2800" b="1" dirty="0">
                <a:latin typeface="Tahoma"/>
                <a:cs typeface="Tahoma"/>
              </a:rPr>
              <a:t> </a:t>
            </a:r>
            <a:r>
              <a:rPr lang="ru-RU" sz="2800" b="1" spc="-5" dirty="0">
                <a:latin typeface="Tahoma"/>
                <a:cs typeface="Tahoma"/>
              </a:rPr>
              <a:t>наука про склад,  </a:t>
            </a:r>
            <a:r>
              <a:rPr lang="ru-RU" sz="2800" b="1" dirty="0" err="1">
                <a:latin typeface="Tahoma"/>
                <a:cs typeface="Tahoma"/>
              </a:rPr>
              <a:t>властивості</a:t>
            </a:r>
            <a:r>
              <a:rPr lang="ru-RU" sz="2800" b="1" dirty="0">
                <a:latin typeface="Tahoma"/>
                <a:cs typeface="Tahoma"/>
              </a:rPr>
              <a:t> і </a:t>
            </a:r>
            <a:r>
              <a:rPr lang="ru-RU" sz="2800" b="1" dirty="0" err="1">
                <a:latin typeface="Tahoma"/>
                <a:cs typeface="Tahoma"/>
              </a:rPr>
              <a:t>будову</a:t>
            </a:r>
            <a:r>
              <a:rPr lang="ru-RU" sz="2800" b="1" dirty="0">
                <a:latin typeface="Tahoma"/>
                <a:cs typeface="Tahoma"/>
              </a:rPr>
              <a:t> </a:t>
            </a:r>
            <a:r>
              <a:rPr lang="ru-RU" sz="2800" b="1" spc="-5" dirty="0" err="1">
                <a:latin typeface="Tahoma"/>
                <a:cs typeface="Tahoma"/>
              </a:rPr>
              <a:t>речовин</a:t>
            </a:r>
            <a:r>
              <a:rPr lang="ru-RU" sz="2800" b="1" spc="-5" dirty="0">
                <a:latin typeface="Tahoma"/>
                <a:cs typeface="Tahoma"/>
              </a:rPr>
              <a:t>, про  </a:t>
            </a:r>
            <a:r>
              <a:rPr lang="ru-RU" sz="2800" b="1" dirty="0" err="1">
                <a:latin typeface="Tahoma"/>
                <a:cs typeface="Tahoma"/>
              </a:rPr>
              <a:t>їхні</a:t>
            </a:r>
            <a:r>
              <a:rPr lang="ru-RU" sz="2800" b="1" dirty="0">
                <a:latin typeface="Tahoma"/>
                <a:cs typeface="Tahoma"/>
              </a:rPr>
              <a:t> </a:t>
            </a:r>
            <a:r>
              <a:rPr lang="ru-RU" sz="2800" b="1" spc="-5" dirty="0" err="1">
                <a:latin typeface="Tahoma"/>
                <a:cs typeface="Tahoma"/>
              </a:rPr>
              <a:t>перетворення</a:t>
            </a:r>
            <a:r>
              <a:rPr lang="ru-RU" sz="2800" b="1" spc="-5" dirty="0">
                <a:latin typeface="Tahoma"/>
                <a:cs typeface="Tahoma"/>
              </a:rPr>
              <a:t>, про</a:t>
            </a:r>
            <a:r>
              <a:rPr lang="ru-RU" sz="2800" b="1" spc="-90" dirty="0">
                <a:latin typeface="Tahoma"/>
                <a:cs typeface="Tahoma"/>
              </a:rPr>
              <a:t> </a:t>
            </a:r>
            <a:r>
              <a:rPr lang="ru-RU" sz="2800" b="1" dirty="0" err="1">
                <a:latin typeface="Tahoma"/>
                <a:cs typeface="Tahoma"/>
              </a:rPr>
              <a:t>залежність</a:t>
            </a:r>
            <a:r>
              <a:rPr lang="ru-RU" sz="2800" b="1" dirty="0">
                <a:latin typeface="Tahoma"/>
                <a:cs typeface="Tahoma"/>
              </a:rPr>
              <a:t>  </a:t>
            </a:r>
            <a:r>
              <a:rPr lang="ru-RU" sz="2800" b="1" dirty="0" err="1">
                <a:latin typeface="Tahoma"/>
                <a:cs typeface="Tahoma"/>
              </a:rPr>
              <a:t>властивостей</a:t>
            </a:r>
            <a:r>
              <a:rPr lang="ru-RU" sz="2800" b="1" dirty="0">
                <a:latin typeface="Tahoma"/>
                <a:cs typeface="Tahoma"/>
              </a:rPr>
              <a:t> </a:t>
            </a:r>
            <a:r>
              <a:rPr lang="ru-RU" sz="2800" b="1" dirty="0" err="1">
                <a:latin typeface="Tahoma"/>
                <a:cs typeface="Tahoma"/>
              </a:rPr>
              <a:t>від</a:t>
            </a:r>
            <a:r>
              <a:rPr lang="ru-RU" sz="2800" b="1" dirty="0">
                <a:latin typeface="Tahoma"/>
                <a:cs typeface="Tahoma"/>
              </a:rPr>
              <a:t> </a:t>
            </a:r>
            <a:r>
              <a:rPr lang="ru-RU" sz="2800" b="1" spc="-5" dirty="0">
                <a:latin typeface="Tahoma"/>
                <a:cs typeface="Tahoma"/>
              </a:rPr>
              <a:t>складу </a:t>
            </a:r>
            <a:r>
              <a:rPr lang="ru-RU" sz="2800" b="1" dirty="0">
                <a:latin typeface="Tahoma"/>
                <a:cs typeface="Tahoma"/>
              </a:rPr>
              <a:t>і </a:t>
            </a:r>
            <a:r>
              <a:rPr lang="ru-RU" sz="2800" b="1" dirty="0" err="1">
                <a:latin typeface="Tahoma"/>
                <a:cs typeface="Tahoma"/>
              </a:rPr>
              <a:t>будови</a:t>
            </a:r>
            <a:r>
              <a:rPr lang="ru-RU" sz="2800" b="1" dirty="0">
                <a:latin typeface="Tahoma"/>
                <a:cs typeface="Tahoma"/>
              </a:rPr>
              <a:t>  </a:t>
            </a:r>
            <a:r>
              <a:rPr lang="ru-RU" sz="2800" b="1" spc="-5" dirty="0" err="1">
                <a:latin typeface="Tahoma"/>
                <a:cs typeface="Tahoma"/>
              </a:rPr>
              <a:t>речовин</a:t>
            </a:r>
            <a:r>
              <a:rPr lang="ru-RU" sz="2800" b="1" spc="-5" dirty="0">
                <a:latin typeface="Tahoma"/>
                <a:cs typeface="Tahoma"/>
              </a:rPr>
              <a:t>, </a:t>
            </a:r>
            <a:r>
              <a:rPr lang="ru-RU" sz="2800" b="1" dirty="0">
                <a:latin typeface="Tahoma"/>
                <a:cs typeface="Tahoma"/>
              </a:rPr>
              <a:t>про </a:t>
            </a:r>
            <a:r>
              <a:rPr lang="ru-RU" sz="2800" b="1" dirty="0" err="1">
                <a:latin typeface="Tahoma"/>
                <a:cs typeface="Tahoma"/>
              </a:rPr>
              <a:t>взаємодію</a:t>
            </a:r>
            <a:r>
              <a:rPr lang="ru-RU" sz="2800" b="1" dirty="0">
                <a:latin typeface="Tahoma"/>
                <a:cs typeface="Tahoma"/>
              </a:rPr>
              <a:t>,  </a:t>
            </a:r>
            <a:r>
              <a:rPr lang="ru-RU" sz="2800" b="1" dirty="0" err="1">
                <a:latin typeface="Tahoma"/>
                <a:cs typeface="Tahoma"/>
              </a:rPr>
              <a:t>добування</a:t>
            </a:r>
            <a:r>
              <a:rPr lang="ru-RU" sz="2800" b="1" dirty="0">
                <a:latin typeface="Tahoma"/>
                <a:cs typeface="Tahoma"/>
              </a:rPr>
              <a:t>, і </a:t>
            </a:r>
            <a:r>
              <a:rPr lang="ru-RU" sz="2800" b="1" dirty="0" err="1">
                <a:latin typeface="Tahoma"/>
                <a:cs typeface="Tahoma"/>
              </a:rPr>
              <a:t>використання</a:t>
            </a:r>
            <a:r>
              <a:rPr lang="ru-RU" sz="2800" b="1" dirty="0">
                <a:latin typeface="Tahoma"/>
                <a:cs typeface="Tahoma"/>
              </a:rPr>
              <a:t>  </a:t>
            </a:r>
            <a:r>
              <a:rPr lang="ru-RU" sz="2800" b="1" spc="-5" dirty="0" err="1">
                <a:latin typeface="Tahoma"/>
                <a:cs typeface="Tahoma"/>
              </a:rPr>
              <a:t>речовин</a:t>
            </a:r>
            <a:endParaRPr lang="ru-RU" sz="2800" dirty="0">
              <a:latin typeface="Tahoma"/>
              <a:cs typeface="Tahoma"/>
            </a:endParaRPr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25958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785794"/>
            <a:ext cx="5572164" cy="5519758"/>
          </a:xfrm>
        </p:spPr>
        <p:txBody>
          <a:bodyPr/>
          <a:lstStyle/>
          <a:p>
            <a:pPr algn="just"/>
            <a:r>
              <a:rPr lang="uk-UA" b="1" dirty="0" smtClean="0"/>
              <a:t>Біогеохімія</a:t>
            </a:r>
            <a:r>
              <a:rPr lang="uk-UA" dirty="0" smtClean="0"/>
              <a:t> - розділ геохімії; вивчає хімічний склад живої речовини та геохімічні процеси, що протікають в </a:t>
            </a:r>
            <a:r>
              <a:rPr lang="uk-UA" dirty="0" smtClean="0"/>
              <a:t>біосфері Землі </a:t>
            </a:r>
            <a:r>
              <a:rPr lang="uk-UA" dirty="0" smtClean="0"/>
              <a:t>за участі живих організмів; включає також органічну геохімію. </a:t>
            </a:r>
          </a:p>
          <a:p>
            <a:pPr algn="just"/>
            <a:r>
              <a:rPr lang="uk-UA" dirty="0" smtClean="0"/>
              <a:t>Засновником біогеохімії є В.І.Вернадський. Під його керівництвом була створена перша біогеохімічна лабораторія (нині інститут геохімії та аналітичної хімії ім. В. І. Вернадського РАН)</a:t>
            </a:r>
          </a:p>
          <a:p>
            <a:endParaRPr lang="uk-UA" dirty="0"/>
          </a:p>
        </p:txBody>
      </p:sp>
      <p:pic>
        <p:nvPicPr>
          <p:cNvPr id="2050" name="Picture 2" descr="C:\Users\Адмін\Desktop\презентація\205x300_1303817305532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1142984"/>
            <a:ext cx="3124221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214290"/>
            <a:ext cx="8186766" cy="5805510"/>
          </a:xfrm>
        </p:spPr>
        <p:txBody>
          <a:bodyPr/>
          <a:lstStyle/>
          <a:p>
            <a:pPr algn="just"/>
            <a:r>
              <a:rPr lang="uk-UA" dirty="0" smtClean="0"/>
              <a:t>Біогеохімія як наука виникла на межі біології, геології і хімії; вона поєднує напрацювання дослідників минулого і сьогодення. Спочатку це був новий науковий напрям геохімії, основні положення  якої  сформулював творець і перший президент Української академії наук Володимир Іванович Вернадський (1863—1945). Учений створив дещо більше, ніж нові науки (геохімію, біогеохімію, космохімію, гідрохімію), — він сприяв формуванню нового погляду на природу загалом. </a:t>
            </a:r>
            <a:endParaRPr lang="uk-UA" dirty="0"/>
          </a:p>
        </p:txBody>
      </p:sp>
      <p:pic>
        <p:nvPicPr>
          <p:cNvPr id="10242" name="Picture 2" descr="C:\Users\Адмін\Desktop\презентація\aDYZ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4214818"/>
            <a:ext cx="3603613" cy="24024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500042"/>
            <a:ext cx="8501122" cy="3929090"/>
          </a:xfrm>
        </p:spPr>
        <p:txBody>
          <a:bodyPr>
            <a:normAutofit fontScale="92500"/>
          </a:bodyPr>
          <a:lstStyle/>
          <a:p>
            <a:pPr algn="just"/>
            <a:r>
              <a:rPr lang="uk-UA" dirty="0" smtClean="0"/>
              <a:t>Біогеохімія є прикладом міждисциплінарної науки. Біогеохімія має спільні проблеми з біологією, екологією і науками про навколишнє середовище, з </a:t>
            </a:r>
            <a:r>
              <a:rPr lang="uk-UA" dirty="0" err="1" smtClean="0"/>
              <a:t>почвоведением</a:t>
            </a:r>
            <a:r>
              <a:rPr lang="uk-UA" dirty="0" smtClean="0"/>
              <a:t> і океанологією. Оскільки природний цикл двоокису вуглецю (вуглекислого газу) тісно пов'язаний з життєдіяльністю організмів, його вивчення має пряме відношення до проблематики біогеохімії. Отже, біогеохімія пов'язана і з питаннями накопичення в атмосфері парникових газів (до них відноситься і двоокис вуглецю) і проблемами глобального потепління. </a:t>
            </a:r>
            <a:endParaRPr lang="uk-UA" dirty="0"/>
          </a:p>
        </p:txBody>
      </p:sp>
      <p:pic>
        <p:nvPicPr>
          <p:cNvPr id="3074" name="Picture 2" descr="C:\Users\Адмін\Desktop\презентація\80613453_large_1243757730_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4286256"/>
            <a:ext cx="3143272" cy="2357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500042"/>
            <a:ext cx="7772400" cy="4572000"/>
          </a:xfrm>
        </p:spPr>
        <p:txBody>
          <a:bodyPr/>
          <a:lstStyle/>
          <a:p>
            <a:pPr algn="just"/>
            <a:r>
              <a:rPr lang="uk-UA" dirty="0" smtClean="0"/>
              <a:t>Одним з напрямків біогеохімії стало вивчення мінливості обміну речовин у тварин під впливом геохімічних факторів середовища, тому біогеохімія тісно пов'язана і з біохімією.</a:t>
            </a:r>
            <a:endParaRPr lang="uk-UA" dirty="0"/>
          </a:p>
        </p:txBody>
      </p:sp>
      <p:pic>
        <p:nvPicPr>
          <p:cNvPr id="6146" name="Picture 2" descr="C:\Users\Адмін\Desktop\презентація\3b784aed4aade8a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571744"/>
            <a:ext cx="4750051" cy="35607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Адмін\Desktop\презентація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3500438"/>
            <a:ext cx="4214842" cy="316113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357166"/>
            <a:ext cx="7772400" cy="4572000"/>
          </a:xfrm>
        </p:spPr>
        <p:txBody>
          <a:bodyPr/>
          <a:lstStyle/>
          <a:p>
            <a:pPr algn="just"/>
            <a:r>
              <a:rPr lang="uk-UA" dirty="0" smtClean="0"/>
              <a:t>Дослідження біогеохімії стали теоретичною основою застосування мікроелементів в тваринництві і рослинництві. Цікавий напрям досліджень - встановлення ролі органічних речовин в міграції хімічних елементів. Встановлено, що германій зв'язується вугіллям, ванадій - нафтою, бром і йод - торфом, мідь, кобальт, нікель, уран - гумусом. </a:t>
            </a:r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14348" y="500042"/>
            <a:ext cx="7772400" cy="4572000"/>
          </a:xfrm>
        </p:spPr>
        <p:txBody>
          <a:bodyPr/>
          <a:lstStyle/>
          <a:p>
            <a:pPr algn="just"/>
            <a:r>
              <a:rPr lang="uk-UA" dirty="0" smtClean="0"/>
              <a:t>Дослідження глобальних циклів елементів продовжують залишатися важливою темою біогеохімічних досліджень. </a:t>
            </a:r>
          </a:p>
          <a:p>
            <a:pPr algn="just"/>
            <a:r>
              <a:rPr lang="uk-UA" dirty="0" smtClean="0"/>
              <a:t>Біогеохімія має велике значення для розвитку біологічних наук і економіки, для контролю наслідків забруднення середовища. </a:t>
            </a:r>
            <a:endParaRPr lang="uk-UA" dirty="0"/>
          </a:p>
        </p:txBody>
      </p:sp>
      <p:pic>
        <p:nvPicPr>
          <p:cNvPr id="8194" name="Picture 2" descr="C:\Users\Адмін\Desktop\презентація\82169126_4180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3357562"/>
            <a:ext cx="4366681" cy="32750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785794"/>
            <a:ext cx="3929090" cy="58579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 smtClean="0"/>
              <a:t>Володимир </a:t>
            </a:r>
            <a:r>
              <a:rPr lang="uk-UA" b="1" dirty="0" smtClean="0"/>
              <a:t>Іванович </a:t>
            </a:r>
            <a:r>
              <a:rPr lang="uk-UA" b="1" dirty="0" smtClean="0"/>
              <a:t>Вернадський</a:t>
            </a:r>
            <a:endParaRPr lang="uk-UA" b="1" dirty="0" smtClean="0"/>
          </a:p>
        </p:txBody>
      </p:sp>
      <p:pic>
        <p:nvPicPr>
          <p:cNvPr id="9218" name="Picture 2" descr="C:\Users\Адмін\Desktop\презентація\ььььь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000108"/>
            <a:ext cx="3659531" cy="4857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136</TotalTime>
  <Words>307</Words>
  <Application>Microsoft Office PowerPoint</Application>
  <PresentationFormat>Экран (4:3)</PresentationFormat>
  <Paragraphs>11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Calibri</vt:lpstr>
      <vt:lpstr>Cambria</vt:lpstr>
      <vt:lpstr>Franklin Gothic Book</vt:lpstr>
      <vt:lpstr>Perpetua</vt:lpstr>
      <vt:lpstr>Tahoma</vt:lpstr>
      <vt:lpstr>Wingdings 2</vt:lpstr>
      <vt:lpstr>Справедливость</vt:lpstr>
      <vt:lpstr>Хімія з основами біогеохімії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Біогеохімія.</dc:title>
  <dc:creator>Адмін</dc:creator>
  <cp:lastModifiedBy>Yulia Petrusha</cp:lastModifiedBy>
  <cp:revision>20</cp:revision>
  <dcterms:created xsi:type="dcterms:W3CDTF">2014-03-20T21:19:56Z</dcterms:created>
  <dcterms:modified xsi:type="dcterms:W3CDTF">2020-09-02T12:56:58Z</dcterms:modified>
</cp:coreProperties>
</file>