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6.xml" ContentType="application/vnd.openxmlformats-officedocument.themeOverride+xml"/>
  <Override PartName="/ppt/theme/themeOverride7.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8.xml" ContentType="application/vnd.openxmlformats-officedocument.themeOverride+xml"/>
  <Override PartName="/ppt/theme/themeOverride9.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10.xml" ContentType="application/vnd.openxmlformats-officedocument.themeOverr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11.xml" ContentType="application/vnd.openxmlformats-officedocument.themeOverr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0" r:id="rId3"/>
    <p:sldId id="259" r:id="rId4"/>
    <p:sldId id="258" r:id="rId5"/>
    <p:sldId id="257" r:id="rId6"/>
    <p:sldId id="262" r:id="rId7"/>
    <p:sldId id="289" r:id="rId8"/>
    <p:sldId id="263" r:id="rId9"/>
    <p:sldId id="267" r:id="rId10"/>
    <p:sldId id="290" r:id="rId11"/>
    <p:sldId id="291" r:id="rId12"/>
    <p:sldId id="293" r:id="rId13"/>
    <p:sldId id="294" r:id="rId14"/>
    <p:sldId id="273" r:id="rId15"/>
    <p:sldId id="292" r:id="rId16"/>
    <p:sldId id="295" r:id="rId17"/>
    <p:sldId id="265" r:id="rId18"/>
    <p:sldId id="266" r:id="rId19"/>
    <p:sldId id="296" r:id="rId20"/>
    <p:sldId id="268" r:id="rId21"/>
    <p:sldId id="261" r:id="rId22"/>
    <p:sldId id="264" r:id="rId23"/>
    <p:sldId id="269" r:id="rId24"/>
    <p:sldId id="297" r:id="rId25"/>
    <p:sldId id="298" r:id="rId26"/>
    <p:sldId id="270" r:id="rId27"/>
    <p:sldId id="299" r:id="rId28"/>
    <p:sldId id="300" r:id="rId29"/>
    <p:sldId id="301" r:id="rId30"/>
    <p:sldId id="303" r:id="rId31"/>
    <p:sldId id="271" r:id="rId32"/>
    <p:sldId id="308" r:id="rId33"/>
    <p:sldId id="304" r:id="rId34"/>
    <p:sldId id="305" r:id="rId35"/>
    <p:sldId id="306" r:id="rId36"/>
    <p:sldId id="307" r:id="rId37"/>
    <p:sldId id="317" r:id="rId38"/>
    <p:sldId id="318" r:id="rId39"/>
    <p:sldId id="319" r:id="rId40"/>
    <p:sldId id="320" r:id="rId41"/>
    <p:sldId id="321" r:id="rId42"/>
    <p:sldId id="322" r:id="rId43"/>
    <p:sldId id="324" r:id="rId44"/>
    <p:sldId id="325" r:id="rId45"/>
    <p:sldId id="326" r:id="rId46"/>
    <p:sldId id="323" r:id="rId47"/>
    <p:sldId id="311" r:id="rId48"/>
    <p:sldId id="312" r:id="rId49"/>
    <p:sldId id="313" r:id="rId50"/>
    <p:sldId id="314" r:id="rId51"/>
    <p:sldId id="315" r:id="rId52"/>
    <p:sldId id="316" r:id="rId53"/>
    <p:sldId id="309" r:id="rId54"/>
  </p:sldIdLst>
  <p:sldSz cx="18288000" cy="10287000"/>
  <p:notesSz cx="6858000" cy="9144000"/>
  <p:embeddedFontLst>
    <p:embeddedFont>
      <p:font typeface="Calibri" pitchFamily="34" charset="0"/>
      <p:regular r:id="rId55"/>
      <p:bold r:id="rId56"/>
      <p:italic r:id="rId57"/>
      <p:boldItalic r:id="rId58"/>
    </p:embeddedFont>
    <p:embeddedFont>
      <p:font typeface="Fira Sans Bold Bold" charset="0"/>
      <p:regular r:id="rId59"/>
    </p:embeddedFont>
    <p:embeddedFont>
      <p:font typeface="Fira Sans Light Bold" charset="0"/>
      <p:regular r:id="rId60"/>
    </p:embeddedFont>
    <p:embeddedFont>
      <p:font typeface="Fira Sans Medium"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B461D1"/>
    <a:srgbClr val="99CCFF"/>
    <a:srgbClr val="FF99FF"/>
    <a:srgbClr val="7A97F2"/>
    <a:srgbClr val="4C3B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Помірний стиль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0" d="100"/>
          <a:sy n="50" d="100"/>
        </p:scale>
        <p:origin x="-946" y="-18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91285B-1FDF-4911-87F5-F7B44923B941}"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uk-UA"/>
        </a:p>
      </dgm:t>
    </dgm:pt>
    <dgm:pt modelId="{E19EF9F1-2982-44D4-B654-543596323D55}">
      <dgm:prSet custT="1">
        <dgm:style>
          <a:lnRef idx="3">
            <a:schemeClr val="lt1"/>
          </a:lnRef>
          <a:fillRef idx="1">
            <a:schemeClr val="accent5"/>
          </a:fillRef>
          <a:effectRef idx="1">
            <a:schemeClr val="accent5"/>
          </a:effectRef>
          <a:fontRef idx="minor">
            <a:schemeClr val="lt1"/>
          </a:fontRef>
        </dgm:style>
      </dgm:prSet>
      <dgm:spPr/>
      <dgm:t>
        <a:bodyPr/>
        <a:lstStyle/>
        <a:p>
          <a:pPr algn="just" rtl="0"/>
          <a:r>
            <a:rPr lang="uk-UA" sz="3200" b="1" dirty="0" smtClean="0"/>
            <a:t>   </a:t>
          </a:r>
          <a:r>
            <a:rPr lang="uk-UA" sz="3200" b="1" dirty="0" smtClean="0">
              <a:solidFill>
                <a:schemeClr val="tx1"/>
              </a:solidFill>
            </a:rPr>
            <a:t>Під </a:t>
          </a:r>
          <a:r>
            <a:rPr lang="uk-UA" sz="3200" b="1" dirty="0" smtClean="0">
              <a:solidFill>
                <a:srgbClr val="0000FF"/>
              </a:solidFill>
            </a:rPr>
            <a:t>хеджуванням</a:t>
          </a:r>
          <a:r>
            <a:rPr lang="uk-UA" sz="3200" b="1" dirty="0" smtClean="0"/>
            <a:t> </a:t>
          </a:r>
          <a:r>
            <a:rPr lang="uk-UA" sz="3200" b="1" dirty="0" smtClean="0">
              <a:solidFill>
                <a:schemeClr val="tx1"/>
              </a:solidFill>
            </a:rPr>
            <a:t>(від англ. </a:t>
          </a:r>
          <a:r>
            <a:rPr lang="ru-RU" sz="3200" b="1" dirty="0" smtClean="0">
              <a:solidFill>
                <a:schemeClr val="tx1"/>
              </a:solidFill>
            </a:rPr>
            <a:t>hedge</a:t>
          </a:r>
          <a:r>
            <a:rPr lang="uk-UA" sz="3200" b="1" dirty="0" smtClean="0">
              <a:solidFill>
                <a:schemeClr val="tx1"/>
              </a:solidFill>
            </a:rPr>
            <a:t> — захищатися від можливих втрат, ухилятися, обмежувати) розуміють діяльність, спрямовану на створення захисту від можливих фінансових втрат у майбутньому, пов’язаних зі зміною ринкової ціни фінансових інструментів чи товарів. </a:t>
          </a:r>
          <a:endParaRPr lang="uk-UA" sz="3200" dirty="0">
            <a:solidFill>
              <a:schemeClr val="tx1"/>
            </a:solidFill>
          </a:endParaRPr>
        </a:p>
      </dgm:t>
    </dgm:pt>
    <dgm:pt modelId="{308313E6-9164-4F6C-8FDA-9C3E78654806}" type="parTrans" cxnId="{601AE4D7-4CB3-49FA-B8F1-814D5623ADDC}">
      <dgm:prSet/>
      <dgm:spPr/>
      <dgm:t>
        <a:bodyPr/>
        <a:lstStyle/>
        <a:p>
          <a:endParaRPr lang="uk-UA"/>
        </a:p>
      </dgm:t>
    </dgm:pt>
    <dgm:pt modelId="{30592730-6FFA-45F5-945C-328911BF0CE9}" type="sibTrans" cxnId="{601AE4D7-4CB3-49FA-B8F1-814D5623ADDC}">
      <dgm:prSet/>
      <dgm:spPr/>
      <dgm:t>
        <a:bodyPr/>
        <a:lstStyle/>
        <a:p>
          <a:endParaRPr lang="uk-UA"/>
        </a:p>
      </dgm:t>
    </dgm:pt>
    <dgm:pt modelId="{186C5269-FCB3-4D40-9564-E029293D43B6}">
      <dgm:prSet custT="1">
        <dgm:style>
          <a:lnRef idx="3">
            <a:schemeClr val="lt1"/>
          </a:lnRef>
          <a:fillRef idx="1">
            <a:schemeClr val="accent5"/>
          </a:fillRef>
          <a:effectRef idx="1">
            <a:schemeClr val="accent5"/>
          </a:effectRef>
          <a:fontRef idx="minor">
            <a:schemeClr val="lt1"/>
          </a:fontRef>
        </dgm:style>
      </dgm:prSet>
      <dgm:spPr/>
      <dgm:t>
        <a:bodyPr/>
        <a:lstStyle/>
        <a:p>
          <a:pPr algn="just" rtl="0"/>
          <a:r>
            <a:rPr lang="uk-UA" sz="3200" b="1" dirty="0" smtClean="0">
              <a:solidFill>
                <a:srgbClr val="0000FF"/>
              </a:solidFill>
            </a:rPr>
            <a:t>   Стратегія хеджування </a:t>
          </a:r>
          <a:r>
            <a:rPr lang="uk-UA" sz="3200" b="1" dirty="0" smtClean="0">
              <a:solidFill>
                <a:schemeClr val="tx1"/>
              </a:solidFill>
            </a:rPr>
            <a:t>відбиває загальний підхід, концепцію управління фінансової діяльністю, зміст якої полягає в обмеженні або мінімізації ризиків. Стратегія хеджування стабілізує прибуток за мінімального рівня ризику і надає можливість одержати однакові результати незалежно від мінливості фінансових ринків</a:t>
          </a:r>
          <a:r>
            <a:rPr lang="uk-UA" sz="3200" b="1" dirty="0" smtClean="0"/>
            <a:t>.</a:t>
          </a:r>
          <a:endParaRPr lang="uk-UA" sz="3200" dirty="0"/>
        </a:p>
      </dgm:t>
    </dgm:pt>
    <dgm:pt modelId="{567C6328-D33C-4B29-8339-3FD4CD30B1FA}" type="parTrans" cxnId="{E186EAD8-FAF6-415B-BE48-00B648ED8593}">
      <dgm:prSet/>
      <dgm:spPr/>
      <dgm:t>
        <a:bodyPr/>
        <a:lstStyle/>
        <a:p>
          <a:endParaRPr lang="uk-UA"/>
        </a:p>
      </dgm:t>
    </dgm:pt>
    <dgm:pt modelId="{41114BCD-6F9E-4449-A7F7-F8EF64B6748D}" type="sibTrans" cxnId="{E186EAD8-FAF6-415B-BE48-00B648ED8593}">
      <dgm:prSet/>
      <dgm:spPr/>
      <dgm:t>
        <a:bodyPr/>
        <a:lstStyle/>
        <a:p>
          <a:endParaRPr lang="uk-UA"/>
        </a:p>
      </dgm:t>
    </dgm:pt>
    <dgm:pt modelId="{A652D885-484C-4A65-B147-69FE2A93FB29}" type="pres">
      <dgm:prSet presAssocID="{4491285B-1FDF-4911-87F5-F7B44923B941}" presName="Name0" presStyleCnt="0">
        <dgm:presLayoutVars>
          <dgm:dir/>
          <dgm:animLvl val="lvl"/>
          <dgm:resizeHandles val="exact"/>
        </dgm:presLayoutVars>
      </dgm:prSet>
      <dgm:spPr/>
      <dgm:t>
        <a:bodyPr/>
        <a:lstStyle/>
        <a:p>
          <a:endParaRPr lang="uk-UA"/>
        </a:p>
      </dgm:t>
    </dgm:pt>
    <dgm:pt modelId="{99F946C6-6AB1-403D-B154-33E4BDF0F415}" type="pres">
      <dgm:prSet presAssocID="{186C5269-FCB3-4D40-9564-E029293D43B6}" presName="boxAndChildren" presStyleCnt="0"/>
      <dgm:spPr/>
    </dgm:pt>
    <dgm:pt modelId="{F25D841F-7067-432C-9559-87543DB56097}" type="pres">
      <dgm:prSet presAssocID="{186C5269-FCB3-4D40-9564-E029293D43B6}" presName="parentTextBox" presStyleLbl="node1" presStyleIdx="0" presStyleCnt="2"/>
      <dgm:spPr/>
      <dgm:t>
        <a:bodyPr/>
        <a:lstStyle/>
        <a:p>
          <a:endParaRPr lang="uk-UA"/>
        </a:p>
      </dgm:t>
    </dgm:pt>
    <dgm:pt modelId="{1750FAA4-967C-4762-AD84-71E5B81DC538}" type="pres">
      <dgm:prSet presAssocID="{30592730-6FFA-45F5-945C-328911BF0CE9}" presName="sp" presStyleCnt="0"/>
      <dgm:spPr/>
    </dgm:pt>
    <dgm:pt modelId="{6A141A49-FCC1-4D61-A5B7-5A9AB08A10F0}" type="pres">
      <dgm:prSet presAssocID="{E19EF9F1-2982-44D4-B654-543596323D55}" presName="arrowAndChildren" presStyleCnt="0"/>
      <dgm:spPr/>
    </dgm:pt>
    <dgm:pt modelId="{F41D3090-02E4-4A1F-AB66-EDBADE2234F2}" type="pres">
      <dgm:prSet presAssocID="{E19EF9F1-2982-44D4-B654-543596323D55}" presName="parentTextArrow" presStyleLbl="node1" presStyleIdx="1" presStyleCnt="2"/>
      <dgm:spPr/>
      <dgm:t>
        <a:bodyPr/>
        <a:lstStyle/>
        <a:p>
          <a:endParaRPr lang="uk-UA"/>
        </a:p>
      </dgm:t>
    </dgm:pt>
  </dgm:ptLst>
  <dgm:cxnLst>
    <dgm:cxn modelId="{E186EAD8-FAF6-415B-BE48-00B648ED8593}" srcId="{4491285B-1FDF-4911-87F5-F7B44923B941}" destId="{186C5269-FCB3-4D40-9564-E029293D43B6}" srcOrd="1" destOrd="0" parTransId="{567C6328-D33C-4B29-8339-3FD4CD30B1FA}" sibTransId="{41114BCD-6F9E-4449-A7F7-F8EF64B6748D}"/>
    <dgm:cxn modelId="{601AE4D7-4CB3-49FA-B8F1-814D5623ADDC}" srcId="{4491285B-1FDF-4911-87F5-F7B44923B941}" destId="{E19EF9F1-2982-44D4-B654-543596323D55}" srcOrd="0" destOrd="0" parTransId="{308313E6-9164-4F6C-8FDA-9C3E78654806}" sibTransId="{30592730-6FFA-45F5-945C-328911BF0CE9}"/>
    <dgm:cxn modelId="{B36DF743-4985-45AD-ACAF-4CE256E5CFF4}" type="presOf" srcId="{4491285B-1FDF-4911-87F5-F7B44923B941}" destId="{A652D885-484C-4A65-B147-69FE2A93FB29}" srcOrd="0" destOrd="0" presId="urn:microsoft.com/office/officeart/2005/8/layout/process4"/>
    <dgm:cxn modelId="{1BFF8C86-5752-494B-ADC8-EB2322666488}" type="presOf" srcId="{186C5269-FCB3-4D40-9564-E029293D43B6}" destId="{F25D841F-7067-432C-9559-87543DB56097}" srcOrd="0" destOrd="0" presId="urn:microsoft.com/office/officeart/2005/8/layout/process4"/>
    <dgm:cxn modelId="{C850E391-35C4-4BB9-A3BF-07AB39A17071}" type="presOf" srcId="{E19EF9F1-2982-44D4-B654-543596323D55}" destId="{F41D3090-02E4-4A1F-AB66-EDBADE2234F2}" srcOrd="0" destOrd="0" presId="urn:microsoft.com/office/officeart/2005/8/layout/process4"/>
    <dgm:cxn modelId="{8F5493D4-C3FA-4B05-BC42-7445D02CF086}" type="presParOf" srcId="{A652D885-484C-4A65-B147-69FE2A93FB29}" destId="{99F946C6-6AB1-403D-B154-33E4BDF0F415}" srcOrd="0" destOrd="0" presId="urn:microsoft.com/office/officeart/2005/8/layout/process4"/>
    <dgm:cxn modelId="{370BF36F-07F7-4FFA-9013-2CDE1ECAB5B4}" type="presParOf" srcId="{99F946C6-6AB1-403D-B154-33E4BDF0F415}" destId="{F25D841F-7067-432C-9559-87543DB56097}" srcOrd="0" destOrd="0" presId="urn:microsoft.com/office/officeart/2005/8/layout/process4"/>
    <dgm:cxn modelId="{9EA6B7ED-C64B-4C71-8679-809875B14DA4}" type="presParOf" srcId="{A652D885-484C-4A65-B147-69FE2A93FB29}" destId="{1750FAA4-967C-4762-AD84-71E5B81DC538}" srcOrd="1" destOrd="0" presId="urn:microsoft.com/office/officeart/2005/8/layout/process4"/>
    <dgm:cxn modelId="{77CEB2E6-C71F-4801-8C03-F64FBA3FF562}" type="presParOf" srcId="{A652D885-484C-4A65-B147-69FE2A93FB29}" destId="{6A141A49-FCC1-4D61-A5B7-5A9AB08A10F0}" srcOrd="2" destOrd="0" presId="urn:microsoft.com/office/officeart/2005/8/layout/process4"/>
    <dgm:cxn modelId="{F3D40BA2-750D-4BFC-8CA5-33A50C7E7819}" type="presParOf" srcId="{6A141A49-FCC1-4D61-A5B7-5A9AB08A10F0}" destId="{F41D3090-02E4-4A1F-AB66-EDBADE2234F2}"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91285B-1FDF-4911-87F5-F7B44923B941}"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uk-UA"/>
        </a:p>
      </dgm:t>
    </dgm:pt>
    <dgm:pt modelId="{E19EF9F1-2982-44D4-B654-543596323D55}">
      <dgm:prSet custT="1">
        <dgm:style>
          <a:lnRef idx="3">
            <a:schemeClr val="lt1"/>
          </a:lnRef>
          <a:fillRef idx="1">
            <a:schemeClr val="accent5"/>
          </a:fillRef>
          <a:effectRef idx="1">
            <a:schemeClr val="accent5"/>
          </a:effectRef>
          <a:fontRef idx="minor">
            <a:schemeClr val="lt1"/>
          </a:fontRef>
        </dgm:style>
      </dgm:prSet>
      <dgm:spPr/>
      <dgm:t>
        <a:bodyPr/>
        <a:lstStyle/>
        <a:p>
          <a:pPr algn="just" rtl="0"/>
          <a:r>
            <a:rPr lang="ru-RU" sz="3200" b="1" dirty="0" smtClean="0">
              <a:solidFill>
                <a:schemeClr val="tx1"/>
              </a:solidFill>
            </a:rPr>
            <a:t>   </a:t>
          </a:r>
          <a:r>
            <a:rPr lang="ru-RU" sz="3200" b="1" dirty="0" smtClean="0">
              <a:solidFill>
                <a:srgbClr val="0000FF"/>
              </a:solidFill>
            </a:rPr>
            <a:t>Форвардний контракт </a:t>
          </a:r>
          <a:r>
            <a:rPr lang="ru-RU" sz="3200" b="1" dirty="0" smtClean="0">
              <a:solidFill>
                <a:schemeClr val="tx1"/>
              </a:solidFill>
            </a:rPr>
            <a:t>— це угода між двома контрагентами про умови здійснення операції з базовим інструментом (активом), яка відбудеться в майбутньому. Найчастіше такі операції набувають форму купівлі чи продажу обумовленої кількості конкретного виду базових інструментів за фіксованою ціною на визначену дату в майбутньому. </a:t>
          </a:r>
          <a:endParaRPr lang="uk-UA" sz="3200" b="1" dirty="0">
            <a:solidFill>
              <a:schemeClr val="tx1"/>
            </a:solidFill>
          </a:endParaRPr>
        </a:p>
      </dgm:t>
    </dgm:pt>
    <dgm:pt modelId="{308313E6-9164-4F6C-8FDA-9C3E78654806}" type="parTrans" cxnId="{601AE4D7-4CB3-49FA-B8F1-814D5623ADDC}">
      <dgm:prSet/>
      <dgm:spPr/>
      <dgm:t>
        <a:bodyPr/>
        <a:lstStyle/>
        <a:p>
          <a:endParaRPr lang="uk-UA"/>
        </a:p>
      </dgm:t>
    </dgm:pt>
    <dgm:pt modelId="{30592730-6FFA-45F5-945C-328911BF0CE9}" type="sibTrans" cxnId="{601AE4D7-4CB3-49FA-B8F1-814D5623ADDC}">
      <dgm:prSet/>
      <dgm:spPr/>
      <dgm:t>
        <a:bodyPr/>
        <a:lstStyle/>
        <a:p>
          <a:endParaRPr lang="uk-UA"/>
        </a:p>
      </dgm:t>
    </dgm:pt>
    <dgm:pt modelId="{186C5269-FCB3-4D40-9564-E029293D43B6}">
      <dgm:prSet custT="1">
        <dgm:style>
          <a:lnRef idx="3">
            <a:schemeClr val="lt1"/>
          </a:lnRef>
          <a:fillRef idx="1">
            <a:schemeClr val="accent5"/>
          </a:fillRef>
          <a:effectRef idx="1">
            <a:schemeClr val="accent5"/>
          </a:effectRef>
          <a:fontRef idx="minor">
            <a:schemeClr val="lt1"/>
          </a:fontRef>
        </dgm:style>
      </dgm:prSet>
      <dgm:spPr/>
      <dgm:t>
        <a:bodyPr/>
        <a:lstStyle/>
        <a:p>
          <a:pPr algn="just" rtl="0"/>
          <a:r>
            <a:rPr lang="uk-UA" sz="3200" b="1" dirty="0" smtClean="0">
              <a:solidFill>
                <a:schemeClr val="tx1"/>
              </a:solidFill>
            </a:rPr>
            <a:t>   </a:t>
          </a:r>
          <a:r>
            <a:rPr lang="uk-UA" sz="3200" b="1" dirty="0" smtClean="0">
              <a:solidFill>
                <a:srgbClr val="0000FF"/>
              </a:solidFill>
            </a:rPr>
            <a:t>Укладення форвардного контракту </a:t>
          </a:r>
          <a:r>
            <a:rPr lang="uk-UA" sz="3200" b="1" dirty="0" smtClean="0">
              <a:solidFill>
                <a:schemeClr val="tx1"/>
              </a:solidFill>
            </a:rPr>
            <a:t>означає, що одна зі сторін (продавець) бере на себе зобов’язання здійснити поставку певної кількості базових інструментів на певну дату, зафіксовану в контракті, але віддалену значним проміжком часу від дати укладення угоди, а інша сторона (покупець) зобов’язується прийняти  поставку за обумовленою ціною. </a:t>
          </a:r>
          <a:r>
            <a:rPr lang="ru-RU" sz="3200" b="1" dirty="0" smtClean="0">
              <a:solidFill>
                <a:schemeClr val="tx1"/>
              </a:solidFill>
            </a:rPr>
            <a:t>Отже, всі умови форвардної угоди визначаються контрагентами в момент її укладання, тобто наперед. </a:t>
          </a:r>
          <a:endParaRPr lang="uk-UA" sz="3200" b="1" dirty="0">
            <a:solidFill>
              <a:schemeClr val="tx1"/>
            </a:solidFill>
          </a:endParaRPr>
        </a:p>
      </dgm:t>
    </dgm:pt>
    <dgm:pt modelId="{567C6328-D33C-4B29-8339-3FD4CD30B1FA}" type="parTrans" cxnId="{E186EAD8-FAF6-415B-BE48-00B648ED8593}">
      <dgm:prSet/>
      <dgm:spPr/>
      <dgm:t>
        <a:bodyPr/>
        <a:lstStyle/>
        <a:p>
          <a:endParaRPr lang="uk-UA"/>
        </a:p>
      </dgm:t>
    </dgm:pt>
    <dgm:pt modelId="{41114BCD-6F9E-4449-A7F7-F8EF64B6748D}" type="sibTrans" cxnId="{E186EAD8-FAF6-415B-BE48-00B648ED8593}">
      <dgm:prSet/>
      <dgm:spPr/>
      <dgm:t>
        <a:bodyPr/>
        <a:lstStyle/>
        <a:p>
          <a:endParaRPr lang="uk-UA"/>
        </a:p>
      </dgm:t>
    </dgm:pt>
    <dgm:pt modelId="{A652D885-484C-4A65-B147-69FE2A93FB29}" type="pres">
      <dgm:prSet presAssocID="{4491285B-1FDF-4911-87F5-F7B44923B941}" presName="Name0" presStyleCnt="0">
        <dgm:presLayoutVars>
          <dgm:dir/>
          <dgm:animLvl val="lvl"/>
          <dgm:resizeHandles val="exact"/>
        </dgm:presLayoutVars>
      </dgm:prSet>
      <dgm:spPr/>
      <dgm:t>
        <a:bodyPr/>
        <a:lstStyle/>
        <a:p>
          <a:endParaRPr lang="uk-UA"/>
        </a:p>
      </dgm:t>
    </dgm:pt>
    <dgm:pt modelId="{99F946C6-6AB1-403D-B154-33E4BDF0F415}" type="pres">
      <dgm:prSet presAssocID="{186C5269-FCB3-4D40-9564-E029293D43B6}" presName="boxAndChildren" presStyleCnt="0"/>
      <dgm:spPr/>
    </dgm:pt>
    <dgm:pt modelId="{F25D841F-7067-432C-9559-87543DB56097}" type="pres">
      <dgm:prSet presAssocID="{186C5269-FCB3-4D40-9564-E029293D43B6}" presName="parentTextBox" presStyleLbl="node1" presStyleIdx="0" presStyleCnt="2" custScaleY="123948"/>
      <dgm:spPr/>
      <dgm:t>
        <a:bodyPr/>
        <a:lstStyle/>
        <a:p>
          <a:endParaRPr lang="uk-UA"/>
        </a:p>
      </dgm:t>
    </dgm:pt>
    <dgm:pt modelId="{1750FAA4-967C-4762-AD84-71E5B81DC538}" type="pres">
      <dgm:prSet presAssocID="{30592730-6FFA-45F5-945C-328911BF0CE9}" presName="sp" presStyleCnt="0"/>
      <dgm:spPr/>
    </dgm:pt>
    <dgm:pt modelId="{6A141A49-FCC1-4D61-A5B7-5A9AB08A10F0}" type="pres">
      <dgm:prSet presAssocID="{E19EF9F1-2982-44D4-B654-543596323D55}" presName="arrowAndChildren" presStyleCnt="0"/>
      <dgm:spPr/>
    </dgm:pt>
    <dgm:pt modelId="{F41D3090-02E4-4A1F-AB66-EDBADE2234F2}" type="pres">
      <dgm:prSet presAssocID="{E19EF9F1-2982-44D4-B654-543596323D55}" presName="parentTextArrow" presStyleLbl="node1" presStyleIdx="1" presStyleCnt="2"/>
      <dgm:spPr/>
      <dgm:t>
        <a:bodyPr/>
        <a:lstStyle/>
        <a:p>
          <a:endParaRPr lang="uk-UA"/>
        </a:p>
      </dgm:t>
    </dgm:pt>
  </dgm:ptLst>
  <dgm:cxnLst>
    <dgm:cxn modelId="{E186EAD8-FAF6-415B-BE48-00B648ED8593}" srcId="{4491285B-1FDF-4911-87F5-F7B44923B941}" destId="{186C5269-FCB3-4D40-9564-E029293D43B6}" srcOrd="1" destOrd="0" parTransId="{567C6328-D33C-4B29-8339-3FD4CD30B1FA}" sibTransId="{41114BCD-6F9E-4449-A7F7-F8EF64B6748D}"/>
    <dgm:cxn modelId="{601AE4D7-4CB3-49FA-B8F1-814D5623ADDC}" srcId="{4491285B-1FDF-4911-87F5-F7B44923B941}" destId="{E19EF9F1-2982-44D4-B654-543596323D55}" srcOrd="0" destOrd="0" parTransId="{308313E6-9164-4F6C-8FDA-9C3E78654806}" sibTransId="{30592730-6FFA-45F5-945C-328911BF0CE9}"/>
    <dgm:cxn modelId="{0EEEBB48-41D6-4916-A9BA-94AF0BE66BE0}" type="presOf" srcId="{186C5269-FCB3-4D40-9564-E029293D43B6}" destId="{F25D841F-7067-432C-9559-87543DB56097}" srcOrd="0" destOrd="0" presId="urn:microsoft.com/office/officeart/2005/8/layout/process4"/>
    <dgm:cxn modelId="{465C4895-A4B6-4895-960A-C1504297C1FA}" type="presOf" srcId="{4491285B-1FDF-4911-87F5-F7B44923B941}" destId="{A652D885-484C-4A65-B147-69FE2A93FB29}" srcOrd="0" destOrd="0" presId="urn:microsoft.com/office/officeart/2005/8/layout/process4"/>
    <dgm:cxn modelId="{4E16ACFD-636E-49A7-8592-881A2D9C3D08}" type="presOf" srcId="{E19EF9F1-2982-44D4-B654-543596323D55}" destId="{F41D3090-02E4-4A1F-AB66-EDBADE2234F2}" srcOrd="0" destOrd="0" presId="urn:microsoft.com/office/officeart/2005/8/layout/process4"/>
    <dgm:cxn modelId="{CD0F1EFB-1DD6-4CC6-94C8-C3992BA482AE}" type="presParOf" srcId="{A652D885-484C-4A65-B147-69FE2A93FB29}" destId="{99F946C6-6AB1-403D-B154-33E4BDF0F415}" srcOrd="0" destOrd="0" presId="urn:microsoft.com/office/officeart/2005/8/layout/process4"/>
    <dgm:cxn modelId="{C11E013D-A8B0-46B2-8F61-34DCF943E0B1}" type="presParOf" srcId="{99F946C6-6AB1-403D-B154-33E4BDF0F415}" destId="{F25D841F-7067-432C-9559-87543DB56097}" srcOrd="0" destOrd="0" presId="urn:microsoft.com/office/officeart/2005/8/layout/process4"/>
    <dgm:cxn modelId="{62B76F42-A19C-4491-90F5-CEE32E16FD0F}" type="presParOf" srcId="{A652D885-484C-4A65-B147-69FE2A93FB29}" destId="{1750FAA4-967C-4762-AD84-71E5B81DC538}" srcOrd="1" destOrd="0" presId="urn:microsoft.com/office/officeart/2005/8/layout/process4"/>
    <dgm:cxn modelId="{C86C44BD-2FA7-41A1-8BC6-03C0F4907BA1}" type="presParOf" srcId="{A652D885-484C-4A65-B147-69FE2A93FB29}" destId="{6A141A49-FCC1-4D61-A5B7-5A9AB08A10F0}" srcOrd="2" destOrd="0" presId="urn:microsoft.com/office/officeart/2005/8/layout/process4"/>
    <dgm:cxn modelId="{4F584F6F-260D-43A4-B0C6-6C50100F43DF}" type="presParOf" srcId="{6A141A49-FCC1-4D61-A5B7-5A9AB08A10F0}" destId="{F41D3090-02E4-4A1F-AB66-EDBADE2234F2}"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91285B-1FDF-4911-87F5-F7B44923B941}"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uk-UA"/>
        </a:p>
      </dgm:t>
    </dgm:pt>
    <dgm:pt modelId="{E19EF9F1-2982-44D4-B654-543596323D55}">
      <dgm:prSet custT="1">
        <dgm:style>
          <a:lnRef idx="3">
            <a:schemeClr val="lt1"/>
          </a:lnRef>
          <a:fillRef idx="1">
            <a:schemeClr val="accent5"/>
          </a:fillRef>
          <a:effectRef idx="1">
            <a:schemeClr val="accent5"/>
          </a:effectRef>
          <a:fontRef idx="minor">
            <a:schemeClr val="lt1"/>
          </a:fontRef>
        </dgm:style>
      </dgm:prSet>
      <dgm:spPr/>
      <dgm:t>
        <a:bodyPr/>
        <a:lstStyle/>
        <a:p>
          <a:pPr algn="just" rtl="0"/>
          <a:r>
            <a:rPr lang="uk-UA" sz="3200" b="1" dirty="0" smtClean="0">
              <a:solidFill>
                <a:srgbClr val="0000FF"/>
              </a:solidFill>
            </a:rPr>
            <a:t>Опціон </a:t>
          </a:r>
          <a:r>
            <a:rPr lang="uk-UA" sz="3200" b="1" dirty="0" smtClean="0">
              <a:solidFill>
                <a:schemeClr val="tx1"/>
              </a:solidFill>
            </a:rPr>
            <a:t>— це угода, яка надає покупцеві опціону право (але не зобов’язання) на купівлю чи продаж базових фінансових інструментів за фіксованою ціною протягом деякого періоду або на визначену наперед дату в майбутньому в обмін на опціонну премію. </a:t>
          </a:r>
          <a:endParaRPr lang="uk-UA" sz="3200" b="1" dirty="0">
            <a:solidFill>
              <a:schemeClr val="tx1"/>
            </a:solidFill>
          </a:endParaRPr>
        </a:p>
      </dgm:t>
    </dgm:pt>
    <dgm:pt modelId="{308313E6-9164-4F6C-8FDA-9C3E78654806}" type="parTrans" cxnId="{601AE4D7-4CB3-49FA-B8F1-814D5623ADDC}">
      <dgm:prSet/>
      <dgm:spPr/>
      <dgm:t>
        <a:bodyPr/>
        <a:lstStyle/>
        <a:p>
          <a:endParaRPr lang="uk-UA"/>
        </a:p>
      </dgm:t>
    </dgm:pt>
    <dgm:pt modelId="{30592730-6FFA-45F5-945C-328911BF0CE9}" type="sibTrans" cxnId="{601AE4D7-4CB3-49FA-B8F1-814D5623ADDC}">
      <dgm:prSet/>
      <dgm:spPr/>
      <dgm:t>
        <a:bodyPr/>
        <a:lstStyle/>
        <a:p>
          <a:endParaRPr lang="uk-UA"/>
        </a:p>
      </dgm:t>
    </dgm:pt>
    <dgm:pt modelId="{186C5269-FCB3-4D40-9564-E029293D43B6}">
      <dgm:prSet custT="1">
        <dgm:style>
          <a:lnRef idx="3">
            <a:schemeClr val="lt1"/>
          </a:lnRef>
          <a:fillRef idx="1">
            <a:schemeClr val="accent5"/>
          </a:fillRef>
          <a:effectRef idx="1">
            <a:schemeClr val="accent5"/>
          </a:effectRef>
          <a:fontRef idx="minor">
            <a:schemeClr val="lt1"/>
          </a:fontRef>
        </dgm:style>
      </dgm:prSet>
      <dgm:spPr/>
      <dgm:t>
        <a:bodyPr/>
        <a:lstStyle/>
        <a:p>
          <a:pPr algn="just" rtl="0">
            <a:lnSpc>
              <a:spcPct val="100000"/>
            </a:lnSpc>
          </a:pPr>
          <a:r>
            <a:rPr lang="uk-UA" sz="3200" b="1" dirty="0" smtClean="0">
              <a:solidFill>
                <a:schemeClr val="tx1"/>
              </a:solidFill>
            </a:rPr>
            <a:t>   </a:t>
          </a:r>
          <a:r>
            <a:rPr lang="uk-UA" sz="3200" b="1" dirty="0" smtClean="0">
              <a:solidFill>
                <a:srgbClr val="0000FF"/>
              </a:solidFill>
            </a:rPr>
            <a:t>Предметом опціонної угоди </a:t>
          </a:r>
          <a:r>
            <a:rPr lang="uk-UA" sz="3200" b="1" dirty="0" smtClean="0">
              <a:solidFill>
                <a:schemeClr val="tx1"/>
              </a:solidFill>
            </a:rPr>
            <a:t>можуть бути різноманітні фінансові інструменти: валюта, акції, індекси, цінні папери, кредити, ф’ючерсні контракти і т. ін. У перекладі «опціон» (від англ. о</a:t>
          </a:r>
          <a:r>
            <a:rPr lang="ru-RU" sz="3200" b="1" dirty="0" smtClean="0">
              <a:solidFill>
                <a:schemeClr val="tx1"/>
              </a:solidFill>
            </a:rPr>
            <a:t>ption</a:t>
          </a:r>
          <a:r>
            <a:rPr lang="uk-UA" sz="3200" b="1" dirty="0" smtClean="0">
              <a:solidFill>
                <a:schemeClr val="tx1"/>
              </a:solidFill>
            </a:rPr>
            <a:t>) означає вибір. Саме можливість вибору і є основною характеристикою опціонів.</a:t>
          </a:r>
          <a:endParaRPr lang="uk-UA" sz="3200" b="1" dirty="0">
            <a:solidFill>
              <a:schemeClr val="tx1"/>
            </a:solidFill>
          </a:endParaRPr>
        </a:p>
      </dgm:t>
    </dgm:pt>
    <dgm:pt modelId="{567C6328-D33C-4B29-8339-3FD4CD30B1FA}" type="parTrans" cxnId="{E186EAD8-FAF6-415B-BE48-00B648ED8593}">
      <dgm:prSet/>
      <dgm:spPr/>
      <dgm:t>
        <a:bodyPr/>
        <a:lstStyle/>
        <a:p>
          <a:endParaRPr lang="uk-UA"/>
        </a:p>
      </dgm:t>
    </dgm:pt>
    <dgm:pt modelId="{41114BCD-6F9E-4449-A7F7-F8EF64B6748D}" type="sibTrans" cxnId="{E186EAD8-FAF6-415B-BE48-00B648ED8593}">
      <dgm:prSet/>
      <dgm:spPr/>
      <dgm:t>
        <a:bodyPr/>
        <a:lstStyle/>
        <a:p>
          <a:endParaRPr lang="uk-UA"/>
        </a:p>
      </dgm:t>
    </dgm:pt>
    <dgm:pt modelId="{A652D885-484C-4A65-B147-69FE2A93FB29}" type="pres">
      <dgm:prSet presAssocID="{4491285B-1FDF-4911-87F5-F7B44923B941}" presName="Name0" presStyleCnt="0">
        <dgm:presLayoutVars>
          <dgm:dir/>
          <dgm:animLvl val="lvl"/>
          <dgm:resizeHandles val="exact"/>
        </dgm:presLayoutVars>
      </dgm:prSet>
      <dgm:spPr/>
      <dgm:t>
        <a:bodyPr/>
        <a:lstStyle/>
        <a:p>
          <a:endParaRPr lang="uk-UA"/>
        </a:p>
      </dgm:t>
    </dgm:pt>
    <dgm:pt modelId="{99F946C6-6AB1-403D-B154-33E4BDF0F415}" type="pres">
      <dgm:prSet presAssocID="{186C5269-FCB3-4D40-9564-E029293D43B6}" presName="boxAndChildren" presStyleCnt="0"/>
      <dgm:spPr/>
    </dgm:pt>
    <dgm:pt modelId="{F25D841F-7067-432C-9559-87543DB56097}" type="pres">
      <dgm:prSet presAssocID="{186C5269-FCB3-4D40-9564-E029293D43B6}" presName="parentTextBox" presStyleLbl="node1" presStyleIdx="0" presStyleCnt="2" custScaleY="123948"/>
      <dgm:spPr/>
      <dgm:t>
        <a:bodyPr/>
        <a:lstStyle/>
        <a:p>
          <a:endParaRPr lang="uk-UA"/>
        </a:p>
      </dgm:t>
    </dgm:pt>
    <dgm:pt modelId="{1750FAA4-967C-4762-AD84-71E5B81DC538}" type="pres">
      <dgm:prSet presAssocID="{30592730-6FFA-45F5-945C-328911BF0CE9}" presName="sp" presStyleCnt="0"/>
      <dgm:spPr/>
    </dgm:pt>
    <dgm:pt modelId="{6A141A49-FCC1-4D61-A5B7-5A9AB08A10F0}" type="pres">
      <dgm:prSet presAssocID="{E19EF9F1-2982-44D4-B654-543596323D55}" presName="arrowAndChildren" presStyleCnt="0"/>
      <dgm:spPr/>
    </dgm:pt>
    <dgm:pt modelId="{F41D3090-02E4-4A1F-AB66-EDBADE2234F2}" type="pres">
      <dgm:prSet presAssocID="{E19EF9F1-2982-44D4-B654-543596323D55}" presName="parentTextArrow" presStyleLbl="node1" presStyleIdx="1" presStyleCnt="2"/>
      <dgm:spPr/>
      <dgm:t>
        <a:bodyPr/>
        <a:lstStyle/>
        <a:p>
          <a:endParaRPr lang="uk-UA"/>
        </a:p>
      </dgm:t>
    </dgm:pt>
  </dgm:ptLst>
  <dgm:cxnLst>
    <dgm:cxn modelId="{E186EAD8-FAF6-415B-BE48-00B648ED8593}" srcId="{4491285B-1FDF-4911-87F5-F7B44923B941}" destId="{186C5269-FCB3-4D40-9564-E029293D43B6}" srcOrd="1" destOrd="0" parTransId="{567C6328-D33C-4B29-8339-3FD4CD30B1FA}" sibTransId="{41114BCD-6F9E-4449-A7F7-F8EF64B6748D}"/>
    <dgm:cxn modelId="{601AE4D7-4CB3-49FA-B8F1-814D5623ADDC}" srcId="{4491285B-1FDF-4911-87F5-F7B44923B941}" destId="{E19EF9F1-2982-44D4-B654-543596323D55}" srcOrd="0" destOrd="0" parTransId="{308313E6-9164-4F6C-8FDA-9C3E78654806}" sibTransId="{30592730-6FFA-45F5-945C-328911BF0CE9}"/>
    <dgm:cxn modelId="{624F8186-2A13-4270-946C-E5413B83ADAA}" type="presOf" srcId="{E19EF9F1-2982-44D4-B654-543596323D55}" destId="{F41D3090-02E4-4A1F-AB66-EDBADE2234F2}" srcOrd="0" destOrd="0" presId="urn:microsoft.com/office/officeart/2005/8/layout/process4"/>
    <dgm:cxn modelId="{36054C8C-EEE0-48A4-A274-ED46384F1558}" type="presOf" srcId="{4491285B-1FDF-4911-87F5-F7B44923B941}" destId="{A652D885-484C-4A65-B147-69FE2A93FB29}" srcOrd="0" destOrd="0" presId="urn:microsoft.com/office/officeart/2005/8/layout/process4"/>
    <dgm:cxn modelId="{B754B5BD-A0BC-4C77-B5AF-1B844DF038EC}" type="presOf" srcId="{186C5269-FCB3-4D40-9564-E029293D43B6}" destId="{F25D841F-7067-432C-9559-87543DB56097}" srcOrd="0" destOrd="0" presId="urn:microsoft.com/office/officeart/2005/8/layout/process4"/>
    <dgm:cxn modelId="{C92D6D13-284D-440F-9133-56A8862E8CA4}" type="presParOf" srcId="{A652D885-484C-4A65-B147-69FE2A93FB29}" destId="{99F946C6-6AB1-403D-B154-33E4BDF0F415}" srcOrd="0" destOrd="0" presId="urn:microsoft.com/office/officeart/2005/8/layout/process4"/>
    <dgm:cxn modelId="{5B5CAC0B-6106-46E1-9717-0CB3A07358C6}" type="presParOf" srcId="{99F946C6-6AB1-403D-B154-33E4BDF0F415}" destId="{F25D841F-7067-432C-9559-87543DB56097}" srcOrd="0" destOrd="0" presId="urn:microsoft.com/office/officeart/2005/8/layout/process4"/>
    <dgm:cxn modelId="{15F6274C-45C5-48E7-9908-7B44276D8FE2}" type="presParOf" srcId="{A652D885-484C-4A65-B147-69FE2A93FB29}" destId="{1750FAA4-967C-4762-AD84-71E5B81DC538}" srcOrd="1" destOrd="0" presId="urn:microsoft.com/office/officeart/2005/8/layout/process4"/>
    <dgm:cxn modelId="{4614216A-74EA-4219-B9D8-A61EF1AC298E}" type="presParOf" srcId="{A652D885-484C-4A65-B147-69FE2A93FB29}" destId="{6A141A49-FCC1-4D61-A5B7-5A9AB08A10F0}" srcOrd="2" destOrd="0" presId="urn:microsoft.com/office/officeart/2005/8/layout/process4"/>
    <dgm:cxn modelId="{CC0BDF0B-C120-468E-8491-2FE272C38836}" type="presParOf" srcId="{6A141A49-FCC1-4D61-A5B7-5A9AB08A10F0}" destId="{F41D3090-02E4-4A1F-AB66-EDBADE2234F2}"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91285B-1FDF-4911-87F5-F7B44923B941}"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uk-UA"/>
        </a:p>
      </dgm:t>
    </dgm:pt>
    <dgm:pt modelId="{E19EF9F1-2982-44D4-B654-543596323D55}">
      <dgm:prSet custT="1">
        <dgm:style>
          <a:lnRef idx="3">
            <a:schemeClr val="lt1"/>
          </a:lnRef>
          <a:fillRef idx="1">
            <a:schemeClr val="accent5"/>
          </a:fillRef>
          <a:effectRef idx="1">
            <a:schemeClr val="accent5"/>
          </a:effectRef>
          <a:fontRef idx="minor">
            <a:schemeClr val="lt1"/>
          </a:fontRef>
        </dgm:style>
      </dgm:prSet>
      <dgm:spPr/>
      <dgm:t>
        <a:bodyPr/>
        <a:lstStyle/>
        <a:p>
          <a:pPr algn="just" rtl="0"/>
          <a:r>
            <a:rPr lang="uk-UA" sz="3200" b="1" dirty="0" smtClean="0">
              <a:solidFill>
                <a:srgbClr val="0000FF"/>
              </a:solidFill>
            </a:rPr>
            <a:t>Своп-контракт (від англ. </a:t>
          </a:r>
          <a:r>
            <a:rPr lang="ru-RU" sz="3200" b="1" dirty="0" smtClean="0">
              <a:solidFill>
                <a:srgbClr val="0000FF"/>
              </a:solidFill>
            </a:rPr>
            <a:t>swap</a:t>
          </a:r>
          <a:r>
            <a:rPr lang="uk-UA" sz="3200" b="1" dirty="0" smtClean="0">
              <a:solidFill>
                <a:srgbClr val="0000FF"/>
              </a:solidFill>
            </a:rPr>
            <a:t> — обмін) </a:t>
          </a:r>
          <a:r>
            <a:rPr lang="uk-UA" sz="3200" b="1" dirty="0" smtClean="0">
              <a:solidFill>
                <a:schemeClr val="tx1"/>
              </a:solidFill>
            </a:rPr>
            <a:t>— це угода між контрагентами про обмін (один або декілька) певною кількістю базових інструментів на визначених умовах в майбутньому.</a:t>
          </a:r>
          <a:endParaRPr lang="uk-UA" sz="3200" b="1" dirty="0">
            <a:solidFill>
              <a:schemeClr val="tx1"/>
            </a:solidFill>
          </a:endParaRPr>
        </a:p>
      </dgm:t>
    </dgm:pt>
    <dgm:pt modelId="{308313E6-9164-4F6C-8FDA-9C3E78654806}" type="parTrans" cxnId="{601AE4D7-4CB3-49FA-B8F1-814D5623ADDC}">
      <dgm:prSet/>
      <dgm:spPr/>
      <dgm:t>
        <a:bodyPr/>
        <a:lstStyle/>
        <a:p>
          <a:endParaRPr lang="uk-UA"/>
        </a:p>
      </dgm:t>
    </dgm:pt>
    <dgm:pt modelId="{30592730-6FFA-45F5-945C-328911BF0CE9}" type="sibTrans" cxnId="{601AE4D7-4CB3-49FA-B8F1-814D5623ADDC}">
      <dgm:prSet/>
      <dgm:spPr/>
      <dgm:t>
        <a:bodyPr/>
        <a:lstStyle/>
        <a:p>
          <a:endParaRPr lang="uk-UA"/>
        </a:p>
      </dgm:t>
    </dgm:pt>
    <dgm:pt modelId="{186C5269-FCB3-4D40-9564-E029293D43B6}">
      <dgm:prSet custT="1">
        <dgm:style>
          <a:lnRef idx="3">
            <a:schemeClr val="lt1"/>
          </a:lnRef>
          <a:fillRef idx="1">
            <a:schemeClr val="accent5"/>
          </a:fillRef>
          <a:effectRef idx="1">
            <a:schemeClr val="accent5"/>
          </a:effectRef>
          <a:fontRef idx="minor">
            <a:schemeClr val="lt1"/>
          </a:fontRef>
        </dgm:style>
      </dgm:prSet>
      <dgm:spPr/>
      <dgm:t>
        <a:bodyPr/>
        <a:lstStyle/>
        <a:p>
          <a:pPr algn="just" rtl="0">
            <a:lnSpc>
              <a:spcPct val="100000"/>
            </a:lnSpc>
          </a:pPr>
          <a:r>
            <a:rPr lang="uk-UA" sz="3200" b="1" noProof="0" dirty="0" smtClean="0">
              <a:solidFill>
                <a:schemeClr val="tx1"/>
              </a:solidFill>
            </a:rPr>
            <a:t>Розрізняють </a:t>
          </a:r>
          <a:r>
            <a:rPr lang="uk-UA" sz="3200" b="1" noProof="0" dirty="0" smtClean="0">
              <a:solidFill>
                <a:srgbClr val="0000FF"/>
              </a:solidFill>
            </a:rPr>
            <a:t>два види своп-контрактів </a:t>
          </a:r>
          <a:r>
            <a:rPr lang="uk-UA" sz="3200" b="1" noProof="0" dirty="0" smtClean="0">
              <a:solidFill>
                <a:schemeClr val="tx1"/>
              </a:solidFill>
            </a:rPr>
            <a:t>— валютний своп і своп відсоткових ставок, кожен з яких має на меті хеджування відповідного виду ризику — валютного чи відсоткового. На практиці валютні та відсоткові свопи часто поєднуються в одній угоді.</a:t>
          </a:r>
          <a:endParaRPr lang="uk-UA" sz="3200" b="1" noProof="0" dirty="0">
            <a:solidFill>
              <a:schemeClr val="tx1"/>
            </a:solidFill>
          </a:endParaRPr>
        </a:p>
      </dgm:t>
    </dgm:pt>
    <dgm:pt modelId="{567C6328-D33C-4B29-8339-3FD4CD30B1FA}" type="parTrans" cxnId="{E186EAD8-FAF6-415B-BE48-00B648ED8593}">
      <dgm:prSet/>
      <dgm:spPr/>
      <dgm:t>
        <a:bodyPr/>
        <a:lstStyle/>
        <a:p>
          <a:endParaRPr lang="uk-UA"/>
        </a:p>
      </dgm:t>
    </dgm:pt>
    <dgm:pt modelId="{41114BCD-6F9E-4449-A7F7-F8EF64B6748D}" type="sibTrans" cxnId="{E186EAD8-FAF6-415B-BE48-00B648ED8593}">
      <dgm:prSet/>
      <dgm:spPr/>
      <dgm:t>
        <a:bodyPr/>
        <a:lstStyle/>
        <a:p>
          <a:endParaRPr lang="uk-UA"/>
        </a:p>
      </dgm:t>
    </dgm:pt>
    <dgm:pt modelId="{A652D885-484C-4A65-B147-69FE2A93FB29}" type="pres">
      <dgm:prSet presAssocID="{4491285B-1FDF-4911-87F5-F7B44923B941}" presName="Name0" presStyleCnt="0">
        <dgm:presLayoutVars>
          <dgm:dir/>
          <dgm:animLvl val="lvl"/>
          <dgm:resizeHandles val="exact"/>
        </dgm:presLayoutVars>
      </dgm:prSet>
      <dgm:spPr/>
      <dgm:t>
        <a:bodyPr/>
        <a:lstStyle/>
        <a:p>
          <a:endParaRPr lang="uk-UA"/>
        </a:p>
      </dgm:t>
    </dgm:pt>
    <dgm:pt modelId="{99F946C6-6AB1-403D-B154-33E4BDF0F415}" type="pres">
      <dgm:prSet presAssocID="{186C5269-FCB3-4D40-9564-E029293D43B6}" presName="boxAndChildren" presStyleCnt="0"/>
      <dgm:spPr/>
    </dgm:pt>
    <dgm:pt modelId="{F25D841F-7067-432C-9559-87543DB56097}" type="pres">
      <dgm:prSet presAssocID="{186C5269-FCB3-4D40-9564-E029293D43B6}" presName="parentTextBox" presStyleLbl="node1" presStyleIdx="0" presStyleCnt="2" custScaleY="123948"/>
      <dgm:spPr/>
      <dgm:t>
        <a:bodyPr/>
        <a:lstStyle/>
        <a:p>
          <a:endParaRPr lang="uk-UA"/>
        </a:p>
      </dgm:t>
    </dgm:pt>
    <dgm:pt modelId="{1750FAA4-967C-4762-AD84-71E5B81DC538}" type="pres">
      <dgm:prSet presAssocID="{30592730-6FFA-45F5-945C-328911BF0CE9}" presName="sp" presStyleCnt="0"/>
      <dgm:spPr/>
    </dgm:pt>
    <dgm:pt modelId="{6A141A49-FCC1-4D61-A5B7-5A9AB08A10F0}" type="pres">
      <dgm:prSet presAssocID="{E19EF9F1-2982-44D4-B654-543596323D55}" presName="arrowAndChildren" presStyleCnt="0"/>
      <dgm:spPr/>
    </dgm:pt>
    <dgm:pt modelId="{F41D3090-02E4-4A1F-AB66-EDBADE2234F2}" type="pres">
      <dgm:prSet presAssocID="{E19EF9F1-2982-44D4-B654-543596323D55}" presName="parentTextArrow" presStyleLbl="node1" presStyleIdx="1" presStyleCnt="2"/>
      <dgm:spPr/>
      <dgm:t>
        <a:bodyPr/>
        <a:lstStyle/>
        <a:p>
          <a:endParaRPr lang="uk-UA"/>
        </a:p>
      </dgm:t>
    </dgm:pt>
  </dgm:ptLst>
  <dgm:cxnLst>
    <dgm:cxn modelId="{E186EAD8-FAF6-415B-BE48-00B648ED8593}" srcId="{4491285B-1FDF-4911-87F5-F7B44923B941}" destId="{186C5269-FCB3-4D40-9564-E029293D43B6}" srcOrd="1" destOrd="0" parTransId="{567C6328-D33C-4B29-8339-3FD4CD30B1FA}" sibTransId="{41114BCD-6F9E-4449-A7F7-F8EF64B6748D}"/>
    <dgm:cxn modelId="{8C6D6EFC-AECC-4D29-9698-6A75BA520EE9}" type="presOf" srcId="{4491285B-1FDF-4911-87F5-F7B44923B941}" destId="{A652D885-484C-4A65-B147-69FE2A93FB29}" srcOrd="0" destOrd="0" presId="urn:microsoft.com/office/officeart/2005/8/layout/process4"/>
    <dgm:cxn modelId="{EEEFDF2C-3780-41D2-AAD9-33D95630146E}" type="presOf" srcId="{E19EF9F1-2982-44D4-B654-543596323D55}" destId="{F41D3090-02E4-4A1F-AB66-EDBADE2234F2}" srcOrd="0" destOrd="0" presId="urn:microsoft.com/office/officeart/2005/8/layout/process4"/>
    <dgm:cxn modelId="{601AE4D7-4CB3-49FA-B8F1-814D5623ADDC}" srcId="{4491285B-1FDF-4911-87F5-F7B44923B941}" destId="{E19EF9F1-2982-44D4-B654-543596323D55}" srcOrd="0" destOrd="0" parTransId="{308313E6-9164-4F6C-8FDA-9C3E78654806}" sibTransId="{30592730-6FFA-45F5-945C-328911BF0CE9}"/>
    <dgm:cxn modelId="{99BE6993-BDDF-4B58-8D82-CB17F71C98F0}" type="presOf" srcId="{186C5269-FCB3-4D40-9564-E029293D43B6}" destId="{F25D841F-7067-432C-9559-87543DB56097}" srcOrd="0" destOrd="0" presId="urn:microsoft.com/office/officeart/2005/8/layout/process4"/>
    <dgm:cxn modelId="{8BD462DA-DF61-4DD2-AF6A-1151C6172973}" type="presParOf" srcId="{A652D885-484C-4A65-B147-69FE2A93FB29}" destId="{99F946C6-6AB1-403D-B154-33E4BDF0F415}" srcOrd="0" destOrd="0" presId="urn:microsoft.com/office/officeart/2005/8/layout/process4"/>
    <dgm:cxn modelId="{82105B6E-D57A-48A0-9A41-6BCCE06A37B4}" type="presParOf" srcId="{99F946C6-6AB1-403D-B154-33E4BDF0F415}" destId="{F25D841F-7067-432C-9559-87543DB56097}" srcOrd="0" destOrd="0" presId="urn:microsoft.com/office/officeart/2005/8/layout/process4"/>
    <dgm:cxn modelId="{ABD900E5-2BA5-4759-9EDE-8F77F08FB0EF}" type="presParOf" srcId="{A652D885-484C-4A65-B147-69FE2A93FB29}" destId="{1750FAA4-967C-4762-AD84-71E5B81DC538}" srcOrd="1" destOrd="0" presId="urn:microsoft.com/office/officeart/2005/8/layout/process4"/>
    <dgm:cxn modelId="{E632C65C-C132-4F8F-96BF-444F912C13CA}" type="presParOf" srcId="{A652D885-484C-4A65-B147-69FE2A93FB29}" destId="{6A141A49-FCC1-4D61-A5B7-5A9AB08A10F0}" srcOrd="2" destOrd="0" presId="urn:microsoft.com/office/officeart/2005/8/layout/process4"/>
    <dgm:cxn modelId="{8F04922E-A1B2-403B-8960-EFD13B69F430}" type="presParOf" srcId="{6A141A49-FCC1-4D61-A5B7-5A9AB08A10F0}" destId="{F41D3090-02E4-4A1F-AB66-EDBADE2234F2}"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91285B-1FDF-4911-87F5-F7B44923B941}"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uk-UA"/>
        </a:p>
      </dgm:t>
    </dgm:pt>
    <dgm:pt modelId="{E19EF9F1-2982-44D4-B654-543596323D55}">
      <dgm:prSet custT="1">
        <dgm:style>
          <a:lnRef idx="3">
            <a:schemeClr val="lt1"/>
          </a:lnRef>
          <a:fillRef idx="1">
            <a:schemeClr val="accent5"/>
          </a:fillRef>
          <a:effectRef idx="1">
            <a:schemeClr val="accent5"/>
          </a:effectRef>
          <a:fontRef idx="minor">
            <a:schemeClr val="lt1"/>
          </a:fontRef>
        </dgm:style>
      </dgm:prSet>
      <dgm:spPr/>
      <dgm:t>
        <a:bodyPr/>
        <a:lstStyle/>
        <a:p>
          <a:pPr algn="just" rtl="0"/>
          <a:r>
            <a:rPr lang="uk-UA" sz="3200" b="1" noProof="0" dirty="0" smtClean="0">
              <a:solidFill>
                <a:schemeClr val="tx1"/>
              </a:solidFill>
            </a:rPr>
            <a:t>Для </a:t>
          </a:r>
          <a:r>
            <a:rPr lang="uk-UA" sz="3200" b="1" noProof="0" dirty="0" smtClean="0">
              <a:solidFill>
                <a:srgbClr val="0000FF"/>
              </a:solidFill>
            </a:rPr>
            <a:t>хеджування ризику зміни відсоткових ставок </a:t>
          </a:r>
          <a:r>
            <a:rPr lang="uk-UA" sz="3200" b="1" noProof="0" dirty="0" smtClean="0">
              <a:solidFill>
                <a:schemeClr val="tx1"/>
              </a:solidFill>
            </a:rPr>
            <a:t>банк може використати такі інструменти:</a:t>
          </a:r>
          <a:endParaRPr lang="uk-UA" sz="3200" b="1" noProof="0" dirty="0">
            <a:solidFill>
              <a:schemeClr val="tx1"/>
            </a:solidFill>
          </a:endParaRPr>
        </a:p>
      </dgm:t>
    </dgm:pt>
    <dgm:pt modelId="{308313E6-9164-4F6C-8FDA-9C3E78654806}" type="parTrans" cxnId="{601AE4D7-4CB3-49FA-B8F1-814D5623ADDC}">
      <dgm:prSet/>
      <dgm:spPr/>
      <dgm:t>
        <a:bodyPr/>
        <a:lstStyle/>
        <a:p>
          <a:endParaRPr lang="uk-UA"/>
        </a:p>
      </dgm:t>
    </dgm:pt>
    <dgm:pt modelId="{30592730-6FFA-45F5-945C-328911BF0CE9}" type="sibTrans" cxnId="{601AE4D7-4CB3-49FA-B8F1-814D5623ADDC}">
      <dgm:prSet/>
      <dgm:spPr/>
      <dgm:t>
        <a:bodyPr/>
        <a:lstStyle/>
        <a:p>
          <a:endParaRPr lang="uk-UA"/>
        </a:p>
      </dgm:t>
    </dgm:pt>
    <dgm:pt modelId="{186C5269-FCB3-4D40-9564-E029293D43B6}">
      <dgm:prSet custT="1">
        <dgm:style>
          <a:lnRef idx="3">
            <a:schemeClr val="lt1"/>
          </a:lnRef>
          <a:fillRef idx="1">
            <a:schemeClr val="accent5"/>
          </a:fillRef>
          <a:effectRef idx="1">
            <a:schemeClr val="accent5"/>
          </a:effectRef>
          <a:fontRef idx="minor">
            <a:schemeClr val="lt1"/>
          </a:fontRef>
        </dgm:style>
      </dgm:prSet>
      <dgm:spPr/>
      <dgm:t>
        <a:bodyPr/>
        <a:lstStyle/>
        <a:p>
          <a:pPr algn="just" rtl="0">
            <a:lnSpc>
              <a:spcPct val="100000"/>
            </a:lnSpc>
          </a:pPr>
          <a:r>
            <a:rPr lang="uk-UA" sz="3200" b="1" dirty="0" smtClean="0">
              <a:solidFill>
                <a:schemeClr val="tx1"/>
              </a:solidFill>
            </a:rPr>
            <a:t>1</a:t>
          </a:r>
          <a:r>
            <a:rPr lang="ru-RU" sz="3200" b="1" dirty="0" smtClean="0">
              <a:solidFill>
                <a:schemeClr val="tx1"/>
              </a:solidFill>
              <a:sym typeface="Symbol"/>
            </a:rPr>
            <a:t></a:t>
          </a:r>
          <a:r>
            <a:rPr lang="ru-RU" sz="3200" b="1" dirty="0" smtClean="0">
              <a:solidFill>
                <a:schemeClr val="tx1"/>
              </a:solidFill>
            </a:rPr>
            <a:t> форвардний контракт за відсотковими ставками; </a:t>
          </a:r>
          <a:endParaRPr lang="uk-UA" sz="3200" b="1" dirty="0" smtClean="0">
            <a:solidFill>
              <a:schemeClr val="tx1"/>
            </a:solidFill>
          </a:endParaRPr>
        </a:p>
        <a:p>
          <a:pPr algn="just">
            <a:lnSpc>
              <a:spcPct val="100000"/>
            </a:lnSpc>
          </a:pPr>
          <a:r>
            <a:rPr lang="uk-UA" sz="3200" b="1" dirty="0" smtClean="0">
              <a:solidFill>
                <a:schemeClr val="tx1"/>
              </a:solidFill>
            </a:rPr>
            <a:t>2</a:t>
          </a:r>
          <a:r>
            <a:rPr lang="ru-RU" sz="3200" b="1" dirty="0" smtClean="0">
              <a:solidFill>
                <a:schemeClr val="tx1"/>
              </a:solidFill>
              <a:sym typeface="Symbol"/>
            </a:rPr>
            <a:t></a:t>
          </a:r>
          <a:r>
            <a:rPr lang="ru-RU" sz="3200" b="1" dirty="0" smtClean="0">
              <a:solidFill>
                <a:schemeClr val="tx1"/>
              </a:solidFill>
            </a:rPr>
            <a:t> </a:t>
          </a:r>
          <a:r>
            <a:rPr lang="ru-RU" sz="3200" b="1" dirty="0" err="1" smtClean="0">
              <a:solidFill>
                <a:schemeClr val="tx1"/>
              </a:solidFill>
            </a:rPr>
            <a:t>ф’ючерсний</a:t>
          </a:r>
          <a:r>
            <a:rPr lang="ru-RU" sz="3200" b="1" dirty="0" smtClean="0">
              <a:solidFill>
                <a:schemeClr val="tx1"/>
              </a:solidFill>
            </a:rPr>
            <a:t> контракт за відсотковими ставками; </a:t>
          </a:r>
          <a:endParaRPr lang="uk-UA" sz="3200" b="1" dirty="0" smtClean="0">
            <a:solidFill>
              <a:schemeClr val="tx1"/>
            </a:solidFill>
          </a:endParaRPr>
        </a:p>
        <a:p>
          <a:pPr algn="just">
            <a:lnSpc>
              <a:spcPct val="100000"/>
            </a:lnSpc>
          </a:pPr>
          <a:r>
            <a:rPr lang="uk-UA" sz="3200" b="1" dirty="0" smtClean="0">
              <a:solidFill>
                <a:schemeClr val="tx1"/>
              </a:solidFill>
            </a:rPr>
            <a:t>3</a:t>
          </a:r>
          <a:r>
            <a:rPr lang="ru-RU" sz="3200" b="1" dirty="0" smtClean="0">
              <a:solidFill>
                <a:schemeClr val="tx1"/>
              </a:solidFill>
              <a:sym typeface="Symbol"/>
            </a:rPr>
            <a:t></a:t>
          </a:r>
          <a:r>
            <a:rPr lang="ru-RU" sz="3200" b="1" dirty="0" smtClean="0">
              <a:solidFill>
                <a:schemeClr val="tx1"/>
              </a:solidFill>
            </a:rPr>
            <a:t> о</a:t>
          </a:r>
          <a:r>
            <a:rPr lang="uk-UA" sz="3200" b="1" dirty="0" smtClean="0">
              <a:solidFill>
                <a:schemeClr val="tx1"/>
              </a:solidFill>
            </a:rPr>
            <a:t>п</a:t>
          </a:r>
          <a:r>
            <a:rPr lang="ru-RU" sz="3200" b="1" dirty="0" smtClean="0">
              <a:solidFill>
                <a:schemeClr val="tx1"/>
              </a:solidFill>
            </a:rPr>
            <a:t>ціонний контракт за відсотковими ставками; </a:t>
          </a:r>
          <a:endParaRPr lang="uk-UA" sz="3200" b="1" dirty="0" smtClean="0">
            <a:solidFill>
              <a:schemeClr val="tx1"/>
            </a:solidFill>
          </a:endParaRPr>
        </a:p>
        <a:p>
          <a:pPr algn="just">
            <a:lnSpc>
              <a:spcPct val="100000"/>
            </a:lnSpc>
          </a:pPr>
          <a:r>
            <a:rPr lang="uk-UA" sz="3200" b="1" dirty="0" smtClean="0">
              <a:solidFill>
                <a:schemeClr val="tx1"/>
              </a:solidFill>
            </a:rPr>
            <a:t>4</a:t>
          </a:r>
          <a:r>
            <a:rPr lang="ru-RU" sz="3200" b="1" dirty="0" smtClean="0">
              <a:solidFill>
                <a:schemeClr val="tx1"/>
              </a:solidFill>
              <a:sym typeface="Symbol"/>
            </a:rPr>
            <a:t></a:t>
          </a:r>
          <a:r>
            <a:rPr lang="uk-UA" sz="3200" b="1" dirty="0" smtClean="0">
              <a:solidFill>
                <a:schemeClr val="tx1"/>
              </a:solidFill>
            </a:rPr>
            <a:t> відсотковий своп-контракт.</a:t>
          </a:r>
          <a:endParaRPr lang="uk-UA" sz="3200" b="1" dirty="0">
            <a:solidFill>
              <a:schemeClr val="tx1"/>
            </a:solidFill>
          </a:endParaRPr>
        </a:p>
      </dgm:t>
    </dgm:pt>
    <dgm:pt modelId="{567C6328-D33C-4B29-8339-3FD4CD30B1FA}" type="parTrans" cxnId="{E186EAD8-FAF6-415B-BE48-00B648ED8593}">
      <dgm:prSet/>
      <dgm:spPr/>
      <dgm:t>
        <a:bodyPr/>
        <a:lstStyle/>
        <a:p>
          <a:endParaRPr lang="uk-UA"/>
        </a:p>
      </dgm:t>
    </dgm:pt>
    <dgm:pt modelId="{41114BCD-6F9E-4449-A7F7-F8EF64B6748D}" type="sibTrans" cxnId="{E186EAD8-FAF6-415B-BE48-00B648ED8593}">
      <dgm:prSet/>
      <dgm:spPr/>
      <dgm:t>
        <a:bodyPr/>
        <a:lstStyle/>
        <a:p>
          <a:endParaRPr lang="uk-UA"/>
        </a:p>
      </dgm:t>
    </dgm:pt>
    <dgm:pt modelId="{A652D885-484C-4A65-B147-69FE2A93FB29}" type="pres">
      <dgm:prSet presAssocID="{4491285B-1FDF-4911-87F5-F7B44923B941}" presName="Name0" presStyleCnt="0">
        <dgm:presLayoutVars>
          <dgm:dir/>
          <dgm:animLvl val="lvl"/>
          <dgm:resizeHandles val="exact"/>
        </dgm:presLayoutVars>
      </dgm:prSet>
      <dgm:spPr/>
      <dgm:t>
        <a:bodyPr/>
        <a:lstStyle/>
        <a:p>
          <a:endParaRPr lang="uk-UA"/>
        </a:p>
      </dgm:t>
    </dgm:pt>
    <dgm:pt modelId="{99F946C6-6AB1-403D-B154-33E4BDF0F415}" type="pres">
      <dgm:prSet presAssocID="{186C5269-FCB3-4D40-9564-E029293D43B6}" presName="boxAndChildren" presStyleCnt="0"/>
      <dgm:spPr/>
    </dgm:pt>
    <dgm:pt modelId="{F25D841F-7067-432C-9559-87543DB56097}" type="pres">
      <dgm:prSet presAssocID="{186C5269-FCB3-4D40-9564-E029293D43B6}" presName="parentTextBox" presStyleLbl="node1" presStyleIdx="0" presStyleCnt="2" custScaleY="123948"/>
      <dgm:spPr/>
      <dgm:t>
        <a:bodyPr/>
        <a:lstStyle/>
        <a:p>
          <a:endParaRPr lang="uk-UA"/>
        </a:p>
      </dgm:t>
    </dgm:pt>
    <dgm:pt modelId="{1750FAA4-967C-4762-AD84-71E5B81DC538}" type="pres">
      <dgm:prSet presAssocID="{30592730-6FFA-45F5-945C-328911BF0CE9}" presName="sp" presStyleCnt="0"/>
      <dgm:spPr/>
    </dgm:pt>
    <dgm:pt modelId="{6A141A49-FCC1-4D61-A5B7-5A9AB08A10F0}" type="pres">
      <dgm:prSet presAssocID="{E19EF9F1-2982-44D4-B654-543596323D55}" presName="arrowAndChildren" presStyleCnt="0"/>
      <dgm:spPr/>
    </dgm:pt>
    <dgm:pt modelId="{F41D3090-02E4-4A1F-AB66-EDBADE2234F2}" type="pres">
      <dgm:prSet presAssocID="{E19EF9F1-2982-44D4-B654-543596323D55}" presName="parentTextArrow" presStyleLbl="node1" presStyleIdx="1" presStyleCnt="2"/>
      <dgm:spPr/>
      <dgm:t>
        <a:bodyPr/>
        <a:lstStyle/>
        <a:p>
          <a:endParaRPr lang="uk-UA"/>
        </a:p>
      </dgm:t>
    </dgm:pt>
  </dgm:ptLst>
  <dgm:cxnLst>
    <dgm:cxn modelId="{E186EAD8-FAF6-415B-BE48-00B648ED8593}" srcId="{4491285B-1FDF-4911-87F5-F7B44923B941}" destId="{186C5269-FCB3-4D40-9564-E029293D43B6}" srcOrd="1" destOrd="0" parTransId="{567C6328-D33C-4B29-8339-3FD4CD30B1FA}" sibTransId="{41114BCD-6F9E-4449-A7F7-F8EF64B6748D}"/>
    <dgm:cxn modelId="{601AE4D7-4CB3-49FA-B8F1-814D5623ADDC}" srcId="{4491285B-1FDF-4911-87F5-F7B44923B941}" destId="{E19EF9F1-2982-44D4-B654-543596323D55}" srcOrd="0" destOrd="0" parTransId="{308313E6-9164-4F6C-8FDA-9C3E78654806}" sibTransId="{30592730-6FFA-45F5-945C-328911BF0CE9}"/>
    <dgm:cxn modelId="{7DEC7DFF-56A0-48A4-A054-6017D9888B66}" type="presOf" srcId="{E19EF9F1-2982-44D4-B654-543596323D55}" destId="{F41D3090-02E4-4A1F-AB66-EDBADE2234F2}" srcOrd="0" destOrd="0" presId="urn:microsoft.com/office/officeart/2005/8/layout/process4"/>
    <dgm:cxn modelId="{A8B32943-8E35-418B-8523-F653C78F9C7F}" type="presOf" srcId="{186C5269-FCB3-4D40-9564-E029293D43B6}" destId="{F25D841F-7067-432C-9559-87543DB56097}" srcOrd="0" destOrd="0" presId="urn:microsoft.com/office/officeart/2005/8/layout/process4"/>
    <dgm:cxn modelId="{FE41DDA3-8174-4D97-868D-5503225FD175}" type="presOf" srcId="{4491285B-1FDF-4911-87F5-F7B44923B941}" destId="{A652D885-484C-4A65-B147-69FE2A93FB29}" srcOrd="0" destOrd="0" presId="urn:microsoft.com/office/officeart/2005/8/layout/process4"/>
    <dgm:cxn modelId="{4F6604F4-6799-44C6-8497-272EDD676A22}" type="presParOf" srcId="{A652D885-484C-4A65-B147-69FE2A93FB29}" destId="{99F946C6-6AB1-403D-B154-33E4BDF0F415}" srcOrd="0" destOrd="0" presId="urn:microsoft.com/office/officeart/2005/8/layout/process4"/>
    <dgm:cxn modelId="{C2FCFEED-EA59-4520-98E0-EDFDFD980FB7}" type="presParOf" srcId="{99F946C6-6AB1-403D-B154-33E4BDF0F415}" destId="{F25D841F-7067-432C-9559-87543DB56097}" srcOrd="0" destOrd="0" presId="urn:microsoft.com/office/officeart/2005/8/layout/process4"/>
    <dgm:cxn modelId="{DA2CA496-AD2F-4348-A347-51BD9789708A}" type="presParOf" srcId="{A652D885-484C-4A65-B147-69FE2A93FB29}" destId="{1750FAA4-967C-4762-AD84-71E5B81DC538}" srcOrd="1" destOrd="0" presId="urn:microsoft.com/office/officeart/2005/8/layout/process4"/>
    <dgm:cxn modelId="{792D990C-B2F3-4E37-89FB-806365463AB9}" type="presParOf" srcId="{A652D885-484C-4A65-B147-69FE2A93FB29}" destId="{6A141A49-FCC1-4D61-A5B7-5A9AB08A10F0}" srcOrd="2" destOrd="0" presId="urn:microsoft.com/office/officeart/2005/8/layout/process4"/>
    <dgm:cxn modelId="{A4880422-02DD-41AC-B14F-67AB5E6196EA}" type="presParOf" srcId="{6A141A49-FCC1-4D61-A5B7-5A9AB08A10F0}" destId="{F41D3090-02E4-4A1F-AB66-EDBADE2234F2}"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C0F06A2-A54D-4265-93DA-E1DCCA37DEE8}" type="doc">
      <dgm:prSet loTypeId="urn:microsoft.com/office/officeart/2005/8/layout/default" loCatId="list" qsTypeId="urn:microsoft.com/office/officeart/2005/8/quickstyle/simple3" qsCatId="simple" csTypeId="urn:microsoft.com/office/officeart/2005/8/colors/accent1_2" csCatId="accent1"/>
      <dgm:spPr/>
      <dgm:t>
        <a:bodyPr/>
        <a:lstStyle/>
        <a:p>
          <a:endParaRPr lang="uk-UA"/>
        </a:p>
      </dgm:t>
    </dgm:pt>
    <dgm:pt modelId="{7C383A42-45E2-41FF-8F98-FB4CF213CA52}">
      <dgm:prSet/>
      <dgm:spPr/>
      <dgm:t>
        <a:bodyPr/>
        <a:lstStyle/>
        <a:p>
          <a:pPr rtl="0"/>
          <a:r>
            <a:rPr lang="uk-UA" b="1" i="1" dirty="0" smtClean="0"/>
            <a:t>дата погашення</a:t>
          </a:r>
          <a:r>
            <a:rPr lang="uk-UA" b="1" dirty="0" smtClean="0"/>
            <a:t> — зафіксований в угоді термін закінчення строку дії контракту; </a:t>
          </a:r>
          <a:endParaRPr lang="uk-UA" b="1" dirty="0"/>
        </a:p>
      </dgm:t>
    </dgm:pt>
    <dgm:pt modelId="{8B14958C-CB4D-4D44-8AB4-5D1A9A7A1E2C}" type="parTrans" cxnId="{175DF6C6-D3FF-48A6-8DA8-74B6F6FFFF10}">
      <dgm:prSet/>
      <dgm:spPr/>
      <dgm:t>
        <a:bodyPr/>
        <a:lstStyle/>
        <a:p>
          <a:endParaRPr lang="uk-UA"/>
        </a:p>
      </dgm:t>
    </dgm:pt>
    <dgm:pt modelId="{10DF2B96-8B68-4309-92F2-E4AAB39AF880}" type="sibTrans" cxnId="{175DF6C6-D3FF-48A6-8DA8-74B6F6FFFF10}">
      <dgm:prSet/>
      <dgm:spPr/>
      <dgm:t>
        <a:bodyPr/>
        <a:lstStyle/>
        <a:p>
          <a:endParaRPr lang="uk-UA"/>
        </a:p>
      </dgm:t>
    </dgm:pt>
    <dgm:pt modelId="{F3E25D3C-5EFB-4219-93C0-DBCB8E0A609C}">
      <dgm:prSet/>
      <dgm:spPr/>
      <dgm:t>
        <a:bodyPr/>
        <a:lstStyle/>
        <a:p>
          <a:pPr rtl="0"/>
          <a:r>
            <a:rPr lang="uk-UA" b="1" i="1" dirty="0" smtClean="0"/>
            <a:t>дата фіксингу</a:t>
          </a:r>
          <a:r>
            <a:rPr lang="uk-UA" b="1" dirty="0" smtClean="0"/>
            <a:t> — день, коли фіксується рівень ринкової ставки, визначеної в угоді як орієнтовна (як правило, це ставка </a:t>
          </a:r>
          <a:r>
            <a:rPr lang="ru-RU" b="1" dirty="0" smtClean="0"/>
            <a:t>LIBOR</a:t>
          </a:r>
          <a:r>
            <a:rPr lang="uk-UA" b="1" dirty="0" smtClean="0"/>
            <a:t>);</a:t>
          </a:r>
          <a:endParaRPr lang="uk-UA" b="1" dirty="0"/>
        </a:p>
      </dgm:t>
    </dgm:pt>
    <dgm:pt modelId="{1C63AE8B-CE0A-465C-A2A2-379108ABAE6D}" type="parTrans" cxnId="{6B3E5A03-6249-4563-B2EB-5797B2753FD0}">
      <dgm:prSet/>
      <dgm:spPr/>
      <dgm:t>
        <a:bodyPr/>
        <a:lstStyle/>
        <a:p>
          <a:endParaRPr lang="uk-UA"/>
        </a:p>
      </dgm:t>
    </dgm:pt>
    <dgm:pt modelId="{09829DDE-2C8E-46DF-AFD4-E1CAD26CE4F0}" type="sibTrans" cxnId="{6B3E5A03-6249-4563-B2EB-5797B2753FD0}">
      <dgm:prSet/>
      <dgm:spPr/>
      <dgm:t>
        <a:bodyPr/>
        <a:lstStyle/>
        <a:p>
          <a:endParaRPr lang="uk-UA"/>
        </a:p>
      </dgm:t>
    </dgm:pt>
    <dgm:pt modelId="{BFAC7326-BCD6-4734-8E0F-17FD51478FAD}">
      <dgm:prSet/>
      <dgm:spPr/>
      <dgm:t>
        <a:bodyPr/>
        <a:lstStyle/>
        <a:p>
          <a:pPr rtl="0"/>
          <a:r>
            <a:rPr lang="uk-UA" b="1" i="1" dirty="0" smtClean="0"/>
            <a:t>контрактний період</a:t>
          </a:r>
          <a:r>
            <a:rPr lang="uk-UA" b="1" dirty="0" smtClean="0"/>
            <a:t> — час від дати платежу до дати погашення; </a:t>
          </a:r>
          <a:endParaRPr lang="uk-UA" b="1" dirty="0"/>
        </a:p>
      </dgm:t>
    </dgm:pt>
    <dgm:pt modelId="{75147709-2BDA-491B-906B-A7DC5EC4A660}" type="parTrans" cxnId="{34C9D70E-7A3D-44E2-B821-4EF54A3A3D80}">
      <dgm:prSet/>
      <dgm:spPr/>
      <dgm:t>
        <a:bodyPr/>
        <a:lstStyle/>
        <a:p>
          <a:endParaRPr lang="uk-UA"/>
        </a:p>
      </dgm:t>
    </dgm:pt>
    <dgm:pt modelId="{70FD9A73-C603-4864-A391-25684EA8FE29}" type="sibTrans" cxnId="{34C9D70E-7A3D-44E2-B821-4EF54A3A3D80}">
      <dgm:prSet/>
      <dgm:spPr/>
      <dgm:t>
        <a:bodyPr/>
        <a:lstStyle/>
        <a:p>
          <a:endParaRPr lang="uk-UA"/>
        </a:p>
      </dgm:t>
    </dgm:pt>
    <dgm:pt modelId="{302B2BE8-A974-473D-87C0-47910003D584}">
      <dgm:prSet/>
      <dgm:spPr/>
      <dgm:t>
        <a:bodyPr/>
        <a:lstStyle/>
        <a:p>
          <a:pPr rtl="0"/>
          <a:r>
            <a:rPr lang="uk-UA" b="1" i="1" dirty="0" smtClean="0"/>
            <a:t>контрактна ставка</a:t>
          </a:r>
          <a:r>
            <a:rPr lang="uk-UA" b="1" dirty="0" smtClean="0"/>
            <a:t> — відсоткова ставка, зафіксована в контракті на дату укладення форвардної угоди і гарантована продавцем </a:t>
          </a:r>
          <a:r>
            <a:rPr lang="ru-RU" b="1" dirty="0" smtClean="0"/>
            <a:t>FRA</a:t>
          </a:r>
          <a:r>
            <a:rPr lang="uk-UA" b="1" dirty="0" smtClean="0"/>
            <a:t> на весь період його дії.</a:t>
          </a:r>
          <a:endParaRPr lang="uk-UA" b="1" dirty="0"/>
        </a:p>
      </dgm:t>
    </dgm:pt>
    <dgm:pt modelId="{C29AE158-0DAA-4E36-AC15-283F1A7CD7DC}" type="parTrans" cxnId="{E2231C5E-067D-4813-A946-81E994D52710}">
      <dgm:prSet/>
      <dgm:spPr/>
      <dgm:t>
        <a:bodyPr/>
        <a:lstStyle/>
        <a:p>
          <a:endParaRPr lang="uk-UA"/>
        </a:p>
      </dgm:t>
    </dgm:pt>
    <dgm:pt modelId="{215CEE42-F834-4DFD-B7A2-6B75BBD5B761}" type="sibTrans" cxnId="{E2231C5E-067D-4813-A946-81E994D52710}">
      <dgm:prSet/>
      <dgm:spPr/>
      <dgm:t>
        <a:bodyPr/>
        <a:lstStyle/>
        <a:p>
          <a:endParaRPr lang="uk-UA"/>
        </a:p>
      </dgm:t>
    </dgm:pt>
    <dgm:pt modelId="{A59D69BF-4D56-4E6D-AAF8-0C028154EB77}" type="pres">
      <dgm:prSet presAssocID="{CC0F06A2-A54D-4265-93DA-E1DCCA37DEE8}" presName="diagram" presStyleCnt="0">
        <dgm:presLayoutVars>
          <dgm:dir/>
          <dgm:resizeHandles val="exact"/>
        </dgm:presLayoutVars>
      </dgm:prSet>
      <dgm:spPr/>
    </dgm:pt>
    <dgm:pt modelId="{D7CD3F76-2315-4982-AD22-5A0490DBD025}" type="pres">
      <dgm:prSet presAssocID="{7C383A42-45E2-41FF-8F98-FB4CF213CA52}" presName="node" presStyleLbl="node1" presStyleIdx="0" presStyleCnt="4">
        <dgm:presLayoutVars>
          <dgm:bulletEnabled val="1"/>
        </dgm:presLayoutVars>
      </dgm:prSet>
      <dgm:spPr/>
    </dgm:pt>
    <dgm:pt modelId="{9113D45F-CAFB-4B6D-A683-FF08DF363F4A}" type="pres">
      <dgm:prSet presAssocID="{10DF2B96-8B68-4309-92F2-E4AAB39AF880}" presName="sibTrans" presStyleCnt="0"/>
      <dgm:spPr/>
    </dgm:pt>
    <dgm:pt modelId="{0D74EE68-1700-4F8A-A904-E6618742EA53}" type="pres">
      <dgm:prSet presAssocID="{F3E25D3C-5EFB-4219-93C0-DBCB8E0A609C}" presName="node" presStyleLbl="node1" presStyleIdx="1" presStyleCnt="4">
        <dgm:presLayoutVars>
          <dgm:bulletEnabled val="1"/>
        </dgm:presLayoutVars>
      </dgm:prSet>
      <dgm:spPr/>
    </dgm:pt>
    <dgm:pt modelId="{CAC412C0-C69C-4D2F-A908-6E5C5BD1CEAB}" type="pres">
      <dgm:prSet presAssocID="{09829DDE-2C8E-46DF-AFD4-E1CAD26CE4F0}" presName="sibTrans" presStyleCnt="0"/>
      <dgm:spPr/>
    </dgm:pt>
    <dgm:pt modelId="{C875F317-8C96-45B1-97DF-14ABFE040AA8}" type="pres">
      <dgm:prSet presAssocID="{BFAC7326-BCD6-4734-8E0F-17FD51478FAD}" presName="node" presStyleLbl="node1" presStyleIdx="2" presStyleCnt="4">
        <dgm:presLayoutVars>
          <dgm:bulletEnabled val="1"/>
        </dgm:presLayoutVars>
      </dgm:prSet>
      <dgm:spPr/>
    </dgm:pt>
    <dgm:pt modelId="{11244360-6A24-4469-9D09-EC2CE91EE572}" type="pres">
      <dgm:prSet presAssocID="{70FD9A73-C603-4864-A391-25684EA8FE29}" presName="sibTrans" presStyleCnt="0"/>
      <dgm:spPr/>
    </dgm:pt>
    <dgm:pt modelId="{1FE12970-FDE8-4B21-8E3D-B10CC7B646C1}" type="pres">
      <dgm:prSet presAssocID="{302B2BE8-A974-473D-87C0-47910003D584}" presName="node" presStyleLbl="node1" presStyleIdx="3" presStyleCnt="4">
        <dgm:presLayoutVars>
          <dgm:bulletEnabled val="1"/>
        </dgm:presLayoutVars>
      </dgm:prSet>
      <dgm:spPr/>
    </dgm:pt>
  </dgm:ptLst>
  <dgm:cxnLst>
    <dgm:cxn modelId="{6B3E5A03-6249-4563-B2EB-5797B2753FD0}" srcId="{CC0F06A2-A54D-4265-93DA-E1DCCA37DEE8}" destId="{F3E25D3C-5EFB-4219-93C0-DBCB8E0A609C}" srcOrd="1" destOrd="0" parTransId="{1C63AE8B-CE0A-465C-A2A2-379108ABAE6D}" sibTransId="{09829DDE-2C8E-46DF-AFD4-E1CAD26CE4F0}"/>
    <dgm:cxn modelId="{E2231C5E-067D-4813-A946-81E994D52710}" srcId="{CC0F06A2-A54D-4265-93DA-E1DCCA37DEE8}" destId="{302B2BE8-A974-473D-87C0-47910003D584}" srcOrd="3" destOrd="0" parTransId="{C29AE158-0DAA-4E36-AC15-283F1A7CD7DC}" sibTransId="{215CEE42-F834-4DFD-B7A2-6B75BBD5B761}"/>
    <dgm:cxn modelId="{CDAAB7FE-762C-4EBE-BCCA-4A8F2B75319F}" type="presOf" srcId="{CC0F06A2-A54D-4265-93DA-E1DCCA37DEE8}" destId="{A59D69BF-4D56-4E6D-AAF8-0C028154EB77}" srcOrd="0" destOrd="0" presId="urn:microsoft.com/office/officeart/2005/8/layout/default"/>
    <dgm:cxn modelId="{34C9D70E-7A3D-44E2-B821-4EF54A3A3D80}" srcId="{CC0F06A2-A54D-4265-93DA-E1DCCA37DEE8}" destId="{BFAC7326-BCD6-4734-8E0F-17FD51478FAD}" srcOrd="2" destOrd="0" parTransId="{75147709-2BDA-491B-906B-A7DC5EC4A660}" sibTransId="{70FD9A73-C603-4864-A391-25684EA8FE29}"/>
    <dgm:cxn modelId="{BECB24C5-F050-44D7-8EF1-BF7DDF67A5E0}" type="presOf" srcId="{BFAC7326-BCD6-4734-8E0F-17FD51478FAD}" destId="{C875F317-8C96-45B1-97DF-14ABFE040AA8}" srcOrd="0" destOrd="0" presId="urn:microsoft.com/office/officeart/2005/8/layout/default"/>
    <dgm:cxn modelId="{175DF6C6-D3FF-48A6-8DA8-74B6F6FFFF10}" srcId="{CC0F06A2-A54D-4265-93DA-E1DCCA37DEE8}" destId="{7C383A42-45E2-41FF-8F98-FB4CF213CA52}" srcOrd="0" destOrd="0" parTransId="{8B14958C-CB4D-4D44-8AB4-5D1A9A7A1E2C}" sibTransId="{10DF2B96-8B68-4309-92F2-E4AAB39AF880}"/>
    <dgm:cxn modelId="{74F90DBB-44FE-41A2-8640-1A1D028564B2}" type="presOf" srcId="{302B2BE8-A974-473D-87C0-47910003D584}" destId="{1FE12970-FDE8-4B21-8E3D-B10CC7B646C1}" srcOrd="0" destOrd="0" presId="urn:microsoft.com/office/officeart/2005/8/layout/default"/>
    <dgm:cxn modelId="{8F7AC63B-A9DC-4C75-82F1-4A06D9FF6E08}" type="presOf" srcId="{F3E25D3C-5EFB-4219-93C0-DBCB8E0A609C}" destId="{0D74EE68-1700-4F8A-A904-E6618742EA53}" srcOrd="0" destOrd="0" presId="urn:microsoft.com/office/officeart/2005/8/layout/default"/>
    <dgm:cxn modelId="{FDA91D11-18F5-40F0-9A48-BA006DCDE823}" type="presOf" srcId="{7C383A42-45E2-41FF-8F98-FB4CF213CA52}" destId="{D7CD3F76-2315-4982-AD22-5A0490DBD025}" srcOrd="0" destOrd="0" presId="urn:microsoft.com/office/officeart/2005/8/layout/default"/>
    <dgm:cxn modelId="{6E611622-B766-4C9C-B47C-646B79AB7DDC}" type="presParOf" srcId="{A59D69BF-4D56-4E6D-AAF8-0C028154EB77}" destId="{D7CD3F76-2315-4982-AD22-5A0490DBD025}" srcOrd="0" destOrd="0" presId="urn:microsoft.com/office/officeart/2005/8/layout/default"/>
    <dgm:cxn modelId="{587A55EB-740F-4A9B-9018-BBFFB348FEE8}" type="presParOf" srcId="{A59D69BF-4D56-4E6D-AAF8-0C028154EB77}" destId="{9113D45F-CAFB-4B6D-A683-FF08DF363F4A}" srcOrd="1" destOrd="0" presId="urn:microsoft.com/office/officeart/2005/8/layout/default"/>
    <dgm:cxn modelId="{9BF6DAF6-034A-4221-86C6-70F72718322D}" type="presParOf" srcId="{A59D69BF-4D56-4E6D-AAF8-0C028154EB77}" destId="{0D74EE68-1700-4F8A-A904-E6618742EA53}" srcOrd="2" destOrd="0" presId="urn:microsoft.com/office/officeart/2005/8/layout/default"/>
    <dgm:cxn modelId="{33AC44ED-658C-4CD2-A446-3E2EB03E1751}" type="presParOf" srcId="{A59D69BF-4D56-4E6D-AAF8-0C028154EB77}" destId="{CAC412C0-C69C-4D2F-A908-6E5C5BD1CEAB}" srcOrd="3" destOrd="0" presId="urn:microsoft.com/office/officeart/2005/8/layout/default"/>
    <dgm:cxn modelId="{480394D9-6F13-434E-A9EC-E6EC2737B3A4}" type="presParOf" srcId="{A59D69BF-4D56-4E6D-AAF8-0C028154EB77}" destId="{C875F317-8C96-45B1-97DF-14ABFE040AA8}" srcOrd="4" destOrd="0" presId="urn:microsoft.com/office/officeart/2005/8/layout/default"/>
    <dgm:cxn modelId="{A4AA4EF5-8E5A-49F3-93D2-477B31E03F0E}" type="presParOf" srcId="{A59D69BF-4D56-4E6D-AAF8-0C028154EB77}" destId="{11244360-6A24-4469-9D09-EC2CE91EE572}" srcOrd="5" destOrd="0" presId="urn:microsoft.com/office/officeart/2005/8/layout/default"/>
    <dgm:cxn modelId="{96DB9244-1411-46D7-812F-9591E96DE24F}" type="presParOf" srcId="{A59D69BF-4D56-4E6D-AAF8-0C028154EB77}" destId="{1FE12970-FDE8-4B21-8E3D-B10CC7B646C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491285B-1FDF-4911-87F5-F7B44923B941}"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uk-UA"/>
        </a:p>
      </dgm:t>
    </dgm:pt>
    <dgm:pt modelId="{E19EF9F1-2982-44D4-B654-543596323D55}">
      <dgm:prSet custT="1">
        <dgm:style>
          <a:lnRef idx="3">
            <a:schemeClr val="lt1"/>
          </a:lnRef>
          <a:fillRef idx="1">
            <a:schemeClr val="accent5"/>
          </a:fillRef>
          <a:effectRef idx="1">
            <a:schemeClr val="accent5"/>
          </a:effectRef>
          <a:fontRef idx="minor">
            <a:schemeClr val="lt1"/>
          </a:fontRef>
        </dgm:style>
      </dgm:prSet>
      <dgm:spPr/>
      <dgm:t>
        <a:bodyPr/>
        <a:lstStyle/>
        <a:p>
          <a:pPr algn="just" rtl="0"/>
          <a:r>
            <a:rPr lang="uk-UA" sz="3200" b="1" dirty="0" smtClean="0">
              <a:solidFill>
                <a:srgbClr val="0000FF"/>
              </a:solidFill>
            </a:rPr>
            <a:t>7.1 Форвардний валютний контракт </a:t>
          </a:r>
          <a:r>
            <a:rPr lang="uk-UA" sz="3200" b="1" dirty="0" smtClean="0">
              <a:solidFill>
                <a:schemeClr val="tx1"/>
              </a:solidFill>
            </a:rPr>
            <a:t>(</a:t>
          </a:r>
          <a:r>
            <a:rPr lang="ru-RU" sz="3200" b="1" dirty="0" smtClean="0">
              <a:solidFill>
                <a:schemeClr val="tx1"/>
              </a:solidFill>
            </a:rPr>
            <a:t>FXA</a:t>
          </a:r>
          <a:r>
            <a:rPr lang="uk-UA" sz="3200" b="1" dirty="0" smtClean="0">
              <a:solidFill>
                <a:schemeClr val="tx1"/>
              </a:solidFill>
            </a:rPr>
            <a:t> — </a:t>
          </a:r>
          <a:r>
            <a:rPr lang="ru-RU" sz="3200" b="1" dirty="0" smtClean="0">
              <a:solidFill>
                <a:schemeClr val="tx1"/>
              </a:solidFill>
            </a:rPr>
            <a:t>foreign exchange agreement</a:t>
          </a:r>
          <a:r>
            <a:rPr lang="uk-UA" sz="3200" b="1" dirty="0" smtClean="0">
              <a:solidFill>
                <a:schemeClr val="tx1"/>
              </a:solidFill>
            </a:rPr>
            <a:t>) — це угода між двома контрагентами про фіксацію валютного курсу за операцією купівлі-продажу обумовленої суми валютних коштів на визначену дату в майбутньому.</a:t>
          </a:r>
          <a:endParaRPr lang="uk-UA" sz="3200" b="1" dirty="0">
            <a:solidFill>
              <a:schemeClr val="tx1"/>
            </a:solidFill>
          </a:endParaRPr>
        </a:p>
      </dgm:t>
    </dgm:pt>
    <dgm:pt modelId="{308313E6-9164-4F6C-8FDA-9C3E78654806}" type="parTrans" cxnId="{601AE4D7-4CB3-49FA-B8F1-814D5623ADDC}">
      <dgm:prSet/>
      <dgm:spPr/>
      <dgm:t>
        <a:bodyPr/>
        <a:lstStyle/>
        <a:p>
          <a:endParaRPr lang="uk-UA"/>
        </a:p>
      </dgm:t>
    </dgm:pt>
    <dgm:pt modelId="{30592730-6FFA-45F5-945C-328911BF0CE9}" type="sibTrans" cxnId="{601AE4D7-4CB3-49FA-B8F1-814D5623ADDC}">
      <dgm:prSet/>
      <dgm:spPr/>
      <dgm:t>
        <a:bodyPr/>
        <a:lstStyle/>
        <a:p>
          <a:endParaRPr lang="uk-UA"/>
        </a:p>
      </dgm:t>
    </dgm:pt>
    <dgm:pt modelId="{186C5269-FCB3-4D40-9564-E029293D43B6}">
      <dgm:prSet custT="1">
        <dgm:style>
          <a:lnRef idx="3">
            <a:schemeClr val="lt1"/>
          </a:lnRef>
          <a:fillRef idx="1">
            <a:schemeClr val="accent5"/>
          </a:fillRef>
          <a:effectRef idx="1">
            <a:schemeClr val="accent5"/>
          </a:effectRef>
          <a:fontRef idx="minor">
            <a:schemeClr val="lt1"/>
          </a:fontRef>
        </dgm:style>
      </dgm:prSet>
      <dgm:spPr/>
      <dgm:t>
        <a:bodyPr/>
        <a:lstStyle/>
        <a:p>
          <a:pPr algn="just" rtl="0">
            <a:lnSpc>
              <a:spcPct val="100000"/>
            </a:lnSpc>
          </a:pPr>
          <a:r>
            <a:rPr lang="uk-UA" sz="3200" b="1" dirty="0" smtClean="0">
              <a:solidFill>
                <a:schemeClr val="tx1"/>
              </a:solidFill>
            </a:rPr>
            <a:t>   </a:t>
          </a:r>
          <a:r>
            <a:rPr lang="ru-RU" sz="3200" b="1" dirty="0" smtClean="0">
              <a:solidFill>
                <a:schemeClr val="tx1"/>
              </a:solidFill>
            </a:rPr>
            <a:t>Згідно з форвардним валютним контрактом одна сторона бере на себе зобов’язання здійснити поставку визначеної кількості валютних коштів за узгодженим у контракті курсом на вказану дату, а інша сторона бере зобов’язання прийняти цю поставку і виплатити відповідну суму коштів у іншій валюті</a:t>
          </a:r>
          <a:r>
            <a:rPr lang="uk-UA" sz="3200" b="1" dirty="0" smtClean="0">
              <a:solidFill>
                <a:schemeClr val="tx1"/>
              </a:solidFill>
            </a:rPr>
            <a:t>.</a:t>
          </a:r>
          <a:endParaRPr lang="uk-UA" sz="3200" b="1" dirty="0">
            <a:solidFill>
              <a:schemeClr val="tx1"/>
            </a:solidFill>
          </a:endParaRPr>
        </a:p>
      </dgm:t>
    </dgm:pt>
    <dgm:pt modelId="{567C6328-D33C-4B29-8339-3FD4CD30B1FA}" type="parTrans" cxnId="{E186EAD8-FAF6-415B-BE48-00B648ED8593}">
      <dgm:prSet/>
      <dgm:spPr/>
      <dgm:t>
        <a:bodyPr/>
        <a:lstStyle/>
        <a:p>
          <a:endParaRPr lang="uk-UA"/>
        </a:p>
      </dgm:t>
    </dgm:pt>
    <dgm:pt modelId="{41114BCD-6F9E-4449-A7F7-F8EF64B6748D}" type="sibTrans" cxnId="{E186EAD8-FAF6-415B-BE48-00B648ED8593}">
      <dgm:prSet/>
      <dgm:spPr/>
      <dgm:t>
        <a:bodyPr/>
        <a:lstStyle/>
        <a:p>
          <a:endParaRPr lang="uk-UA"/>
        </a:p>
      </dgm:t>
    </dgm:pt>
    <dgm:pt modelId="{A652D885-484C-4A65-B147-69FE2A93FB29}" type="pres">
      <dgm:prSet presAssocID="{4491285B-1FDF-4911-87F5-F7B44923B941}" presName="Name0" presStyleCnt="0">
        <dgm:presLayoutVars>
          <dgm:dir/>
          <dgm:animLvl val="lvl"/>
          <dgm:resizeHandles val="exact"/>
        </dgm:presLayoutVars>
      </dgm:prSet>
      <dgm:spPr/>
      <dgm:t>
        <a:bodyPr/>
        <a:lstStyle/>
        <a:p>
          <a:endParaRPr lang="uk-UA"/>
        </a:p>
      </dgm:t>
    </dgm:pt>
    <dgm:pt modelId="{99F946C6-6AB1-403D-B154-33E4BDF0F415}" type="pres">
      <dgm:prSet presAssocID="{186C5269-FCB3-4D40-9564-E029293D43B6}" presName="boxAndChildren" presStyleCnt="0"/>
      <dgm:spPr/>
    </dgm:pt>
    <dgm:pt modelId="{F25D841F-7067-432C-9559-87543DB56097}" type="pres">
      <dgm:prSet presAssocID="{186C5269-FCB3-4D40-9564-E029293D43B6}" presName="parentTextBox" presStyleLbl="node1" presStyleIdx="0" presStyleCnt="2" custScaleY="123948"/>
      <dgm:spPr/>
      <dgm:t>
        <a:bodyPr/>
        <a:lstStyle/>
        <a:p>
          <a:endParaRPr lang="uk-UA"/>
        </a:p>
      </dgm:t>
    </dgm:pt>
    <dgm:pt modelId="{1750FAA4-967C-4762-AD84-71E5B81DC538}" type="pres">
      <dgm:prSet presAssocID="{30592730-6FFA-45F5-945C-328911BF0CE9}" presName="sp" presStyleCnt="0"/>
      <dgm:spPr/>
    </dgm:pt>
    <dgm:pt modelId="{6A141A49-FCC1-4D61-A5B7-5A9AB08A10F0}" type="pres">
      <dgm:prSet presAssocID="{E19EF9F1-2982-44D4-B654-543596323D55}" presName="arrowAndChildren" presStyleCnt="0"/>
      <dgm:spPr/>
    </dgm:pt>
    <dgm:pt modelId="{F41D3090-02E4-4A1F-AB66-EDBADE2234F2}" type="pres">
      <dgm:prSet presAssocID="{E19EF9F1-2982-44D4-B654-543596323D55}" presName="parentTextArrow" presStyleLbl="node1" presStyleIdx="1" presStyleCnt="2"/>
      <dgm:spPr/>
      <dgm:t>
        <a:bodyPr/>
        <a:lstStyle/>
        <a:p>
          <a:endParaRPr lang="uk-UA"/>
        </a:p>
      </dgm:t>
    </dgm:pt>
  </dgm:ptLst>
  <dgm:cxnLst>
    <dgm:cxn modelId="{E186EAD8-FAF6-415B-BE48-00B648ED8593}" srcId="{4491285B-1FDF-4911-87F5-F7B44923B941}" destId="{186C5269-FCB3-4D40-9564-E029293D43B6}" srcOrd="1" destOrd="0" parTransId="{567C6328-D33C-4B29-8339-3FD4CD30B1FA}" sibTransId="{41114BCD-6F9E-4449-A7F7-F8EF64B6748D}"/>
    <dgm:cxn modelId="{601AE4D7-4CB3-49FA-B8F1-814D5623ADDC}" srcId="{4491285B-1FDF-4911-87F5-F7B44923B941}" destId="{E19EF9F1-2982-44D4-B654-543596323D55}" srcOrd="0" destOrd="0" parTransId="{308313E6-9164-4F6C-8FDA-9C3E78654806}" sibTransId="{30592730-6FFA-45F5-945C-328911BF0CE9}"/>
    <dgm:cxn modelId="{A1BA0031-7C4A-4B67-B077-98F4BAF93992}" type="presOf" srcId="{E19EF9F1-2982-44D4-B654-543596323D55}" destId="{F41D3090-02E4-4A1F-AB66-EDBADE2234F2}" srcOrd="0" destOrd="0" presId="urn:microsoft.com/office/officeart/2005/8/layout/process4"/>
    <dgm:cxn modelId="{7F2A01B4-F7A1-4136-9137-85C70949BBBC}" type="presOf" srcId="{186C5269-FCB3-4D40-9564-E029293D43B6}" destId="{F25D841F-7067-432C-9559-87543DB56097}" srcOrd="0" destOrd="0" presId="urn:microsoft.com/office/officeart/2005/8/layout/process4"/>
    <dgm:cxn modelId="{19AAE549-8572-49E6-86E6-829CC0A01F77}" type="presOf" srcId="{4491285B-1FDF-4911-87F5-F7B44923B941}" destId="{A652D885-484C-4A65-B147-69FE2A93FB29}" srcOrd="0" destOrd="0" presId="urn:microsoft.com/office/officeart/2005/8/layout/process4"/>
    <dgm:cxn modelId="{BED7FF05-5B3D-4D48-8F44-9AAE5DBBA92E}" type="presParOf" srcId="{A652D885-484C-4A65-B147-69FE2A93FB29}" destId="{99F946C6-6AB1-403D-B154-33E4BDF0F415}" srcOrd="0" destOrd="0" presId="urn:microsoft.com/office/officeart/2005/8/layout/process4"/>
    <dgm:cxn modelId="{2138B1F4-DE2A-415E-992F-B3A687A339AE}" type="presParOf" srcId="{99F946C6-6AB1-403D-B154-33E4BDF0F415}" destId="{F25D841F-7067-432C-9559-87543DB56097}" srcOrd="0" destOrd="0" presId="urn:microsoft.com/office/officeart/2005/8/layout/process4"/>
    <dgm:cxn modelId="{5C3AAC4F-2294-46B1-8BE4-F57DCE08E4BF}" type="presParOf" srcId="{A652D885-484C-4A65-B147-69FE2A93FB29}" destId="{1750FAA4-967C-4762-AD84-71E5B81DC538}" srcOrd="1" destOrd="0" presId="urn:microsoft.com/office/officeart/2005/8/layout/process4"/>
    <dgm:cxn modelId="{CFB6BAA7-818F-4590-AE83-144CBEAC3D11}" type="presParOf" srcId="{A652D885-484C-4A65-B147-69FE2A93FB29}" destId="{6A141A49-FCC1-4D61-A5B7-5A9AB08A10F0}" srcOrd="2" destOrd="0" presId="urn:microsoft.com/office/officeart/2005/8/layout/process4"/>
    <dgm:cxn modelId="{305E7676-0465-40BA-9AE5-1CEDF9FA82B0}" type="presParOf" srcId="{6A141A49-FCC1-4D61-A5B7-5A9AB08A10F0}" destId="{F41D3090-02E4-4A1F-AB66-EDBADE2234F2}"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5D841F-7067-432C-9559-87543DB56097}">
      <dsp:nvSpPr>
        <dsp:cNvPr id="0" name=""/>
        <dsp:cNvSpPr/>
      </dsp:nvSpPr>
      <dsp:spPr>
        <a:xfrm>
          <a:off x="0" y="4461101"/>
          <a:ext cx="13030200" cy="2926965"/>
        </a:xfrm>
        <a:prstGeom prst="rect">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227584" tIns="227584" rIns="227584" bIns="227584" numCol="1" spcCol="1270" anchor="ctr" anchorCtr="0">
          <a:noAutofit/>
        </a:bodyPr>
        <a:lstStyle/>
        <a:p>
          <a:pPr lvl="0" algn="just" defTabSz="1422400" rtl="0">
            <a:lnSpc>
              <a:spcPct val="90000"/>
            </a:lnSpc>
            <a:spcBef>
              <a:spcPct val="0"/>
            </a:spcBef>
            <a:spcAft>
              <a:spcPct val="35000"/>
            </a:spcAft>
          </a:pPr>
          <a:r>
            <a:rPr lang="uk-UA" sz="3200" b="1" kern="1200" dirty="0" smtClean="0">
              <a:solidFill>
                <a:srgbClr val="0000FF"/>
              </a:solidFill>
            </a:rPr>
            <a:t>   Стратегія хеджування </a:t>
          </a:r>
          <a:r>
            <a:rPr lang="uk-UA" sz="3200" b="1" kern="1200" dirty="0" smtClean="0">
              <a:solidFill>
                <a:schemeClr val="tx1"/>
              </a:solidFill>
            </a:rPr>
            <a:t>відбиває загальний підхід, концепцію управління фінансової діяльністю, зміст якої полягає в обмеженні або мінімізації ризиків. Стратегія хеджування стабілізує прибуток за мінімального рівня ризику і надає можливість одержати однакові результати незалежно від мінливості фінансових ринків</a:t>
          </a:r>
          <a:r>
            <a:rPr lang="uk-UA" sz="3200" b="1" kern="1200" dirty="0" smtClean="0"/>
            <a:t>.</a:t>
          </a:r>
          <a:endParaRPr lang="uk-UA" sz="3200" kern="1200" dirty="0"/>
        </a:p>
      </dsp:txBody>
      <dsp:txXfrm>
        <a:off x="0" y="4461101"/>
        <a:ext cx="13030200" cy="2926965"/>
      </dsp:txXfrm>
    </dsp:sp>
    <dsp:sp modelId="{F41D3090-02E4-4A1F-AB66-EDBADE2234F2}">
      <dsp:nvSpPr>
        <dsp:cNvPr id="0" name=""/>
        <dsp:cNvSpPr/>
      </dsp:nvSpPr>
      <dsp:spPr>
        <a:xfrm rot="10800000">
          <a:off x="0" y="3332"/>
          <a:ext cx="13030200" cy="4501672"/>
        </a:xfrm>
        <a:prstGeom prst="upArrowCallout">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227584" tIns="227584" rIns="227584" bIns="227584" numCol="1" spcCol="1270" anchor="ctr" anchorCtr="0">
          <a:noAutofit/>
        </a:bodyPr>
        <a:lstStyle/>
        <a:p>
          <a:pPr lvl="0" algn="just" defTabSz="1422400" rtl="0">
            <a:lnSpc>
              <a:spcPct val="90000"/>
            </a:lnSpc>
            <a:spcBef>
              <a:spcPct val="0"/>
            </a:spcBef>
            <a:spcAft>
              <a:spcPct val="35000"/>
            </a:spcAft>
          </a:pPr>
          <a:r>
            <a:rPr lang="uk-UA" sz="3200" b="1" kern="1200" dirty="0" smtClean="0"/>
            <a:t>   </a:t>
          </a:r>
          <a:r>
            <a:rPr lang="uk-UA" sz="3200" b="1" kern="1200" dirty="0" smtClean="0">
              <a:solidFill>
                <a:schemeClr val="tx1"/>
              </a:solidFill>
            </a:rPr>
            <a:t>Під </a:t>
          </a:r>
          <a:r>
            <a:rPr lang="uk-UA" sz="3200" b="1" kern="1200" dirty="0" smtClean="0">
              <a:solidFill>
                <a:srgbClr val="0000FF"/>
              </a:solidFill>
            </a:rPr>
            <a:t>хеджуванням</a:t>
          </a:r>
          <a:r>
            <a:rPr lang="uk-UA" sz="3200" b="1" kern="1200" dirty="0" smtClean="0"/>
            <a:t> </a:t>
          </a:r>
          <a:r>
            <a:rPr lang="uk-UA" sz="3200" b="1" kern="1200" dirty="0" smtClean="0">
              <a:solidFill>
                <a:schemeClr val="tx1"/>
              </a:solidFill>
            </a:rPr>
            <a:t>(від англ. </a:t>
          </a:r>
          <a:r>
            <a:rPr lang="ru-RU" sz="3200" b="1" kern="1200" dirty="0" smtClean="0">
              <a:solidFill>
                <a:schemeClr val="tx1"/>
              </a:solidFill>
            </a:rPr>
            <a:t>hedge</a:t>
          </a:r>
          <a:r>
            <a:rPr lang="uk-UA" sz="3200" b="1" kern="1200" dirty="0" smtClean="0">
              <a:solidFill>
                <a:schemeClr val="tx1"/>
              </a:solidFill>
            </a:rPr>
            <a:t> — захищатися від можливих втрат, ухилятися, обмежувати) розуміють діяльність, спрямовану на створення захисту від можливих фінансових втрат у майбутньому, пов’язаних зі зміною ринкової ціни фінансових інструментів чи товарів. </a:t>
          </a:r>
          <a:endParaRPr lang="uk-UA" sz="3200" kern="1200" dirty="0">
            <a:solidFill>
              <a:schemeClr val="tx1"/>
            </a:solidFill>
          </a:endParaRPr>
        </a:p>
      </dsp:txBody>
      <dsp:txXfrm rot="10800000">
        <a:off x="0" y="3332"/>
        <a:ext cx="13030200" cy="29250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5D841F-7067-432C-9559-87543DB56097}">
      <dsp:nvSpPr>
        <dsp:cNvPr id="0" name=""/>
        <dsp:cNvSpPr/>
      </dsp:nvSpPr>
      <dsp:spPr>
        <a:xfrm>
          <a:off x="0" y="4074812"/>
          <a:ext cx="13030200" cy="3314778"/>
        </a:xfrm>
        <a:prstGeom prst="rect">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227584" tIns="227584" rIns="227584" bIns="227584" numCol="1" spcCol="1270" anchor="ctr" anchorCtr="0">
          <a:noAutofit/>
        </a:bodyPr>
        <a:lstStyle/>
        <a:p>
          <a:pPr lvl="0" algn="just" defTabSz="1422400" rtl="0">
            <a:lnSpc>
              <a:spcPct val="90000"/>
            </a:lnSpc>
            <a:spcBef>
              <a:spcPct val="0"/>
            </a:spcBef>
            <a:spcAft>
              <a:spcPct val="35000"/>
            </a:spcAft>
          </a:pPr>
          <a:r>
            <a:rPr lang="uk-UA" sz="3200" b="1" kern="1200" dirty="0" smtClean="0">
              <a:solidFill>
                <a:schemeClr val="tx1"/>
              </a:solidFill>
            </a:rPr>
            <a:t>   </a:t>
          </a:r>
          <a:r>
            <a:rPr lang="uk-UA" sz="3200" b="1" kern="1200" dirty="0" smtClean="0">
              <a:solidFill>
                <a:srgbClr val="0000FF"/>
              </a:solidFill>
            </a:rPr>
            <a:t>Укладення форвардного контракту </a:t>
          </a:r>
          <a:r>
            <a:rPr lang="uk-UA" sz="3200" b="1" kern="1200" dirty="0" smtClean="0">
              <a:solidFill>
                <a:schemeClr val="tx1"/>
              </a:solidFill>
            </a:rPr>
            <a:t>означає, що одна зі сторін (продавець) бере на себе зобов’язання здійснити поставку певної кількості базових інструментів на певну дату, зафіксовану в контракті, але віддалену значним проміжком часу від дати укладення угоди, а інша сторона (покупець) зобов’язується прийняти  поставку за обумовленою ціною. </a:t>
          </a:r>
          <a:r>
            <a:rPr lang="ru-RU" sz="3200" b="1" kern="1200" dirty="0" smtClean="0">
              <a:solidFill>
                <a:schemeClr val="tx1"/>
              </a:solidFill>
            </a:rPr>
            <a:t>Отже, всі умови форвардної угоди визначаються контрагентами в момент її укладання, тобто наперед. </a:t>
          </a:r>
          <a:endParaRPr lang="uk-UA" sz="3200" b="1" kern="1200" dirty="0">
            <a:solidFill>
              <a:schemeClr val="tx1"/>
            </a:solidFill>
          </a:endParaRPr>
        </a:p>
      </dsp:txBody>
      <dsp:txXfrm>
        <a:off x="0" y="4074812"/>
        <a:ext cx="13030200" cy="3314778"/>
      </dsp:txXfrm>
    </dsp:sp>
    <dsp:sp modelId="{F41D3090-02E4-4A1F-AB66-EDBADE2234F2}">
      <dsp:nvSpPr>
        <dsp:cNvPr id="0" name=""/>
        <dsp:cNvSpPr/>
      </dsp:nvSpPr>
      <dsp:spPr>
        <a:xfrm rot="10800000">
          <a:off x="0" y="1808"/>
          <a:ext cx="13030200" cy="4113119"/>
        </a:xfrm>
        <a:prstGeom prst="upArrowCallout">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227584" tIns="227584" rIns="227584" bIns="227584" numCol="1" spcCol="1270" anchor="ctr" anchorCtr="0">
          <a:noAutofit/>
        </a:bodyPr>
        <a:lstStyle/>
        <a:p>
          <a:pPr lvl="0" algn="just" defTabSz="1422400" rtl="0">
            <a:lnSpc>
              <a:spcPct val="90000"/>
            </a:lnSpc>
            <a:spcBef>
              <a:spcPct val="0"/>
            </a:spcBef>
            <a:spcAft>
              <a:spcPct val="35000"/>
            </a:spcAft>
          </a:pPr>
          <a:r>
            <a:rPr lang="ru-RU" sz="3200" b="1" kern="1200" dirty="0" smtClean="0">
              <a:solidFill>
                <a:schemeClr val="tx1"/>
              </a:solidFill>
            </a:rPr>
            <a:t>   </a:t>
          </a:r>
          <a:r>
            <a:rPr lang="ru-RU" sz="3200" b="1" kern="1200" dirty="0" smtClean="0">
              <a:solidFill>
                <a:srgbClr val="0000FF"/>
              </a:solidFill>
            </a:rPr>
            <a:t>Форвардний контракт </a:t>
          </a:r>
          <a:r>
            <a:rPr lang="ru-RU" sz="3200" b="1" kern="1200" dirty="0" smtClean="0">
              <a:solidFill>
                <a:schemeClr val="tx1"/>
              </a:solidFill>
            </a:rPr>
            <a:t>— це угода між двома контрагентами про умови здійснення операції з базовим інструментом (активом), яка відбудеться в майбутньому. Найчастіше такі операції набувають форму купівлі чи продажу обумовленої кількості конкретного виду базових інструментів за фіксованою ціною на визначену дату в майбутньому. </a:t>
          </a:r>
          <a:endParaRPr lang="uk-UA" sz="3200" b="1" kern="1200" dirty="0">
            <a:solidFill>
              <a:schemeClr val="tx1"/>
            </a:solidFill>
          </a:endParaRPr>
        </a:p>
      </dsp:txBody>
      <dsp:txXfrm rot="10800000">
        <a:off x="0" y="1808"/>
        <a:ext cx="13030200" cy="26725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5D841F-7067-432C-9559-87543DB56097}">
      <dsp:nvSpPr>
        <dsp:cNvPr id="0" name=""/>
        <dsp:cNvSpPr/>
      </dsp:nvSpPr>
      <dsp:spPr>
        <a:xfrm>
          <a:off x="0" y="4074812"/>
          <a:ext cx="13030200" cy="3314778"/>
        </a:xfrm>
        <a:prstGeom prst="rect">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227584" tIns="227584" rIns="227584" bIns="227584" numCol="1" spcCol="1270" anchor="ctr" anchorCtr="0">
          <a:noAutofit/>
        </a:bodyPr>
        <a:lstStyle/>
        <a:p>
          <a:pPr lvl="0" algn="just" defTabSz="1422400" rtl="0">
            <a:lnSpc>
              <a:spcPct val="100000"/>
            </a:lnSpc>
            <a:spcBef>
              <a:spcPct val="0"/>
            </a:spcBef>
            <a:spcAft>
              <a:spcPct val="35000"/>
            </a:spcAft>
          </a:pPr>
          <a:r>
            <a:rPr lang="uk-UA" sz="3200" b="1" kern="1200" dirty="0" smtClean="0">
              <a:solidFill>
                <a:schemeClr val="tx1"/>
              </a:solidFill>
            </a:rPr>
            <a:t>   </a:t>
          </a:r>
          <a:r>
            <a:rPr lang="uk-UA" sz="3200" b="1" kern="1200" dirty="0" smtClean="0">
              <a:solidFill>
                <a:srgbClr val="0000FF"/>
              </a:solidFill>
            </a:rPr>
            <a:t>Предметом опціонної угоди </a:t>
          </a:r>
          <a:r>
            <a:rPr lang="uk-UA" sz="3200" b="1" kern="1200" dirty="0" smtClean="0">
              <a:solidFill>
                <a:schemeClr val="tx1"/>
              </a:solidFill>
            </a:rPr>
            <a:t>можуть бути різноманітні фінансові інструменти: валюта, акції, індекси, цінні папери, кредити, ф’ючерсні контракти і т. ін. У перекладі «опціон» (від англ. о</a:t>
          </a:r>
          <a:r>
            <a:rPr lang="ru-RU" sz="3200" b="1" kern="1200" dirty="0" smtClean="0">
              <a:solidFill>
                <a:schemeClr val="tx1"/>
              </a:solidFill>
            </a:rPr>
            <a:t>ption</a:t>
          </a:r>
          <a:r>
            <a:rPr lang="uk-UA" sz="3200" b="1" kern="1200" dirty="0" smtClean="0">
              <a:solidFill>
                <a:schemeClr val="tx1"/>
              </a:solidFill>
            </a:rPr>
            <a:t>) означає вибір. Саме можливість вибору і є основною характеристикою опціонів.</a:t>
          </a:r>
          <a:endParaRPr lang="uk-UA" sz="3200" b="1" kern="1200" dirty="0">
            <a:solidFill>
              <a:schemeClr val="tx1"/>
            </a:solidFill>
          </a:endParaRPr>
        </a:p>
      </dsp:txBody>
      <dsp:txXfrm>
        <a:off x="0" y="4074812"/>
        <a:ext cx="13030200" cy="3314778"/>
      </dsp:txXfrm>
    </dsp:sp>
    <dsp:sp modelId="{F41D3090-02E4-4A1F-AB66-EDBADE2234F2}">
      <dsp:nvSpPr>
        <dsp:cNvPr id="0" name=""/>
        <dsp:cNvSpPr/>
      </dsp:nvSpPr>
      <dsp:spPr>
        <a:xfrm rot="10800000">
          <a:off x="0" y="1808"/>
          <a:ext cx="13030200" cy="4113119"/>
        </a:xfrm>
        <a:prstGeom prst="upArrowCallout">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227584" tIns="227584" rIns="227584" bIns="227584" numCol="1" spcCol="1270" anchor="ctr" anchorCtr="0">
          <a:noAutofit/>
        </a:bodyPr>
        <a:lstStyle/>
        <a:p>
          <a:pPr lvl="0" algn="just" defTabSz="1422400" rtl="0">
            <a:lnSpc>
              <a:spcPct val="90000"/>
            </a:lnSpc>
            <a:spcBef>
              <a:spcPct val="0"/>
            </a:spcBef>
            <a:spcAft>
              <a:spcPct val="35000"/>
            </a:spcAft>
          </a:pPr>
          <a:r>
            <a:rPr lang="uk-UA" sz="3200" b="1" kern="1200" dirty="0" smtClean="0">
              <a:solidFill>
                <a:srgbClr val="0000FF"/>
              </a:solidFill>
            </a:rPr>
            <a:t>Опціон </a:t>
          </a:r>
          <a:r>
            <a:rPr lang="uk-UA" sz="3200" b="1" kern="1200" dirty="0" smtClean="0">
              <a:solidFill>
                <a:schemeClr val="tx1"/>
              </a:solidFill>
            </a:rPr>
            <a:t>— це угода, яка надає покупцеві опціону право (але не зобов’язання) на купівлю чи продаж базових фінансових інструментів за фіксованою ціною протягом деякого періоду або на визначену наперед дату в майбутньому в обмін на опціонну премію. </a:t>
          </a:r>
          <a:endParaRPr lang="uk-UA" sz="3200" b="1" kern="1200" dirty="0">
            <a:solidFill>
              <a:schemeClr val="tx1"/>
            </a:solidFill>
          </a:endParaRPr>
        </a:p>
      </dsp:txBody>
      <dsp:txXfrm rot="10800000">
        <a:off x="0" y="1808"/>
        <a:ext cx="13030200" cy="26725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5D841F-7067-432C-9559-87543DB56097}">
      <dsp:nvSpPr>
        <dsp:cNvPr id="0" name=""/>
        <dsp:cNvSpPr/>
      </dsp:nvSpPr>
      <dsp:spPr>
        <a:xfrm>
          <a:off x="0" y="4074812"/>
          <a:ext cx="13030200" cy="3314778"/>
        </a:xfrm>
        <a:prstGeom prst="rect">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227584" tIns="227584" rIns="227584" bIns="227584" numCol="1" spcCol="1270" anchor="ctr" anchorCtr="0">
          <a:noAutofit/>
        </a:bodyPr>
        <a:lstStyle/>
        <a:p>
          <a:pPr lvl="0" algn="just" defTabSz="1422400" rtl="0">
            <a:lnSpc>
              <a:spcPct val="100000"/>
            </a:lnSpc>
            <a:spcBef>
              <a:spcPct val="0"/>
            </a:spcBef>
            <a:spcAft>
              <a:spcPct val="35000"/>
            </a:spcAft>
          </a:pPr>
          <a:r>
            <a:rPr lang="uk-UA" sz="3200" b="1" kern="1200" noProof="0" dirty="0" smtClean="0">
              <a:solidFill>
                <a:schemeClr val="tx1"/>
              </a:solidFill>
            </a:rPr>
            <a:t>Розрізняють </a:t>
          </a:r>
          <a:r>
            <a:rPr lang="uk-UA" sz="3200" b="1" kern="1200" noProof="0" dirty="0" smtClean="0">
              <a:solidFill>
                <a:srgbClr val="0000FF"/>
              </a:solidFill>
            </a:rPr>
            <a:t>два види своп-контрактів </a:t>
          </a:r>
          <a:r>
            <a:rPr lang="uk-UA" sz="3200" b="1" kern="1200" noProof="0" dirty="0" smtClean="0">
              <a:solidFill>
                <a:schemeClr val="tx1"/>
              </a:solidFill>
            </a:rPr>
            <a:t>— валютний своп і своп відсоткових ставок, кожен з яких має на меті хеджування відповідного виду ризику — валютного чи відсоткового. На практиці валютні та відсоткові свопи часто поєднуються в одній угоді.</a:t>
          </a:r>
          <a:endParaRPr lang="uk-UA" sz="3200" b="1" kern="1200" noProof="0" dirty="0">
            <a:solidFill>
              <a:schemeClr val="tx1"/>
            </a:solidFill>
          </a:endParaRPr>
        </a:p>
      </dsp:txBody>
      <dsp:txXfrm>
        <a:off x="0" y="4074812"/>
        <a:ext cx="13030200" cy="3314778"/>
      </dsp:txXfrm>
    </dsp:sp>
    <dsp:sp modelId="{F41D3090-02E4-4A1F-AB66-EDBADE2234F2}">
      <dsp:nvSpPr>
        <dsp:cNvPr id="0" name=""/>
        <dsp:cNvSpPr/>
      </dsp:nvSpPr>
      <dsp:spPr>
        <a:xfrm rot="10800000">
          <a:off x="0" y="1808"/>
          <a:ext cx="13030200" cy="4113119"/>
        </a:xfrm>
        <a:prstGeom prst="upArrowCallout">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227584" tIns="227584" rIns="227584" bIns="227584" numCol="1" spcCol="1270" anchor="ctr" anchorCtr="0">
          <a:noAutofit/>
        </a:bodyPr>
        <a:lstStyle/>
        <a:p>
          <a:pPr lvl="0" algn="just" defTabSz="1422400" rtl="0">
            <a:lnSpc>
              <a:spcPct val="90000"/>
            </a:lnSpc>
            <a:spcBef>
              <a:spcPct val="0"/>
            </a:spcBef>
            <a:spcAft>
              <a:spcPct val="35000"/>
            </a:spcAft>
          </a:pPr>
          <a:r>
            <a:rPr lang="uk-UA" sz="3200" b="1" kern="1200" dirty="0" smtClean="0">
              <a:solidFill>
                <a:srgbClr val="0000FF"/>
              </a:solidFill>
            </a:rPr>
            <a:t>Своп-контракт (від англ. </a:t>
          </a:r>
          <a:r>
            <a:rPr lang="ru-RU" sz="3200" b="1" kern="1200" dirty="0" smtClean="0">
              <a:solidFill>
                <a:srgbClr val="0000FF"/>
              </a:solidFill>
            </a:rPr>
            <a:t>swap</a:t>
          </a:r>
          <a:r>
            <a:rPr lang="uk-UA" sz="3200" b="1" kern="1200" dirty="0" smtClean="0">
              <a:solidFill>
                <a:srgbClr val="0000FF"/>
              </a:solidFill>
            </a:rPr>
            <a:t> — обмін) </a:t>
          </a:r>
          <a:r>
            <a:rPr lang="uk-UA" sz="3200" b="1" kern="1200" dirty="0" smtClean="0">
              <a:solidFill>
                <a:schemeClr val="tx1"/>
              </a:solidFill>
            </a:rPr>
            <a:t>— це угода між контрагентами про обмін (один або декілька) певною кількістю базових інструментів на визначених умовах в майбутньому.</a:t>
          </a:r>
          <a:endParaRPr lang="uk-UA" sz="3200" b="1" kern="1200" dirty="0">
            <a:solidFill>
              <a:schemeClr val="tx1"/>
            </a:solidFill>
          </a:endParaRPr>
        </a:p>
      </dsp:txBody>
      <dsp:txXfrm rot="10800000">
        <a:off x="0" y="1808"/>
        <a:ext cx="13030200" cy="26725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5D841F-7067-432C-9559-87543DB56097}">
      <dsp:nvSpPr>
        <dsp:cNvPr id="0" name=""/>
        <dsp:cNvSpPr/>
      </dsp:nvSpPr>
      <dsp:spPr>
        <a:xfrm>
          <a:off x="0" y="4074812"/>
          <a:ext cx="13030200" cy="3314778"/>
        </a:xfrm>
        <a:prstGeom prst="rect">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227584" tIns="227584" rIns="227584" bIns="227584" numCol="1" spcCol="1270" anchor="ctr" anchorCtr="0">
          <a:noAutofit/>
        </a:bodyPr>
        <a:lstStyle/>
        <a:p>
          <a:pPr lvl="0" algn="just" defTabSz="1422400" rtl="0">
            <a:lnSpc>
              <a:spcPct val="100000"/>
            </a:lnSpc>
            <a:spcBef>
              <a:spcPct val="0"/>
            </a:spcBef>
            <a:spcAft>
              <a:spcPct val="35000"/>
            </a:spcAft>
          </a:pPr>
          <a:r>
            <a:rPr lang="uk-UA" sz="3200" b="1" kern="1200" dirty="0" smtClean="0">
              <a:solidFill>
                <a:schemeClr val="tx1"/>
              </a:solidFill>
            </a:rPr>
            <a:t>1</a:t>
          </a:r>
          <a:r>
            <a:rPr lang="ru-RU" sz="3200" b="1" kern="1200" dirty="0" smtClean="0">
              <a:solidFill>
                <a:schemeClr val="tx1"/>
              </a:solidFill>
              <a:sym typeface="Symbol"/>
            </a:rPr>
            <a:t></a:t>
          </a:r>
          <a:r>
            <a:rPr lang="ru-RU" sz="3200" b="1" kern="1200" dirty="0" smtClean="0">
              <a:solidFill>
                <a:schemeClr val="tx1"/>
              </a:solidFill>
            </a:rPr>
            <a:t> форвардний контракт за відсотковими ставками; </a:t>
          </a:r>
          <a:endParaRPr lang="uk-UA" sz="3200" b="1" kern="1200" dirty="0" smtClean="0">
            <a:solidFill>
              <a:schemeClr val="tx1"/>
            </a:solidFill>
          </a:endParaRPr>
        </a:p>
        <a:p>
          <a:pPr lvl="0" algn="just" defTabSz="1422400">
            <a:lnSpc>
              <a:spcPct val="100000"/>
            </a:lnSpc>
            <a:spcBef>
              <a:spcPct val="0"/>
            </a:spcBef>
            <a:spcAft>
              <a:spcPct val="35000"/>
            </a:spcAft>
          </a:pPr>
          <a:r>
            <a:rPr lang="uk-UA" sz="3200" b="1" kern="1200" dirty="0" smtClean="0">
              <a:solidFill>
                <a:schemeClr val="tx1"/>
              </a:solidFill>
            </a:rPr>
            <a:t>2</a:t>
          </a:r>
          <a:r>
            <a:rPr lang="ru-RU" sz="3200" b="1" kern="1200" dirty="0" smtClean="0">
              <a:solidFill>
                <a:schemeClr val="tx1"/>
              </a:solidFill>
              <a:sym typeface="Symbol"/>
            </a:rPr>
            <a:t></a:t>
          </a:r>
          <a:r>
            <a:rPr lang="ru-RU" sz="3200" b="1" kern="1200" dirty="0" smtClean="0">
              <a:solidFill>
                <a:schemeClr val="tx1"/>
              </a:solidFill>
            </a:rPr>
            <a:t> </a:t>
          </a:r>
          <a:r>
            <a:rPr lang="ru-RU" sz="3200" b="1" kern="1200" dirty="0" err="1" smtClean="0">
              <a:solidFill>
                <a:schemeClr val="tx1"/>
              </a:solidFill>
            </a:rPr>
            <a:t>ф’ючерсний</a:t>
          </a:r>
          <a:r>
            <a:rPr lang="ru-RU" sz="3200" b="1" kern="1200" dirty="0" smtClean="0">
              <a:solidFill>
                <a:schemeClr val="tx1"/>
              </a:solidFill>
            </a:rPr>
            <a:t> контракт за відсотковими ставками; </a:t>
          </a:r>
          <a:endParaRPr lang="uk-UA" sz="3200" b="1" kern="1200" dirty="0" smtClean="0">
            <a:solidFill>
              <a:schemeClr val="tx1"/>
            </a:solidFill>
          </a:endParaRPr>
        </a:p>
        <a:p>
          <a:pPr lvl="0" algn="just" defTabSz="1422400">
            <a:lnSpc>
              <a:spcPct val="100000"/>
            </a:lnSpc>
            <a:spcBef>
              <a:spcPct val="0"/>
            </a:spcBef>
            <a:spcAft>
              <a:spcPct val="35000"/>
            </a:spcAft>
          </a:pPr>
          <a:r>
            <a:rPr lang="uk-UA" sz="3200" b="1" kern="1200" dirty="0" smtClean="0">
              <a:solidFill>
                <a:schemeClr val="tx1"/>
              </a:solidFill>
            </a:rPr>
            <a:t>3</a:t>
          </a:r>
          <a:r>
            <a:rPr lang="ru-RU" sz="3200" b="1" kern="1200" dirty="0" smtClean="0">
              <a:solidFill>
                <a:schemeClr val="tx1"/>
              </a:solidFill>
              <a:sym typeface="Symbol"/>
            </a:rPr>
            <a:t></a:t>
          </a:r>
          <a:r>
            <a:rPr lang="ru-RU" sz="3200" b="1" kern="1200" dirty="0" smtClean="0">
              <a:solidFill>
                <a:schemeClr val="tx1"/>
              </a:solidFill>
            </a:rPr>
            <a:t> о</a:t>
          </a:r>
          <a:r>
            <a:rPr lang="uk-UA" sz="3200" b="1" kern="1200" dirty="0" smtClean="0">
              <a:solidFill>
                <a:schemeClr val="tx1"/>
              </a:solidFill>
            </a:rPr>
            <a:t>п</a:t>
          </a:r>
          <a:r>
            <a:rPr lang="ru-RU" sz="3200" b="1" kern="1200" dirty="0" smtClean="0">
              <a:solidFill>
                <a:schemeClr val="tx1"/>
              </a:solidFill>
            </a:rPr>
            <a:t>ціонний контракт за відсотковими ставками; </a:t>
          </a:r>
          <a:endParaRPr lang="uk-UA" sz="3200" b="1" kern="1200" dirty="0" smtClean="0">
            <a:solidFill>
              <a:schemeClr val="tx1"/>
            </a:solidFill>
          </a:endParaRPr>
        </a:p>
        <a:p>
          <a:pPr lvl="0" algn="just" defTabSz="1422400">
            <a:lnSpc>
              <a:spcPct val="100000"/>
            </a:lnSpc>
            <a:spcBef>
              <a:spcPct val="0"/>
            </a:spcBef>
            <a:spcAft>
              <a:spcPct val="35000"/>
            </a:spcAft>
          </a:pPr>
          <a:r>
            <a:rPr lang="uk-UA" sz="3200" b="1" kern="1200" dirty="0" smtClean="0">
              <a:solidFill>
                <a:schemeClr val="tx1"/>
              </a:solidFill>
            </a:rPr>
            <a:t>4</a:t>
          </a:r>
          <a:r>
            <a:rPr lang="ru-RU" sz="3200" b="1" kern="1200" dirty="0" smtClean="0">
              <a:solidFill>
                <a:schemeClr val="tx1"/>
              </a:solidFill>
              <a:sym typeface="Symbol"/>
            </a:rPr>
            <a:t></a:t>
          </a:r>
          <a:r>
            <a:rPr lang="uk-UA" sz="3200" b="1" kern="1200" dirty="0" smtClean="0">
              <a:solidFill>
                <a:schemeClr val="tx1"/>
              </a:solidFill>
            </a:rPr>
            <a:t> відсотковий своп-контракт.</a:t>
          </a:r>
          <a:endParaRPr lang="uk-UA" sz="3200" b="1" kern="1200" dirty="0">
            <a:solidFill>
              <a:schemeClr val="tx1"/>
            </a:solidFill>
          </a:endParaRPr>
        </a:p>
      </dsp:txBody>
      <dsp:txXfrm>
        <a:off x="0" y="4074812"/>
        <a:ext cx="13030200" cy="3314778"/>
      </dsp:txXfrm>
    </dsp:sp>
    <dsp:sp modelId="{F41D3090-02E4-4A1F-AB66-EDBADE2234F2}">
      <dsp:nvSpPr>
        <dsp:cNvPr id="0" name=""/>
        <dsp:cNvSpPr/>
      </dsp:nvSpPr>
      <dsp:spPr>
        <a:xfrm rot="10800000">
          <a:off x="0" y="1808"/>
          <a:ext cx="13030200" cy="4113119"/>
        </a:xfrm>
        <a:prstGeom prst="upArrowCallout">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227584" tIns="227584" rIns="227584" bIns="227584" numCol="1" spcCol="1270" anchor="ctr" anchorCtr="0">
          <a:noAutofit/>
        </a:bodyPr>
        <a:lstStyle/>
        <a:p>
          <a:pPr lvl="0" algn="just" defTabSz="1422400" rtl="0">
            <a:lnSpc>
              <a:spcPct val="90000"/>
            </a:lnSpc>
            <a:spcBef>
              <a:spcPct val="0"/>
            </a:spcBef>
            <a:spcAft>
              <a:spcPct val="35000"/>
            </a:spcAft>
          </a:pPr>
          <a:r>
            <a:rPr lang="uk-UA" sz="3200" b="1" kern="1200" noProof="0" dirty="0" smtClean="0">
              <a:solidFill>
                <a:schemeClr val="tx1"/>
              </a:solidFill>
            </a:rPr>
            <a:t>Для </a:t>
          </a:r>
          <a:r>
            <a:rPr lang="uk-UA" sz="3200" b="1" kern="1200" noProof="0" dirty="0" smtClean="0">
              <a:solidFill>
                <a:srgbClr val="0000FF"/>
              </a:solidFill>
            </a:rPr>
            <a:t>хеджування ризику зміни відсоткових ставок </a:t>
          </a:r>
          <a:r>
            <a:rPr lang="uk-UA" sz="3200" b="1" kern="1200" noProof="0" dirty="0" smtClean="0">
              <a:solidFill>
                <a:schemeClr val="tx1"/>
              </a:solidFill>
            </a:rPr>
            <a:t>банк може використати такі інструменти:</a:t>
          </a:r>
          <a:endParaRPr lang="uk-UA" sz="3200" b="1" kern="1200" noProof="0" dirty="0">
            <a:solidFill>
              <a:schemeClr val="tx1"/>
            </a:solidFill>
          </a:endParaRPr>
        </a:p>
      </dsp:txBody>
      <dsp:txXfrm rot="10800000">
        <a:off x="0" y="1808"/>
        <a:ext cx="13030200" cy="26725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D3F76-2315-4982-AD22-5A0490DBD025}">
      <dsp:nvSpPr>
        <dsp:cNvPr id="0" name=""/>
        <dsp:cNvSpPr/>
      </dsp:nvSpPr>
      <dsp:spPr>
        <a:xfrm>
          <a:off x="576708" y="2515"/>
          <a:ext cx="5075039" cy="3045023"/>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uk-UA" sz="2800" b="1" i="1" kern="1200" dirty="0" smtClean="0"/>
            <a:t>дата погашення</a:t>
          </a:r>
          <a:r>
            <a:rPr lang="uk-UA" sz="2800" b="1" kern="1200" dirty="0" smtClean="0"/>
            <a:t> — зафіксований в угоді термін закінчення строку дії контракту; </a:t>
          </a:r>
          <a:endParaRPr lang="uk-UA" sz="2800" b="1" kern="1200" dirty="0"/>
        </a:p>
      </dsp:txBody>
      <dsp:txXfrm>
        <a:off x="576708" y="2515"/>
        <a:ext cx="5075039" cy="3045023"/>
      </dsp:txXfrm>
    </dsp:sp>
    <dsp:sp modelId="{0D74EE68-1700-4F8A-A904-E6618742EA53}">
      <dsp:nvSpPr>
        <dsp:cNvPr id="0" name=""/>
        <dsp:cNvSpPr/>
      </dsp:nvSpPr>
      <dsp:spPr>
        <a:xfrm>
          <a:off x="6159251" y="2515"/>
          <a:ext cx="5075039" cy="3045023"/>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uk-UA" sz="2800" b="1" i="1" kern="1200" dirty="0" smtClean="0"/>
            <a:t>дата фіксингу</a:t>
          </a:r>
          <a:r>
            <a:rPr lang="uk-UA" sz="2800" b="1" kern="1200" dirty="0" smtClean="0"/>
            <a:t> — день, коли фіксується рівень ринкової ставки, визначеної в угоді як орієнтовна (як правило, це ставка </a:t>
          </a:r>
          <a:r>
            <a:rPr lang="ru-RU" sz="2800" b="1" kern="1200" dirty="0" smtClean="0"/>
            <a:t>LIBOR</a:t>
          </a:r>
          <a:r>
            <a:rPr lang="uk-UA" sz="2800" b="1" kern="1200" dirty="0" smtClean="0"/>
            <a:t>);</a:t>
          </a:r>
          <a:endParaRPr lang="uk-UA" sz="2800" b="1" kern="1200" dirty="0"/>
        </a:p>
      </dsp:txBody>
      <dsp:txXfrm>
        <a:off x="6159251" y="2515"/>
        <a:ext cx="5075039" cy="3045023"/>
      </dsp:txXfrm>
    </dsp:sp>
    <dsp:sp modelId="{C875F317-8C96-45B1-97DF-14ABFE040AA8}">
      <dsp:nvSpPr>
        <dsp:cNvPr id="0" name=""/>
        <dsp:cNvSpPr/>
      </dsp:nvSpPr>
      <dsp:spPr>
        <a:xfrm>
          <a:off x="576708" y="3555042"/>
          <a:ext cx="5075039" cy="3045023"/>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uk-UA" sz="2800" b="1" i="1" kern="1200" dirty="0" smtClean="0"/>
            <a:t>контрактний період</a:t>
          </a:r>
          <a:r>
            <a:rPr lang="uk-UA" sz="2800" b="1" kern="1200" dirty="0" smtClean="0"/>
            <a:t> — час від дати платежу до дати погашення; </a:t>
          </a:r>
          <a:endParaRPr lang="uk-UA" sz="2800" b="1" kern="1200" dirty="0"/>
        </a:p>
      </dsp:txBody>
      <dsp:txXfrm>
        <a:off x="576708" y="3555042"/>
        <a:ext cx="5075039" cy="3045023"/>
      </dsp:txXfrm>
    </dsp:sp>
    <dsp:sp modelId="{1FE12970-FDE8-4B21-8E3D-B10CC7B646C1}">
      <dsp:nvSpPr>
        <dsp:cNvPr id="0" name=""/>
        <dsp:cNvSpPr/>
      </dsp:nvSpPr>
      <dsp:spPr>
        <a:xfrm>
          <a:off x="6159251" y="3555042"/>
          <a:ext cx="5075039" cy="3045023"/>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uk-UA" sz="2800" b="1" i="1" kern="1200" dirty="0" smtClean="0"/>
            <a:t>контрактна ставка</a:t>
          </a:r>
          <a:r>
            <a:rPr lang="uk-UA" sz="2800" b="1" kern="1200" dirty="0" smtClean="0"/>
            <a:t> — відсоткова ставка, зафіксована в контракті на дату укладення форвардної угоди і гарантована продавцем </a:t>
          </a:r>
          <a:r>
            <a:rPr lang="ru-RU" sz="2800" b="1" kern="1200" dirty="0" smtClean="0"/>
            <a:t>FRA</a:t>
          </a:r>
          <a:r>
            <a:rPr lang="uk-UA" sz="2800" b="1" kern="1200" dirty="0" smtClean="0"/>
            <a:t> на весь період його дії.</a:t>
          </a:r>
          <a:endParaRPr lang="uk-UA" sz="2800" b="1" kern="1200" dirty="0"/>
        </a:p>
      </dsp:txBody>
      <dsp:txXfrm>
        <a:off x="6159251" y="3555042"/>
        <a:ext cx="5075039" cy="30450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5D841F-7067-432C-9559-87543DB56097}">
      <dsp:nvSpPr>
        <dsp:cNvPr id="0" name=""/>
        <dsp:cNvSpPr/>
      </dsp:nvSpPr>
      <dsp:spPr>
        <a:xfrm>
          <a:off x="0" y="4074812"/>
          <a:ext cx="13030200" cy="3314778"/>
        </a:xfrm>
        <a:prstGeom prst="rect">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227584" tIns="227584" rIns="227584" bIns="227584" numCol="1" spcCol="1270" anchor="ctr" anchorCtr="0">
          <a:noAutofit/>
        </a:bodyPr>
        <a:lstStyle/>
        <a:p>
          <a:pPr lvl="0" algn="just" defTabSz="1422400" rtl="0">
            <a:lnSpc>
              <a:spcPct val="100000"/>
            </a:lnSpc>
            <a:spcBef>
              <a:spcPct val="0"/>
            </a:spcBef>
            <a:spcAft>
              <a:spcPct val="35000"/>
            </a:spcAft>
          </a:pPr>
          <a:r>
            <a:rPr lang="uk-UA" sz="3200" b="1" kern="1200" dirty="0" smtClean="0">
              <a:solidFill>
                <a:schemeClr val="tx1"/>
              </a:solidFill>
            </a:rPr>
            <a:t>   </a:t>
          </a:r>
          <a:r>
            <a:rPr lang="ru-RU" sz="3200" b="1" kern="1200" dirty="0" smtClean="0">
              <a:solidFill>
                <a:schemeClr val="tx1"/>
              </a:solidFill>
            </a:rPr>
            <a:t>Згідно з форвардним валютним контрактом одна сторона бере на себе зобов’язання здійснити поставку визначеної кількості валютних коштів за узгодженим у контракті курсом на вказану дату, а інша сторона бере зобов’язання прийняти цю поставку і виплатити відповідну суму коштів у іншій валюті</a:t>
          </a:r>
          <a:r>
            <a:rPr lang="uk-UA" sz="3200" b="1" kern="1200" dirty="0" smtClean="0">
              <a:solidFill>
                <a:schemeClr val="tx1"/>
              </a:solidFill>
            </a:rPr>
            <a:t>.</a:t>
          </a:r>
          <a:endParaRPr lang="uk-UA" sz="3200" b="1" kern="1200" dirty="0">
            <a:solidFill>
              <a:schemeClr val="tx1"/>
            </a:solidFill>
          </a:endParaRPr>
        </a:p>
      </dsp:txBody>
      <dsp:txXfrm>
        <a:off x="0" y="4074812"/>
        <a:ext cx="13030200" cy="3314778"/>
      </dsp:txXfrm>
    </dsp:sp>
    <dsp:sp modelId="{F41D3090-02E4-4A1F-AB66-EDBADE2234F2}">
      <dsp:nvSpPr>
        <dsp:cNvPr id="0" name=""/>
        <dsp:cNvSpPr/>
      </dsp:nvSpPr>
      <dsp:spPr>
        <a:xfrm rot="10800000">
          <a:off x="0" y="1808"/>
          <a:ext cx="13030200" cy="4113119"/>
        </a:xfrm>
        <a:prstGeom prst="upArrowCallout">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227584" tIns="227584" rIns="227584" bIns="227584" numCol="1" spcCol="1270" anchor="ctr" anchorCtr="0">
          <a:noAutofit/>
        </a:bodyPr>
        <a:lstStyle/>
        <a:p>
          <a:pPr lvl="0" algn="just" defTabSz="1422400" rtl="0">
            <a:lnSpc>
              <a:spcPct val="90000"/>
            </a:lnSpc>
            <a:spcBef>
              <a:spcPct val="0"/>
            </a:spcBef>
            <a:spcAft>
              <a:spcPct val="35000"/>
            </a:spcAft>
          </a:pPr>
          <a:r>
            <a:rPr lang="uk-UA" sz="3200" b="1" kern="1200" dirty="0" smtClean="0">
              <a:solidFill>
                <a:srgbClr val="0000FF"/>
              </a:solidFill>
            </a:rPr>
            <a:t>7.1 Форвардний валютний контракт </a:t>
          </a:r>
          <a:r>
            <a:rPr lang="uk-UA" sz="3200" b="1" kern="1200" dirty="0" smtClean="0">
              <a:solidFill>
                <a:schemeClr val="tx1"/>
              </a:solidFill>
            </a:rPr>
            <a:t>(</a:t>
          </a:r>
          <a:r>
            <a:rPr lang="ru-RU" sz="3200" b="1" kern="1200" dirty="0" smtClean="0">
              <a:solidFill>
                <a:schemeClr val="tx1"/>
              </a:solidFill>
            </a:rPr>
            <a:t>FXA</a:t>
          </a:r>
          <a:r>
            <a:rPr lang="uk-UA" sz="3200" b="1" kern="1200" dirty="0" smtClean="0">
              <a:solidFill>
                <a:schemeClr val="tx1"/>
              </a:solidFill>
            </a:rPr>
            <a:t> — </a:t>
          </a:r>
          <a:r>
            <a:rPr lang="ru-RU" sz="3200" b="1" kern="1200" dirty="0" smtClean="0">
              <a:solidFill>
                <a:schemeClr val="tx1"/>
              </a:solidFill>
            </a:rPr>
            <a:t>foreign exchange agreement</a:t>
          </a:r>
          <a:r>
            <a:rPr lang="uk-UA" sz="3200" b="1" kern="1200" dirty="0" smtClean="0">
              <a:solidFill>
                <a:schemeClr val="tx1"/>
              </a:solidFill>
            </a:rPr>
            <a:t>) — це угода між двома контрагентами про фіксацію валютного курсу за операцією купівлі-продажу обумовленої суми валютних коштів на визначену дату в майбутньому.</a:t>
          </a:r>
          <a:endParaRPr lang="uk-UA" sz="3200" b="1" kern="1200" dirty="0">
            <a:solidFill>
              <a:schemeClr val="tx1"/>
            </a:solidFill>
          </a:endParaRPr>
        </a:p>
      </dsp:txBody>
      <dsp:txXfrm rot="10800000">
        <a:off x="0" y="1808"/>
        <a:ext cx="13030200" cy="267258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2/19/2023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png"/><Relationship Id="rId7" Type="http://schemas.openxmlformats.org/officeDocument/2006/relationships/diagramQuickStyle" Target="../diagrams/quickStyle2.xml"/><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8.svg"/><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10.jpeg"/><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png"/><Relationship Id="rId7" Type="http://schemas.openxmlformats.org/officeDocument/2006/relationships/diagramQuickStyle" Target="../diagrams/quickStyle3.xml"/><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8.svg"/><Relationship Id="rId9" Type="http://schemas.microsoft.com/office/2007/relationships/diagramDrawing" Target="../diagrams/drawing3.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svg"/><Relationship Id="rId7" Type="http://schemas.openxmlformats.org/officeDocument/2006/relationships/diagramColors" Target="../diagrams/colors1.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5.png"/><Relationship Id="rId7" Type="http://schemas.openxmlformats.org/officeDocument/2006/relationships/diagramQuickStyle" Target="../diagrams/quickStyle4.xml"/><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8.svg"/><Relationship Id="rId9" Type="http://schemas.microsoft.com/office/2007/relationships/diagramDrawing" Target="../diagrams/drawing4.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8.xml"/><Relationship Id="rId5" Type="http://schemas.openxmlformats.org/officeDocument/2006/relationships/image" Target="../media/image10.jpeg"/><Relationship Id="rId4" Type="http://schemas.openxmlformats.org/officeDocument/2006/relationships/image" Target="../media/image5.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5.png"/><Relationship Id="rId7" Type="http://schemas.openxmlformats.org/officeDocument/2006/relationships/diagramQuickStyle" Target="../diagrams/quickStyle5.xml"/><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8.svg"/><Relationship Id="rId9" Type="http://schemas.microsoft.com/office/2007/relationships/diagramDrawing" Target="../diagrams/drawing5.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18.jpe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5.png"/><Relationship Id="rId7" Type="http://schemas.openxmlformats.org/officeDocument/2006/relationships/diagramQuickStyle" Target="../diagrams/quickStyle7.xml"/><Relationship Id="rId2" Type="http://schemas.openxmlformats.org/officeDocument/2006/relationships/slideLayout" Target="../slideLayouts/slideLayout7.xml"/><Relationship Id="rId1" Type="http://schemas.openxmlformats.org/officeDocument/2006/relationships/themeOverride" Target="../theme/themeOverride11.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8.svg"/><Relationship Id="rId9" Type="http://schemas.microsoft.com/office/2007/relationships/diagramDrawing" Target="../diagrams/drawing7.xml"/></Relationships>
</file>

<file path=ppt/slides/_rels/slide4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grpSp>
        <p:nvGrpSpPr>
          <p:cNvPr id="3" name="Group 3"/>
          <p:cNvGrpSpPr/>
          <p:nvPr/>
        </p:nvGrpSpPr>
        <p:grpSpPr>
          <a:xfrm>
            <a:off x="0" y="4014036"/>
            <a:ext cx="17068800" cy="1828800"/>
            <a:chOff x="0" y="0"/>
            <a:chExt cx="984320" cy="350109"/>
          </a:xfrm>
        </p:grpSpPr>
        <p:sp>
          <p:nvSpPr>
            <p:cNvPr id="4" name="Freeform 4"/>
            <p:cNvSpPr/>
            <p:nvPr/>
          </p:nvSpPr>
          <p:spPr>
            <a:xfrm>
              <a:off x="0" y="0"/>
              <a:ext cx="984320" cy="350109"/>
            </a:xfrm>
            <a:custGeom>
              <a:avLst/>
              <a:gdLst/>
              <a:ahLst/>
              <a:cxnLst/>
              <a:rect l="l" t="t" r="r" b="b"/>
              <a:pathLst>
                <a:path w="984320" h="350109">
                  <a:moveTo>
                    <a:pt x="781120" y="0"/>
                  </a:moveTo>
                  <a:lnTo>
                    <a:pt x="0" y="0"/>
                  </a:lnTo>
                  <a:lnTo>
                    <a:pt x="203200" y="350109"/>
                  </a:lnTo>
                  <a:lnTo>
                    <a:pt x="984320" y="350109"/>
                  </a:lnTo>
                  <a:lnTo>
                    <a:pt x="781120" y="0"/>
                  </a:lnTo>
                  <a:close/>
                </a:path>
              </a:pathLst>
            </a:custGeom>
            <a:solidFill>
              <a:srgbClr val="1836B2"/>
            </a:solidFill>
          </p:spPr>
        </p:sp>
        <p:sp>
          <p:nvSpPr>
            <p:cNvPr id="5" name="TextBox 5"/>
            <p:cNvSpPr txBox="1"/>
            <p:nvPr/>
          </p:nvSpPr>
          <p:spPr>
            <a:xfrm>
              <a:off x="101600" y="-38100"/>
              <a:ext cx="609600" cy="647700"/>
            </a:xfrm>
            <a:prstGeom prst="rect">
              <a:avLst/>
            </a:prstGeom>
          </p:spPr>
          <p:txBody>
            <a:bodyPr lIns="50800" tIns="50800" rIns="50800" bIns="50800" rtlCol="0" anchor="ctr"/>
            <a:lstStyle/>
            <a:p>
              <a:pPr algn="ctr">
                <a:lnSpc>
                  <a:spcPts val="2380"/>
                </a:lnSpc>
              </a:pPr>
              <a:endParaRPr dirty="0"/>
            </a:p>
          </p:txBody>
        </p:sp>
      </p:grpSp>
      <p:grpSp>
        <p:nvGrpSpPr>
          <p:cNvPr id="6" name="Group 6"/>
          <p:cNvGrpSpPr/>
          <p:nvPr/>
        </p:nvGrpSpPr>
        <p:grpSpPr>
          <a:xfrm>
            <a:off x="12632346" y="-14622"/>
            <a:ext cx="5655654" cy="1424322"/>
            <a:chOff x="0" y="0"/>
            <a:chExt cx="1283814" cy="355245"/>
          </a:xfrm>
        </p:grpSpPr>
        <p:sp>
          <p:nvSpPr>
            <p:cNvPr id="7" name="Freeform 7"/>
            <p:cNvSpPr/>
            <p:nvPr/>
          </p:nvSpPr>
          <p:spPr>
            <a:xfrm>
              <a:off x="0" y="0"/>
              <a:ext cx="1283814" cy="355245"/>
            </a:xfrm>
            <a:custGeom>
              <a:avLst/>
              <a:gdLst/>
              <a:ahLst/>
              <a:cxnLst/>
              <a:rect l="l" t="t" r="r" b="b"/>
              <a:pathLst>
                <a:path w="1283814" h="355245">
                  <a:moveTo>
                    <a:pt x="1080614" y="0"/>
                  </a:moveTo>
                  <a:lnTo>
                    <a:pt x="0" y="0"/>
                  </a:lnTo>
                  <a:lnTo>
                    <a:pt x="203200" y="355245"/>
                  </a:lnTo>
                  <a:lnTo>
                    <a:pt x="1283814" y="355245"/>
                  </a:lnTo>
                  <a:lnTo>
                    <a:pt x="1080614" y="0"/>
                  </a:lnTo>
                  <a:close/>
                </a:path>
              </a:pathLst>
            </a:custGeom>
            <a:solidFill>
              <a:srgbClr val="A066CB"/>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2380"/>
                </a:lnSpc>
              </a:pPr>
              <a:endParaRPr dirty="0"/>
            </a:p>
          </p:txBody>
        </p:sp>
      </p:grpSp>
      <p:grpSp>
        <p:nvGrpSpPr>
          <p:cNvPr id="9" name="Group 9"/>
          <p:cNvGrpSpPr/>
          <p:nvPr/>
        </p:nvGrpSpPr>
        <p:grpSpPr>
          <a:xfrm>
            <a:off x="14095672" y="628042"/>
            <a:ext cx="3506528" cy="564302"/>
            <a:chOff x="0" y="0"/>
            <a:chExt cx="4675371" cy="752402"/>
          </a:xfrm>
        </p:grpSpPr>
        <p:sp>
          <p:nvSpPr>
            <p:cNvPr id="10" name="TextBox 10"/>
            <p:cNvSpPr txBox="1"/>
            <p:nvPr/>
          </p:nvSpPr>
          <p:spPr>
            <a:xfrm>
              <a:off x="1711549" y="24335"/>
              <a:ext cx="2963822" cy="657102"/>
            </a:xfrm>
            <a:prstGeom prst="rect">
              <a:avLst/>
            </a:prstGeom>
          </p:spPr>
          <p:txBody>
            <a:bodyPr lIns="0" tIns="0" rIns="0" bIns="0" rtlCol="0" anchor="t">
              <a:spAutoFit/>
            </a:bodyPr>
            <a:lstStyle/>
            <a:p>
              <a:pPr>
                <a:lnSpc>
                  <a:spcPts val="4059"/>
                </a:lnSpc>
                <a:spcBef>
                  <a:spcPct val="0"/>
                </a:spcBef>
              </a:pPr>
              <a:endParaRPr lang="en-US" sz="2899" dirty="0">
                <a:solidFill>
                  <a:srgbClr val="FFFFFF"/>
                </a:solidFill>
                <a:latin typeface="Fira Sans Bold Bold"/>
              </a:endParaRPr>
            </a:p>
          </p:txBody>
        </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a:off x="0" y="0"/>
              <a:ext cx="1317768" cy="752402"/>
            </a:xfrm>
            <a:prstGeom prst="rect">
              <a:avLst/>
            </a:prstGeom>
          </p:spPr>
        </p:pic>
      </p:grpSp>
      <p:grpSp>
        <p:nvGrpSpPr>
          <p:cNvPr id="12" name="Group 12"/>
          <p:cNvGrpSpPr/>
          <p:nvPr/>
        </p:nvGrpSpPr>
        <p:grpSpPr>
          <a:xfrm>
            <a:off x="3886200" y="4928436"/>
            <a:ext cx="9306426" cy="3894110"/>
            <a:chOff x="0" y="0"/>
            <a:chExt cx="12408569" cy="5192146"/>
          </a:xfrm>
        </p:grpSpPr>
        <p:sp>
          <p:nvSpPr>
            <p:cNvPr id="13" name="TextBox 13"/>
            <p:cNvSpPr txBox="1"/>
            <p:nvPr/>
          </p:nvSpPr>
          <p:spPr>
            <a:xfrm>
              <a:off x="0" y="0"/>
              <a:ext cx="12408569" cy="1991913"/>
            </a:xfrm>
            <a:prstGeom prst="rect">
              <a:avLst/>
            </a:prstGeom>
          </p:spPr>
          <p:txBody>
            <a:bodyPr lIns="0" tIns="0" rIns="0" bIns="0" rtlCol="0" anchor="t">
              <a:spAutoFit/>
            </a:bodyPr>
            <a:lstStyle/>
            <a:p>
              <a:pPr>
                <a:lnSpc>
                  <a:spcPts val="11999"/>
                </a:lnSpc>
              </a:pPr>
              <a:endParaRPr lang="en-US" sz="9999" spc="299" dirty="0">
                <a:solidFill>
                  <a:srgbClr val="FFFFFF"/>
                </a:solidFill>
                <a:latin typeface="Fira Sans Bold Bold"/>
              </a:endParaRPr>
            </a:p>
          </p:txBody>
        </p:sp>
        <p:sp>
          <p:nvSpPr>
            <p:cNvPr id="14" name="TextBox 14"/>
            <p:cNvSpPr txBox="1"/>
            <p:nvPr/>
          </p:nvSpPr>
          <p:spPr>
            <a:xfrm>
              <a:off x="0" y="4404746"/>
              <a:ext cx="12408569" cy="787400"/>
            </a:xfrm>
            <a:prstGeom prst="rect">
              <a:avLst/>
            </a:prstGeom>
          </p:spPr>
          <p:txBody>
            <a:bodyPr lIns="0" tIns="0" rIns="0" bIns="0" rtlCol="0" anchor="t">
              <a:spAutoFit/>
            </a:bodyPr>
            <a:lstStyle/>
            <a:p>
              <a:pPr>
                <a:lnSpc>
                  <a:spcPts val="4900"/>
                </a:lnSpc>
              </a:pPr>
              <a:endParaRPr lang="en-US" sz="3500" spc="105" dirty="0">
                <a:solidFill>
                  <a:srgbClr val="FFFFFF"/>
                </a:solidFill>
                <a:latin typeface="Fira Sans Light Bold"/>
              </a:endParaRPr>
            </a:p>
          </p:txBody>
        </p:sp>
      </p:grpSp>
      <p:sp>
        <p:nvSpPr>
          <p:cNvPr id="15" name="Прямокутник 14"/>
          <p:cNvSpPr/>
          <p:nvPr/>
        </p:nvSpPr>
        <p:spPr>
          <a:xfrm>
            <a:off x="1905000" y="4212307"/>
            <a:ext cx="12371848" cy="923330"/>
          </a:xfrm>
          <a:prstGeom prst="rect">
            <a:avLst/>
          </a:prstGeom>
        </p:spPr>
        <p:txBody>
          <a:bodyPr wrap="none">
            <a:spAutoFit/>
          </a:bodyPr>
          <a:lstStyle/>
          <a:p>
            <a:r>
              <a:rPr lang="uk-UA" sz="5400" b="1" dirty="0">
                <a:solidFill>
                  <a:schemeClr val="accent4">
                    <a:lumMod val="60000"/>
                    <a:lumOff val="40000"/>
                  </a:schemeClr>
                </a:solidFill>
              </a:rPr>
              <a:t>ТЕМА 8. </a:t>
            </a:r>
            <a:r>
              <a:rPr lang="uk-UA" sz="5400" b="1" dirty="0">
                <a:solidFill>
                  <a:schemeClr val="bg1"/>
                </a:solidFill>
              </a:rPr>
              <a:t>ХЕДЖУВАННЯ РИЗИКІВ У БАНКУ</a:t>
            </a:r>
            <a:endParaRPr lang="uk-UA" sz="54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9"/>
          <p:cNvGrpSpPr/>
          <p:nvPr/>
        </p:nvGrpSpPr>
        <p:grpSpPr>
          <a:xfrm>
            <a:off x="307828" y="3070861"/>
            <a:ext cx="17443744" cy="3733799"/>
            <a:chOff x="0" y="0"/>
            <a:chExt cx="657264" cy="245847"/>
          </a:xfrm>
        </p:grpSpPr>
        <p:sp>
          <p:nvSpPr>
            <p:cNvPr id="6" name="Freeform 10"/>
            <p:cNvSpPr/>
            <p:nvPr/>
          </p:nvSpPr>
          <p:spPr>
            <a:xfrm>
              <a:off x="0" y="0"/>
              <a:ext cx="657264" cy="245847"/>
            </a:xfrm>
            <a:custGeom>
              <a:avLst/>
              <a:gdLst/>
              <a:ahLst/>
              <a:cxnLst/>
              <a:rect l="l" t="t" r="r" b="b"/>
              <a:pathLst>
                <a:path w="657264" h="245847">
                  <a:moveTo>
                    <a:pt x="0" y="0"/>
                  </a:moveTo>
                  <a:lnTo>
                    <a:pt x="657264" y="0"/>
                  </a:lnTo>
                  <a:lnTo>
                    <a:pt x="657264" y="245847"/>
                  </a:lnTo>
                  <a:lnTo>
                    <a:pt x="0" y="245847"/>
                  </a:lnTo>
                  <a:close/>
                </a:path>
              </a:pathLst>
            </a:custGeom>
            <a:solidFill>
              <a:srgbClr val="E0D2EF"/>
            </a:solidFill>
          </p:spPr>
        </p:sp>
        <p:sp>
          <p:nvSpPr>
            <p:cNvPr id="7" name="TextBox 11"/>
            <p:cNvSpPr txBox="1"/>
            <p:nvPr/>
          </p:nvSpPr>
          <p:spPr>
            <a:xfrm>
              <a:off x="0" y="-38100"/>
              <a:ext cx="812800" cy="850900"/>
            </a:xfrm>
            <a:prstGeom prst="rect">
              <a:avLst/>
            </a:prstGeom>
          </p:spPr>
          <p:txBody>
            <a:bodyPr lIns="254000" tIns="254000" rIns="254000" bIns="254000" rtlCol="0" anchor="ctr"/>
            <a:lstStyle/>
            <a:p>
              <a:pPr algn="ctr">
                <a:lnSpc>
                  <a:spcPts val="2100"/>
                </a:lnSpc>
              </a:pPr>
              <a:endParaRPr lang="en-US" sz="1500" dirty="0">
                <a:solidFill>
                  <a:srgbClr val="000000"/>
                </a:solidFill>
                <a:latin typeface="Fira Sans Medium"/>
              </a:endParaRPr>
            </a:p>
          </p:txBody>
        </p:sp>
      </p:grpSp>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4026"/>
          <a:stretch>
            <a:fillRect/>
          </a:stretch>
        </p:blipFill>
        <p:spPr>
          <a:xfrm>
            <a:off x="990600" y="446683"/>
            <a:ext cx="1025231" cy="585373"/>
          </a:xfrm>
          <a:prstGeom prst="rect">
            <a:avLst/>
          </a:prstGeom>
        </p:spPr>
      </p:pic>
      <p:sp>
        <p:nvSpPr>
          <p:cNvPr id="13" name="Прямокутник 12"/>
          <p:cNvSpPr/>
          <p:nvPr/>
        </p:nvSpPr>
        <p:spPr>
          <a:xfrm>
            <a:off x="2407920" y="446683"/>
            <a:ext cx="15343652" cy="646331"/>
          </a:xfrm>
          <a:prstGeom prst="rect">
            <a:avLst/>
          </a:prstGeom>
          <a:solidFill>
            <a:srgbClr val="0000FF"/>
          </a:solidFill>
        </p:spPr>
        <p:txBody>
          <a:bodyPr wrap="square">
            <a:spAutoFit/>
          </a:bodyPr>
          <a:lstStyle/>
          <a:p>
            <a:pPr algn="ctr"/>
            <a:r>
              <a:rPr lang="ru-RU" sz="3600" b="1" dirty="0">
                <a:solidFill>
                  <a:schemeClr val="bg1"/>
                </a:solidFill>
              </a:rPr>
              <a:t>Хеджування та </a:t>
            </a:r>
            <a:r>
              <a:rPr lang="ru-RU" sz="3600" b="1" dirty="0" smtClean="0">
                <a:solidFill>
                  <a:schemeClr val="bg1"/>
                </a:solidFill>
              </a:rPr>
              <a:t>страхування</a:t>
            </a:r>
            <a:endParaRPr lang="uk-UA" sz="3600" dirty="0">
              <a:solidFill>
                <a:schemeClr val="bg1"/>
              </a:solidFill>
            </a:endParaRPr>
          </a:p>
        </p:txBody>
      </p:sp>
      <p:sp>
        <p:nvSpPr>
          <p:cNvPr id="3" name="Прямокутник 2"/>
          <p:cNvSpPr/>
          <p:nvPr/>
        </p:nvSpPr>
        <p:spPr>
          <a:xfrm>
            <a:off x="457200" y="1943100"/>
            <a:ext cx="17145000" cy="7417415"/>
          </a:xfrm>
          <a:prstGeom prst="rect">
            <a:avLst/>
          </a:prstGeom>
        </p:spPr>
        <p:txBody>
          <a:bodyPr wrap="square">
            <a:spAutoFit/>
          </a:bodyPr>
          <a:lstStyle/>
          <a:p>
            <a:pPr algn="just"/>
            <a:r>
              <a:rPr lang="uk-UA" sz="2800" b="1" dirty="0" smtClean="0"/>
              <a:t>    Між </a:t>
            </a:r>
            <a:r>
              <a:rPr lang="uk-UA" sz="2800" b="1" dirty="0"/>
              <a:t>хеджуванням і страхуванням існують суттєві відмінності навіть тоді, коли вони застосовані до одного і того самого ризику в ідентичних ситуаціях. </a:t>
            </a:r>
            <a:endParaRPr lang="uk-UA" sz="2800" b="1" dirty="0" smtClean="0"/>
          </a:p>
          <a:p>
            <a:pPr marL="457200" indent="-457200" algn="just">
              <a:buFont typeface="Wingdings" pitchFamily="2" charset="2"/>
              <a:buChar char="ü"/>
            </a:pPr>
            <a:endParaRPr lang="uk-UA" sz="2800" b="1" dirty="0"/>
          </a:p>
          <a:p>
            <a:pPr marL="457200" indent="-457200" algn="just">
              <a:buFont typeface="Wingdings" pitchFamily="2" charset="2"/>
              <a:buChar char="ü"/>
            </a:pPr>
            <a:r>
              <a:rPr lang="ru-RU" sz="2800" b="1" u="sng" dirty="0"/>
              <a:t>Наслідки хеджування</a:t>
            </a:r>
            <a:r>
              <a:rPr lang="ru-RU" sz="2800" b="1" dirty="0"/>
              <a:t> симетричні: за результатами строкової угоди буде отримано прибуток, який компенсує збитки від несприятливої зміни ринкової ціни базового інструмента за балансовою позицією, або прибутки за балансовою позицією будуть нівельовані втратами за строковою угодою. </a:t>
            </a:r>
            <a:endParaRPr lang="uk-UA" sz="2800" b="1" dirty="0"/>
          </a:p>
          <a:p>
            <a:pPr marL="457200" indent="-457200" algn="just">
              <a:buFont typeface="Wingdings" pitchFamily="2" charset="2"/>
              <a:buChar char="ü"/>
            </a:pPr>
            <a:r>
              <a:rPr lang="uk-UA" sz="2800" b="1" u="sng" dirty="0"/>
              <a:t>Наслідки страхування</a:t>
            </a:r>
            <a:r>
              <a:rPr lang="uk-UA" sz="2800" b="1" dirty="0"/>
              <a:t> асиметричні. Це означає, що страхування компенсує негативні результати зміни ціни базового інструмента, водночас надаючи можливість дістати переваги від сприятливої кон’юнктури ринку. Серед похідних інструментів право вибору надають опціони, тоді як форварди, ф’ючерси та свопи — це тверді угоди, а отже, обов’язкові до виконання. </a:t>
            </a:r>
            <a:r>
              <a:rPr lang="ru-RU" sz="2800" b="1" dirty="0"/>
              <a:t>Ціною за надану можливість вибору та отримання додаткового прибутку є опціонна премія</a:t>
            </a:r>
            <a:r>
              <a:rPr lang="ru-RU" sz="2800" b="1" dirty="0" smtClean="0"/>
              <a:t>.</a:t>
            </a:r>
          </a:p>
          <a:p>
            <a:pPr marL="457200" indent="-457200" algn="just">
              <a:buFont typeface="Wingdings" pitchFamily="2" charset="2"/>
              <a:buChar char="ü"/>
            </a:pPr>
            <a:endParaRPr lang="uk-UA" sz="2800" b="1" dirty="0"/>
          </a:p>
          <a:p>
            <a:pPr algn="just"/>
            <a:r>
              <a:rPr lang="ru-RU" sz="2800" b="1" dirty="0" smtClean="0"/>
              <a:t>    Загалом </a:t>
            </a:r>
            <a:r>
              <a:rPr lang="ru-RU" sz="2800" b="1" dirty="0"/>
              <a:t>вартість операцій страхування </a:t>
            </a:r>
            <a:r>
              <a:rPr lang="ru-RU" sz="2800" b="1" dirty="0" smtClean="0"/>
              <a:t>набагато </a:t>
            </a:r>
            <a:r>
              <a:rPr lang="ru-RU" sz="2800" b="1" dirty="0"/>
              <a:t>перевищує вартість проведення операцій хеджування, витрати за якими незначні і, порівняно із сумами контрактів, можуть не братися до уваги.</a:t>
            </a:r>
            <a:endParaRPr lang="uk-UA" sz="2800" b="1" dirty="0"/>
          </a:p>
          <a:p>
            <a:pPr algn="just"/>
            <a:r>
              <a:rPr lang="uk-UA" sz="2800" b="1" dirty="0"/>
              <a:t> </a:t>
            </a:r>
            <a:r>
              <a:rPr lang="uk-UA" sz="2800" b="1" dirty="0" smtClean="0"/>
              <a:t>   Операції </a:t>
            </a:r>
            <a:r>
              <a:rPr lang="uk-UA" sz="2800" b="1" dirty="0"/>
              <a:t>хеджування дозволяють мінімізувати ціновий ризик, а у разі можливості проведення ідеального хеджу — повністю його уникнути, тоді як операції страхування тільки обмежують рівень ризику опціонною премією.</a:t>
            </a:r>
          </a:p>
        </p:txBody>
      </p:sp>
    </p:spTree>
    <p:extLst>
      <p:ext uri="{BB962C8B-B14F-4D97-AF65-F5344CB8AC3E}">
        <p14:creationId xmlns:p14="http://schemas.microsoft.com/office/powerpoint/2010/main" val="40679501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9"/>
          <p:cNvGrpSpPr/>
          <p:nvPr/>
        </p:nvGrpSpPr>
        <p:grpSpPr>
          <a:xfrm>
            <a:off x="463256" y="1333501"/>
            <a:ext cx="17443744" cy="4114799"/>
            <a:chOff x="0" y="0"/>
            <a:chExt cx="657264" cy="245847"/>
          </a:xfrm>
        </p:grpSpPr>
        <p:sp>
          <p:nvSpPr>
            <p:cNvPr id="7" name="Freeform 10"/>
            <p:cNvSpPr/>
            <p:nvPr/>
          </p:nvSpPr>
          <p:spPr>
            <a:xfrm>
              <a:off x="0" y="0"/>
              <a:ext cx="657264" cy="245847"/>
            </a:xfrm>
            <a:custGeom>
              <a:avLst/>
              <a:gdLst/>
              <a:ahLst/>
              <a:cxnLst/>
              <a:rect l="l" t="t" r="r" b="b"/>
              <a:pathLst>
                <a:path w="657264" h="245847">
                  <a:moveTo>
                    <a:pt x="0" y="0"/>
                  </a:moveTo>
                  <a:lnTo>
                    <a:pt x="657264" y="0"/>
                  </a:lnTo>
                  <a:lnTo>
                    <a:pt x="657264" y="245847"/>
                  </a:lnTo>
                  <a:lnTo>
                    <a:pt x="0" y="245847"/>
                  </a:lnTo>
                  <a:close/>
                </a:path>
              </a:pathLst>
            </a:custGeom>
            <a:solidFill>
              <a:srgbClr val="E0D2EF"/>
            </a:solidFill>
          </p:spPr>
        </p:sp>
        <p:sp>
          <p:nvSpPr>
            <p:cNvPr id="8" name="TextBox 11"/>
            <p:cNvSpPr txBox="1"/>
            <p:nvPr/>
          </p:nvSpPr>
          <p:spPr>
            <a:xfrm>
              <a:off x="0" y="-38100"/>
              <a:ext cx="812800" cy="850900"/>
            </a:xfrm>
            <a:prstGeom prst="rect">
              <a:avLst/>
            </a:prstGeom>
          </p:spPr>
          <p:txBody>
            <a:bodyPr lIns="254000" tIns="254000" rIns="254000" bIns="254000" rtlCol="0" anchor="ctr"/>
            <a:lstStyle/>
            <a:p>
              <a:pPr algn="ctr">
                <a:lnSpc>
                  <a:spcPts val="2100"/>
                </a:lnSpc>
              </a:pPr>
              <a:endParaRPr lang="en-US" sz="1500" dirty="0">
                <a:solidFill>
                  <a:srgbClr val="000000"/>
                </a:solidFill>
                <a:latin typeface="Fira Sans Medium"/>
              </a:endParaRPr>
            </a:p>
          </p:txBody>
        </p:sp>
      </p:grpSp>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4026"/>
          <a:stretch>
            <a:fillRect/>
          </a:stretch>
        </p:blipFill>
        <p:spPr>
          <a:xfrm>
            <a:off x="477984" y="403125"/>
            <a:ext cx="1025231" cy="585373"/>
          </a:xfrm>
          <a:prstGeom prst="rect">
            <a:avLst/>
          </a:prstGeom>
        </p:spPr>
      </p:pic>
      <p:sp>
        <p:nvSpPr>
          <p:cNvPr id="13" name="Прямокутник 12"/>
          <p:cNvSpPr/>
          <p:nvPr/>
        </p:nvSpPr>
        <p:spPr>
          <a:xfrm>
            <a:off x="1600200" y="446683"/>
            <a:ext cx="16306800" cy="646331"/>
          </a:xfrm>
          <a:prstGeom prst="rect">
            <a:avLst/>
          </a:prstGeom>
          <a:solidFill>
            <a:srgbClr val="0000FF"/>
          </a:solidFill>
        </p:spPr>
        <p:txBody>
          <a:bodyPr wrap="square">
            <a:spAutoFit/>
          </a:bodyPr>
          <a:lstStyle/>
          <a:p>
            <a:pPr algn="ctr"/>
            <a:r>
              <a:rPr lang="uk-UA" sz="3600" b="1" dirty="0">
                <a:solidFill>
                  <a:schemeClr val="bg1"/>
                </a:solidFill>
              </a:rPr>
              <a:t>Ідеальне </a:t>
            </a:r>
            <a:r>
              <a:rPr lang="uk-UA" sz="3600" b="1" dirty="0" smtClean="0">
                <a:solidFill>
                  <a:schemeClr val="bg1"/>
                </a:solidFill>
              </a:rPr>
              <a:t>хеджування</a:t>
            </a:r>
            <a:endParaRPr lang="uk-UA" sz="3600" dirty="0">
              <a:solidFill>
                <a:schemeClr val="bg1"/>
              </a:solidFill>
            </a:endParaRPr>
          </a:p>
        </p:txBody>
      </p:sp>
      <p:sp>
        <p:nvSpPr>
          <p:cNvPr id="3" name="Прямокутник 2"/>
          <p:cNvSpPr/>
          <p:nvPr/>
        </p:nvSpPr>
        <p:spPr>
          <a:xfrm>
            <a:off x="533400" y="5067300"/>
            <a:ext cx="17373600" cy="4832092"/>
          </a:xfrm>
          <a:prstGeom prst="rect">
            <a:avLst/>
          </a:prstGeom>
        </p:spPr>
        <p:txBody>
          <a:bodyPr wrap="square">
            <a:spAutoFit/>
          </a:bodyPr>
          <a:lstStyle/>
          <a:p>
            <a:pPr algn="just"/>
            <a:endParaRPr lang="uk-UA" sz="2800" b="1" dirty="0" smtClean="0"/>
          </a:p>
          <a:p>
            <a:pPr algn="ctr"/>
            <a:r>
              <a:rPr lang="uk-UA" sz="2800" b="1" dirty="0" smtClean="0">
                <a:solidFill>
                  <a:srgbClr val="0000FF"/>
                </a:solidFill>
              </a:rPr>
              <a:t>   На </a:t>
            </a:r>
            <a:r>
              <a:rPr lang="uk-UA" sz="2800" b="1" dirty="0">
                <a:solidFill>
                  <a:srgbClr val="0000FF"/>
                </a:solidFill>
              </a:rPr>
              <a:t>міжнародних фінансових ринках існує багато потенційних хеджерів, серед них такі, як: </a:t>
            </a:r>
          </a:p>
          <a:p>
            <a:pPr algn="just"/>
            <a:r>
              <a:rPr lang="uk-UA" sz="2800" b="1" dirty="0"/>
              <a:t> </a:t>
            </a:r>
            <a:r>
              <a:rPr lang="ru-RU" sz="2800" b="1" dirty="0">
                <a:sym typeface="Symbol"/>
              </a:rPr>
              <a:t></a:t>
            </a:r>
            <a:r>
              <a:rPr lang="uk-UA" sz="2800" b="1" dirty="0"/>
              <a:t> дилери з торгівлі державними цінними паперами та іноземною валютою, які захищаються від зниження дохідності та валютних курсів;</a:t>
            </a:r>
          </a:p>
          <a:p>
            <a:pPr algn="just"/>
            <a:r>
              <a:rPr lang="uk-UA" sz="2800" b="1" dirty="0"/>
              <a:t> </a:t>
            </a:r>
            <a:r>
              <a:rPr lang="ru-RU" sz="2800" b="1" dirty="0">
                <a:sym typeface="Symbol"/>
              </a:rPr>
              <a:t></a:t>
            </a:r>
            <a:r>
              <a:rPr lang="uk-UA" sz="2800" b="1" dirty="0"/>
              <a:t> інвестиційні банки, які використовують строковий ринок для продажу більшої кількості короткострокових активів, ніж це можна зробити на готівковому ринку; </a:t>
            </a:r>
          </a:p>
          <a:p>
            <a:pPr algn="just"/>
            <a:r>
              <a:rPr lang="ru-RU" sz="2800" b="1" dirty="0">
                <a:sym typeface="Symbol"/>
              </a:rPr>
              <a:t></a:t>
            </a:r>
            <a:r>
              <a:rPr lang="uk-UA" sz="2800" b="1" dirty="0"/>
              <a:t> експортери та імпортери для захисту майбутніх платежів від зміни валютних курсів; </a:t>
            </a:r>
          </a:p>
          <a:p>
            <a:pPr algn="just"/>
            <a:r>
              <a:rPr lang="ru-RU" sz="2800" b="1" dirty="0">
                <a:sym typeface="Symbol"/>
              </a:rPr>
              <a:t></a:t>
            </a:r>
            <a:r>
              <a:rPr lang="uk-UA" sz="2800" b="1" dirty="0"/>
              <a:t> корпорації для фіксації відсоткової ставки за залученими або розміщеними коштами; </a:t>
            </a:r>
          </a:p>
          <a:p>
            <a:pPr algn="just"/>
            <a:r>
              <a:rPr lang="ru-RU" sz="2800" b="1" dirty="0">
                <a:sym typeface="Symbol"/>
              </a:rPr>
              <a:t></a:t>
            </a:r>
            <a:r>
              <a:rPr lang="uk-UA" sz="2800" b="1" dirty="0"/>
              <a:t> компанії, які здійснюють операції з власністю, при випуску конвертованих акцій захищаються від можливого зростання відсоткових ставок до завершення випуску та розміщення;</a:t>
            </a:r>
          </a:p>
          <a:p>
            <a:pPr algn="just"/>
            <a:r>
              <a:rPr lang="uk-UA" sz="2800" b="1" dirty="0"/>
              <a:t> </a:t>
            </a:r>
            <a:r>
              <a:rPr lang="ru-RU" sz="2800" b="1" dirty="0">
                <a:sym typeface="Symbol"/>
              </a:rPr>
              <a:t></a:t>
            </a:r>
            <a:r>
              <a:rPr lang="uk-UA" sz="2800" b="1" dirty="0"/>
              <a:t> пенсійні фонди захищають дохід від інвестицій в першокласні цінні папери та казначейські зобов’язання</a:t>
            </a:r>
            <a:r>
              <a:rPr lang="uk-UA" sz="2800" dirty="0"/>
              <a:t>; </a:t>
            </a:r>
          </a:p>
        </p:txBody>
      </p:sp>
      <p:sp>
        <p:nvSpPr>
          <p:cNvPr id="4" name="Прямокутник 3"/>
          <p:cNvSpPr/>
          <p:nvPr/>
        </p:nvSpPr>
        <p:spPr>
          <a:xfrm>
            <a:off x="533400" y="1333500"/>
            <a:ext cx="17373600" cy="3970318"/>
          </a:xfrm>
          <a:prstGeom prst="rect">
            <a:avLst/>
          </a:prstGeom>
        </p:spPr>
        <p:txBody>
          <a:bodyPr wrap="square">
            <a:spAutoFit/>
          </a:bodyPr>
          <a:lstStyle/>
          <a:p>
            <a:pPr algn="just"/>
            <a:r>
              <a:rPr lang="uk-UA" sz="2800" b="1" dirty="0" smtClean="0"/>
              <a:t>   Під </a:t>
            </a:r>
            <a:r>
              <a:rPr lang="uk-UA" sz="2800" b="1" dirty="0"/>
              <a:t>ідеальним (або досконалим) хеджуванням розуміють таке проведення операцій з фінансовими деривативами, яке дозволяє повністю уникнути цінового ризику, а результати переоцінки балансової позиції хеджера внаслідок зміни кон’юнктури ринку абсолютно точно компенсуються результатами від проведення операцій хеджування. </a:t>
            </a:r>
          </a:p>
          <a:p>
            <a:pPr algn="just"/>
            <a:r>
              <a:rPr lang="ru-RU" sz="2800" b="1" dirty="0" smtClean="0"/>
              <a:t>   Проведення </a:t>
            </a:r>
            <a:r>
              <a:rPr lang="ru-RU" sz="2800" b="1" dirty="0"/>
              <a:t>операцій ідеального хеджування дозволяє мати однакові результати за будь-яких змін ціни базового інструмента, але позбавляє можливості скористатися перевагами від сприятливих цінових тенденцій на ринку. Ідеальне хеджування розглядається як повне та нединамічне, а його метою є цілковите уникнення цінового ризику. В практичній діяльності хеджування допомагає якщо не повністю ліквідувати ризик, то суттєво його знизити, а за правильного вибору стратегії хеджу — мінімізувати.</a:t>
            </a:r>
            <a:endParaRPr lang="uk-UA" sz="2800" b="1" dirty="0"/>
          </a:p>
        </p:txBody>
      </p:sp>
    </p:spTree>
    <p:extLst>
      <p:ext uri="{BB962C8B-B14F-4D97-AF65-F5344CB8AC3E}">
        <p14:creationId xmlns:p14="http://schemas.microsoft.com/office/powerpoint/2010/main" val="4067950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grpSp>
        <p:nvGrpSpPr>
          <p:cNvPr id="5" name="Group 5"/>
          <p:cNvGrpSpPr/>
          <p:nvPr/>
        </p:nvGrpSpPr>
        <p:grpSpPr>
          <a:xfrm>
            <a:off x="0" y="1834"/>
            <a:ext cx="4084320" cy="5868784"/>
            <a:chOff x="-394130" y="-2969943"/>
            <a:chExt cx="11531914" cy="11163049"/>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flipH="1">
              <a:off x="1542199" y="2714341"/>
              <a:ext cx="9595585" cy="547876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flipH="1">
              <a:off x="-394130" y="-2969943"/>
              <a:ext cx="10165955" cy="5804427"/>
            </a:xfrm>
            <a:prstGeom prst="rect">
              <a:avLst/>
            </a:prstGeom>
          </p:spPr>
        </p:pic>
      </p:grpSp>
      <p:sp>
        <p:nvSpPr>
          <p:cNvPr id="8" name="Прямокутник 7"/>
          <p:cNvSpPr/>
          <p:nvPr/>
        </p:nvSpPr>
        <p:spPr>
          <a:xfrm>
            <a:off x="7391400" y="419100"/>
            <a:ext cx="7521033" cy="1754326"/>
          </a:xfrm>
          <a:prstGeom prst="rect">
            <a:avLst/>
          </a:prstGeom>
        </p:spPr>
        <p:txBody>
          <a:bodyPr wrap="none">
            <a:spAutoFit/>
          </a:bodyPr>
          <a:lstStyle/>
          <a:p>
            <a:pPr lvl="0"/>
            <a:r>
              <a:rPr lang="ru-RU" sz="5400" b="1" dirty="0" smtClean="0">
                <a:solidFill>
                  <a:srgbClr val="FFFF00"/>
                </a:solidFill>
              </a:rPr>
              <a:t>2. Форвардні </a:t>
            </a:r>
            <a:r>
              <a:rPr lang="ru-RU" sz="5400" b="1" dirty="0">
                <a:solidFill>
                  <a:srgbClr val="FFFF00"/>
                </a:solidFill>
              </a:rPr>
              <a:t>контракти</a:t>
            </a:r>
            <a:r>
              <a:rPr lang="uk-UA" sz="5400" b="1" dirty="0">
                <a:solidFill>
                  <a:srgbClr val="FFFF00"/>
                </a:solidFill>
              </a:rPr>
              <a:t>.</a:t>
            </a:r>
            <a:endParaRPr lang="uk-UA" sz="5400" dirty="0">
              <a:solidFill>
                <a:srgbClr val="FFFF00"/>
              </a:solidFill>
            </a:endParaRPr>
          </a:p>
          <a:p>
            <a:endParaRPr lang="uk-UA" sz="5400" dirty="0">
              <a:solidFill>
                <a:srgbClr val="FFFF00"/>
              </a:solidFill>
            </a:endParaRPr>
          </a:p>
        </p:txBody>
      </p:sp>
      <p:graphicFrame>
        <p:nvGraphicFramePr>
          <p:cNvPr id="10" name="Схема 9"/>
          <p:cNvGraphicFramePr/>
          <p:nvPr>
            <p:extLst>
              <p:ext uri="{D42A27DB-BD31-4B8C-83A1-F6EECF244321}">
                <p14:modId xmlns:p14="http://schemas.microsoft.com/office/powerpoint/2010/main" val="3609762734"/>
              </p:ext>
            </p:extLst>
          </p:nvPr>
        </p:nvGraphicFramePr>
        <p:xfrm>
          <a:off x="4876800" y="1943100"/>
          <a:ext cx="13030200" cy="7391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flipH="1">
            <a:off x="101005" y="5862998"/>
            <a:ext cx="3398520" cy="2880368"/>
          </a:xfrm>
          <a:prstGeom prst="rect">
            <a:avLst/>
          </a:prstGeom>
        </p:spPr>
      </p:pic>
      <p:pic>
        <p:nvPicPr>
          <p:cNvPr id="12"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flipH="1">
            <a:off x="762000" y="7310802"/>
            <a:ext cx="3398520" cy="2880368"/>
          </a:xfrm>
          <a:prstGeom prst="rect">
            <a:avLst/>
          </a:prstGeom>
        </p:spPr>
      </p:pic>
    </p:spTree>
    <p:extLst>
      <p:ext uri="{BB962C8B-B14F-4D97-AF65-F5344CB8AC3E}">
        <p14:creationId xmlns:p14="http://schemas.microsoft.com/office/powerpoint/2010/main" val="3691114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066CB"/>
        </a:solidFill>
        <a:effectLst/>
      </p:bgPr>
    </p:bg>
    <p:spTree>
      <p:nvGrpSpPr>
        <p:cNvPr id="1" name=""/>
        <p:cNvGrpSpPr/>
        <p:nvPr/>
      </p:nvGrpSpPr>
      <p:grpSpPr>
        <a:xfrm>
          <a:off x="0" y="0"/>
          <a:ext cx="0" cy="0"/>
          <a:chOff x="0" y="0"/>
          <a:chExt cx="0" cy="0"/>
        </a:xfrm>
      </p:grpSpPr>
      <p:grpSp>
        <p:nvGrpSpPr>
          <p:cNvPr id="6" name="Group 6"/>
          <p:cNvGrpSpPr/>
          <p:nvPr/>
        </p:nvGrpSpPr>
        <p:grpSpPr>
          <a:xfrm>
            <a:off x="11620500" y="-14622"/>
            <a:ext cx="6781800" cy="1185080"/>
            <a:chOff x="0" y="0"/>
            <a:chExt cx="1283814" cy="355245"/>
          </a:xfrm>
        </p:grpSpPr>
        <p:sp>
          <p:nvSpPr>
            <p:cNvPr id="7" name="Freeform 7"/>
            <p:cNvSpPr/>
            <p:nvPr/>
          </p:nvSpPr>
          <p:spPr>
            <a:xfrm>
              <a:off x="0" y="0"/>
              <a:ext cx="1283814" cy="355245"/>
            </a:xfrm>
            <a:custGeom>
              <a:avLst/>
              <a:gdLst/>
              <a:ahLst/>
              <a:cxnLst/>
              <a:rect l="l" t="t" r="r" b="b"/>
              <a:pathLst>
                <a:path w="1283814" h="355245">
                  <a:moveTo>
                    <a:pt x="1080614" y="0"/>
                  </a:moveTo>
                  <a:lnTo>
                    <a:pt x="0" y="0"/>
                  </a:lnTo>
                  <a:lnTo>
                    <a:pt x="203200" y="355245"/>
                  </a:lnTo>
                  <a:lnTo>
                    <a:pt x="1283814" y="355245"/>
                  </a:lnTo>
                  <a:lnTo>
                    <a:pt x="1080614" y="0"/>
                  </a:lnTo>
                  <a:close/>
                </a:path>
              </a:pathLst>
            </a:custGeom>
            <a:solidFill>
              <a:srgbClr val="FFFFFF"/>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2380"/>
                </a:lnSpc>
              </a:pPr>
              <a:endParaRPr dirty="0"/>
            </a:p>
          </p:txBody>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a:off x="13898038" y="229916"/>
            <a:ext cx="1387682" cy="792321"/>
          </a:xfrm>
          <a:prstGeom prst="rect">
            <a:avLst/>
          </a:prstGeom>
        </p:spPr>
      </p:pic>
      <p:sp>
        <p:nvSpPr>
          <p:cNvPr id="12" name="Прямокутник 11"/>
          <p:cNvSpPr/>
          <p:nvPr/>
        </p:nvSpPr>
        <p:spPr>
          <a:xfrm>
            <a:off x="152400" y="994555"/>
            <a:ext cx="10820400" cy="9448740"/>
          </a:xfrm>
          <a:prstGeom prst="rect">
            <a:avLst/>
          </a:prstGeom>
        </p:spPr>
        <p:txBody>
          <a:bodyPr wrap="square">
            <a:spAutoFit/>
          </a:bodyPr>
          <a:lstStyle/>
          <a:p>
            <a:pPr algn="just"/>
            <a:r>
              <a:rPr lang="ru-RU" sz="3200" b="1" dirty="0" smtClean="0"/>
              <a:t>   Дата</a:t>
            </a:r>
            <a:r>
              <a:rPr lang="ru-RU" sz="3200" b="1" dirty="0"/>
              <a:t>, коли сторони підписують форвардний контракт, називається </a:t>
            </a:r>
            <a:r>
              <a:rPr lang="ru-RU" sz="3200" b="1" dirty="0">
                <a:solidFill>
                  <a:srgbClr val="FFFF00"/>
                </a:solidFill>
              </a:rPr>
              <a:t>датою угоди</a:t>
            </a:r>
            <a:r>
              <a:rPr lang="ru-RU" sz="3200" b="1" dirty="0"/>
              <a:t>. </a:t>
            </a:r>
            <a:endParaRPr lang="uk-UA" sz="3200" b="1" dirty="0"/>
          </a:p>
          <a:p>
            <a:pPr algn="just"/>
            <a:r>
              <a:rPr lang="ru-RU" sz="3200" b="1" dirty="0" smtClean="0"/>
              <a:t>   Дата</a:t>
            </a:r>
            <a:r>
              <a:rPr lang="ru-RU" sz="3200" b="1" dirty="0"/>
              <a:t>, на яку учасники домовляються здійснити операцію купівлі-продажу базового інструмента, називається </a:t>
            </a:r>
            <a:r>
              <a:rPr lang="ru-RU" sz="3200" b="1" dirty="0">
                <a:solidFill>
                  <a:srgbClr val="FFFF00"/>
                </a:solidFill>
              </a:rPr>
              <a:t>датою платежу</a:t>
            </a:r>
            <a:r>
              <a:rPr lang="ru-RU" sz="3200" b="1" dirty="0"/>
              <a:t>, або розрахунків. Період між цими датами називають </a:t>
            </a:r>
            <a:r>
              <a:rPr lang="ru-RU" sz="3200" b="1" dirty="0">
                <a:solidFill>
                  <a:srgbClr val="FFFF00"/>
                </a:solidFill>
              </a:rPr>
              <a:t>форвардним</a:t>
            </a:r>
            <a:r>
              <a:rPr lang="ru-RU" sz="3200" b="1" dirty="0"/>
              <a:t>.</a:t>
            </a:r>
            <a:endParaRPr lang="uk-UA" sz="3200" b="1" dirty="0"/>
          </a:p>
          <a:p>
            <a:pPr algn="just"/>
            <a:r>
              <a:rPr lang="uk-UA" sz="3200" b="1" dirty="0" smtClean="0"/>
              <a:t>   </a:t>
            </a:r>
          </a:p>
          <a:p>
            <a:pPr algn="just"/>
            <a:r>
              <a:rPr lang="uk-UA" sz="3200" b="1" dirty="0" smtClean="0">
                <a:solidFill>
                  <a:srgbClr val="FFFF00"/>
                </a:solidFill>
              </a:rPr>
              <a:t>Форвардні </a:t>
            </a:r>
            <a:r>
              <a:rPr lang="uk-UA" sz="3200" b="1" dirty="0">
                <a:solidFill>
                  <a:srgbClr val="FFFF00"/>
                </a:solidFill>
              </a:rPr>
              <a:t>угоди належать до позабіржових інструментів</a:t>
            </a:r>
            <a:r>
              <a:rPr lang="uk-UA" sz="3200" b="1" dirty="0"/>
              <a:t>, адже біржова торгівля неможлива насамперед через індивідуальні умови укладення контрактів. </a:t>
            </a:r>
            <a:r>
              <a:rPr lang="ru-RU" sz="3200" b="1" dirty="0"/>
              <a:t>З цієї самої причини немає і вторинного ринку для таких угод. </a:t>
            </a:r>
            <a:endParaRPr lang="uk-UA" sz="3200" b="1" dirty="0"/>
          </a:p>
          <a:p>
            <a:pPr algn="just"/>
            <a:r>
              <a:rPr lang="ru-RU" sz="3200" b="1" dirty="0" smtClean="0"/>
              <a:t>   </a:t>
            </a:r>
          </a:p>
          <a:p>
            <a:pPr algn="just"/>
            <a:r>
              <a:rPr lang="ru-RU" sz="3200" b="1" dirty="0"/>
              <a:t> </a:t>
            </a:r>
            <a:r>
              <a:rPr lang="ru-RU" sz="3200" b="1" dirty="0" smtClean="0"/>
              <a:t>  </a:t>
            </a:r>
            <a:r>
              <a:rPr lang="ru-RU" sz="3200" b="1" dirty="0" smtClean="0">
                <a:solidFill>
                  <a:srgbClr val="FFFF00"/>
                </a:solidFill>
              </a:rPr>
              <a:t>Форвардні </a:t>
            </a:r>
            <a:r>
              <a:rPr lang="ru-RU" sz="3200" b="1" dirty="0">
                <a:solidFill>
                  <a:srgbClr val="FFFF00"/>
                </a:solidFill>
              </a:rPr>
              <a:t>контракти є твердими строковими угодами</a:t>
            </a:r>
            <a:r>
              <a:rPr lang="ru-RU" sz="3200" b="1" dirty="0"/>
              <a:t>, тобто обов’язковими до виконання обома контрагентами. </a:t>
            </a:r>
            <a:r>
              <a:rPr lang="ru-RU" sz="3200" b="1" dirty="0" smtClean="0"/>
              <a:t>      Обов’язковість </a:t>
            </a:r>
            <a:r>
              <a:rPr lang="ru-RU" sz="3200" b="1" dirty="0"/>
              <a:t>виконання розглядається як основна умова існування та дієздатності форвардних угод, без якої вони втрачають свій сенс і не можуть використовуватись як інструменти хеджування ризиків. </a:t>
            </a:r>
            <a:endParaRPr lang="uk-UA" sz="3200" b="1" dirty="0"/>
          </a:p>
          <a:p>
            <a:pPr algn="just"/>
            <a:endParaRPr lang="uk-UA" sz="3200" b="1" dirty="0"/>
          </a:p>
        </p:txBody>
      </p:sp>
      <p:grpSp>
        <p:nvGrpSpPr>
          <p:cNvPr id="13" name="Group 2"/>
          <p:cNvGrpSpPr/>
          <p:nvPr/>
        </p:nvGrpSpPr>
        <p:grpSpPr>
          <a:xfrm>
            <a:off x="10233660" y="8487113"/>
            <a:ext cx="8168640" cy="1799887"/>
            <a:chOff x="0" y="0"/>
            <a:chExt cx="1682040" cy="358596"/>
          </a:xfrm>
        </p:grpSpPr>
        <p:sp>
          <p:nvSpPr>
            <p:cNvPr id="14" name="Freeform 3"/>
            <p:cNvSpPr/>
            <p:nvPr/>
          </p:nvSpPr>
          <p:spPr>
            <a:xfrm>
              <a:off x="0" y="0"/>
              <a:ext cx="1682040" cy="358596"/>
            </a:xfrm>
            <a:custGeom>
              <a:avLst/>
              <a:gdLst/>
              <a:ahLst/>
              <a:cxnLst/>
              <a:rect l="l" t="t" r="r" b="b"/>
              <a:pathLst>
                <a:path w="1682040" h="358596">
                  <a:moveTo>
                    <a:pt x="203200" y="0"/>
                  </a:moveTo>
                  <a:lnTo>
                    <a:pt x="1682040" y="0"/>
                  </a:lnTo>
                  <a:lnTo>
                    <a:pt x="1478840" y="358596"/>
                  </a:lnTo>
                  <a:lnTo>
                    <a:pt x="0" y="358596"/>
                  </a:lnTo>
                  <a:lnTo>
                    <a:pt x="203200" y="0"/>
                  </a:lnTo>
                  <a:close/>
                </a:path>
              </a:pathLst>
            </a:custGeom>
            <a:solidFill>
              <a:srgbClr val="FFFFFF"/>
            </a:solidFill>
          </p:spPr>
        </p:sp>
        <p:sp>
          <p:nvSpPr>
            <p:cNvPr id="15" name="TextBox 4"/>
            <p:cNvSpPr txBox="1"/>
            <p:nvPr/>
          </p:nvSpPr>
          <p:spPr>
            <a:xfrm>
              <a:off x="101600" y="-38100"/>
              <a:ext cx="609600" cy="647700"/>
            </a:xfrm>
            <a:prstGeom prst="rect">
              <a:avLst/>
            </a:prstGeom>
          </p:spPr>
          <p:txBody>
            <a:bodyPr lIns="50800" tIns="50800" rIns="50800" bIns="50800" rtlCol="0" anchor="ctr"/>
            <a:lstStyle/>
            <a:p>
              <a:pPr algn="ctr">
                <a:lnSpc>
                  <a:spcPts val="2380"/>
                </a:lnSpc>
              </a:pPr>
              <a:endParaRPr dirty="0"/>
            </a:p>
          </p:txBody>
        </p:sp>
      </p:grpSp>
      <p:grpSp>
        <p:nvGrpSpPr>
          <p:cNvPr id="16" name="Group 6"/>
          <p:cNvGrpSpPr>
            <a:grpSpLocks noChangeAspect="1"/>
          </p:cNvGrpSpPr>
          <p:nvPr/>
        </p:nvGrpSpPr>
        <p:grpSpPr>
          <a:xfrm>
            <a:off x="11170920" y="1178078"/>
            <a:ext cx="7117079" cy="7351634"/>
            <a:chOff x="86987" y="3773"/>
            <a:chExt cx="2983679" cy="3400974"/>
          </a:xfrm>
        </p:grpSpPr>
        <p:sp>
          <p:nvSpPr>
            <p:cNvPr id="17" name="Freeform 7"/>
            <p:cNvSpPr/>
            <p:nvPr/>
          </p:nvSpPr>
          <p:spPr>
            <a:xfrm>
              <a:off x="86987" y="3773"/>
              <a:ext cx="2983679" cy="3400974"/>
            </a:xfrm>
            <a:prstGeom prst="flowChartPunchedCard">
              <a:avLst/>
            </a:prstGeom>
            <a:blipFill>
              <a:blip r:embed="rId5"/>
              <a:srcRect/>
              <a:stretch>
                <a:fillRect l="-15586" r="-19869"/>
              </a:stretch>
            </a:blipFill>
          </p:spPr>
        </p:sp>
      </p:grpSp>
    </p:spTree>
    <p:extLst>
      <p:ext uri="{BB962C8B-B14F-4D97-AF65-F5344CB8AC3E}">
        <p14:creationId xmlns:p14="http://schemas.microsoft.com/office/powerpoint/2010/main" val="27200250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436" t="10598" b="19738"/>
          <a:stretch>
            <a:fillRect/>
          </a:stretch>
        </p:blipFill>
        <p:spPr>
          <a:xfrm>
            <a:off x="0" y="0"/>
            <a:ext cx="18288000" cy="10287000"/>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a:off x="16234069" y="918244"/>
            <a:ext cx="1025231" cy="585373"/>
          </a:xfrm>
          <a:prstGeom prst="rect">
            <a:avLst/>
          </a:prstGeom>
        </p:spPr>
      </p:pic>
      <p:sp>
        <p:nvSpPr>
          <p:cNvPr id="10" name="Прямокутник із двома округленими протилежними кутами 9"/>
          <p:cNvSpPr/>
          <p:nvPr/>
        </p:nvSpPr>
        <p:spPr>
          <a:xfrm>
            <a:off x="1478280" y="4320540"/>
            <a:ext cx="15925800" cy="5890200"/>
          </a:xfrm>
          <a:prstGeom prst="round2Diag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1" name="Прямокутник 10"/>
          <p:cNvSpPr/>
          <p:nvPr/>
        </p:nvSpPr>
        <p:spPr>
          <a:xfrm>
            <a:off x="2133600" y="4511040"/>
            <a:ext cx="14859000" cy="5509200"/>
          </a:xfrm>
          <a:prstGeom prst="rect">
            <a:avLst/>
          </a:prstGeom>
        </p:spPr>
        <p:txBody>
          <a:bodyPr wrap="square">
            <a:spAutoFit/>
          </a:bodyPr>
          <a:lstStyle/>
          <a:p>
            <a:pPr algn="just"/>
            <a:r>
              <a:rPr lang="uk-UA" sz="3200" b="1" dirty="0">
                <a:solidFill>
                  <a:schemeClr val="bg1"/>
                </a:solidFill>
              </a:rPr>
              <a:t>Процедура попередньої фіксації ціни базового інструмента, прийнята під час укладання форвардних контрактів, дозволяє хеджувати ризик, пов’язаний з майбутньою невизначеністю цінової кон’юнктури. Визначивши наперед ціну інструмента, який буде продано у майбутньому, і продавець, і покупець стають незалежними від ризику зміни ринкової ціни впродовж форвардного періоду. </a:t>
            </a:r>
            <a:r>
              <a:rPr lang="ru-RU" sz="3200" b="1" dirty="0">
                <a:solidFill>
                  <a:schemeClr val="bg1"/>
                </a:solidFill>
              </a:rPr>
              <a:t>При цьому форвардна угода не дає змоги продавцеві мати переваги від підвищення ціни, а покупцеві — від зниження ціни впродовж форвардного періоду. Це іноді спонукає учасників угоди до ухиляння від виконання зобов’язань за форвардним контрактом, оскільки виникає можливість вигідніше провести операцію купівлі­продажу. Через це виникає ризик невиконання зобов’язань, який є досить значним за форвардними угодами.</a:t>
            </a:r>
            <a:endParaRPr lang="uk-UA" sz="3200" b="1"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0" y="-248185"/>
            <a:ext cx="18287998" cy="3830528"/>
            <a:chOff x="0" y="-38100"/>
            <a:chExt cx="2574183" cy="647700"/>
          </a:xfrm>
        </p:grpSpPr>
        <p:sp>
          <p:nvSpPr>
            <p:cNvPr id="3" name="Freeform 7"/>
            <p:cNvSpPr/>
            <p:nvPr/>
          </p:nvSpPr>
          <p:spPr>
            <a:xfrm>
              <a:off x="0" y="0"/>
              <a:ext cx="2574183" cy="285750"/>
            </a:xfrm>
            <a:custGeom>
              <a:avLst/>
              <a:gdLst/>
              <a:ahLst/>
              <a:cxnLst/>
              <a:rect l="l" t="t" r="r" b="b"/>
              <a:pathLst>
                <a:path w="2151604" h="350109">
                  <a:moveTo>
                    <a:pt x="1948404" y="0"/>
                  </a:moveTo>
                  <a:lnTo>
                    <a:pt x="0" y="0"/>
                  </a:lnTo>
                  <a:lnTo>
                    <a:pt x="203200" y="350109"/>
                  </a:lnTo>
                  <a:lnTo>
                    <a:pt x="2151604" y="350109"/>
                  </a:lnTo>
                  <a:lnTo>
                    <a:pt x="1948404" y="0"/>
                  </a:lnTo>
                  <a:close/>
                </a:path>
              </a:pathLst>
            </a:custGeom>
            <a:solidFill>
              <a:srgbClr val="A066CB"/>
            </a:solidFill>
          </p:spPr>
        </p:sp>
        <p:sp>
          <p:nvSpPr>
            <p:cNvPr id="4" name="TextBox 8"/>
            <p:cNvSpPr txBox="1"/>
            <p:nvPr/>
          </p:nvSpPr>
          <p:spPr>
            <a:xfrm>
              <a:off x="101600" y="-38100"/>
              <a:ext cx="609600" cy="647700"/>
            </a:xfrm>
            <a:prstGeom prst="rect">
              <a:avLst/>
            </a:prstGeom>
          </p:spPr>
          <p:txBody>
            <a:bodyPr lIns="50800" tIns="50800" rIns="50800" bIns="50800" rtlCol="0" anchor="ctr"/>
            <a:lstStyle/>
            <a:p>
              <a:pPr algn="ctr">
                <a:lnSpc>
                  <a:spcPts val="2380"/>
                </a:lnSpc>
              </a:pPr>
              <a:endParaRPr dirty="0"/>
            </a:p>
          </p:txBody>
        </p:sp>
      </p:grpSp>
      <p:sp>
        <p:nvSpPr>
          <p:cNvPr id="5" name="Прямокутник 4"/>
          <p:cNvSpPr/>
          <p:nvPr/>
        </p:nvSpPr>
        <p:spPr>
          <a:xfrm>
            <a:off x="1828800" y="190500"/>
            <a:ext cx="15011400" cy="1384995"/>
          </a:xfrm>
          <a:prstGeom prst="rect">
            <a:avLst/>
          </a:prstGeom>
        </p:spPr>
        <p:txBody>
          <a:bodyPr wrap="square">
            <a:spAutoFit/>
          </a:bodyPr>
          <a:lstStyle/>
          <a:p>
            <a:pPr algn="just"/>
            <a:r>
              <a:rPr lang="uk-UA" sz="2800" b="1" dirty="0"/>
              <a:t>На сучасному міжнародному ринку існує кілька модифікацій форвардних валютних контрактів, які дозволяють уникнути незручностей, зумовлених обов’язковістю виконання форвардних контрактів. До таких угод належать: </a:t>
            </a:r>
          </a:p>
        </p:txBody>
      </p:sp>
      <p:sp>
        <p:nvSpPr>
          <p:cNvPr id="6" name="Прямокутник 5"/>
          <p:cNvSpPr/>
          <p:nvPr/>
        </p:nvSpPr>
        <p:spPr>
          <a:xfrm>
            <a:off x="571500" y="1705179"/>
            <a:ext cx="17526000" cy="8279190"/>
          </a:xfrm>
          <a:prstGeom prst="rect">
            <a:avLst/>
          </a:prstGeom>
        </p:spPr>
        <p:txBody>
          <a:bodyPr wrap="square">
            <a:spAutoFit/>
          </a:bodyPr>
          <a:lstStyle/>
          <a:p>
            <a:pPr algn="just"/>
            <a:r>
              <a:rPr lang="ru-RU" sz="2800" b="1" dirty="0" smtClean="0">
                <a:solidFill>
                  <a:srgbClr val="0000FF"/>
                </a:solidFill>
                <a:sym typeface="Symbol"/>
              </a:rPr>
              <a:t>    </a:t>
            </a:r>
            <a:r>
              <a:rPr lang="uk-UA" sz="2800" b="1" dirty="0">
                <a:solidFill>
                  <a:srgbClr val="0000FF"/>
                </a:solidFill>
              </a:rPr>
              <a:t>форвардні опціони з відкритим терміном виконання. </a:t>
            </a:r>
            <a:r>
              <a:rPr lang="ru-RU" sz="2800" b="1" dirty="0"/>
              <a:t>Форвардний опціон з відкритим терміном виконання дає право обирати дату виконання угоди в межах заздалегідь визначеного періоду часу. Такий тип форвардного контракту використовується тоді, коли немає впевненості щодо точних термінів проведення балансової </a:t>
            </a:r>
            <a:r>
              <a:rPr lang="ru-RU" sz="2800" b="1" dirty="0"/>
              <a:t>операції</a:t>
            </a:r>
            <a:r>
              <a:rPr lang="ru-RU" sz="2800" b="1" dirty="0"/>
              <a:t>, яка хеджується</a:t>
            </a:r>
            <a:r>
              <a:rPr lang="uk-UA" sz="2800" b="1" dirty="0"/>
              <a:t>; </a:t>
            </a:r>
          </a:p>
          <a:p>
            <a:pPr algn="just"/>
            <a:r>
              <a:rPr lang="ru-RU" sz="2800" b="1" dirty="0" smtClean="0">
                <a:solidFill>
                  <a:srgbClr val="0000FF"/>
                </a:solidFill>
                <a:sym typeface="Symbol"/>
              </a:rPr>
              <a:t>    </a:t>
            </a:r>
            <a:r>
              <a:rPr lang="uk-UA" sz="2800" b="1" dirty="0" smtClean="0">
                <a:solidFill>
                  <a:srgbClr val="0000FF"/>
                </a:solidFill>
              </a:rPr>
              <a:t> </a:t>
            </a:r>
            <a:r>
              <a:rPr lang="uk-UA" sz="2800" b="1" dirty="0">
                <a:solidFill>
                  <a:srgbClr val="0000FF"/>
                </a:solidFill>
              </a:rPr>
              <a:t>форвардні контракти з використанням валютних контокорентів. </a:t>
            </a:r>
            <a:r>
              <a:rPr lang="ru-RU" sz="2800" b="1" dirty="0"/>
              <a:t>Форвардний контракт з валютним контокорентом використовується за наявності значних та інтенсивних валютних потоків. Якщо власникові форвардного контракту на купівлю валюти кошти знадобляться пізніше, ніж передбачалося, то валюта, придбана за форвардним контрактом, розміщується на контокорентному рахунку в банку. Якщо потреба у валюті виникає до настання терміну виконання форвардної угоди, то власник контракту може скористатися овердрафтом (банківським кредитом), який погашається після надходження валюти за форвардною угодою</a:t>
            </a:r>
            <a:r>
              <a:rPr lang="uk-UA" sz="2800" b="1" dirty="0"/>
              <a:t>; </a:t>
            </a:r>
          </a:p>
          <a:p>
            <a:pPr algn="just"/>
            <a:r>
              <a:rPr lang="ru-RU" sz="2800" b="1" dirty="0" smtClean="0">
                <a:solidFill>
                  <a:srgbClr val="0000FF"/>
                </a:solidFill>
                <a:sym typeface="Symbol"/>
              </a:rPr>
              <a:t>   </a:t>
            </a:r>
            <a:r>
              <a:rPr lang="uk-UA" sz="2800" b="1" dirty="0">
                <a:solidFill>
                  <a:srgbClr val="0000FF"/>
                </a:solidFill>
              </a:rPr>
              <a:t>непрямі форвардні валютні контракти. </a:t>
            </a:r>
            <a:r>
              <a:rPr lang="uk-UA" sz="2800" b="1" dirty="0"/>
              <a:t>Непрямий форвардний валютний контракт використовується у тих випадках, коли форвардні курси для певної валюти на ринку не розраховуються. Водночас курс цієї валюти тісно корелює з курсом іншої валюти, для якої форвардні котирування здійснюються постійно. В цьому випадку укладається форвардна угода за тією валютою, для якої існують постійні форвардні курси, а потім, на дату валютування, здійснюються розрахунки у першій валюті; </a:t>
            </a:r>
          </a:p>
          <a:p>
            <a:pPr algn="just"/>
            <a:r>
              <a:rPr lang="ru-RU" sz="2800" b="1" dirty="0" smtClean="0">
                <a:solidFill>
                  <a:srgbClr val="0000FF"/>
                </a:solidFill>
                <a:sym typeface="Symbol"/>
              </a:rPr>
              <a:t>   </a:t>
            </a:r>
            <a:r>
              <a:rPr lang="uk-UA" sz="2800" b="1" dirty="0">
                <a:solidFill>
                  <a:srgbClr val="0000FF"/>
                </a:solidFill>
              </a:rPr>
              <a:t>форвардні контракти з опціоном анулювання. </a:t>
            </a:r>
            <a:r>
              <a:rPr lang="uk-UA" sz="2800" b="1" dirty="0"/>
              <a:t>Форвардний контракт з опціоном анулювання тісно пов’язаний з опціонами, хоча за економічним змістом це — форвардний контракт, який надає одній зі сторін право відмовитись від виконання зобов’язань. Після закінчення дії контракту за відмову від виконання зобов’язань один контрагент сплачує іншому комісійні, розмір яких дорівнює опціонній премії. </a:t>
            </a:r>
          </a:p>
        </p:txBody>
      </p:sp>
    </p:spTree>
    <p:extLst>
      <p:ext uri="{BB962C8B-B14F-4D97-AF65-F5344CB8AC3E}">
        <p14:creationId xmlns:p14="http://schemas.microsoft.com/office/powerpoint/2010/main" val="17248087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436" t="10598" b="19738"/>
          <a:stretch>
            <a:fillRect/>
          </a:stretch>
        </p:blipFill>
        <p:spPr>
          <a:xfrm>
            <a:off x="0" y="0"/>
            <a:ext cx="18288000" cy="10287000"/>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a:off x="16234069" y="918244"/>
            <a:ext cx="1025231" cy="585373"/>
          </a:xfrm>
          <a:prstGeom prst="rect">
            <a:avLst/>
          </a:prstGeom>
        </p:spPr>
      </p:pic>
      <p:sp>
        <p:nvSpPr>
          <p:cNvPr id="14" name="Прямокутник із двома округленими протилежними кутами 13"/>
          <p:cNvSpPr/>
          <p:nvPr/>
        </p:nvSpPr>
        <p:spPr>
          <a:xfrm>
            <a:off x="1478280" y="4343400"/>
            <a:ext cx="15925800" cy="5890200"/>
          </a:xfrm>
          <a:prstGeom prst="round2Diag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0" name="Прямокутник 9"/>
          <p:cNvSpPr/>
          <p:nvPr/>
        </p:nvSpPr>
        <p:spPr>
          <a:xfrm>
            <a:off x="1828800" y="4533900"/>
            <a:ext cx="15240000" cy="5509200"/>
          </a:xfrm>
          <a:prstGeom prst="rect">
            <a:avLst/>
          </a:prstGeom>
        </p:spPr>
        <p:txBody>
          <a:bodyPr wrap="square">
            <a:spAutoFit/>
          </a:bodyPr>
          <a:lstStyle/>
          <a:p>
            <a:pPr algn="just"/>
            <a:r>
              <a:rPr lang="uk-UA" sz="3200" b="1" dirty="0">
                <a:solidFill>
                  <a:schemeClr val="bg1"/>
                </a:solidFill>
              </a:rPr>
              <a:t>Найактивнішими учасниками форвардного ринку є банки, які використовують форвардні контракти для хеджування власного ризику зміни цін на фінансові інструменти, а також пропонують їх своїм клієнтам. Маючи ширші фінансові можливості щодо залучення та розміщення коштів порівняно з іншими учасниками ринку, банки можуть уникнути реальних втрат за форвардними угодами навіть тоді, коли ринкові ціни складаються не на їхню користь. </a:t>
            </a:r>
            <a:r>
              <a:rPr lang="ru-RU" sz="3200" b="1" dirty="0">
                <a:solidFill>
                  <a:schemeClr val="bg1"/>
                </a:solidFill>
              </a:rPr>
              <a:t>Уклавши два </a:t>
            </a:r>
            <a:r>
              <a:rPr lang="ru-RU" sz="3200" b="1" dirty="0">
                <a:solidFill>
                  <a:schemeClr val="bg1"/>
                </a:solidFill>
              </a:rPr>
              <a:t>форвардні</a:t>
            </a:r>
            <a:r>
              <a:rPr lang="ru-RU" sz="3200" b="1" dirty="0">
                <a:solidFill>
                  <a:schemeClr val="bg1"/>
                </a:solidFill>
              </a:rPr>
              <a:t> контракти за протилежними операціями (один — з купівлі, інший — з продажу) одного й того самого виду активів в однаковій кількості, банк має змогу втрати за однією операцією компенсувати доходами за протилежною. Іноді банк відіграє роль посередника, який відшукує сторони з  протилежними інтересами і допомагає оформити угоду</a:t>
            </a:r>
            <a:r>
              <a:rPr lang="uk-UA" sz="3200" b="1" dirty="0">
                <a:solidFill>
                  <a:schemeClr val="bg1"/>
                </a:solidFill>
              </a:rPr>
              <a:t>.</a:t>
            </a:r>
          </a:p>
        </p:txBody>
      </p:sp>
    </p:spTree>
    <p:extLst>
      <p:ext uri="{BB962C8B-B14F-4D97-AF65-F5344CB8AC3E}">
        <p14:creationId xmlns:p14="http://schemas.microsoft.com/office/powerpoint/2010/main" val="40771256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sp>
        <p:nvSpPr>
          <p:cNvPr id="14" name="П'ятикутник 13"/>
          <p:cNvSpPr/>
          <p:nvPr/>
        </p:nvSpPr>
        <p:spPr>
          <a:xfrm rot="10800000">
            <a:off x="15240" y="4076700"/>
            <a:ext cx="18288000" cy="5676900"/>
          </a:xfrm>
          <a:prstGeom prst="homePlate">
            <a:avLst/>
          </a:prstGeom>
          <a:solidFill>
            <a:srgbClr val="B461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2" name="Прямокутник 11"/>
          <p:cNvSpPr/>
          <p:nvPr/>
        </p:nvSpPr>
        <p:spPr>
          <a:xfrm>
            <a:off x="1219200" y="876300"/>
            <a:ext cx="11734800" cy="1200329"/>
          </a:xfrm>
          <a:prstGeom prst="rect">
            <a:avLst/>
          </a:prstGeom>
        </p:spPr>
        <p:txBody>
          <a:bodyPr wrap="square">
            <a:spAutoFit/>
          </a:bodyPr>
          <a:lstStyle/>
          <a:p>
            <a:pPr algn="ctr"/>
            <a:r>
              <a:rPr lang="uk-UA" sz="3600" b="1" dirty="0" smtClean="0">
                <a:solidFill>
                  <a:schemeClr val="bg1"/>
                </a:solidFill>
              </a:rPr>
              <a:t>Форвардні контракти мають певні </a:t>
            </a:r>
            <a:r>
              <a:rPr lang="uk-UA" sz="3600" b="1" dirty="0" smtClean="0">
                <a:solidFill>
                  <a:srgbClr val="FFFF00"/>
                </a:solidFill>
              </a:rPr>
              <a:t>переваги </a:t>
            </a:r>
            <a:r>
              <a:rPr lang="uk-UA" sz="3600" b="1" dirty="0" smtClean="0">
                <a:solidFill>
                  <a:schemeClr val="bg1"/>
                </a:solidFill>
              </a:rPr>
              <a:t>перед іншими фінансовими інструментами</a:t>
            </a:r>
            <a:r>
              <a:rPr lang="ru-RU" sz="3600" dirty="0" smtClean="0">
                <a:solidFill>
                  <a:schemeClr val="bg1"/>
                </a:solidFill>
              </a:rPr>
              <a:t>.</a:t>
            </a:r>
            <a:endParaRPr lang="uk-UA" sz="3600" dirty="0">
              <a:solidFill>
                <a:schemeClr val="bg1"/>
              </a:solidFill>
            </a:endParaRPr>
          </a:p>
        </p:txBody>
      </p:sp>
      <p:sp>
        <p:nvSpPr>
          <p:cNvPr id="13" name="Прямокутник 12"/>
          <p:cNvSpPr/>
          <p:nvPr/>
        </p:nvSpPr>
        <p:spPr>
          <a:xfrm>
            <a:off x="2819400" y="4160550"/>
            <a:ext cx="14980920" cy="5509200"/>
          </a:xfrm>
          <a:prstGeom prst="rect">
            <a:avLst/>
          </a:prstGeom>
        </p:spPr>
        <p:txBody>
          <a:bodyPr wrap="square">
            <a:spAutoFit/>
          </a:bodyPr>
          <a:lstStyle/>
          <a:p>
            <a:pPr marL="457200" indent="-457200" algn="just">
              <a:buFont typeface="Wingdings" pitchFamily="2" charset="2"/>
              <a:buChar char="ü"/>
            </a:pPr>
            <a:r>
              <a:rPr lang="ru-RU" sz="3200" b="1" dirty="0"/>
              <a:t> </a:t>
            </a:r>
            <a:r>
              <a:rPr lang="ru-RU" sz="3200" b="1" dirty="0" smtClean="0"/>
              <a:t>   По-перше</a:t>
            </a:r>
            <a:r>
              <a:rPr lang="ru-RU" sz="3200" b="1" dirty="0"/>
              <a:t>, індивідуальний характер укладення контракту дозволяє досить точно хеджувати ризик визначенням суми угоди і термінів, які відповідають потребам сторін. </a:t>
            </a:r>
            <a:endParaRPr lang="uk-UA" sz="3200" b="1" dirty="0"/>
          </a:p>
          <a:p>
            <a:pPr marL="457200" indent="-457200" algn="just">
              <a:buFont typeface="Wingdings" pitchFamily="2" charset="2"/>
              <a:buChar char="ü"/>
            </a:pPr>
            <a:r>
              <a:rPr lang="ru-RU" sz="3200" b="1" dirty="0" smtClean="0"/>
              <a:t>   По-друге</a:t>
            </a:r>
            <a:r>
              <a:rPr lang="ru-RU" sz="3200" b="1" dirty="0"/>
              <a:t>, за форвардними угодами не стягується додаткова платня (комісійні). Для банків перевагою форвардних угод є те, що завдяки їх позабіржовому характеру вони мають змогу диктувати умови угоди, зокрема щодо встановлення ціни базового інструмента. </a:t>
            </a:r>
            <a:endParaRPr lang="uk-UA" sz="3200" b="1" dirty="0"/>
          </a:p>
          <a:p>
            <a:pPr algn="just"/>
            <a:r>
              <a:rPr lang="ru-RU" sz="3200" b="1" dirty="0" smtClean="0"/>
              <a:t>   </a:t>
            </a:r>
          </a:p>
          <a:p>
            <a:pPr algn="just"/>
            <a:r>
              <a:rPr lang="ru-RU" sz="3200" b="1" dirty="0" smtClean="0"/>
              <a:t>З </a:t>
            </a:r>
            <a:r>
              <a:rPr lang="ru-RU" sz="3200" b="1" dirty="0"/>
              <a:t>погляду бухгалтерського обліку </a:t>
            </a:r>
            <a:r>
              <a:rPr lang="ru-RU" sz="3200" b="1" dirty="0"/>
              <a:t>форвардні</a:t>
            </a:r>
            <a:r>
              <a:rPr lang="ru-RU" sz="3200" b="1" dirty="0"/>
              <a:t> контракти мають суттєву перевагу над іншими похідними інструментами, зокрема такими, як ф’ючерсні контракти, оскільки не потребують щоденної переоцінки за поточним курсом або ставками</a:t>
            </a:r>
            <a:r>
              <a:rPr lang="uk-UA" sz="3200" b="1" dirty="0"/>
              <a:t>.</a:t>
            </a:r>
          </a:p>
        </p:txBody>
      </p:sp>
      <p:pic>
        <p:nvPicPr>
          <p:cNvPr id="15" name="Picture 2" descr="Контракт Компьютерные Иконки, Документы, угол, текст, другие png | PNGWin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100000" l="0" r="100000">
                        <a14:foregroundMark x1="89348" y1="24565" x2="77935" y2="44457"/>
                        <a14:foregroundMark x1="74565" y1="51957" x2="62391" y2="74130"/>
                        <a14:foregroundMark x1="20543" y1="56630" x2="46087" y2="56630"/>
                        <a14:foregroundMark x1="20000" y1="48587" x2="61957" y2="48587"/>
                        <a14:foregroundMark x1="21957" y1="41087" x2="61413" y2="40761"/>
                        <a14:foregroundMark x1="22935" y1="32935" x2="60543" y2="31739"/>
                        <a14:foregroundMark x1="22283" y1="26196" x2="44674" y2="25652"/>
                      </a14:backgroundRemoval>
                    </a14:imgEffect>
                  </a14:imgLayer>
                </a14:imgProps>
              </a:ext>
              <a:ext uri="{28A0092B-C50C-407E-A947-70E740481C1C}">
                <a14:useLocalDpi xmlns:a14="http://schemas.microsoft.com/office/drawing/2010/main" val="0"/>
              </a:ext>
            </a:extLst>
          </a:blip>
          <a:srcRect/>
          <a:stretch>
            <a:fillRect/>
          </a:stretch>
        </p:blipFill>
        <p:spPr bwMode="auto">
          <a:xfrm rot="499268">
            <a:off x="13030199" y="-99170"/>
            <a:ext cx="3339497" cy="39621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066CB"/>
        </a:solidFill>
        <a:effectLst/>
      </p:bgPr>
    </p:bg>
    <p:spTree>
      <p:nvGrpSpPr>
        <p:cNvPr id="1" name=""/>
        <p:cNvGrpSpPr/>
        <p:nvPr/>
      </p:nvGrpSpPr>
      <p:grpSpPr>
        <a:xfrm>
          <a:off x="0" y="0"/>
          <a:ext cx="0" cy="0"/>
          <a:chOff x="0" y="0"/>
          <a:chExt cx="0" cy="0"/>
        </a:xfrm>
      </p:grpSpPr>
      <p:sp>
        <p:nvSpPr>
          <p:cNvPr id="15" name="П'ятикутник 14"/>
          <p:cNvSpPr/>
          <p:nvPr/>
        </p:nvSpPr>
        <p:spPr>
          <a:xfrm>
            <a:off x="152400" y="4152900"/>
            <a:ext cx="17830800" cy="5562600"/>
          </a:xfrm>
          <a:prstGeom prst="homePlat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 name="TextBox 4"/>
          <p:cNvSpPr txBox="1"/>
          <p:nvPr/>
        </p:nvSpPr>
        <p:spPr>
          <a:xfrm>
            <a:off x="-1290293" y="-126941"/>
            <a:ext cx="6448161" cy="9181613"/>
          </a:xfrm>
          <a:prstGeom prst="rect">
            <a:avLst/>
          </a:prstGeom>
        </p:spPr>
        <p:txBody>
          <a:bodyPr lIns="50800" tIns="50800" rIns="50800" bIns="50800" rtlCol="0" anchor="ctr"/>
          <a:lstStyle/>
          <a:p>
            <a:pPr algn="ctr">
              <a:lnSpc>
                <a:spcPts val="9799"/>
              </a:lnSpc>
            </a:pPr>
            <a:endParaRPr dirty="0"/>
          </a:p>
        </p:txBody>
      </p:sp>
      <p:sp>
        <p:nvSpPr>
          <p:cNvPr id="13" name="Прямокутник 12"/>
          <p:cNvSpPr/>
          <p:nvPr/>
        </p:nvSpPr>
        <p:spPr>
          <a:xfrm>
            <a:off x="472440" y="3854470"/>
            <a:ext cx="15187532" cy="6432530"/>
          </a:xfrm>
          <a:prstGeom prst="rect">
            <a:avLst/>
          </a:prstGeom>
        </p:spPr>
        <p:txBody>
          <a:bodyPr wrap="square">
            <a:spAutoFit/>
          </a:bodyPr>
          <a:lstStyle/>
          <a:p>
            <a:pPr algn="just"/>
            <a:endParaRPr lang="uk-UA" sz="3200" b="1" dirty="0" smtClean="0">
              <a:solidFill>
                <a:schemeClr val="bg1"/>
              </a:solidFill>
            </a:endParaRPr>
          </a:p>
          <a:p>
            <a:pPr marL="457200" indent="-457200" algn="just">
              <a:buFont typeface="Wingdings" pitchFamily="2" charset="2"/>
              <a:buChar char="ü"/>
            </a:pPr>
            <a:r>
              <a:rPr lang="uk-UA" sz="3200" b="1" dirty="0" smtClean="0">
                <a:solidFill>
                  <a:schemeClr val="bg1"/>
                </a:solidFill>
              </a:rPr>
              <a:t>   Форвардні </a:t>
            </a:r>
            <a:r>
              <a:rPr lang="uk-UA" sz="3200" b="1" dirty="0">
                <a:solidFill>
                  <a:schemeClr val="bg1"/>
                </a:solidFill>
              </a:rPr>
              <a:t>контракти не можна схарактеризувати як загальнодоступні похідні фінансові інструменти, оскільки форвардному ринку притаманні істотні обмеження, такі як наявність кредитної лінії, високий кредитний рейтинг, постійні фінансові зв’язки між контрагентами і т. ін. Ці умови значно звужують кількість учасників форвардних ринків. </a:t>
            </a:r>
          </a:p>
          <a:p>
            <a:pPr marL="457200" indent="-457200" algn="just">
              <a:buFont typeface="Wingdings" pitchFamily="2" charset="2"/>
              <a:buChar char="ü"/>
            </a:pPr>
            <a:endParaRPr lang="uk-UA" sz="3200" b="1" dirty="0" smtClean="0">
              <a:solidFill>
                <a:schemeClr val="bg1"/>
              </a:solidFill>
            </a:endParaRPr>
          </a:p>
          <a:p>
            <a:pPr marL="457200" indent="-457200" algn="just">
              <a:buFont typeface="Wingdings" pitchFamily="2" charset="2"/>
              <a:buChar char="ü"/>
            </a:pPr>
            <a:r>
              <a:rPr lang="uk-UA" sz="3200" b="1" dirty="0">
                <a:solidFill>
                  <a:schemeClr val="bg1"/>
                </a:solidFill>
              </a:rPr>
              <a:t> </a:t>
            </a:r>
            <a:r>
              <a:rPr lang="uk-UA" sz="3200" b="1" dirty="0" smtClean="0">
                <a:solidFill>
                  <a:schemeClr val="bg1"/>
                </a:solidFill>
              </a:rPr>
              <a:t>  Для </a:t>
            </a:r>
            <a:r>
              <a:rPr lang="uk-UA" sz="3200" b="1" dirty="0">
                <a:solidFill>
                  <a:schemeClr val="bg1"/>
                </a:solidFill>
              </a:rPr>
              <a:t>контрагентів, які не належать до групи активних учасників фінансових ринків, недоліком форвардних угод є також обмеженість у виборі партнера і, як наслідок, необхідність приймати ті умови, які диктує продавець. </a:t>
            </a:r>
            <a:r>
              <a:rPr lang="ru-RU" sz="3200" b="1" dirty="0">
                <a:solidFill>
                  <a:schemeClr val="bg1"/>
                </a:solidFill>
              </a:rPr>
              <a:t>Одна з проблем, пов’язаних з форвардними контрактами, — це складність у пошуках партнерів, які мають намір зайняти протилежні позиції.</a:t>
            </a:r>
            <a:endParaRPr lang="uk-UA" sz="3200" b="1" dirty="0">
              <a:solidFill>
                <a:schemeClr val="bg1"/>
              </a:solidFill>
            </a:endParaRPr>
          </a:p>
          <a:p>
            <a:pPr algn="just"/>
            <a:r>
              <a:rPr lang="uk-UA" sz="2800" b="1" dirty="0"/>
              <a:t> </a:t>
            </a:r>
          </a:p>
        </p:txBody>
      </p:sp>
      <p:sp>
        <p:nvSpPr>
          <p:cNvPr id="14" name="Прямокутник 13"/>
          <p:cNvSpPr/>
          <p:nvPr/>
        </p:nvSpPr>
        <p:spPr>
          <a:xfrm>
            <a:off x="3581400" y="914400"/>
            <a:ext cx="13563600" cy="2062103"/>
          </a:xfrm>
          <a:prstGeom prst="rect">
            <a:avLst/>
          </a:prstGeom>
        </p:spPr>
        <p:txBody>
          <a:bodyPr wrap="square">
            <a:spAutoFit/>
          </a:bodyPr>
          <a:lstStyle/>
          <a:p>
            <a:pPr algn="just"/>
            <a:r>
              <a:rPr lang="ru-RU" sz="3200" b="1" dirty="0">
                <a:solidFill>
                  <a:schemeClr val="bg1"/>
                </a:solidFill>
              </a:rPr>
              <a:t>Головний недолік </a:t>
            </a:r>
            <a:r>
              <a:rPr lang="ru-RU" sz="3200" b="1" dirty="0"/>
              <a:t>форвардних угод полягає у неможливості маневрування. Умова обов’язкового виконання не дозволяє </a:t>
            </a:r>
            <a:r>
              <a:rPr lang="ru-RU" sz="3200" b="1" dirty="0"/>
              <a:t>достроково</a:t>
            </a:r>
            <a:r>
              <a:rPr lang="ru-RU" sz="3200" b="1" dirty="0"/>
              <a:t> розірвати угоду або змінити її умови, а відсутність вторинного форвардного ринку не дає змоги перепродати контракт</a:t>
            </a:r>
            <a:r>
              <a:rPr lang="uk-UA" sz="3200" b="1" dirty="0"/>
              <a:t>.</a:t>
            </a:r>
          </a:p>
        </p:txBody>
      </p:sp>
      <p:pic>
        <p:nvPicPr>
          <p:cNvPr id="1026" name="Picture 2" descr="Контракт Компьютерные Иконки, Документы, угол, текст, другие png | PNGWi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89348" y1="24565" x2="77935" y2="44457"/>
                        <a14:foregroundMark x1="74565" y1="51957" x2="62391" y2="74130"/>
                        <a14:foregroundMark x1="20543" y1="56630" x2="46087" y2="56630"/>
                        <a14:foregroundMark x1="20000" y1="48587" x2="61957" y2="48587"/>
                        <a14:foregroundMark x1="21957" y1="41087" x2="61413" y2="40761"/>
                        <a14:foregroundMark x1="22935" y1="32935" x2="60543" y2="31739"/>
                        <a14:foregroundMark x1="22283" y1="26196" x2="44674" y2="25652"/>
                      </a14:backgroundRemoval>
                    </a14:imgEffect>
                  </a14:imgLayer>
                </a14:imgProps>
              </a:ext>
              <a:ext uri="{28A0092B-C50C-407E-A947-70E740481C1C}">
                <a14:useLocalDpi xmlns:a14="http://schemas.microsoft.com/office/drawing/2010/main" val="0"/>
              </a:ext>
            </a:extLst>
          </a:blip>
          <a:srcRect/>
          <a:stretch>
            <a:fillRect/>
          </a:stretch>
        </p:blipFill>
        <p:spPr bwMode="auto">
          <a:xfrm rot="20965414">
            <a:off x="301818" y="119702"/>
            <a:ext cx="3339497" cy="39621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grpSp>
        <p:nvGrpSpPr>
          <p:cNvPr id="5" name="Group 5"/>
          <p:cNvGrpSpPr/>
          <p:nvPr/>
        </p:nvGrpSpPr>
        <p:grpSpPr>
          <a:xfrm>
            <a:off x="0" y="1834"/>
            <a:ext cx="4084320" cy="5868784"/>
            <a:chOff x="-394130" y="-2969943"/>
            <a:chExt cx="11531914" cy="11163049"/>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flipH="1">
              <a:off x="1542199" y="2714341"/>
              <a:ext cx="9595585" cy="547876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flipH="1">
              <a:off x="-394130" y="-2969943"/>
              <a:ext cx="10165955" cy="5804427"/>
            </a:xfrm>
            <a:prstGeom prst="rect">
              <a:avLst/>
            </a:prstGeom>
          </p:spPr>
        </p:pic>
      </p:grpSp>
      <p:sp>
        <p:nvSpPr>
          <p:cNvPr id="8" name="Прямокутник 7"/>
          <p:cNvSpPr/>
          <p:nvPr/>
        </p:nvSpPr>
        <p:spPr>
          <a:xfrm>
            <a:off x="7391400" y="419100"/>
            <a:ext cx="7219605" cy="1754326"/>
          </a:xfrm>
          <a:prstGeom prst="rect">
            <a:avLst/>
          </a:prstGeom>
        </p:spPr>
        <p:txBody>
          <a:bodyPr wrap="none">
            <a:spAutoFit/>
          </a:bodyPr>
          <a:lstStyle/>
          <a:p>
            <a:r>
              <a:rPr lang="uk-UA" sz="5400" b="1" dirty="0">
                <a:solidFill>
                  <a:srgbClr val="FFFF00"/>
                </a:solidFill>
              </a:rPr>
              <a:t>3.Ф’ючерсні контракти.</a:t>
            </a:r>
            <a:endParaRPr lang="uk-UA" sz="5400" dirty="0">
              <a:solidFill>
                <a:srgbClr val="FFFF00"/>
              </a:solidFill>
            </a:endParaRPr>
          </a:p>
          <a:p>
            <a:pPr lvl="0"/>
            <a:endParaRPr lang="uk-UA" sz="5400" dirty="0">
              <a:solidFill>
                <a:srgbClr val="FFFF00"/>
              </a:solidFill>
            </a:endParaRPr>
          </a:p>
        </p:txBody>
      </p:sp>
      <p:pic>
        <p:nvPicPr>
          <p:cNvPr id="11"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flipH="1">
            <a:off x="101005" y="5862998"/>
            <a:ext cx="3398520" cy="2880368"/>
          </a:xfrm>
          <a:prstGeom prst="rect">
            <a:avLst/>
          </a:prstGeom>
        </p:spPr>
      </p:pic>
      <p:pic>
        <p:nvPicPr>
          <p:cNvPr id="12"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flipH="1">
            <a:off x="762000" y="7310802"/>
            <a:ext cx="3398520" cy="2880368"/>
          </a:xfrm>
          <a:prstGeom prst="rect">
            <a:avLst/>
          </a:prstGeom>
        </p:spPr>
      </p:pic>
      <p:sp>
        <p:nvSpPr>
          <p:cNvPr id="2" name="Прямокутник 1"/>
          <p:cNvSpPr/>
          <p:nvPr/>
        </p:nvSpPr>
        <p:spPr>
          <a:xfrm>
            <a:off x="4409902" y="1317005"/>
            <a:ext cx="13335000" cy="2677656"/>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uk-UA" sz="2800" b="1" dirty="0" smtClean="0">
                <a:solidFill>
                  <a:srgbClr val="0000FF"/>
                </a:solidFill>
              </a:rPr>
              <a:t>   Ф’ючерсний </a:t>
            </a:r>
            <a:r>
              <a:rPr lang="uk-UA" sz="2800" b="1" dirty="0">
                <a:solidFill>
                  <a:srgbClr val="0000FF"/>
                </a:solidFill>
              </a:rPr>
              <a:t>контракт</a:t>
            </a:r>
            <a:r>
              <a:rPr lang="uk-UA" sz="2800" b="1" dirty="0"/>
              <a:t> — це угода між продавцем або покупцем, з одного боку, і кліринговою палатою ф’ючерсної біржі, з іншого боку, про постачання (прийняття) стандартної кількості базових інструментів за узгодженою ціною на конкретну дату в майбутньому. Ф’ючерсні угоди укладаються між двома сторонами, однією з яких завжди є клірингова (розрахункова) палата ф’ючерсної біржі, що виконує роль гаранта здійснення всіх контрактів (рис.) </a:t>
            </a:r>
          </a:p>
        </p:txBody>
      </p:sp>
      <p:sp>
        <p:nvSpPr>
          <p:cNvPr id="3" name="Прямокутник 2"/>
          <p:cNvSpPr/>
          <p:nvPr/>
        </p:nvSpPr>
        <p:spPr>
          <a:xfrm>
            <a:off x="4333702" y="4671692"/>
            <a:ext cx="13487400" cy="5262979"/>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uk-UA" sz="2800" b="1" dirty="0" smtClean="0">
                <a:solidFill>
                  <a:srgbClr val="0000FF"/>
                </a:solidFill>
              </a:rPr>
              <a:t>   Мета </a:t>
            </a:r>
            <a:r>
              <a:rPr lang="uk-UA" sz="2800" b="1" dirty="0">
                <a:solidFill>
                  <a:srgbClr val="0000FF"/>
                </a:solidFill>
              </a:rPr>
              <a:t>укладання ф’ючерсного контракту </a:t>
            </a:r>
            <a:r>
              <a:rPr lang="uk-UA" sz="2800" b="1" dirty="0"/>
              <a:t>полягає в тому, щоб зафіксувати в даний момент ціну, за якою відбудеться операція продажу або купівлі базових інструментів у майбутньому.</a:t>
            </a:r>
          </a:p>
          <a:p>
            <a:pPr lvl="0" algn="just"/>
            <a:r>
              <a:rPr lang="uk-UA" sz="2800" b="1" dirty="0"/>
              <a:t>Зважаючи на те, що на практиці досить незначна кількість ф’ючерсних угод закінчується реальною поставкою, на багатьох біржах розглядається питання про повну ліквідацію поставок, а деякі з фінансових ф’ючерсів зразу були розроблені як інструменти, що не передбачали поставки базових активів. </a:t>
            </a:r>
          </a:p>
          <a:p>
            <a:pPr lvl="0" algn="just"/>
            <a:r>
              <a:rPr lang="uk-UA" sz="2800" b="1" dirty="0" smtClean="0">
                <a:solidFill>
                  <a:srgbClr val="0000FF"/>
                </a:solidFill>
              </a:rPr>
              <a:t>   Предметом </a:t>
            </a:r>
            <a:r>
              <a:rPr lang="uk-UA" sz="2800" b="1" dirty="0">
                <a:solidFill>
                  <a:srgbClr val="0000FF"/>
                </a:solidFill>
              </a:rPr>
              <a:t>фінансового ф’ючерсного контракту </a:t>
            </a:r>
            <a:r>
              <a:rPr lang="uk-UA" sz="2800" b="1" dirty="0"/>
              <a:t>можуть бути такі інструменти, як іноземна валюта, депозитні сертифікати, банківські депозити, акції, облігації, векселі, довгострокові казначейські зобов’язання, фондові індекси. Обсяги поставок цих </a:t>
            </a:r>
            <a:r>
              <a:rPr lang="uk-UA" sz="2800" b="1" dirty="0" smtClean="0"/>
              <a:t>фінансових </a:t>
            </a:r>
            <a:r>
              <a:rPr lang="uk-UA" sz="2800" b="1" dirty="0"/>
              <a:t>інструментів стандартні (як лоти), що є особливістю ф’ючерсних контрактів. </a:t>
            </a:r>
          </a:p>
        </p:txBody>
      </p:sp>
    </p:spTree>
    <p:extLst>
      <p:ext uri="{BB962C8B-B14F-4D97-AF65-F5344CB8AC3E}">
        <p14:creationId xmlns:p14="http://schemas.microsoft.com/office/powerpoint/2010/main" val="391245030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066CB"/>
        </a:solidFill>
        <a:effectLst/>
      </p:bgPr>
    </p:bg>
    <p:spTree>
      <p:nvGrpSpPr>
        <p:cNvPr id="1" name=""/>
        <p:cNvGrpSpPr/>
        <p:nvPr/>
      </p:nvGrpSpPr>
      <p:grpSpPr>
        <a:xfrm>
          <a:off x="0" y="0"/>
          <a:ext cx="0" cy="0"/>
          <a:chOff x="0" y="0"/>
          <a:chExt cx="0" cy="0"/>
        </a:xfrm>
      </p:grpSpPr>
      <p:grpSp>
        <p:nvGrpSpPr>
          <p:cNvPr id="8" name="Group 8"/>
          <p:cNvGrpSpPr/>
          <p:nvPr/>
        </p:nvGrpSpPr>
        <p:grpSpPr>
          <a:xfrm>
            <a:off x="0" y="2"/>
            <a:ext cx="12268200" cy="1943098"/>
            <a:chOff x="0" y="0"/>
            <a:chExt cx="1682040" cy="358596"/>
          </a:xfrm>
        </p:grpSpPr>
        <p:sp>
          <p:nvSpPr>
            <p:cNvPr id="9" name="Freeform 9"/>
            <p:cNvSpPr/>
            <p:nvPr/>
          </p:nvSpPr>
          <p:spPr>
            <a:xfrm>
              <a:off x="0" y="0"/>
              <a:ext cx="1682040" cy="358596"/>
            </a:xfrm>
            <a:custGeom>
              <a:avLst/>
              <a:gdLst/>
              <a:ahLst/>
              <a:cxnLst/>
              <a:rect l="l" t="t" r="r" b="b"/>
              <a:pathLst>
                <a:path w="1682040" h="358596">
                  <a:moveTo>
                    <a:pt x="203200" y="0"/>
                  </a:moveTo>
                  <a:lnTo>
                    <a:pt x="1682040" y="0"/>
                  </a:lnTo>
                  <a:lnTo>
                    <a:pt x="1478840" y="358596"/>
                  </a:lnTo>
                  <a:lnTo>
                    <a:pt x="0" y="358596"/>
                  </a:lnTo>
                  <a:lnTo>
                    <a:pt x="203200" y="0"/>
                  </a:lnTo>
                  <a:close/>
                </a:path>
              </a:pathLst>
            </a:custGeom>
            <a:solidFill>
              <a:srgbClr val="FFFFFF"/>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380"/>
                </a:lnSpc>
              </a:pPr>
              <a:endParaRPr dirty="0"/>
            </a:p>
          </p:txBody>
        </p:sp>
      </p:grpSp>
      <p:grpSp>
        <p:nvGrpSpPr>
          <p:cNvPr id="2" name="Group 2"/>
          <p:cNvGrpSpPr/>
          <p:nvPr/>
        </p:nvGrpSpPr>
        <p:grpSpPr>
          <a:xfrm>
            <a:off x="10515601" y="8574039"/>
            <a:ext cx="7772400" cy="1708905"/>
            <a:chOff x="0" y="0"/>
            <a:chExt cx="1682040" cy="358596"/>
          </a:xfrm>
        </p:grpSpPr>
        <p:sp>
          <p:nvSpPr>
            <p:cNvPr id="3" name="Freeform 3"/>
            <p:cNvSpPr/>
            <p:nvPr/>
          </p:nvSpPr>
          <p:spPr>
            <a:xfrm>
              <a:off x="0" y="0"/>
              <a:ext cx="1682040" cy="358596"/>
            </a:xfrm>
            <a:custGeom>
              <a:avLst/>
              <a:gdLst/>
              <a:ahLst/>
              <a:cxnLst/>
              <a:rect l="l" t="t" r="r" b="b"/>
              <a:pathLst>
                <a:path w="1682040" h="358596">
                  <a:moveTo>
                    <a:pt x="203200" y="0"/>
                  </a:moveTo>
                  <a:lnTo>
                    <a:pt x="1682040" y="0"/>
                  </a:lnTo>
                  <a:lnTo>
                    <a:pt x="1478840" y="358596"/>
                  </a:lnTo>
                  <a:lnTo>
                    <a:pt x="0" y="358596"/>
                  </a:lnTo>
                  <a:lnTo>
                    <a:pt x="203200" y="0"/>
                  </a:lnTo>
                  <a:close/>
                </a:path>
              </a:pathLst>
            </a:custGeom>
            <a:solidFill>
              <a:srgbClr val="FFFFFF"/>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380"/>
                </a:lnSpc>
              </a:pPr>
              <a:endParaRPr dirty="0"/>
            </a:p>
          </p:txBody>
        </p:sp>
      </p:grpSp>
      <p:grpSp>
        <p:nvGrpSpPr>
          <p:cNvPr id="5" name="Group 5"/>
          <p:cNvGrpSpPr>
            <a:grpSpLocks noChangeAspect="1"/>
          </p:cNvGrpSpPr>
          <p:nvPr/>
        </p:nvGrpSpPr>
        <p:grpSpPr>
          <a:xfrm>
            <a:off x="9296401" y="1"/>
            <a:ext cx="8991600" cy="8576066"/>
            <a:chOff x="279784" y="1212154"/>
            <a:chExt cx="3037845" cy="2480816"/>
          </a:xfrm>
        </p:grpSpPr>
        <p:sp>
          <p:nvSpPr>
            <p:cNvPr id="6" name="Freeform 6"/>
            <p:cNvSpPr/>
            <p:nvPr/>
          </p:nvSpPr>
          <p:spPr>
            <a:xfrm>
              <a:off x="279784" y="1212154"/>
              <a:ext cx="3037845" cy="2480816"/>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7776" r="-22116"/>
              </a:stretch>
            </a:blipFill>
          </p:spPr>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a:off x="15849600" y="9058035"/>
            <a:ext cx="1308296" cy="746994"/>
          </a:xfrm>
          <a:prstGeom prst="rect">
            <a:avLst/>
          </a:prstGeom>
        </p:spPr>
      </p:pic>
      <p:sp>
        <p:nvSpPr>
          <p:cNvPr id="11" name="TextBox 11"/>
          <p:cNvSpPr txBox="1"/>
          <p:nvPr/>
        </p:nvSpPr>
        <p:spPr>
          <a:xfrm>
            <a:off x="289254" y="2891667"/>
            <a:ext cx="10531145" cy="5565626"/>
          </a:xfrm>
          <a:prstGeom prst="rect">
            <a:avLst/>
          </a:prstGeom>
        </p:spPr>
        <p:txBody>
          <a:bodyPr wrap="square" lIns="0" tIns="0" rIns="0" bIns="0" rtlCol="0" anchor="t">
            <a:spAutoFit/>
          </a:bodyPr>
          <a:lstStyle/>
          <a:p>
            <a:pPr marL="742950" lvl="0" indent="-742950">
              <a:buFont typeface="+mj-lt"/>
              <a:buAutoNum type="arabicPeriod"/>
            </a:pPr>
            <a:r>
              <a:rPr lang="ru-RU" sz="4000" b="1" dirty="0"/>
              <a:t>Методи хеджування ризиків</a:t>
            </a:r>
            <a:r>
              <a:rPr lang="uk-UA" sz="4000" b="1" dirty="0"/>
              <a:t>.</a:t>
            </a:r>
          </a:p>
          <a:p>
            <a:pPr marL="742950" lvl="0" indent="-742950">
              <a:buFont typeface="+mj-lt"/>
              <a:buAutoNum type="arabicPeriod"/>
            </a:pPr>
            <a:r>
              <a:rPr lang="ru-RU" sz="4000" b="1" dirty="0"/>
              <a:t>Форвардні контракти</a:t>
            </a:r>
            <a:r>
              <a:rPr lang="uk-UA" sz="4000" b="1" dirty="0"/>
              <a:t>.</a:t>
            </a:r>
          </a:p>
          <a:p>
            <a:pPr marL="742950" lvl="0" indent="-742950">
              <a:buFont typeface="+mj-lt"/>
              <a:buAutoNum type="arabicPeriod"/>
            </a:pPr>
            <a:r>
              <a:rPr lang="ru-RU" sz="4000" b="1" dirty="0"/>
              <a:t>Ф’ючерсні контракти</a:t>
            </a:r>
            <a:r>
              <a:rPr lang="uk-UA" sz="4000" b="1" dirty="0"/>
              <a:t>.</a:t>
            </a:r>
          </a:p>
          <a:p>
            <a:pPr marL="742950" lvl="0" indent="-742950">
              <a:buFont typeface="+mj-lt"/>
              <a:buAutoNum type="arabicPeriod"/>
            </a:pPr>
            <a:r>
              <a:rPr lang="ru-RU" sz="4000" b="1" dirty="0"/>
              <a:t>Опціони</a:t>
            </a:r>
            <a:r>
              <a:rPr lang="uk-UA" sz="4000" b="1" dirty="0"/>
              <a:t>.</a:t>
            </a:r>
          </a:p>
          <a:p>
            <a:pPr marL="742950" lvl="0" indent="-742950">
              <a:buFont typeface="+mj-lt"/>
              <a:buAutoNum type="arabicPeriod"/>
            </a:pPr>
            <a:r>
              <a:rPr lang="ru-RU" sz="4000" b="1" dirty="0"/>
              <a:t>Своп­</a:t>
            </a:r>
            <a:r>
              <a:rPr lang="uk-UA" sz="4000" b="1" dirty="0"/>
              <a:t>-</a:t>
            </a:r>
            <a:r>
              <a:rPr lang="ru-RU" sz="4000" b="1" dirty="0"/>
              <a:t>контракти</a:t>
            </a:r>
            <a:r>
              <a:rPr lang="uk-UA" sz="4000" b="1" dirty="0"/>
              <a:t>.</a:t>
            </a:r>
          </a:p>
          <a:p>
            <a:pPr marL="742950" lvl="0" indent="-742950">
              <a:buFont typeface="+mj-lt"/>
              <a:buAutoNum type="arabicPeriod"/>
            </a:pPr>
            <a:r>
              <a:rPr lang="ru-RU" sz="4000" b="1" dirty="0"/>
              <a:t> Хеджування відсоткового ризику у банку</a:t>
            </a:r>
            <a:r>
              <a:rPr lang="uk-UA" sz="4000" b="1" dirty="0"/>
              <a:t>.</a:t>
            </a:r>
          </a:p>
          <a:p>
            <a:pPr marL="742950" lvl="0" indent="-742950">
              <a:buFont typeface="+mj-lt"/>
              <a:buAutoNum type="arabicPeriod"/>
            </a:pPr>
            <a:r>
              <a:rPr lang="ru-RU" sz="4000" b="1" dirty="0"/>
              <a:t>Хеджування валютного ризику банку</a:t>
            </a:r>
            <a:r>
              <a:rPr lang="uk-UA" sz="4000" b="1" dirty="0"/>
              <a:t>.</a:t>
            </a:r>
          </a:p>
          <a:p>
            <a:pPr>
              <a:lnSpc>
                <a:spcPts val="9799"/>
              </a:lnSpc>
              <a:spcBef>
                <a:spcPct val="0"/>
              </a:spcBef>
            </a:pPr>
            <a:endParaRPr lang="en-US" sz="6999" spc="-139" dirty="0">
              <a:solidFill>
                <a:srgbClr val="FFFFFF"/>
              </a:solidFill>
              <a:latin typeface="Fira Sans Medium"/>
            </a:endParaRPr>
          </a:p>
        </p:txBody>
      </p:sp>
      <p:sp>
        <p:nvSpPr>
          <p:cNvPr id="12" name="TextBox 12"/>
          <p:cNvSpPr txBox="1"/>
          <p:nvPr/>
        </p:nvSpPr>
        <p:spPr>
          <a:xfrm>
            <a:off x="2620673" y="734042"/>
            <a:ext cx="5567542" cy="627416"/>
          </a:xfrm>
          <a:prstGeom prst="rect">
            <a:avLst/>
          </a:prstGeom>
        </p:spPr>
        <p:txBody>
          <a:bodyPr lIns="0" tIns="0" rIns="0" bIns="0" rtlCol="0" anchor="t">
            <a:spAutoFit/>
          </a:bodyPr>
          <a:lstStyle/>
          <a:p>
            <a:pPr algn="ctr">
              <a:lnSpc>
                <a:spcPts val="4200"/>
              </a:lnSpc>
            </a:pPr>
            <a:r>
              <a:rPr lang="uk-UA" sz="6600" b="1" spc="105" dirty="0" smtClean="0">
                <a:solidFill>
                  <a:srgbClr val="1836B2"/>
                </a:solidFill>
              </a:rPr>
              <a:t>Зміст</a:t>
            </a:r>
            <a:endParaRPr lang="en-US" sz="6600" b="1" spc="105" dirty="0">
              <a:solidFill>
                <a:srgbClr val="1836B2"/>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orporate Woman Png - Business Woman Png, Transparent Png -  788x933(#1612489) - PngFind"/>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63750" y1="2188" x2="64063" y2="22813"/>
                        <a14:foregroundMark x1="61875" y1="26250" x2="60000" y2="36250"/>
                        <a14:foregroundMark x1="65625" y1="38438" x2="53438" y2="52188"/>
                        <a14:foregroundMark x1="20938" y1="79688" x2="41875" y2="85000"/>
                        <a14:foregroundMark x1="24688" y1="85625" x2="32500" y2="88438"/>
                      </a14:backgroundRemoval>
                    </a14:imgEffect>
                  </a14:imgLayer>
                </a14:imgProps>
              </a:ext>
              <a:ext uri="{28A0092B-C50C-407E-A947-70E740481C1C}">
                <a14:useLocalDpi xmlns:a14="http://schemas.microsoft.com/office/drawing/2010/main" val="0"/>
              </a:ext>
            </a:extLst>
          </a:blip>
          <a:srcRect/>
          <a:stretch>
            <a:fillRect/>
          </a:stretch>
        </p:blipFill>
        <p:spPr bwMode="auto">
          <a:xfrm>
            <a:off x="7282148" y="3835437"/>
            <a:ext cx="4104704" cy="384499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9"/>
          <p:cNvGrpSpPr/>
          <p:nvPr/>
        </p:nvGrpSpPr>
        <p:grpSpPr>
          <a:xfrm>
            <a:off x="1600200" y="102893"/>
            <a:ext cx="15468600" cy="2658733"/>
            <a:chOff x="0" y="0"/>
            <a:chExt cx="2746384" cy="688299"/>
          </a:xfrm>
        </p:grpSpPr>
        <p:sp>
          <p:nvSpPr>
            <p:cNvPr id="10" name="Freeform 10"/>
            <p:cNvSpPr/>
            <p:nvPr/>
          </p:nvSpPr>
          <p:spPr>
            <a:xfrm>
              <a:off x="0" y="0"/>
              <a:ext cx="2746384" cy="688299"/>
            </a:xfrm>
            <a:custGeom>
              <a:avLst/>
              <a:gdLst/>
              <a:ahLst/>
              <a:cxnLst/>
              <a:rect l="l" t="t" r="r" b="b"/>
              <a:pathLst>
                <a:path w="2746384" h="688299">
                  <a:moveTo>
                    <a:pt x="2746384" y="344149"/>
                  </a:moveTo>
                  <a:lnTo>
                    <a:pt x="2543184" y="688299"/>
                  </a:lnTo>
                  <a:lnTo>
                    <a:pt x="203200" y="688299"/>
                  </a:lnTo>
                  <a:lnTo>
                    <a:pt x="0" y="344149"/>
                  </a:lnTo>
                  <a:lnTo>
                    <a:pt x="203200" y="0"/>
                  </a:lnTo>
                  <a:lnTo>
                    <a:pt x="2543184" y="0"/>
                  </a:lnTo>
                  <a:lnTo>
                    <a:pt x="2746384" y="344149"/>
                  </a:lnTo>
                  <a:close/>
                </a:path>
              </a:pathLst>
            </a:custGeom>
            <a:solidFill>
              <a:srgbClr val="A066CB"/>
            </a:solidFill>
          </p:spPr>
        </p:sp>
        <p:sp>
          <p:nvSpPr>
            <p:cNvPr id="11" name="TextBox 11"/>
            <p:cNvSpPr txBox="1"/>
            <p:nvPr/>
          </p:nvSpPr>
          <p:spPr>
            <a:xfrm>
              <a:off x="114300" y="-66675"/>
              <a:ext cx="584200" cy="765175"/>
            </a:xfrm>
            <a:prstGeom prst="rect">
              <a:avLst/>
            </a:prstGeom>
          </p:spPr>
          <p:txBody>
            <a:bodyPr lIns="50800" tIns="50800" rIns="50800" bIns="50800" rtlCol="0" anchor="ctr"/>
            <a:lstStyle/>
            <a:p>
              <a:pPr algn="ctr">
                <a:lnSpc>
                  <a:spcPts val="4200"/>
                </a:lnSpc>
              </a:pPr>
              <a:endParaRPr dirty="0"/>
            </a:p>
          </p:txBody>
        </p:sp>
      </p:grpSp>
      <p:sp>
        <p:nvSpPr>
          <p:cNvPr id="12" name="Прямокутник 11"/>
          <p:cNvSpPr/>
          <p:nvPr/>
        </p:nvSpPr>
        <p:spPr>
          <a:xfrm>
            <a:off x="3200400" y="781867"/>
            <a:ext cx="12725400" cy="1815882"/>
          </a:xfrm>
          <a:prstGeom prst="rect">
            <a:avLst/>
          </a:prstGeom>
        </p:spPr>
        <p:txBody>
          <a:bodyPr wrap="square">
            <a:spAutoFit/>
          </a:bodyPr>
          <a:lstStyle/>
          <a:p>
            <a:r>
              <a:rPr lang="uk-UA" sz="2800" b="1" dirty="0"/>
              <a:t>Учасник, який узяв на себе зобов’язання прийняти базові інструменти згідно з умовами контракту, займає </a:t>
            </a:r>
            <a:r>
              <a:rPr lang="uk-UA" sz="2800" b="1" dirty="0">
                <a:solidFill>
                  <a:schemeClr val="bg1"/>
                </a:solidFill>
              </a:rPr>
              <a:t>довгу позицію</a:t>
            </a:r>
            <a:r>
              <a:rPr lang="uk-UA" sz="2800" b="1" dirty="0"/>
              <a:t>, тобто купує ф’ючерси. Учасник, який узяв зобов’язання здійснити поставку, займає </a:t>
            </a:r>
            <a:r>
              <a:rPr lang="uk-UA" sz="2800" b="1" dirty="0">
                <a:solidFill>
                  <a:schemeClr val="bg1"/>
                </a:solidFill>
              </a:rPr>
              <a:t>коротку позицію</a:t>
            </a:r>
            <a:r>
              <a:rPr lang="uk-UA" sz="2800" b="1" dirty="0"/>
              <a:t>, тобто продає ф’ючерси. </a:t>
            </a:r>
          </a:p>
        </p:txBody>
      </p:sp>
      <p:grpSp>
        <p:nvGrpSpPr>
          <p:cNvPr id="13" name="Полотно 29"/>
          <p:cNvGrpSpPr/>
          <p:nvPr/>
        </p:nvGrpSpPr>
        <p:grpSpPr>
          <a:xfrm>
            <a:off x="1447800" y="3706685"/>
            <a:ext cx="16230600" cy="5907853"/>
            <a:chOff x="0" y="0"/>
            <a:chExt cx="6038850" cy="1543050"/>
          </a:xfrm>
        </p:grpSpPr>
        <p:sp>
          <p:nvSpPr>
            <p:cNvPr id="14" name="Прямокутник 13"/>
            <p:cNvSpPr/>
            <p:nvPr/>
          </p:nvSpPr>
          <p:spPr>
            <a:xfrm>
              <a:off x="0" y="0"/>
              <a:ext cx="6038850" cy="1543050"/>
            </a:xfrm>
            <a:prstGeom prst="rect">
              <a:avLst/>
            </a:prstGeom>
          </p:spPr>
        </p:sp>
        <p:sp>
          <p:nvSpPr>
            <p:cNvPr id="15" name="Прямоугольник 30"/>
            <p:cNvSpPr/>
            <p:nvPr/>
          </p:nvSpPr>
          <p:spPr>
            <a:xfrm>
              <a:off x="400050" y="85725"/>
              <a:ext cx="1685925" cy="552450"/>
            </a:xfrm>
            <a:prstGeom prst="rect">
              <a:avLst/>
            </a:prstGeom>
            <a:solidFill>
              <a:srgbClr val="7030A0"/>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2800" b="1" dirty="0">
                  <a:solidFill>
                    <a:srgbClr val="FFFF00"/>
                  </a:solidFill>
                  <a:effectLst/>
                  <a:latin typeface="Times New Roman"/>
                  <a:ea typeface="Calibri"/>
                </a:rPr>
                <a:t>Продавець </a:t>
              </a:r>
              <a:endParaRPr lang="uk-UA" sz="3200" b="1" dirty="0">
                <a:solidFill>
                  <a:srgbClr val="FFFF00"/>
                </a:solidFill>
                <a:effectLst/>
                <a:latin typeface="Times New Roman"/>
                <a:ea typeface="Calibri"/>
              </a:endParaRPr>
            </a:p>
            <a:p>
              <a:pPr algn="ctr">
                <a:lnSpc>
                  <a:spcPct val="150000"/>
                </a:lnSpc>
                <a:spcAft>
                  <a:spcPts val="0"/>
                </a:spcAft>
              </a:pPr>
              <a:r>
                <a:rPr lang="uk-UA" sz="2800" b="1" dirty="0">
                  <a:solidFill>
                    <a:srgbClr val="FFFF00"/>
                  </a:solidFill>
                  <a:effectLst/>
                  <a:latin typeface="Times New Roman"/>
                  <a:ea typeface="Calibri"/>
                </a:rPr>
                <a:t>(коротка позиція)</a:t>
              </a:r>
              <a:endParaRPr lang="uk-UA" sz="3200" b="1" dirty="0">
                <a:solidFill>
                  <a:srgbClr val="FFFF00"/>
                </a:solidFill>
                <a:effectLst/>
                <a:latin typeface="Times New Roman"/>
                <a:ea typeface="Calibri"/>
              </a:endParaRPr>
            </a:p>
          </p:txBody>
        </p:sp>
        <p:sp>
          <p:nvSpPr>
            <p:cNvPr id="16" name="Прямоугольник 31"/>
            <p:cNvSpPr/>
            <p:nvPr/>
          </p:nvSpPr>
          <p:spPr>
            <a:xfrm>
              <a:off x="4067175" y="57150"/>
              <a:ext cx="1647825" cy="581025"/>
            </a:xfrm>
            <a:prstGeom prst="rect">
              <a:avLst/>
            </a:prstGeom>
            <a:solidFill>
              <a:srgbClr val="7030A0"/>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2800" b="1" dirty="0">
                  <a:solidFill>
                    <a:srgbClr val="FFFF00"/>
                  </a:solidFill>
                  <a:effectLst/>
                  <a:latin typeface="Times New Roman"/>
                  <a:ea typeface="Calibri"/>
                </a:rPr>
                <a:t>Покупець </a:t>
              </a:r>
              <a:endParaRPr lang="uk-UA" sz="3200" b="1" dirty="0">
                <a:solidFill>
                  <a:srgbClr val="FFFF00"/>
                </a:solidFill>
                <a:effectLst/>
                <a:latin typeface="Times New Roman"/>
                <a:ea typeface="Calibri"/>
              </a:endParaRPr>
            </a:p>
            <a:p>
              <a:pPr algn="ctr">
                <a:lnSpc>
                  <a:spcPct val="150000"/>
                </a:lnSpc>
                <a:spcAft>
                  <a:spcPts val="0"/>
                </a:spcAft>
              </a:pPr>
              <a:r>
                <a:rPr lang="uk-UA" sz="2800" b="1" dirty="0">
                  <a:solidFill>
                    <a:srgbClr val="FFFF00"/>
                  </a:solidFill>
                  <a:effectLst/>
                  <a:latin typeface="Times New Roman"/>
                  <a:ea typeface="Calibri"/>
                </a:rPr>
                <a:t>(довга позиція)</a:t>
              </a:r>
              <a:endParaRPr lang="uk-UA" sz="3200" b="1" dirty="0">
                <a:solidFill>
                  <a:srgbClr val="FFFF00"/>
                </a:solidFill>
                <a:effectLst/>
                <a:latin typeface="Times New Roman"/>
                <a:ea typeface="Calibri"/>
              </a:endParaRPr>
            </a:p>
          </p:txBody>
        </p:sp>
        <p:sp>
          <p:nvSpPr>
            <p:cNvPr id="17" name="Прямоугольник 32"/>
            <p:cNvSpPr/>
            <p:nvPr/>
          </p:nvSpPr>
          <p:spPr>
            <a:xfrm>
              <a:off x="400050" y="971550"/>
              <a:ext cx="1685925" cy="428625"/>
            </a:xfrm>
            <a:prstGeom prst="rect">
              <a:avLst/>
            </a:prstGeom>
            <a:solidFill>
              <a:srgbClr val="7030A0"/>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2800" b="1" dirty="0">
                  <a:solidFill>
                    <a:srgbClr val="FFFF00"/>
                  </a:solidFill>
                  <a:effectLst/>
                  <a:latin typeface="Times New Roman"/>
                  <a:ea typeface="Calibri"/>
                </a:rPr>
                <a:t>Брокер</a:t>
              </a:r>
              <a:endParaRPr lang="uk-UA" sz="3200" b="1" dirty="0">
                <a:solidFill>
                  <a:srgbClr val="FFFF00"/>
                </a:solidFill>
                <a:effectLst/>
                <a:latin typeface="Times New Roman"/>
                <a:ea typeface="Calibri"/>
              </a:endParaRPr>
            </a:p>
          </p:txBody>
        </p:sp>
        <p:sp>
          <p:nvSpPr>
            <p:cNvPr id="18" name="Прямоугольник 33"/>
            <p:cNvSpPr/>
            <p:nvPr/>
          </p:nvSpPr>
          <p:spPr>
            <a:xfrm>
              <a:off x="2276475" y="971550"/>
              <a:ext cx="1647825" cy="476251"/>
            </a:xfrm>
            <a:prstGeom prst="rect">
              <a:avLst/>
            </a:prstGeom>
            <a:solidFill>
              <a:srgbClr val="7030A0"/>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2800" b="1" dirty="0">
                  <a:solidFill>
                    <a:srgbClr val="FFFF00"/>
                  </a:solidFill>
                  <a:effectLst/>
                  <a:latin typeface="Times New Roman"/>
                  <a:ea typeface="Calibri"/>
                </a:rPr>
                <a:t>Клірингова палата біржі</a:t>
              </a:r>
              <a:endParaRPr lang="uk-UA" sz="3200" b="1" dirty="0">
                <a:solidFill>
                  <a:srgbClr val="FFFF00"/>
                </a:solidFill>
                <a:effectLst/>
                <a:latin typeface="Times New Roman"/>
                <a:ea typeface="Calibri"/>
              </a:endParaRPr>
            </a:p>
          </p:txBody>
        </p:sp>
        <p:sp>
          <p:nvSpPr>
            <p:cNvPr id="19" name="Прямоугольник 34"/>
            <p:cNvSpPr/>
            <p:nvPr/>
          </p:nvSpPr>
          <p:spPr>
            <a:xfrm>
              <a:off x="4124325" y="971551"/>
              <a:ext cx="1543050" cy="476250"/>
            </a:xfrm>
            <a:prstGeom prst="rect">
              <a:avLst/>
            </a:prstGeom>
            <a:solidFill>
              <a:srgbClr val="7030A0"/>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2800" b="1" dirty="0">
                  <a:solidFill>
                    <a:srgbClr val="FFFF00"/>
                  </a:solidFill>
                  <a:effectLst/>
                  <a:latin typeface="Times New Roman"/>
                  <a:ea typeface="Calibri"/>
                </a:rPr>
                <a:t>Брокер</a:t>
              </a:r>
              <a:endParaRPr lang="uk-UA" sz="3200" b="1" dirty="0">
                <a:solidFill>
                  <a:srgbClr val="FFFF00"/>
                </a:solidFill>
                <a:effectLst/>
                <a:latin typeface="Times New Roman"/>
                <a:ea typeface="Calibri"/>
              </a:endParaRPr>
            </a:p>
          </p:txBody>
        </p:sp>
        <p:cxnSp>
          <p:nvCxnSpPr>
            <p:cNvPr id="20" name="Прямая со стрелкой 35"/>
            <p:cNvCxnSpPr/>
            <p:nvPr/>
          </p:nvCxnSpPr>
          <p:spPr>
            <a:xfrm>
              <a:off x="4895850" y="638175"/>
              <a:ext cx="0" cy="33337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1" name="Прямая со стрелкой 36"/>
            <p:cNvCxnSpPr>
              <a:stCxn id="15" idx="2"/>
              <a:endCxn id="17" idx="0"/>
            </p:cNvCxnSpPr>
            <p:nvPr/>
          </p:nvCxnSpPr>
          <p:spPr>
            <a:xfrm>
              <a:off x="1243013" y="638175"/>
              <a:ext cx="0" cy="33337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2" name="Прямая со стрелкой 37"/>
            <p:cNvCxnSpPr>
              <a:endCxn id="18" idx="1"/>
            </p:cNvCxnSpPr>
            <p:nvPr/>
          </p:nvCxnSpPr>
          <p:spPr>
            <a:xfrm>
              <a:off x="2085975" y="1209676"/>
              <a:ext cx="1905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3" name="Прямая со стрелкой 38"/>
            <p:cNvCxnSpPr>
              <a:stCxn id="19" idx="1"/>
              <a:endCxn id="18" idx="3"/>
            </p:cNvCxnSpPr>
            <p:nvPr/>
          </p:nvCxnSpPr>
          <p:spPr>
            <a:xfrm flipH="1">
              <a:off x="3924300" y="1209676"/>
              <a:ext cx="200025"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sp>
        <p:nvSpPr>
          <p:cNvPr id="24" name="Прямокутник 23"/>
          <p:cNvSpPr/>
          <p:nvPr/>
        </p:nvSpPr>
        <p:spPr>
          <a:xfrm>
            <a:off x="5791200" y="9410700"/>
            <a:ext cx="8376652" cy="584775"/>
          </a:xfrm>
          <a:prstGeom prst="rect">
            <a:avLst/>
          </a:prstGeom>
        </p:spPr>
        <p:txBody>
          <a:bodyPr wrap="none">
            <a:spAutoFit/>
          </a:bodyPr>
          <a:lstStyle/>
          <a:p>
            <a:r>
              <a:rPr lang="uk-UA" sz="3200" b="1" dirty="0"/>
              <a:t>Рис. </a:t>
            </a:r>
            <a:r>
              <a:rPr lang="uk-UA" sz="3200" b="1" dirty="0" smtClean="0"/>
              <a:t>Схема </a:t>
            </a:r>
            <a:r>
              <a:rPr lang="uk-UA" sz="3200" b="1" dirty="0"/>
              <a:t>укладання ф’ючерсного контракту</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15240" y="0"/>
            <a:ext cx="4648200" cy="4289074"/>
            <a:chOff x="988255" y="-765843"/>
            <a:chExt cx="4282440" cy="3708400"/>
          </a:xfrm>
        </p:grpSpPr>
        <p:sp>
          <p:nvSpPr>
            <p:cNvPr id="7" name="Freeform 7"/>
            <p:cNvSpPr/>
            <p:nvPr/>
          </p:nvSpPr>
          <p:spPr>
            <a:xfrm>
              <a:off x="988255" y="-765843"/>
              <a:ext cx="4282440" cy="3708400"/>
            </a:xfrm>
            <a:prstGeom prst="homePlate">
              <a:avLst/>
            </a:prstGeom>
            <a:blipFill>
              <a:blip r:embed="rId2"/>
              <a:stretch>
                <a:fillRect l="-14946" r="-14946"/>
              </a:stretch>
            </a:blipFill>
          </p:spPr>
        </p:sp>
      </p:grpSp>
      <p:sp>
        <p:nvSpPr>
          <p:cNvPr id="14" name="Прямокутник 13"/>
          <p:cNvSpPr/>
          <p:nvPr/>
        </p:nvSpPr>
        <p:spPr>
          <a:xfrm>
            <a:off x="4025284" y="355312"/>
            <a:ext cx="13285432" cy="584775"/>
          </a:xfrm>
          <a:prstGeom prst="rect">
            <a:avLst/>
          </a:prstGeom>
          <a:solidFill>
            <a:srgbClr val="4C3BF1"/>
          </a:solidFill>
        </p:spPr>
        <p:txBody>
          <a:bodyPr wrap="none">
            <a:spAutoFit/>
          </a:bodyPr>
          <a:lstStyle/>
          <a:p>
            <a:r>
              <a:rPr lang="uk-UA" sz="3200" b="1" dirty="0">
                <a:solidFill>
                  <a:schemeClr val="bg1"/>
                </a:solidFill>
              </a:rPr>
              <a:t>Мінімальні зміни в ціні ф’ючерсу — крок ціни — називається тіком (</a:t>
            </a:r>
            <a:r>
              <a:rPr lang="ru-RU" sz="3200" b="1" dirty="0">
                <a:solidFill>
                  <a:schemeClr val="bg1"/>
                </a:solidFill>
              </a:rPr>
              <a:t>tick</a:t>
            </a:r>
            <a:r>
              <a:rPr lang="uk-UA" sz="3200" b="1" dirty="0">
                <a:solidFill>
                  <a:schemeClr val="bg1"/>
                </a:solidFill>
              </a:rPr>
              <a:t>).</a:t>
            </a:r>
          </a:p>
        </p:txBody>
      </p:sp>
      <p:sp>
        <p:nvSpPr>
          <p:cNvPr id="15" name="Прямокутник 14"/>
          <p:cNvSpPr/>
          <p:nvPr/>
        </p:nvSpPr>
        <p:spPr>
          <a:xfrm>
            <a:off x="4191000" y="1280160"/>
            <a:ext cx="12954000" cy="5509200"/>
          </a:xfrm>
          <a:prstGeom prst="rect">
            <a:avLst/>
          </a:prstGeom>
          <a:solidFill>
            <a:schemeClr val="bg1"/>
          </a:solidFill>
        </p:spPr>
        <p:txBody>
          <a:bodyPr wrap="square">
            <a:spAutoFit/>
          </a:bodyPr>
          <a:lstStyle/>
          <a:p>
            <a:pPr algn="just"/>
            <a:r>
              <a:rPr lang="uk-UA" sz="3200" b="1" dirty="0" smtClean="0">
                <a:solidFill>
                  <a:srgbClr val="0000FF"/>
                </a:solidFill>
              </a:rPr>
              <a:t>   </a:t>
            </a:r>
            <a:r>
              <a:rPr lang="uk-UA" sz="3200" b="1" dirty="0" smtClean="0">
                <a:solidFill>
                  <a:srgbClr val="0000FF"/>
                </a:solidFill>
              </a:rPr>
              <a:t>Хеджування</a:t>
            </a:r>
            <a:r>
              <a:rPr lang="uk-UA" sz="3200" b="1" dirty="0" smtClean="0">
                <a:solidFill>
                  <a:srgbClr val="0000FF"/>
                </a:solidFill>
              </a:rPr>
              <a:t> </a:t>
            </a:r>
            <a:r>
              <a:rPr lang="uk-UA" sz="3200" b="1" dirty="0">
                <a:solidFill>
                  <a:srgbClr val="0000FF"/>
                </a:solidFill>
              </a:rPr>
              <a:t>ф’ючерсами </a:t>
            </a:r>
            <a:r>
              <a:rPr lang="uk-UA" sz="3200" b="1" dirty="0"/>
              <a:t>— це процес, завдяки якому мінімізується ціновий ризик зайняттям позиції на ф’ючерсному ринку, яка буде протилежною за напрямом, але дорівнюватиме за сумою балансовій позиції хеджера. </a:t>
            </a:r>
            <a:r>
              <a:rPr lang="ru-RU" sz="3200" b="1" dirty="0"/>
              <a:t>Така операція дозволяє компенсувати збитки, яких було завдано за основною позицією внаслідок несприятливих змін у ціні базових інструментів, прибутками за ф’ючерсною позицією.</a:t>
            </a:r>
            <a:endParaRPr lang="uk-UA" sz="3200" b="1" dirty="0"/>
          </a:p>
          <a:p>
            <a:pPr algn="just"/>
            <a:r>
              <a:rPr lang="ru-RU" sz="3200" b="1" dirty="0"/>
              <a:t>Для ефективної роботи ф’ючерсних ринків необхідні як хеджери, так і торгівці. Останні створюють хеджерам умови для вільної купівлі чи продажу ф’ючерсів у великих кількостях і в будь­який час. На практиці деякі учасники ринку можуть одночасно бути і хеджерами, і торгівцями</a:t>
            </a:r>
            <a:r>
              <a:rPr lang="uk-UA" sz="2800" b="1" dirty="0"/>
              <a:t>.</a:t>
            </a:r>
          </a:p>
        </p:txBody>
      </p:sp>
      <p:sp>
        <p:nvSpPr>
          <p:cNvPr id="16" name="Прямокутник 15"/>
          <p:cNvSpPr/>
          <p:nvPr/>
        </p:nvSpPr>
        <p:spPr>
          <a:xfrm>
            <a:off x="762000" y="6972300"/>
            <a:ext cx="16548716" cy="2554545"/>
          </a:xfrm>
          <a:prstGeom prst="rect">
            <a:avLst/>
          </a:prstGeom>
        </p:spPr>
        <p:txBody>
          <a:bodyPr wrap="square">
            <a:spAutoFit/>
          </a:bodyPr>
          <a:lstStyle/>
          <a:p>
            <a:pPr marL="457200" indent="-457200" algn="just">
              <a:buFont typeface="Wingdings" pitchFamily="2" charset="2"/>
              <a:buChar char="ü"/>
            </a:pPr>
            <a:r>
              <a:rPr lang="uk-UA" sz="3200" b="1" dirty="0" smtClean="0"/>
              <a:t>   Проведення </a:t>
            </a:r>
            <a:r>
              <a:rPr lang="uk-UA" sz="3200" b="1" dirty="0"/>
              <a:t>операцій хеджування ризику за допомогою фінансових ф’ючерсів можливе завдяки різним методам ціноутворення даних інструментів. </a:t>
            </a:r>
          </a:p>
          <a:p>
            <a:pPr marL="457200" indent="-457200" algn="just">
              <a:buFont typeface="Wingdings" pitchFamily="2" charset="2"/>
              <a:buChar char="ü"/>
            </a:pPr>
            <a:r>
              <a:rPr lang="uk-UA" sz="3200" b="1" dirty="0" smtClean="0"/>
              <a:t>   </a:t>
            </a:r>
            <a:r>
              <a:rPr lang="uk-UA" sz="3200" b="1" dirty="0" smtClean="0">
                <a:solidFill>
                  <a:srgbClr val="0000FF"/>
                </a:solidFill>
              </a:rPr>
              <a:t>Для </a:t>
            </a:r>
            <a:r>
              <a:rPr lang="uk-UA" sz="3200" b="1" dirty="0">
                <a:solidFill>
                  <a:srgbClr val="0000FF"/>
                </a:solidFill>
              </a:rPr>
              <a:t>ф’ючерсів на іноземну валюту </a:t>
            </a:r>
            <a:r>
              <a:rPr lang="uk-UA" sz="3200" b="1" dirty="0"/>
              <a:t>система ціноутворення паралельна звичайному форвардному ринкові іноземної валюти. Контракти оцінюються згідно з основним валютним курсом у американських котируваннях, що є особливістю валютних ф’ючерсів</a:t>
            </a:r>
            <a:r>
              <a:rPr lang="uk-UA" b="1" dirty="0"/>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066CB"/>
        </a:solidFill>
        <a:effectLst/>
      </p:bgPr>
    </p:bg>
    <p:spTree>
      <p:nvGrpSpPr>
        <p:cNvPr id="1" name=""/>
        <p:cNvGrpSpPr/>
        <p:nvPr/>
      </p:nvGrpSpPr>
      <p:grpSpPr>
        <a:xfrm>
          <a:off x="0" y="0"/>
          <a:ext cx="0" cy="0"/>
          <a:chOff x="0" y="0"/>
          <a:chExt cx="0" cy="0"/>
        </a:xfrm>
      </p:grpSpPr>
      <p:sp>
        <p:nvSpPr>
          <p:cNvPr id="9" name="Прямокутник 8"/>
          <p:cNvSpPr/>
          <p:nvPr/>
        </p:nvSpPr>
        <p:spPr>
          <a:xfrm>
            <a:off x="533400" y="1257300"/>
            <a:ext cx="11658600" cy="8463855"/>
          </a:xfrm>
          <a:prstGeom prst="rect">
            <a:avLst/>
          </a:prstGeom>
        </p:spPr>
        <p:txBody>
          <a:bodyPr wrap="square">
            <a:spAutoFit/>
          </a:bodyPr>
          <a:lstStyle/>
          <a:p>
            <a:pPr marL="457200" indent="-457200" algn="just">
              <a:buFont typeface="Wingdings" pitchFamily="2" charset="2"/>
              <a:buChar char="q"/>
            </a:pPr>
            <a:r>
              <a:rPr lang="uk-UA" sz="3200" b="1" dirty="0"/>
              <a:t>Для </a:t>
            </a:r>
            <a:r>
              <a:rPr lang="uk-UA" sz="3200" b="1" dirty="0">
                <a:solidFill>
                  <a:srgbClr val="FFFF00"/>
                </a:solidFill>
              </a:rPr>
              <a:t>ф’ючерсів короткострокових відсоткових ставок </a:t>
            </a:r>
            <a:r>
              <a:rPr lang="uk-UA" sz="3200" b="1" dirty="0"/>
              <a:t>використовується індексний метод ціноутворення. </a:t>
            </a:r>
            <a:r>
              <a:rPr lang="ru-RU" sz="3200" b="1" dirty="0"/>
              <a:t>При цьому індексна ціна ф’ючерсу подається як 100 мінус відсоткова ставка за відповідним базовим активом на готівковому ринку. Такий метод ціноутворення дозволяє зберегти нормальну обернену залежність між цінами ф’ючерсів та відсотковими ставками: підвищення відсоткових ставок призводить до зниження ціни ф’ючерсу, і навпаки. Саме такий метод призначення ціни дозволяє компенсувати збитки за допомогою хеджування. </a:t>
            </a:r>
            <a:endParaRPr lang="uk-UA" sz="3200" b="1" dirty="0"/>
          </a:p>
          <a:p>
            <a:pPr marL="457200" indent="-457200" algn="just">
              <a:buFont typeface="Wingdings" pitchFamily="2" charset="2"/>
              <a:buChar char="q"/>
            </a:pPr>
            <a:endParaRPr lang="ru-RU" sz="3200" b="1" dirty="0" smtClean="0"/>
          </a:p>
          <a:p>
            <a:pPr marL="457200" indent="-457200" algn="just">
              <a:buFont typeface="Wingdings" pitchFamily="2" charset="2"/>
              <a:buChar char="q"/>
            </a:pPr>
            <a:r>
              <a:rPr lang="ru-RU" sz="3200" b="1" dirty="0" smtClean="0"/>
              <a:t>Для </a:t>
            </a:r>
            <a:r>
              <a:rPr lang="ru-RU" sz="3200" b="1" dirty="0">
                <a:solidFill>
                  <a:srgbClr val="FFFF00"/>
                </a:solidFill>
              </a:rPr>
              <a:t>ф’ючерсних контрактів на довгострокові фінансові інструменти </a:t>
            </a:r>
            <a:r>
              <a:rPr lang="ru-RU" sz="3200" b="1" dirty="0"/>
              <a:t>використовується система ціноутворення на тій самій дисконтній основі, що й на ринку готівкових платежів. Ціна ф’ючерсу в цьому разі буде дисконтною (нижчою від 100) і покаже, скільки ринок готовий заплатити за кожні 100 грошових одиниць номіналу.</a:t>
            </a:r>
            <a:endParaRPr lang="uk-UA" sz="3200" b="1" dirty="0"/>
          </a:p>
        </p:txBody>
      </p:sp>
      <p:grpSp>
        <p:nvGrpSpPr>
          <p:cNvPr id="10" name="Group 12"/>
          <p:cNvGrpSpPr>
            <a:grpSpLocks noChangeAspect="1"/>
          </p:cNvGrpSpPr>
          <p:nvPr/>
        </p:nvGrpSpPr>
        <p:grpSpPr>
          <a:xfrm>
            <a:off x="12192000" y="0"/>
            <a:ext cx="6096000" cy="10302181"/>
            <a:chOff x="626450" y="-33086"/>
            <a:chExt cx="3286283" cy="3708400"/>
          </a:xfrm>
        </p:grpSpPr>
        <p:sp>
          <p:nvSpPr>
            <p:cNvPr id="11" name="Freeform 13"/>
            <p:cNvSpPr/>
            <p:nvPr/>
          </p:nvSpPr>
          <p:spPr>
            <a:xfrm flipH="1">
              <a:off x="626450" y="-33086"/>
              <a:ext cx="3286283" cy="3708400"/>
            </a:xfrm>
            <a:prstGeom prst="homePlate">
              <a:avLst/>
            </a:prstGeom>
            <a:blipFill>
              <a:blip r:embed="rId2"/>
              <a:srcRect/>
              <a:stretch>
                <a:fillRect l="-30313" t="-54974" b="-18244"/>
              </a:stretch>
            </a:blipFill>
          </p:spPr>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sp>
        <p:nvSpPr>
          <p:cNvPr id="33" name="Прямокутник 32"/>
          <p:cNvSpPr/>
          <p:nvPr/>
        </p:nvSpPr>
        <p:spPr>
          <a:xfrm>
            <a:off x="5562600" y="571500"/>
            <a:ext cx="12268200" cy="8463855"/>
          </a:xfrm>
          <a:prstGeom prst="rect">
            <a:avLst/>
          </a:prstGeom>
        </p:spPr>
        <p:txBody>
          <a:bodyPr wrap="square">
            <a:spAutoFit/>
          </a:bodyPr>
          <a:lstStyle/>
          <a:p>
            <a:pPr marL="457200" indent="-457200" algn="just">
              <a:buFont typeface="Wingdings" pitchFamily="2" charset="2"/>
              <a:buChar char="ü"/>
            </a:pPr>
            <a:r>
              <a:rPr lang="uk-UA" sz="3200" b="1" dirty="0" smtClean="0">
                <a:solidFill>
                  <a:srgbClr val="FFFF00"/>
                </a:solidFill>
              </a:rPr>
              <a:t>Створити строковий ринок можуть лише банки. </a:t>
            </a:r>
            <a:r>
              <a:rPr lang="uk-UA" sz="3200" b="1" dirty="0" smtClean="0">
                <a:solidFill>
                  <a:schemeClr val="bg1"/>
                </a:solidFill>
              </a:rPr>
              <a:t>Саме комерційні банки мають відігравати роль каталізатора процесів популяризації та впровадження фінансових деривативів у повсякденну діяльність суб’єктів ринкових відносин. Для банків діяльність, пов’язана з фінансовими деривативами, створює низку привабливих можливостей. Крім механізмів хеджування, строковий ринок дозволяє розширити спектр банківських продуктів і послуг. </a:t>
            </a:r>
          </a:p>
          <a:p>
            <a:pPr marL="457200" indent="-457200" algn="just">
              <a:buFont typeface="Wingdings" pitchFamily="2" charset="2"/>
              <a:buChar char="ü"/>
            </a:pPr>
            <a:endParaRPr lang="uk-UA" sz="3200" b="1" dirty="0">
              <a:solidFill>
                <a:schemeClr val="bg1"/>
              </a:solidFill>
            </a:endParaRPr>
          </a:p>
          <a:p>
            <a:pPr algn="just"/>
            <a:endParaRPr lang="uk-UA" sz="3200" b="1" dirty="0" smtClean="0">
              <a:solidFill>
                <a:schemeClr val="bg1"/>
              </a:solidFill>
            </a:endParaRPr>
          </a:p>
          <a:p>
            <a:pPr marL="457200" indent="-457200" algn="just">
              <a:buFont typeface="Wingdings" pitchFamily="2" charset="2"/>
              <a:buChar char="ü"/>
            </a:pPr>
            <a:endParaRPr lang="uk-UA" sz="3200" b="1" dirty="0">
              <a:solidFill>
                <a:schemeClr val="bg1"/>
              </a:solidFill>
            </a:endParaRPr>
          </a:p>
          <a:p>
            <a:pPr marL="457200" indent="-457200" algn="just">
              <a:buFont typeface="Wingdings" pitchFamily="2" charset="2"/>
              <a:buChar char="ü"/>
            </a:pPr>
            <a:endParaRPr lang="uk-UA" sz="3200" b="1" dirty="0" smtClean="0">
              <a:solidFill>
                <a:schemeClr val="bg1"/>
              </a:solidFill>
            </a:endParaRPr>
          </a:p>
          <a:p>
            <a:pPr marL="457200" indent="-457200" algn="just">
              <a:buFont typeface="Wingdings" pitchFamily="2" charset="2"/>
              <a:buChar char="ü"/>
            </a:pPr>
            <a:r>
              <a:rPr lang="uk-UA" sz="3200" b="1" dirty="0" smtClean="0">
                <a:solidFill>
                  <a:schemeClr val="bg1"/>
                </a:solidFill>
              </a:rPr>
              <a:t>Можливостями, наданими фінансовими деривативами, комерційні банки можуть скористатися як для проведення власних операцій, так і для виконання посередницьких функцій між клієнтами та ринком, що сприяє підвищенню банківських доходів.</a:t>
            </a:r>
            <a:endParaRPr lang="uk-UA" sz="3200" b="1" dirty="0">
              <a:solidFill>
                <a:schemeClr val="bg1"/>
              </a:solidFill>
            </a:endParaRPr>
          </a:p>
        </p:txBody>
      </p:sp>
      <p:grpSp>
        <p:nvGrpSpPr>
          <p:cNvPr id="34" name="Group 12"/>
          <p:cNvGrpSpPr>
            <a:grpSpLocks noChangeAspect="1"/>
          </p:cNvGrpSpPr>
          <p:nvPr/>
        </p:nvGrpSpPr>
        <p:grpSpPr>
          <a:xfrm flipH="1">
            <a:off x="0" y="-38041"/>
            <a:ext cx="5867400" cy="10302181"/>
            <a:chOff x="626450" y="-33086"/>
            <a:chExt cx="3286283" cy="3708400"/>
          </a:xfrm>
        </p:grpSpPr>
        <p:sp>
          <p:nvSpPr>
            <p:cNvPr id="35" name="Freeform 13"/>
            <p:cNvSpPr/>
            <p:nvPr/>
          </p:nvSpPr>
          <p:spPr>
            <a:xfrm flipH="1">
              <a:off x="626450" y="-33086"/>
              <a:ext cx="3286283" cy="3708400"/>
            </a:xfrm>
            <a:prstGeom prst="homePlate">
              <a:avLst/>
            </a:prstGeom>
            <a:blipFill>
              <a:blip r:embed="rId2"/>
              <a:srcRect/>
              <a:stretch>
                <a:fillRect l="-30313" t="-54974" b="-18244"/>
              </a:stretch>
            </a:blipFill>
          </p:spPr>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9"/>
          <p:cNvGrpSpPr/>
          <p:nvPr/>
        </p:nvGrpSpPr>
        <p:grpSpPr>
          <a:xfrm>
            <a:off x="307828" y="5858010"/>
            <a:ext cx="17443744" cy="3162447"/>
            <a:chOff x="0" y="0"/>
            <a:chExt cx="657264" cy="245847"/>
          </a:xfrm>
        </p:grpSpPr>
        <p:sp>
          <p:nvSpPr>
            <p:cNvPr id="12" name="Freeform 10"/>
            <p:cNvSpPr/>
            <p:nvPr/>
          </p:nvSpPr>
          <p:spPr>
            <a:xfrm>
              <a:off x="0" y="0"/>
              <a:ext cx="657264" cy="245847"/>
            </a:xfrm>
            <a:custGeom>
              <a:avLst/>
              <a:gdLst/>
              <a:ahLst/>
              <a:cxnLst/>
              <a:rect l="l" t="t" r="r" b="b"/>
              <a:pathLst>
                <a:path w="657264" h="245847">
                  <a:moveTo>
                    <a:pt x="0" y="0"/>
                  </a:moveTo>
                  <a:lnTo>
                    <a:pt x="657264" y="0"/>
                  </a:lnTo>
                  <a:lnTo>
                    <a:pt x="657264" y="245847"/>
                  </a:lnTo>
                  <a:lnTo>
                    <a:pt x="0" y="245847"/>
                  </a:lnTo>
                  <a:close/>
                </a:path>
              </a:pathLst>
            </a:custGeom>
            <a:solidFill>
              <a:srgbClr val="E0D2EF"/>
            </a:solidFill>
          </p:spPr>
        </p:sp>
        <p:sp>
          <p:nvSpPr>
            <p:cNvPr id="14" name="TextBox 11"/>
            <p:cNvSpPr txBox="1"/>
            <p:nvPr/>
          </p:nvSpPr>
          <p:spPr>
            <a:xfrm>
              <a:off x="0" y="-38100"/>
              <a:ext cx="812800" cy="850900"/>
            </a:xfrm>
            <a:prstGeom prst="rect">
              <a:avLst/>
            </a:prstGeom>
          </p:spPr>
          <p:txBody>
            <a:bodyPr lIns="254000" tIns="254000" rIns="254000" bIns="254000" rtlCol="0" anchor="ctr"/>
            <a:lstStyle/>
            <a:p>
              <a:pPr algn="ctr">
                <a:lnSpc>
                  <a:spcPts val="2100"/>
                </a:lnSpc>
              </a:pPr>
              <a:endParaRPr lang="en-US" sz="1500" dirty="0">
                <a:solidFill>
                  <a:srgbClr val="000000"/>
                </a:solidFill>
                <a:latin typeface="Fira Sans Medium"/>
              </a:endParaRPr>
            </a:p>
          </p:txBody>
        </p:sp>
      </p:grpSp>
      <p:grpSp>
        <p:nvGrpSpPr>
          <p:cNvPr id="5" name="Group 9"/>
          <p:cNvGrpSpPr/>
          <p:nvPr/>
        </p:nvGrpSpPr>
        <p:grpSpPr>
          <a:xfrm>
            <a:off x="307828" y="1752452"/>
            <a:ext cx="17443744" cy="3162447"/>
            <a:chOff x="0" y="0"/>
            <a:chExt cx="657264" cy="245847"/>
          </a:xfrm>
        </p:grpSpPr>
        <p:sp>
          <p:nvSpPr>
            <p:cNvPr id="6" name="Freeform 10"/>
            <p:cNvSpPr/>
            <p:nvPr/>
          </p:nvSpPr>
          <p:spPr>
            <a:xfrm>
              <a:off x="0" y="0"/>
              <a:ext cx="657264" cy="245847"/>
            </a:xfrm>
            <a:custGeom>
              <a:avLst/>
              <a:gdLst/>
              <a:ahLst/>
              <a:cxnLst/>
              <a:rect l="l" t="t" r="r" b="b"/>
              <a:pathLst>
                <a:path w="657264" h="245847">
                  <a:moveTo>
                    <a:pt x="0" y="0"/>
                  </a:moveTo>
                  <a:lnTo>
                    <a:pt x="657264" y="0"/>
                  </a:lnTo>
                  <a:lnTo>
                    <a:pt x="657264" y="245847"/>
                  </a:lnTo>
                  <a:lnTo>
                    <a:pt x="0" y="245847"/>
                  </a:lnTo>
                  <a:close/>
                </a:path>
              </a:pathLst>
            </a:custGeom>
            <a:solidFill>
              <a:srgbClr val="E0D2EF"/>
            </a:solidFill>
          </p:spPr>
        </p:sp>
        <p:sp>
          <p:nvSpPr>
            <p:cNvPr id="7" name="TextBox 11"/>
            <p:cNvSpPr txBox="1"/>
            <p:nvPr/>
          </p:nvSpPr>
          <p:spPr>
            <a:xfrm>
              <a:off x="0" y="-38100"/>
              <a:ext cx="812800" cy="850900"/>
            </a:xfrm>
            <a:prstGeom prst="rect">
              <a:avLst/>
            </a:prstGeom>
          </p:spPr>
          <p:txBody>
            <a:bodyPr lIns="254000" tIns="254000" rIns="254000" bIns="254000" rtlCol="0" anchor="ctr"/>
            <a:lstStyle/>
            <a:p>
              <a:pPr algn="ctr">
                <a:lnSpc>
                  <a:spcPts val="2100"/>
                </a:lnSpc>
              </a:pPr>
              <a:endParaRPr lang="en-US" sz="1500" dirty="0">
                <a:solidFill>
                  <a:srgbClr val="000000"/>
                </a:solidFill>
                <a:latin typeface="Fira Sans Medium"/>
              </a:endParaRPr>
            </a:p>
          </p:txBody>
        </p:sp>
      </p:grpSp>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4026"/>
          <a:stretch>
            <a:fillRect/>
          </a:stretch>
        </p:blipFill>
        <p:spPr>
          <a:xfrm>
            <a:off x="990600" y="446683"/>
            <a:ext cx="1025231" cy="585373"/>
          </a:xfrm>
          <a:prstGeom prst="rect">
            <a:avLst/>
          </a:prstGeom>
        </p:spPr>
      </p:pic>
      <p:sp>
        <p:nvSpPr>
          <p:cNvPr id="13" name="Прямокутник 12"/>
          <p:cNvSpPr/>
          <p:nvPr/>
        </p:nvSpPr>
        <p:spPr>
          <a:xfrm>
            <a:off x="2407920" y="446683"/>
            <a:ext cx="15343652" cy="646331"/>
          </a:xfrm>
          <a:prstGeom prst="rect">
            <a:avLst/>
          </a:prstGeom>
          <a:solidFill>
            <a:srgbClr val="0000FF"/>
          </a:solidFill>
        </p:spPr>
        <p:txBody>
          <a:bodyPr wrap="square">
            <a:spAutoFit/>
          </a:bodyPr>
          <a:lstStyle/>
          <a:p>
            <a:pPr algn="ctr"/>
            <a:r>
              <a:rPr lang="uk-UA" sz="3600" b="1" dirty="0" smtClean="0">
                <a:solidFill>
                  <a:schemeClr val="bg1"/>
                </a:solidFill>
              </a:rPr>
              <a:t>Співвідношення </a:t>
            </a:r>
            <a:r>
              <a:rPr lang="uk-UA" sz="3600" b="1" dirty="0">
                <a:solidFill>
                  <a:schemeClr val="bg1"/>
                </a:solidFill>
              </a:rPr>
              <a:t>спотових та ф’ючерсних </a:t>
            </a:r>
            <a:r>
              <a:rPr lang="uk-UA" sz="3600" b="1" dirty="0" smtClean="0">
                <a:solidFill>
                  <a:schemeClr val="bg1"/>
                </a:solidFill>
              </a:rPr>
              <a:t>цін</a:t>
            </a:r>
            <a:endParaRPr lang="uk-UA" sz="3600" dirty="0">
              <a:solidFill>
                <a:schemeClr val="bg1"/>
              </a:solidFill>
            </a:endParaRPr>
          </a:p>
        </p:txBody>
      </p:sp>
      <p:sp>
        <p:nvSpPr>
          <p:cNvPr id="3" name="Прямокутник 2"/>
          <p:cNvSpPr/>
          <p:nvPr/>
        </p:nvSpPr>
        <p:spPr>
          <a:xfrm>
            <a:off x="457200" y="1731914"/>
            <a:ext cx="17145000" cy="1815882"/>
          </a:xfrm>
          <a:prstGeom prst="rect">
            <a:avLst/>
          </a:prstGeom>
        </p:spPr>
        <p:txBody>
          <a:bodyPr wrap="square">
            <a:spAutoFit/>
          </a:bodyPr>
          <a:lstStyle/>
          <a:p>
            <a:pPr algn="just"/>
            <a:r>
              <a:rPr lang="uk-UA" sz="2800" b="1" dirty="0" smtClean="0"/>
              <a:t>   Співвідношення </a:t>
            </a:r>
            <a:r>
              <a:rPr lang="uk-UA" sz="2800" b="1" dirty="0"/>
              <a:t>між спотовою та ф’ючерсною ціною інструментів утворює базис. </a:t>
            </a:r>
            <a:r>
              <a:rPr lang="ru-RU" sz="2800" b="1" dirty="0"/>
              <a:t>Існування базису є основною причиною ускладнень в процесі практичної реалізації ідеального (досконалого) хеджування. Базисом називають різницю між строковою (ф’ючерсною) та спотовою ціною інструмента:</a:t>
            </a:r>
            <a:endParaRPr lang="uk-UA" sz="2800" b="1" dirty="0"/>
          </a:p>
          <a:p>
            <a:pPr marL="457200" indent="-457200" algn="just">
              <a:buFont typeface="Wingdings" pitchFamily="2" charset="2"/>
              <a:buChar char="ü"/>
            </a:pPr>
            <a:endParaRPr lang="uk-UA" sz="2800" b="1" dirty="0"/>
          </a:p>
        </p:txBody>
      </p:sp>
      <p:sp>
        <p:nvSpPr>
          <p:cNvPr id="4" name="Прямокутник 3"/>
          <p:cNvSpPr/>
          <p:nvPr/>
        </p:nvSpPr>
        <p:spPr>
          <a:xfrm>
            <a:off x="5181600" y="3777752"/>
            <a:ext cx="8686800" cy="954107"/>
          </a:xfrm>
          <a:prstGeom prst="rect">
            <a:avLst/>
          </a:prstGeom>
          <a:solidFill>
            <a:srgbClr val="FF99FF"/>
          </a:solidFill>
        </p:spPr>
        <p:txBody>
          <a:bodyPr wrap="square">
            <a:spAutoFit/>
          </a:bodyPr>
          <a:lstStyle/>
          <a:p>
            <a:r>
              <a:rPr lang="uk-UA" sz="2800" b="1" dirty="0" smtClean="0"/>
              <a:t>де </a:t>
            </a:r>
            <a:r>
              <a:rPr lang="ru-RU" sz="2800" b="1" dirty="0"/>
              <a:t>B</a:t>
            </a:r>
            <a:r>
              <a:rPr lang="uk-UA" sz="2800" b="1" dirty="0"/>
              <a:t> — базис; </a:t>
            </a:r>
            <a:r>
              <a:rPr lang="ru-RU" sz="2800" b="1" dirty="0"/>
              <a:t>S</a:t>
            </a:r>
            <a:r>
              <a:rPr lang="uk-UA" sz="2800" b="1" dirty="0"/>
              <a:t> — спотова ціна інструмента; </a:t>
            </a:r>
            <a:endParaRPr lang="uk-UA" sz="2800" b="1" dirty="0" smtClean="0"/>
          </a:p>
          <a:p>
            <a:r>
              <a:rPr lang="ru-RU" sz="2800" b="1" dirty="0" smtClean="0"/>
              <a:t>F</a:t>
            </a:r>
            <a:r>
              <a:rPr lang="uk-UA" sz="2800" b="1" dirty="0" smtClean="0"/>
              <a:t> </a:t>
            </a:r>
            <a:r>
              <a:rPr lang="uk-UA" sz="2800" b="1" dirty="0"/>
              <a:t>— ф’ючерсна ціна інструмента</a:t>
            </a:r>
            <a:r>
              <a:rPr lang="uk-UA" dirty="0"/>
              <a:t>. </a:t>
            </a:r>
          </a:p>
        </p:txBody>
      </p:sp>
      <p:sp>
        <p:nvSpPr>
          <p:cNvPr id="8" name="Прямокутник 7"/>
          <p:cNvSpPr/>
          <p:nvPr/>
        </p:nvSpPr>
        <p:spPr>
          <a:xfrm>
            <a:off x="5181600" y="3191607"/>
            <a:ext cx="8686800" cy="584775"/>
          </a:xfrm>
          <a:prstGeom prst="rect">
            <a:avLst/>
          </a:prstGeom>
          <a:solidFill>
            <a:srgbClr val="7030A0"/>
          </a:solidFill>
        </p:spPr>
        <p:txBody>
          <a:bodyPr wrap="square">
            <a:spAutoFit/>
          </a:bodyPr>
          <a:lstStyle/>
          <a:p>
            <a:pPr algn="ctr"/>
            <a:r>
              <a:rPr lang="en-US" sz="3200" b="1" dirty="0">
                <a:solidFill>
                  <a:schemeClr val="bg1"/>
                </a:solidFill>
              </a:rPr>
              <a:t>B</a:t>
            </a:r>
            <a:r>
              <a:rPr lang="uk-UA" sz="3200" b="1" dirty="0">
                <a:solidFill>
                  <a:schemeClr val="bg1"/>
                </a:solidFill>
              </a:rPr>
              <a:t> = </a:t>
            </a:r>
            <a:r>
              <a:rPr lang="en-US" sz="3200" b="1" dirty="0">
                <a:solidFill>
                  <a:schemeClr val="bg1"/>
                </a:solidFill>
              </a:rPr>
              <a:t>S </a:t>
            </a:r>
            <a:r>
              <a:rPr lang="uk-UA" sz="3200" b="1" dirty="0">
                <a:solidFill>
                  <a:schemeClr val="bg1"/>
                </a:solidFill>
              </a:rPr>
              <a:t>- </a:t>
            </a:r>
            <a:r>
              <a:rPr lang="en-US" sz="3200" b="1" dirty="0">
                <a:solidFill>
                  <a:schemeClr val="bg1"/>
                </a:solidFill>
              </a:rPr>
              <a:t>F</a:t>
            </a:r>
            <a:r>
              <a:rPr lang="uk-UA" sz="3200" b="1" dirty="0">
                <a:solidFill>
                  <a:schemeClr val="bg1"/>
                </a:solidFill>
              </a:rPr>
              <a:t>, </a:t>
            </a:r>
          </a:p>
        </p:txBody>
      </p:sp>
      <p:sp>
        <p:nvSpPr>
          <p:cNvPr id="9" name="Прямокутник 8"/>
          <p:cNvSpPr/>
          <p:nvPr/>
        </p:nvSpPr>
        <p:spPr>
          <a:xfrm>
            <a:off x="457200" y="6100406"/>
            <a:ext cx="17294372" cy="2677656"/>
          </a:xfrm>
          <a:prstGeom prst="rect">
            <a:avLst/>
          </a:prstGeom>
        </p:spPr>
        <p:txBody>
          <a:bodyPr wrap="square">
            <a:spAutoFit/>
          </a:bodyPr>
          <a:lstStyle/>
          <a:p>
            <a:pPr marL="457200" indent="-457200" algn="just">
              <a:buFont typeface="Wingdings" pitchFamily="2" charset="2"/>
              <a:buChar char="Ø"/>
            </a:pPr>
            <a:r>
              <a:rPr lang="uk-UA" sz="2800" b="1" dirty="0" smtClean="0"/>
              <a:t>   За </a:t>
            </a:r>
            <a:r>
              <a:rPr lang="uk-UA" sz="2800" b="1" dirty="0"/>
              <a:t>економічним змістом базис є ціною доставки базового інструмента і відображає перевищення витрат з виконання зобов’язань за строковим контрактом у порівнянні з аналогічним зобов’язанням на умовах спот. </a:t>
            </a:r>
          </a:p>
          <a:p>
            <a:pPr marL="457200" indent="-457200" algn="just">
              <a:buFont typeface="Wingdings" pitchFamily="2" charset="2"/>
              <a:buChar char="Ø"/>
            </a:pPr>
            <a:r>
              <a:rPr lang="uk-UA" sz="2800" b="1" dirty="0" smtClean="0"/>
              <a:t>   Повна </a:t>
            </a:r>
            <a:r>
              <a:rPr lang="uk-UA" sz="2800" b="1" dirty="0"/>
              <a:t>вартість підтримки ф’ючерсної позиції протягом періоду дії контракту включає всі витрати пов’язані з власністю на позицію та її забезпеченням, за вирахуванням доходів або інших видів зиску, які могли б, але не були отримані від, власності на активи упродовж означеного часу (упущений прибуток). </a:t>
            </a:r>
          </a:p>
        </p:txBody>
      </p:sp>
    </p:spTree>
    <p:extLst>
      <p:ext uri="{BB962C8B-B14F-4D97-AF65-F5344CB8AC3E}">
        <p14:creationId xmlns:p14="http://schemas.microsoft.com/office/powerpoint/2010/main" val="13127004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9"/>
          <p:cNvGrpSpPr/>
          <p:nvPr/>
        </p:nvGrpSpPr>
        <p:grpSpPr>
          <a:xfrm>
            <a:off x="498328" y="446682"/>
            <a:ext cx="17443744" cy="9421218"/>
            <a:chOff x="0" y="0"/>
            <a:chExt cx="657264" cy="245847"/>
          </a:xfrm>
        </p:grpSpPr>
        <p:sp>
          <p:nvSpPr>
            <p:cNvPr id="6" name="Freeform 10"/>
            <p:cNvSpPr/>
            <p:nvPr/>
          </p:nvSpPr>
          <p:spPr>
            <a:xfrm>
              <a:off x="0" y="0"/>
              <a:ext cx="657264" cy="245847"/>
            </a:xfrm>
            <a:custGeom>
              <a:avLst/>
              <a:gdLst/>
              <a:ahLst/>
              <a:cxnLst/>
              <a:rect l="l" t="t" r="r" b="b"/>
              <a:pathLst>
                <a:path w="657264" h="245847">
                  <a:moveTo>
                    <a:pt x="0" y="0"/>
                  </a:moveTo>
                  <a:lnTo>
                    <a:pt x="657264" y="0"/>
                  </a:lnTo>
                  <a:lnTo>
                    <a:pt x="657264" y="245847"/>
                  </a:lnTo>
                  <a:lnTo>
                    <a:pt x="0" y="245847"/>
                  </a:lnTo>
                  <a:close/>
                </a:path>
              </a:pathLst>
            </a:custGeom>
            <a:solidFill>
              <a:srgbClr val="E0D2EF"/>
            </a:solidFill>
          </p:spPr>
        </p:sp>
        <p:sp>
          <p:nvSpPr>
            <p:cNvPr id="7" name="TextBox 11"/>
            <p:cNvSpPr txBox="1"/>
            <p:nvPr/>
          </p:nvSpPr>
          <p:spPr>
            <a:xfrm>
              <a:off x="0" y="-38100"/>
              <a:ext cx="812800" cy="850900"/>
            </a:xfrm>
            <a:prstGeom prst="rect">
              <a:avLst/>
            </a:prstGeom>
          </p:spPr>
          <p:txBody>
            <a:bodyPr lIns="254000" tIns="254000" rIns="254000" bIns="254000" rtlCol="0" anchor="ctr"/>
            <a:lstStyle/>
            <a:p>
              <a:pPr algn="ctr">
                <a:lnSpc>
                  <a:spcPts val="2100"/>
                </a:lnSpc>
              </a:pPr>
              <a:endParaRPr lang="en-US" sz="1500" dirty="0">
                <a:solidFill>
                  <a:srgbClr val="000000"/>
                </a:solidFill>
                <a:latin typeface="Fira Sans Medium"/>
              </a:endParaRPr>
            </a:p>
          </p:txBody>
        </p:sp>
      </p:grpSp>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4026"/>
          <a:stretch>
            <a:fillRect/>
          </a:stretch>
        </p:blipFill>
        <p:spPr>
          <a:xfrm>
            <a:off x="513568" y="439291"/>
            <a:ext cx="1025231" cy="585373"/>
          </a:xfrm>
          <a:prstGeom prst="rect">
            <a:avLst/>
          </a:prstGeom>
        </p:spPr>
      </p:pic>
      <p:sp>
        <p:nvSpPr>
          <p:cNvPr id="15" name="Прямокутник 14"/>
          <p:cNvSpPr/>
          <p:nvPr/>
        </p:nvSpPr>
        <p:spPr>
          <a:xfrm>
            <a:off x="1538799" y="2324100"/>
            <a:ext cx="4968681" cy="584775"/>
          </a:xfrm>
          <a:prstGeom prst="rect">
            <a:avLst/>
          </a:prstGeom>
          <a:solidFill>
            <a:srgbClr val="7030A0"/>
          </a:solidFill>
        </p:spPr>
        <p:txBody>
          <a:bodyPr wrap="square">
            <a:spAutoFit/>
          </a:bodyPr>
          <a:lstStyle/>
          <a:p>
            <a:pPr algn="ctr"/>
            <a:endParaRPr lang="uk-UA" sz="3200" b="1" dirty="0">
              <a:solidFill>
                <a:schemeClr val="bg1"/>
              </a:solidFill>
            </a:endParaRPr>
          </a:p>
        </p:txBody>
      </p:sp>
      <p:sp>
        <p:nvSpPr>
          <p:cNvPr id="16" name="Прямокутник 15"/>
          <p:cNvSpPr/>
          <p:nvPr/>
        </p:nvSpPr>
        <p:spPr>
          <a:xfrm>
            <a:off x="1554039" y="5410200"/>
            <a:ext cx="4968681" cy="584775"/>
          </a:xfrm>
          <a:prstGeom prst="rect">
            <a:avLst/>
          </a:prstGeom>
          <a:solidFill>
            <a:srgbClr val="7030A0"/>
          </a:solidFill>
        </p:spPr>
        <p:txBody>
          <a:bodyPr wrap="square">
            <a:spAutoFit/>
          </a:bodyPr>
          <a:lstStyle/>
          <a:p>
            <a:pPr algn="ctr"/>
            <a:endParaRPr lang="uk-UA" sz="3200" b="1" dirty="0">
              <a:solidFill>
                <a:schemeClr val="bg1"/>
              </a:solidFill>
            </a:endParaRPr>
          </a:p>
        </p:txBody>
      </p:sp>
      <p:sp>
        <p:nvSpPr>
          <p:cNvPr id="10" name="Прямокутник 9"/>
          <p:cNvSpPr/>
          <p:nvPr/>
        </p:nvSpPr>
        <p:spPr>
          <a:xfrm>
            <a:off x="1676400" y="446683"/>
            <a:ext cx="15773400" cy="9448740"/>
          </a:xfrm>
          <a:prstGeom prst="rect">
            <a:avLst/>
          </a:prstGeom>
        </p:spPr>
        <p:txBody>
          <a:bodyPr wrap="square">
            <a:spAutoFit/>
          </a:bodyPr>
          <a:lstStyle/>
          <a:p>
            <a:pPr algn="just"/>
            <a:r>
              <a:rPr lang="uk-UA" sz="3200" b="1" dirty="0"/>
              <a:t>Отже, ф’ючерсна ціна базового інструмента дорівнює ціні спот плюс вартість підтримки ф’ючерсної позиції до настання дати її виконання, що відображається співвідношенням</a:t>
            </a:r>
            <a:r>
              <a:rPr lang="uk-UA" sz="3200" b="1" dirty="0" smtClean="0"/>
              <a:t>:</a:t>
            </a:r>
          </a:p>
          <a:p>
            <a:pPr algn="just"/>
            <a:endParaRPr lang="uk-UA" sz="3200" b="1" dirty="0"/>
          </a:p>
          <a:p>
            <a:pPr algn="just"/>
            <a:r>
              <a:rPr lang="en-US" sz="3200" b="1" dirty="0">
                <a:solidFill>
                  <a:schemeClr val="bg1"/>
                </a:solidFill>
              </a:rPr>
              <a:t>F</a:t>
            </a:r>
            <a:r>
              <a:rPr lang="uk-UA" sz="3200" b="1" dirty="0">
                <a:solidFill>
                  <a:schemeClr val="bg1"/>
                </a:solidFill>
              </a:rPr>
              <a:t> = </a:t>
            </a:r>
            <a:r>
              <a:rPr lang="en-US" sz="3200" b="1" dirty="0">
                <a:solidFill>
                  <a:schemeClr val="bg1"/>
                </a:solidFill>
              </a:rPr>
              <a:t>S</a:t>
            </a:r>
            <a:r>
              <a:rPr lang="ru-RU" sz="3200" b="1" dirty="0">
                <a:solidFill>
                  <a:schemeClr val="bg1"/>
                </a:solidFill>
              </a:rPr>
              <a:t> + </a:t>
            </a:r>
            <a:r>
              <a:rPr lang="en-US" sz="3200" b="1" dirty="0">
                <a:solidFill>
                  <a:schemeClr val="bg1"/>
                </a:solidFill>
              </a:rPr>
              <a:t>Z</a:t>
            </a:r>
            <a:r>
              <a:rPr lang="ru-RU" sz="3200" b="1" dirty="0">
                <a:solidFill>
                  <a:schemeClr val="bg1"/>
                </a:solidFill>
              </a:rPr>
              <a:t> + </a:t>
            </a:r>
            <a:r>
              <a:rPr lang="en-US" sz="3200" b="1" dirty="0">
                <a:solidFill>
                  <a:schemeClr val="bg1"/>
                </a:solidFill>
              </a:rPr>
              <a:t>R</a:t>
            </a:r>
            <a:r>
              <a:rPr lang="uk-UA" sz="3200" b="1" dirty="0">
                <a:solidFill>
                  <a:schemeClr val="bg1"/>
                </a:solidFill>
              </a:rPr>
              <a:t>,      </a:t>
            </a:r>
            <a:endParaRPr lang="uk-UA" sz="3200" b="1" dirty="0" smtClean="0">
              <a:solidFill>
                <a:schemeClr val="bg1"/>
              </a:solidFill>
            </a:endParaRPr>
          </a:p>
          <a:p>
            <a:pPr algn="just"/>
            <a:r>
              <a:rPr lang="uk-UA" sz="3200" b="1" dirty="0" smtClean="0"/>
              <a:t>                                          </a:t>
            </a:r>
            <a:endParaRPr lang="uk-UA" sz="3200" b="1" dirty="0"/>
          </a:p>
          <a:p>
            <a:pPr algn="just"/>
            <a:r>
              <a:rPr lang="ru-RU" sz="3200" b="1" dirty="0"/>
              <a:t>де Z — витрати на зберігання та страхування; R — втрачені можливості (доходи, які можна було б отримати за коштами, витраченими на придбання інструмента). </a:t>
            </a:r>
            <a:endParaRPr lang="uk-UA" sz="3200" b="1" dirty="0"/>
          </a:p>
          <a:p>
            <a:pPr algn="just"/>
            <a:endParaRPr lang="uk-UA" sz="3200" b="1" dirty="0" smtClean="0"/>
          </a:p>
          <a:p>
            <a:pPr algn="just"/>
            <a:r>
              <a:rPr lang="uk-UA" sz="3200" b="1" dirty="0" smtClean="0"/>
              <a:t>Тоді </a:t>
            </a:r>
            <a:r>
              <a:rPr lang="uk-UA" sz="3200" b="1" dirty="0"/>
              <a:t>базис дорівнює:</a:t>
            </a:r>
          </a:p>
          <a:p>
            <a:pPr algn="just"/>
            <a:r>
              <a:rPr lang="en-US" sz="3200" b="1" dirty="0">
                <a:solidFill>
                  <a:schemeClr val="bg1"/>
                </a:solidFill>
              </a:rPr>
              <a:t>B</a:t>
            </a:r>
            <a:r>
              <a:rPr lang="uk-UA" sz="3200" b="1" dirty="0">
                <a:solidFill>
                  <a:schemeClr val="bg1"/>
                </a:solidFill>
              </a:rPr>
              <a:t> = </a:t>
            </a:r>
            <a:r>
              <a:rPr lang="en-US" sz="3200" b="1" dirty="0">
                <a:solidFill>
                  <a:schemeClr val="bg1"/>
                </a:solidFill>
              </a:rPr>
              <a:t>F</a:t>
            </a:r>
            <a:r>
              <a:rPr lang="uk-UA" sz="3200" b="1" dirty="0">
                <a:solidFill>
                  <a:schemeClr val="bg1"/>
                </a:solidFill>
              </a:rPr>
              <a:t> – </a:t>
            </a:r>
            <a:r>
              <a:rPr lang="en-US" sz="3200" b="1" dirty="0">
                <a:solidFill>
                  <a:schemeClr val="bg1"/>
                </a:solidFill>
              </a:rPr>
              <a:t>S</a:t>
            </a:r>
            <a:r>
              <a:rPr lang="uk-UA" sz="3200" b="1" dirty="0">
                <a:solidFill>
                  <a:schemeClr val="bg1"/>
                </a:solidFill>
              </a:rPr>
              <a:t> = </a:t>
            </a:r>
            <a:r>
              <a:rPr lang="en-US" sz="3200" b="1" dirty="0">
                <a:solidFill>
                  <a:schemeClr val="bg1"/>
                </a:solidFill>
              </a:rPr>
              <a:t>Z</a:t>
            </a:r>
            <a:r>
              <a:rPr lang="uk-UA" sz="3200" b="1" dirty="0">
                <a:solidFill>
                  <a:schemeClr val="bg1"/>
                </a:solidFill>
              </a:rPr>
              <a:t> + </a:t>
            </a:r>
            <a:r>
              <a:rPr lang="en-US" sz="3200" b="1" dirty="0">
                <a:solidFill>
                  <a:schemeClr val="bg1"/>
                </a:solidFill>
              </a:rPr>
              <a:t>R</a:t>
            </a:r>
            <a:r>
              <a:rPr lang="uk-UA" sz="3200" b="1" dirty="0">
                <a:solidFill>
                  <a:schemeClr val="bg1"/>
                </a:solidFill>
              </a:rPr>
              <a:t>,         </a:t>
            </a:r>
            <a:endParaRPr lang="uk-UA" sz="3200" b="1" dirty="0" smtClean="0">
              <a:solidFill>
                <a:schemeClr val="bg1"/>
              </a:solidFill>
            </a:endParaRPr>
          </a:p>
          <a:p>
            <a:pPr algn="just"/>
            <a:r>
              <a:rPr lang="uk-UA" sz="3200" b="1" dirty="0" smtClean="0"/>
              <a:t>                                    </a:t>
            </a:r>
            <a:endParaRPr lang="uk-UA" sz="3200" b="1" dirty="0"/>
          </a:p>
          <a:p>
            <a:pPr algn="just"/>
            <a:r>
              <a:rPr lang="ru-RU" sz="3200" b="1" dirty="0"/>
              <a:t>Базис може дуже змінюватися з часом, оскільки з наближенням дати виконання строкового контракту витрати на зберігання базових інструментів прямують до нуля.</a:t>
            </a:r>
            <a:endParaRPr lang="uk-UA" sz="3200" b="1" dirty="0"/>
          </a:p>
          <a:p>
            <a:pPr algn="just"/>
            <a:r>
              <a:rPr lang="uk-UA" sz="3200" b="1" dirty="0"/>
              <a:t>Ситуація, коли ф’ючерсна ціна активу </a:t>
            </a:r>
            <a:r>
              <a:rPr lang="ru-RU" sz="3200" b="1" dirty="0"/>
              <a:t>F</a:t>
            </a:r>
            <a:r>
              <a:rPr lang="uk-UA" sz="3200" b="1" dirty="0"/>
              <a:t>1 вища за спотову ціну </a:t>
            </a:r>
            <a:r>
              <a:rPr lang="ru-RU" sz="3200" b="1" dirty="0"/>
              <a:t>S</a:t>
            </a:r>
            <a:r>
              <a:rPr lang="uk-UA" sz="3200" b="1" dirty="0"/>
              <a:t>, називається </a:t>
            </a:r>
            <a:r>
              <a:rPr lang="uk-UA" sz="3200" b="1" i="1" dirty="0"/>
              <a:t>контанго </a:t>
            </a:r>
            <a:r>
              <a:rPr lang="uk-UA" sz="3200" b="1" dirty="0"/>
              <a:t>(від англ. </a:t>
            </a:r>
            <a:r>
              <a:rPr lang="ru-RU" sz="3200" b="1" dirty="0"/>
              <a:t>contango</a:t>
            </a:r>
            <a:r>
              <a:rPr lang="uk-UA" sz="3200" b="1" dirty="0"/>
              <a:t> — додаток до ціни). В іншому разі, коли ф’ючерсна ціна </a:t>
            </a:r>
            <a:r>
              <a:rPr lang="ru-RU" sz="3200" b="1" dirty="0"/>
              <a:t>F</a:t>
            </a:r>
            <a:r>
              <a:rPr lang="uk-UA" sz="3200" b="1" dirty="0"/>
              <a:t>2 нижча за спотову, має місце </a:t>
            </a:r>
            <a:r>
              <a:rPr lang="uk-UA" sz="3200" b="1" i="1" dirty="0"/>
              <a:t>беквордейшн </a:t>
            </a:r>
            <a:r>
              <a:rPr lang="uk-UA" sz="3200" b="1" dirty="0"/>
              <a:t>(від англ. </a:t>
            </a:r>
            <a:r>
              <a:rPr lang="ru-RU" sz="3200" b="1" dirty="0"/>
              <a:t>backwardation</a:t>
            </a:r>
            <a:r>
              <a:rPr lang="uk-UA" sz="3200" b="1" dirty="0"/>
              <a:t> — зворотний порядок).</a:t>
            </a:r>
          </a:p>
          <a:p>
            <a:pPr algn="just"/>
            <a:r>
              <a:rPr lang="uk-UA" sz="3200" b="1" dirty="0"/>
              <a:t>Якщо </a:t>
            </a:r>
            <a:r>
              <a:rPr lang="ru-RU" sz="3200" b="1" dirty="0"/>
              <a:t>B</a:t>
            </a:r>
            <a:r>
              <a:rPr lang="uk-UA" sz="3200" b="1" dirty="0"/>
              <a:t> = </a:t>
            </a:r>
            <a:r>
              <a:rPr lang="ru-RU" sz="3200" b="1" dirty="0"/>
              <a:t>F</a:t>
            </a:r>
            <a:r>
              <a:rPr lang="uk-UA" sz="3200" b="1" dirty="0"/>
              <a:t>1 – </a:t>
            </a:r>
            <a:r>
              <a:rPr lang="ru-RU" sz="3200" b="1" dirty="0"/>
              <a:t>S </a:t>
            </a:r>
            <a:r>
              <a:rPr lang="ru-RU" sz="3200" b="1" dirty="0">
                <a:sym typeface="Symbol"/>
              </a:rPr>
              <a:t></a:t>
            </a:r>
            <a:r>
              <a:rPr lang="uk-UA" sz="3200" b="1" dirty="0"/>
              <a:t> 0, то базис додатний, за </a:t>
            </a:r>
            <a:r>
              <a:rPr lang="ru-RU" sz="3200" b="1" dirty="0"/>
              <a:t>B</a:t>
            </a:r>
            <a:r>
              <a:rPr lang="uk-UA" sz="3200" b="1" dirty="0"/>
              <a:t> = </a:t>
            </a:r>
            <a:r>
              <a:rPr lang="ru-RU" sz="3200" b="1" dirty="0"/>
              <a:t>F</a:t>
            </a:r>
            <a:r>
              <a:rPr lang="uk-UA" sz="3200" b="1" dirty="0"/>
              <a:t>2 – </a:t>
            </a:r>
            <a:r>
              <a:rPr lang="ru-RU" sz="3200" b="1" dirty="0"/>
              <a:t>S </a:t>
            </a:r>
            <a:r>
              <a:rPr lang="ru-RU" sz="3200" b="1" dirty="0">
                <a:sym typeface="Symbol"/>
              </a:rPr>
              <a:t></a:t>
            </a:r>
            <a:r>
              <a:rPr lang="uk-UA" sz="3200" b="1" dirty="0"/>
              <a:t> 0 — базис від’ємний. </a:t>
            </a:r>
            <a:r>
              <a:rPr lang="ru-RU" sz="3200" b="1" dirty="0"/>
              <a:t>На момент закінчення строку дії ф’ючерсного контракту B = 0, оскільки ціни зрівнюються.</a:t>
            </a:r>
            <a:endParaRPr lang="uk-UA" sz="3200" b="1" dirty="0"/>
          </a:p>
        </p:txBody>
      </p:sp>
    </p:spTree>
    <p:extLst>
      <p:ext uri="{BB962C8B-B14F-4D97-AF65-F5344CB8AC3E}">
        <p14:creationId xmlns:p14="http://schemas.microsoft.com/office/powerpoint/2010/main" val="28978834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9"/>
          <p:cNvGrpSpPr/>
          <p:nvPr/>
        </p:nvGrpSpPr>
        <p:grpSpPr>
          <a:xfrm>
            <a:off x="914400" y="2880360"/>
            <a:ext cx="16840200" cy="3558540"/>
            <a:chOff x="0" y="0"/>
            <a:chExt cx="657264" cy="245847"/>
          </a:xfrm>
        </p:grpSpPr>
        <p:sp>
          <p:nvSpPr>
            <p:cNvPr id="50" name="Freeform 10"/>
            <p:cNvSpPr/>
            <p:nvPr/>
          </p:nvSpPr>
          <p:spPr>
            <a:xfrm>
              <a:off x="0" y="0"/>
              <a:ext cx="657264" cy="245847"/>
            </a:xfrm>
            <a:custGeom>
              <a:avLst/>
              <a:gdLst/>
              <a:ahLst/>
              <a:cxnLst/>
              <a:rect l="l" t="t" r="r" b="b"/>
              <a:pathLst>
                <a:path w="657264" h="245847">
                  <a:moveTo>
                    <a:pt x="0" y="0"/>
                  </a:moveTo>
                  <a:lnTo>
                    <a:pt x="657264" y="0"/>
                  </a:lnTo>
                  <a:lnTo>
                    <a:pt x="657264" y="245847"/>
                  </a:lnTo>
                  <a:lnTo>
                    <a:pt x="0" y="245847"/>
                  </a:lnTo>
                  <a:close/>
                </a:path>
              </a:pathLst>
            </a:custGeom>
            <a:solidFill>
              <a:srgbClr val="E0D2EF"/>
            </a:solidFill>
          </p:spPr>
        </p:sp>
        <p:sp>
          <p:nvSpPr>
            <p:cNvPr id="51" name="TextBox 11"/>
            <p:cNvSpPr txBox="1"/>
            <p:nvPr/>
          </p:nvSpPr>
          <p:spPr>
            <a:xfrm>
              <a:off x="0" y="-38100"/>
              <a:ext cx="812800" cy="850900"/>
            </a:xfrm>
            <a:prstGeom prst="rect">
              <a:avLst/>
            </a:prstGeom>
          </p:spPr>
          <p:txBody>
            <a:bodyPr lIns="254000" tIns="254000" rIns="254000" bIns="254000" rtlCol="0" anchor="ctr"/>
            <a:lstStyle/>
            <a:p>
              <a:pPr algn="ctr">
                <a:lnSpc>
                  <a:spcPts val="2100"/>
                </a:lnSpc>
              </a:pPr>
              <a:endParaRPr lang="en-US" sz="1500" dirty="0">
                <a:solidFill>
                  <a:srgbClr val="000000"/>
                </a:solidFill>
                <a:latin typeface="Fira Sans Medium"/>
              </a:endParaRPr>
            </a:p>
          </p:txBody>
        </p:sp>
      </p:grpSp>
      <p:grpSp>
        <p:nvGrpSpPr>
          <p:cNvPr id="46" name="Group 2"/>
          <p:cNvGrpSpPr/>
          <p:nvPr/>
        </p:nvGrpSpPr>
        <p:grpSpPr>
          <a:xfrm>
            <a:off x="-152400" y="6231025"/>
            <a:ext cx="18440400" cy="6124681"/>
            <a:chOff x="0" y="-38100"/>
            <a:chExt cx="2739959" cy="647700"/>
          </a:xfrm>
        </p:grpSpPr>
        <p:sp>
          <p:nvSpPr>
            <p:cNvPr id="47" name="Freeform 3"/>
            <p:cNvSpPr/>
            <p:nvPr/>
          </p:nvSpPr>
          <p:spPr>
            <a:xfrm>
              <a:off x="0" y="0"/>
              <a:ext cx="2739959" cy="389551"/>
            </a:xfrm>
            <a:custGeom>
              <a:avLst/>
              <a:gdLst/>
              <a:ahLst/>
              <a:cxnLst/>
              <a:rect l="l" t="t" r="r" b="b"/>
              <a:pathLst>
                <a:path w="2739959" h="358596">
                  <a:moveTo>
                    <a:pt x="203200" y="0"/>
                  </a:moveTo>
                  <a:lnTo>
                    <a:pt x="2739959" y="0"/>
                  </a:lnTo>
                  <a:lnTo>
                    <a:pt x="2536759" y="358596"/>
                  </a:lnTo>
                  <a:lnTo>
                    <a:pt x="0" y="358596"/>
                  </a:lnTo>
                  <a:lnTo>
                    <a:pt x="203200" y="0"/>
                  </a:lnTo>
                  <a:close/>
                </a:path>
              </a:pathLst>
            </a:custGeom>
            <a:solidFill>
              <a:srgbClr val="A066CB"/>
            </a:solidFill>
          </p:spPr>
        </p:sp>
        <p:sp>
          <p:nvSpPr>
            <p:cNvPr id="48" name="TextBox 4"/>
            <p:cNvSpPr txBox="1"/>
            <p:nvPr/>
          </p:nvSpPr>
          <p:spPr>
            <a:xfrm>
              <a:off x="101600" y="-38100"/>
              <a:ext cx="609600" cy="647700"/>
            </a:xfrm>
            <a:prstGeom prst="rect">
              <a:avLst/>
            </a:prstGeom>
          </p:spPr>
          <p:txBody>
            <a:bodyPr lIns="50800" tIns="50800" rIns="50800" bIns="50800" rtlCol="0" anchor="ctr"/>
            <a:lstStyle/>
            <a:p>
              <a:pPr algn="ctr">
                <a:lnSpc>
                  <a:spcPts val="2380"/>
                </a:lnSpc>
              </a:pPr>
              <a:endParaRPr dirty="0"/>
            </a:p>
          </p:txBody>
        </p:sp>
      </p:grpSp>
      <p:grpSp>
        <p:nvGrpSpPr>
          <p:cNvPr id="2" name="Group 2"/>
          <p:cNvGrpSpPr/>
          <p:nvPr/>
        </p:nvGrpSpPr>
        <p:grpSpPr>
          <a:xfrm>
            <a:off x="0" y="0"/>
            <a:ext cx="17259300" cy="2552700"/>
            <a:chOff x="0" y="0"/>
            <a:chExt cx="2739959" cy="358596"/>
          </a:xfrm>
        </p:grpSpPr>
        <p:sp>
          <p:nvSpPr>
            <p:cNvPr id="3" name="Freeform 3"/>
            <p:cNvSpPr/>
            <p:nvPr/>
          </p:nvSpPr>
          <p:spPr>
            <a:xfrm>
              <a:off x="0" y="0"/>
              <a:ext cx="2739959" cy="358596"/>
            </a:xfrm>
            <a:custGeom>
              <a:avLst/>
              <a:gdLst/>
              <a:ahLst/>
              <a:cxnLst/>
              <a:rect l="l" t="t" r="r" b="b"/>
              <a:pathLst>
                <a:path w="2739959" h="358596">
                  <a:moveTo>
                    <a:pt x="203200" y="0"/>
                  </a:moveTo>
                  <a:lnTo>
                    <a:pt x="2739959" y="0"/>
                  </a:lnTo>
                  <a:lnTo>
                    <a:pt x="2536759" y="358596"/>
                  </a:lnTo>
                  <a:lnTo>
                    <a:pt x="0" y="358596"/>
                  </a:lnTo>
                  <a:lnTo>
                    <a:pt x="203200" y="0"/>
                  </a:lnTo>
                  <a:close/>
                </a:path>
              </a:pathLst>
            </a:custGeom>
            <a:solidFill>
              <a:srgbClr val="A066CB"/>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380"/>
                </a:lnSpc>
              </a:pPr>
              <a:endParaRPr dirty="0"/>
            </a:p>
          </p:txBody>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4026"/>
          <a:stretch>
            <a:fillRect/>
          </a:stretch>
        </p:blipFill>
        <p:spPr>
          <a:xfrm>
            <a:off x="17038320" y="321993"/>
            <a:ext cx="1025231" cy="585373"/>
          </a:xfrm>
          <a:prstGeom prst="rect">
            <a:avLst/>
          </a:prstGeom>
        </p:spPr>
      </p:pic>
      <p:sp>
        <p:nvSpPr>
          <p:cNvPr id="44" name="Прямокутник 43"/>
          <p:cNvSpPr/>
          <p:nvPr/>
        </p:nvSpPr>
        <p:spPr>
          <a:xfrm>
            <a:off x="1676400" y="321993"/>
            <a:ext cx="14478000" cy="2062103"/>
          </a:xfrm>
          <a:prstGeom prst="rect">
            <a:avLst/>
          </a:prstGeom>
        </p:spPr>
        <p:txBody>
          <a:bodyPr wrap="square">
            <a:spAutoFit/>
          </a:bodyPr>
          <a:lstStyle/>
          <a:p>
            <a:pPr algn="just"/>
            <a:r>
              <a:rPr lang="uk-UA" sz="3200" b="1" dirty="0"/>
              <a:t>Так, </a:t>
            </a:r>
            <a:r>
              <a:rPr lang="uk-UA" sz="3200" b="1" dirty="0">
                <a:solidFill>
                  <a:srgbClr val="FFFF00"/>
                </a:solidFill>
              </a:rPr>
              <a:t>перевагами ф’ючерсних контрактів </a:t>
            </a:r>
            <a:r>
              <a:rPr lang="uk-UA" sz="3200" b="1" dirty="0"/>
              <a:t>є доступність ф’ючерсної торгівлі для всіх учасників ринку з огляду на невисокий рівень початкової маржі, наявність гарантії виконання всіх контрактів з боку клірингової палати, можливість дострокового виходу з контракту укладанням протилежної угоди. </a:t>
            </a:r>
          </a:p>
        </p:txBody>
      </p:sp>
      <p:sp>
        <p:nvSpPr>
          <p:cNvPr id="45" name="Прямокутник 44"/>
          <p:cNvSpPr/>
          <p:nvPr/>
        </p:nvSpPr>
        <p:spPr>
          <a:xfrm>
            <a:off x="1333500" y="2857500"/>
            <a:ext cx="15925800" cy="7417415"/>
          </a:xfrm>
          <a:prstGeom prst="rect">
            <a:avLst/>
          </a:prstGeom>
        </p:spPr>
        <p:txBody>
          <a:bodyPr wrap="square">
            <a:spAutoFit/>
          </a:bodyPr>
          <a:lstStyle/>
          <a:p>
            <a:pPr algn="just"/>
            <a:r>
              <a:rPr lang="uk-UA" sz="2800" b="1" dirty="0" smtClean="0"/>
              <a:t>   Значна </a:t>
            </a:r>
            <a:r>
              <a:rPr lang="uk-UA" sz="2800" b="1" dirty="0"/>
              <a:t>перевага ф’ючерсів полягає у їх високій ліквідності, яка забезпечується за рахунок організації щоденної біржової торгівлі. </a:t>
            </a:r>
          </a:p>
          <a:p>
            <a:pPr algn="just"/>
            <a:r>
              <a:rPr lang="ru-RU" sz="2800" b="1" dirty="0" smtClean="0"/>
              <a:t>   Крім </a:t>
            </a:r>
            <a:r>
              <a:rPr lang="ru-RU" sz="2800" b="1" dirty="0"/>
              <a:t>того, необов’язковість реальної поставки згідно з ф’ючерсним контрактом можна віднести до переваг, оскільки існує можливість вибору — здійснювати поставку базових активів чи ні. </a:t>
            </a:r>
            <a:endParaRPr lang="uk-UA" sz="2800" b="1" dirty="0"/>
          </a:p>
          <a:p>
            <a:pPr algn="just"/>
            <a:r>
              <a:rPr lang="ru-RU" sz="2800" b="1" dirty="0"/>
              <a:t>Достатньо низька вартість угод порівняно із сумами контрактів також дає переваги учасникам ф’ючерсної торгівлі. </a:t>
            </a:r>
            <a:endParaRPr lang="uk-UA" sz="2800" b="1" dirty="0"/>
          </a:p>
          <a:p>
            <a:pPr algn="just"/>
            <a:r>
              <a:rPr lang="uk-UA" sz="2800" b="1" dirty="0" smtClean="0"/>
              <a:t>   Біржовий </a:t>
            </a:r>
            <a:r>
              <a:rPr lang="uk-UA" sz="2800" b="1" dirty="0"/>
              <a:t>характер торгівлі дозволяє формувати ціни ф’ючерсних контрактів під впливом попиту та пропонування на ринку, що виключає можливість диктату з боку якогось одного учасника угоди. </a:t>
            </a:r>
          </a:p>
          <a:p>
            <a:pPr algn="just"/>
            <a:endParaRPr lang="ru-RU" sz="2800" b="1" dirty="0" smtClean="0">
              <a:solidFill>
                <a:srgbClr val="FFFF00"/>
              </a:solidFill>
            </a:endParaRPr>
          </a:p>
          <a:p>
            <a:pPr algn="just"/>
            <a:r>
              <a:rPr lang="ru-RU" sz="3200" b="1" dirty="0" smtClean="0">
                <a:solidFill>
                  <a:srgbClr val="FFFF00"/>
                </a:solidFill>
              </a:rPr>
              <a:t>Отже</a:t>
            </a:r>
            <a:r>
              <a:rPr lang="ru-RU" sz="3200" b="1" dirty="0">
                <a:solidFill>
                  <a:srgbClr val="FFFF00"/>
                </a:solidFill>
              </a:rPr>
              <a:t>, ф’ючерсні контракти багато в чому переважають будь-які інші фінансові інструменти, але водночас вони не позбавлені й недоліків. </a:t>
            </a:r>
            <a:endParaRPr lang="uk-UA" sz="3200" b="1" dirty="0">
              <a:solidFill>
                <a:srgbClr val="FFFF00"/>
              </a:solidFill>
            </a:endParaRPr>
          </a:p>
          <a:p>
            <a:pPr algn="just"/>
            <a:r>
              <a:rPr lang="ru-RU" sz="3200" b="1" dirty="0"/>
              <a:t>Стандартні умови ф’ючерсного контракту не завжди можуть задовольнити потреби хеджера. Наприклад, в учасників торгів може виникнути потреба придбати базовий інструмент в іншій кількості та в інші терміни, ніж це передбачено стандартними умовами ф’ючерсних контрактів. Невідповідність умов контрактів і потреб клієнта щодо термінів і сум є одним з недоліків ф’ючерсних угод</a:t>
            </a:r>
            <a:r>
              <a:rPr lang="uk-UA" sz="2800" b="1" dirty="0"/>
              <a: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9"/>
          <p:cNvGrpSpPr/>
          <p:nvPr/>
        </p:nvGrpSpPr>
        <p:grpSpPr>
          <a:xfrm>
            <a:off x="307828" y="2857500"/>
            <a:ext cx="17443744" cy="5497421"/>
            <a:chOff x="0" y="0"/>
            <a:chExt cx="657264" cy="245847"/>
          </a:xfrm>
        </p:grpSpPr>
        <p:sp>
          <p:nvSpPr>
            <p:cNvPr id="14" name="Freeform 10"/>
            <p:cNvSpPr/>
            <p:nvPr/>
          </p:nvSpPr>
          <p:spPr>
            <a:xfrm>
              <a:off x="0" y="0"/>
              <a:ext cx="657264" cy="245847"/>
            </a:xfrm>
            <a:custGeom>
              <a:avLst/>
              <a:gdLst/>
              <a:ahLst/>
              <a:cxnLst/>
              <a:rect l="l" t="t" r="r" b="b"/>
              <a:pathLst>
                <a:path w="657264" h="245847">
                  <a:moveTo>
                    <a:pt x="0" y="0"/>
                  </a:moveTo>
                  <a:lnTo>
                    <a:pt x="657264" y="0"/>
                  </a:lnTo>
                  <a:lnTo>
                    <a:pt x="657264" y="245847"/>
                  </a:lnTo>
                  <a:lnTo>
                    <a:pt x="0" y="245847"/>
                  </a:lnTo>
                  <a:close/>
                </a:path>
              </a:pathLst>
            </a:custGeom>
            <a:solidFill>
              <a:srgbClr val="E0D2EF"/>
            </a:solidFill>
          </p:spPr>
        </p:sp>
        <p:sp>
          <p:nvSpPr>
            <p:cNvPr id="15" name="TextBox 11"/>
            <p:cNvSpPr txBox="1"/>
            <p:nvPr/>
          </p:nvSpPr>
          <p:spPr>
            <a:xfrm>
              <a:off x="0" y="-38100"/>
              <a:ext cx="812800" cy="850900"/>
            </a:xfrm>
            <a:prstGeom prst="rect">
              <a:avLst/>
            </a:prstGeom>
          </p:spPr>
          <p:txBody>
            <a:bodyPr lIns="254000" tIns="254000" rIns="254000" bIns="254000" rtlCol="0" anchor="ctr"/>
            <a:lstStyle/>
            <a:p>
              <a:pPr algn="ctr">
                <a:lnSpc>
                  <a:spcPts val="2100"/>
                </a:lnSpc>
              </a:pPr>
              <a:endParaRPr lang="en-US" sz="1500" dirty="0">
                <a:solidFill>
                  <a:srgbClr val="000000"/>
                </a:solidFill>
                <a:latin typeface="Fira Sans Medium"/>
              </a:endParaRPr>
            </a:p>
          </p:txBody>
        </p:sp>
      </p:grpSp>
      <p:grpSp>
        <p:nvGrpSpPr>
          <p:cNvPr id="2" name="Group 2"/>
          <p:cNvGrpSpPr/>
          <p:nvPr/>
        </p:nvGrpSpPr>
        <p:grpSpPr>
          <a:xfrm>
            <a:off x="0" y="0"/>
            <a:ext cx="17259300" cy="2034138"/>
            <a:chOff x="0" y="0"/>
            <a:chExt cx="2739959" cy="358596"/>
          </a:xfrm>
        </p:grpSpPr>
        <p:sp>
          <p:nvSpPr>
            <p:cNvPr id="3" name="Freeform 3"/>
            <p:cNvSpPr/>
            <p:nvPr/>
          </p:nvSpPr>
          <p:spPr>
            <a:xfrm>
              <a:off x="0" y="0"/>
              <a:ext cx="2739959" cy="358596"/>
            </a:xfrm>
            <a:custGeom>
              <a:avLst/>
              <a:gdLst/>
              <a:ahLst/>
              <a:cxnLst/>
              <a:rect l="l" t="t" r="r" b="b"/>
              <a:pathLst>
                <a:path w="2739959" h="358596">
                  <a:moveTo>
                    <a:pt x="203200" y="0"/>
                  </a:moveTo>
                  <a:lnTo>
                    <a:pt x="2739959" y="0"/>
                  </a:lnTo>
                  <a:lnTo>
                    <a:pt x="2536759" y="358596"/>
                  </a:lnTo>
                  <a:lnTo>
                    <a:pt x="0" y="358596"/>
                  </a:lnTo>
                  <a:lnTo>
                    <a:pt x="203200" y="0"/>
                  </a:lnTo>
                  <a:close/>
                </a:path>
              </a:pathLst>
            </a:custGeom>
            <a:solidFill>
              <a:srgbClr val="A066CB"/>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380"/>
                </a:lnSpc>
              </a:pPr>
              <a:endParaRPr dirty="0"/>
            </a:p>
          </p:txBody>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4026"/>
          <a:stretch>
            <a:fillRect/>
          </a:stretch>
        </p:blipFill>
        <p:spPr>
          <a:xfrm>
            <a:off x="17038320" y="321993"/>
            <a:ext cx="1025231" cy="585373"/>
          </a:xfrm>
          <a:prstGeom prst="rect">
            <a:avLst/>
          </a:prstGeom>
        </p:spPr>
      </p:pic>
      <p:sp>
        <p:nvSpPr>
          <p:cNvPr id="44" name="Прямокутник 43"/>
          <p:cNvSpPr/>
          <p:nvPr/>
        </p:nvSpPr>
        <p:spPr>
          <a:xfrm>
            <a:off x="1676400" y="321993"/>
            <a:ext cx="14478000" cy="1077218"/>
          </a:xfrm>
          <a:prstGeom prst="rect">
            <a:avLst/>
          </a:prstGeom>
        </p:spPr>
        <p:txBody>
          <a:bodyPr wrap="square">
            <a:spAutoFit/>
          </a:bodyPr>
          <a:lstStyle/>
          <a:p>
            <a:pPr algn="just"/>
            <a:r>
              <a:rPr lang="uk-UA" sz="3200" b="1" dirty="0" smtClean="0">
                <a:solidFill>
                  <a:srgbClr val="FFFF00"/>
                </a:solidFill>
              </a:rPr>
              <a:t>Недоліком ф’ючерсних контрактів </a:t>
            </a:r>
            <a:r>
              <a:rPr lang="uk-UA" sz="3200" b="1" dirty="0" smtClean="0"/>
              <a:t>є також зниження дохідності грошових коштів, вкладених на депозитний рахунок брокера як гарантійні внески.</a:t>
            </a:r>
            <a:endParaRPr lang="uk-UA" sz="3200" b="1" dirty="0"/>
          </a:p>
        </p:txBody>
      </p:sp>
      <p:sp>
        <p:nvSpPr>
          <p:cNvPr id="5" name="Прямокутник 4"/>
          <p:cNvSpPr/>
          <p:nvPr/>
        </p:nvSpPr>
        <p:spPr>
          <a:xfrm>
            <a:off x="704850" y="2857500"/>
            <a:ext cx="16421100" cy="4524315"/>
          </a:xfrm>
          <a:prstGeom prst="rect">
            <a:avLst/>
          </a:prstGeom>
        </p:spPr>
        <p:txBody>
          <a:bodyPr wrap="square">
            <a:spAutoFit/>
          </a:bodyPr>
          <a:lstStyle/>
          <a:p>
            <a:pPr algn="just"/>
            <a:r>
              <a:rPr lang="ru-RU" sz="3200" b="1" dirty="0" smtClean="0"/>
              <a:t>   Здебільшого </a:t>
            </a:r>
            <a:r>
              <a:rPr lang="ru-RU" sz="3200" b="1" dirty="0"/>
              <a:t>на ці кошти не нараховуються відсотки, і в разі значних обсягів ф’ючерсних операцій зниження загального рівня дохідності може бути відчутним. Використання цінних паперів як застави допомагає частково вирішити цю проблему, але додаткова маржа вноситься лише у вигляді грошових коштів, тому повністю уникнути зниження доходів неможливо. </a:t>
            </a:r>
            <a:endParaRPr lang="uk-UA" sz="3200" b="1" dirty="0"/>
          </a:p>
          <a:p>
            <a:pPr algn="just"/>
            <a:r>
              <a:rPr lang="ru-RU" sz="3200" b="1" dirty="0" smtClean="0"/>
              <a:t>   Короткостроковий </a:t>
            </a:r>
            <a:r>
              <a:rPr lang="ru-RU" sz="3200" b="1" dirty="0"/>
              <a:t>характер ф’ючерсних контрактів не дозволяє ефективно хеджувати ризики, що виникають під час проведення середньо- і довгострокових фінансових операцій. Для хеджування таких ризиків за допомогою ф’ючерсів необхідно кілька разів проводити ф’ючерсні </a:t>
            </a:r>
            <a:r>
              <a:rPr lang="ru-RU" sz="3200" b="1" dirty="0"/>
              <a:t>операції</a:t>
            </a:r>
            <a:r>
              <a:rPr lang="ru-RU" sz="3200" b="1" dirty="0"/>
              <a:t>, а це суттєво підвищує витрати транзакції.</a:t>
            </a:r>
            <a:endParaRPr lang="uk-UA" sz="3200" b="1" dirty="0"/>
          </a:p>
        </p:txBody>
      </p:sp>
    </p:spTree>
    <p:extLst>
      <p:ext uri="{BB962C8B-B14F-4D97-AF65-F5344CB8AC3E}">
        <p14:creationId xmlns:p14="http://schemas.microsoft.com/office/powerpoint/2010/main" val="13655065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я 1"/>
          <p:cNvGraphicFramePr>
            <a:graphicFrameLocks noGrp="1"/>
          </p:cNvGraphicFramePr>
          <p:nvPr>
            <p:extLst>
              <p:ext uri="{D42A27DB-BD31-4B8C-83A1-F6EECF244321}">
                <p14:modId xmlns:p14="http://schemas.microsoft.com/office/powerpoint/2010/main" val="2019000737"/>
              </p:ext>
            </p:extLst>
          </p:nvPr>
        </p:nvGraphicFramePr>
        <p:xfrm>
          <a:off x="304801" y="1155981"/>
          <a:ext cx="17297400" cy="9163623"/>
        </p:xfrm>
        <a:graphic>
          <a:graphicData uri="http://schemas.openxmlformats.org/drawingml/2006/table">
            <a:tbl>
              <a:tblPr firstRow="1" firstCol="1" bandRow="1">
                <a:tableStyleId>{5C22544A-7EE6-4342-B048-85BDC9FD1C3A}</a:tableStyleId>
              </a:tblPr>
              <a:tblGrid>
                <a:gridCol w="5764632"/>
                <a:gridCol w="5766384"/>
                <a:gridCol w="5766384"/>
              </a:tblGrid>
              <a:tr h="521431">
                <a:tc>
                  <a:txBody>
                    <a:bodyPr/>
                    <a:lstStyle/>
                    <a:p>
                      <a:pPr algn="ctr">
                        <a:lnSpc>
                          <a:spcPct val="150000"/>
                        </a:lnSpc>
                        <a:spcAft>
                          <a:spcPts val="0"/>
                        </a:spcAft>
                        <a:tabLst>
                          <a:tab pos="450215" algn="l"/>
                        </a:tabLst>
                      </a:pPr>
                      <a:r>
                        <a:rPr lang="uk-UA" sz="2400" b="1" dirty="0">
                          <a:effectLst/>
                        </a:rPr>
                        <a:t>Показник</a:t>
                      </a:r>
                      <a:endParaRPr lang="uk-UA" sz="2400" b="1" dirty="0">
                        <a:effectLst/>
                        <a:latin typeface="Times New Roman"/>
                        <a:ea typeface="Calibri"/>
                      </a:endParaRPr>
                    </a:p>
                  </a:txBody>
                  <a:tcPr marL="53881" marR="53881" marT="0" marB="0">
                    <a:solidFill>
                      <a:srgbClr val="4C3BF1"/>
                    </a:solidFill>
                  </a:tcPr>
                </a:tc>
                <a:tc>
                  <a:txBody>
                    <a:bodyPr/>
                    <a:lstStyle/>
                    <a:p>
                      <a:pPr algn="ctr">
                        <a:lnSpc>
                          <a:spcPct val="150000"/>
                        </a:lnSpc>
                        <a:spcAft>
                          <a:spcPts val="0"/>
                        </a:spcAft>
                        <a:tabLst>
                          <a:tab pos="450215" algn="l"/>
                        </a:tabLst>
                      </a:pPr>
                      <a:r>
                        <a:rPr lang="uk-UA" sz="2400" b="1" dirty="0">
                          <a:effectLst/>
                        </a:rPr>
                        <a:t>Форвард</a:t>
                      </a:r>
                      <a:endParaRPr lang="uk-UA" sz="2400" b="1" dirty="0">
                        <a:effectLst/>
                        <a:latin typeface="Times New Roman"/>
                        <a:ea typeface="Calibri"/>
                      </a:endParaRPr>
                    </a:p>
                  </a:txBody>
                  <a:tcPr marL="53881" marR="53881" marT="0" marB="0">
                    <a:solidFill>
                      <a:srgbClr val="4C3BF1"/>
                    </a:solidFill>
                  </a:tcPr>
                </a:tc>
                <a:tc>
                  <a:txBody>
                    <a:bodyPr/>
                    <a:lstStyle/>
                    <a:p>
                      <a:pPr algn="ctr">
                        <a:lnSpc>
                          <a:spcPct val="150000"/>
                        </a:lnSpc>
                        <a:spcAft>
                          <a:spcPts val="0"/>
                        </a:spcAft>
                        <a:tabLst>
                          <a:tab pos="450215" algn="l"/>
                        </a:tabLst>
                      </a:pPr>
                      <a:r>
                        <a:rPr lang="uk-UA" sz="2400" b="1" dirty="0">
                          <a:effectLst/>
                        </a:rPr>
                        <a:t>Фʼючерс</a:t>
                      </a:r>
                      <a:endParaRPr lang="uk-UA" sz="2400" b="1" dirty="0">
                        <a:effectLst/>
                        <a:latin typeface="Times New Roman"/>
                        <a:ea typeface="Calibri"/>
                      </a:endParaRPr>
                    </a:p>
                  </a:txBody>
                  <a:tcPr marL="53881" marR="53881" marT="0" marB="0">
                    <a:solidFill>
                      <a:srgbClr val="4C3BF1"/>
                    </a:solidFill>
                  </a:tcPr>
                </a:tc>
              </a:tr>
              <a:tr h="521431">
                <a:tc>
                  <a:txBody>
                    <a:bodyPr/>
                    <a:lstStyle/>
                    <a:p>
                      <a:pPr algn="l">
                        <a:lnSpc>
                          <a:spcPct val="150000"/>
                        </a:lnSpc>
                        <a:spcAft>
                          <a:spcPts val="0"/>
                        </a:spcAft>
                        <a:tabLst>
                          <a:tab pos="450215" algn="l"/>
                        </a:tabLst>
                      </a:pPr>
                      <a:r>
                        <a:rPr lang="uk-UA" sz="2400" b="1" dirty="0">
                          <a:effectLst/>
                        </a:rPr>
                        <a:t>Торгівля</a:t>
                      </a:r>
                      <a:endParaRPr lang="uk-UA" sz="2400" b="1" dirty="0">
                        <a:effectLst/>
                        <a:latin typeface="Times New Roman"/>
                        <a:ea typeface="Calibri"/>
                      </a:endParaRPr>
                    </a:p>
                  </a:txBody>
                  <a:tcPr marL="53881" marR="53881" marT="0" marB="0">
                    <a:solidFill>
                      <a:srgbClr val="4C3BF1"/>
                    </a:solidFill>
                  </a:tcPr>
                </a:tc>
                <a:tc>
                  <a:txBody>
                    <a:bodyPr/>
                    <a:lstStyle/>
                    <a:p>
                      <a:pPr algn="l">
                        <a:lnSpc>
                          <a:spcPct val="150000"/>
                        </a:lnSpc>
                        <a:spcAft>
                          <a:spcPts val="0"/>
                        </a:spcAft>
                        <a:tabLst>
                          <a:tab pos="450215" algn="l"/>
                        </a:tabLst>
                      </a:pPr>
                      <a:r>
                        <a:rPr lang="uk-UA" sz="2400" b="1" dirty="0">
                          <a:effectLst/>
                        </a:rPr>
                        <a:t>Позабіржова</a:t>
                      </a:r>
                      <a:endParaRPr lang="uk-UA" sz="2400" b="1" dirty="0">
                        <a:effectLst/>
                        <a:latin typeface="Times New Roman"/>
                        <a:ea typeface="Calibri"/>
                      </a:endParaRPr>
                    </a:p>
                  </a:txBody>
                  <a:tcPr marL="53881" marR="53881" marT="0" marB="0"/>
                </a:tc>
                <a:tc>
                  <a:txBody>
                    <a:bodyPr/>
                    <a:lstStyle/>
                    <a:p>
                      <a:pPr algn="l">
                        <a:lnSpc>
                          <a:spcPct val="150000"/>
                        </a:lnSpc>
                        <a:spcAft>
                          <a:spcPts val="0"/>
                        </a:spcAft>
                        <a:tabLst>
                          <a:tab pos="450215" algn="l"/>
                        </a:tabLst>
                      </a:pPr>
                      <a:r>
                        <a:rPr lang="uk-UA" sz="2400" b="1" dirty="0">
                          <a:effectLst/>
                        </a:rPr>
                        <a:t>Біржова</a:t>
                      </a:r>
                      <a:endParaRPr lang="uk-UA" sz="2400" b="1" dirty="0">
                        <a:effectLst/>
                        <a:latin typeface="Times New Roman"/>
                        <a:ea typeface="Calibri"/>
                      </a:endParaRPr>
                    </a:p>
                  </a:txBody>
                  <a:tcPr marL="53881" marR="53881" marT="0" marB="0"/>
                </a:tc>
              </a:tr>
              <a:tr h="521431">
                <a:tc>
                  <a:txBody>
                    <a:bodyPr/>
                    <a:lstStyle/>
                    <a:p>
                      <a:pPr algn="l">
                        <a:lnSpc>
                          <a:spcPct val="150000"/>
                        </a:lnSpc>
                        <a:spcAft>
                          <a:spcPts val="0"/>
                        </a:spcAft>
                        <a:tabLst>
                          <a:tab pos="450215" algn="l"/>
                        </a:tabLst>
                      </a:pPr>
                      <a:r>
                        <a:rPr lang="uk-UA" sz="2400" b="1" dirty="0">
                          <a:effectLst/>
                        </a:rPr>
                        <a:t>Сума контракту</a:t>
                      </a:r>
                      <a:endParaRPr lang="uk-UA" sz="2400" b="1" dirty="0">
                        <a:effectLst/>
                        <a:latin typeface="Times New Roman"/>
                        <a:ea typeface="Calibri"/>
                      </a:endParaRPr>
                    </a:p>
                  </a:txBody>
                  <a:tcPr marL="53881" marR="53881" marT="0" marB="0">
                    <a:solidFill>
                      <a:srgbClr val="4C3BF1"/>
                    </a:solidFill>
                  </a:tcPr>
                </a:tc>
                <a:tc>
                  <a:txBody>
                    <a:bodyPr/>
                    <a:lstStyle/>
                    <a:p>
                      <a:pPr algn="l">
                        <a:lnSpc>
                          <a:spcPct val="150000"/>
                        </a:lnSpc>
                        <a:spcAft>
                          <a:spcPts val="0"/>
                        </a:spcAft>
                        <a:tabLst>
                          <a:tab pos="450215" algn="l"/>
                        </a:tabLst>
                      </a:pPr>
                      <a:r>
                        <a:rPr lang="uk-UA" sz="2400" b="1" dirty="0">
                          <a:effectLst/>
                        </a:rPr>
                        <a:t>За бажанням клієнта</a:t>
                      </a:r>
                      <a:endParaRPr lang="uk-UA" sz="2400" b="1" dirty="0">
                        <a:effectLst/>
                        <a:latin typeface="Times New Roman"/>
                        <a:ea typeface="Calibri"/>
                      </a:endParaRPr>
                    </a:p>
                  </a:txBody>
                  <a:tcPr marL="53881" marR="53881" marT="0" marB="0"/>
                </a:tc>
                <a:tc>
                  <a:txBody>
                    <a:bodyPr/>
                    <a:lstStyle/>
                    <a:p>
                      <a:pPr algn="l">
                        <a:lnSpc>
                          <a:spcPct val="150000"/>
                        </a:lnSpc>
                        <a:spcAft>
                          <a:spcPts val="0"/>
                        </a:spcAft>
                        <a:tabLst>
                          <a:tab pos="450215" algn="l"/>
                        </a:tabLst>
                      </a:pPr>
                      <a:r>
                        <a:rPr lang="uk-UA" sz="2400" b="1" dirty="0">
                          <a:effectLst/>
                        </a:rPr>
                        <a:t>Стандартна</a:t>
                      </a:r>
                      <a:endParaRPr lang="uk-UA" sz="2400" b="1" dirty="0">
                        <a:effectLst/>
                        <a:latin typeface="Times New Roman"/>
                        <a:ea typeface="Calibri"/>
                      </a:endParaRPr>
                    </a:p>
                  </a:txBody>
                  <a:tcPr marL="53881" marR="53881" marT="0" marB="0"/>
                </a:tc>
              </a:tr>
              <a:tr h="521431">
                <a:tc>
                  <a:txBody>
                    <a:bodyPr/>
                    <a:lstStyle/>
                    <a:p>
                      <a:pPr algn="l">
                        <a:lnSpc>
                          <a:spcPct val="150000"/>
                        </a:lnSpc>
                        <a:spcAft>
                          <a:spcPts val="0"/>
                        </a:spcAft>
                        <a:tabLst>
                          <a:tab pos="450215" algn="l"/>
                        </a:tabLst>
                      </a:pPr>
                      <a:r>
                        <a:rPr lang="uk-UA" sz="2400" b="1" dirty="0">
                          <a:effectLst/>
                        </a:rPr>
                        <a:t>Строки дії</a:t>
                      </a:r>
                      <a:endParaRPr lang="uk-UA" sz="2400" b="1" dirty="0">
                        <a:effectLst/>
                        <a:latin typeface="Times New Roman"/>
                        <a:ea typeface="Calibri"/>
                      </a:endParaRPr>
                    </a:p>
                  </a:txBody>
                  <a:tcPr marL="53881" marR="53881" marT="0" marB="0">
                    <a:solidFill>
                      <a:srgbClr val="4C3BF1"/>
                    </a:solidFill>
                  </a:tcPr>
                </a:tc>
                <a:tc>
                  <a:txBody>
                    <a:bodyPr/>
                    <a:lstStyle/>
                    <a:p>
                      <a:pPr algn="l">
                        <a:lnSpc>
                          <a:spcPct val="150000"/>
                        </a:lnSpc>
                        <a:spcAft>
                          <a:spcPts val="0"/>
                        </a:spcAft>
                        <a:tabLst>
                          <a:tab pos="450215" algn="l"/>
                        </a:tabLst>
                      </a:pPr>
                      <a:r>
                        <a:rPr lang="uk-UA" sz="2400" b="1" dirty="0">
                          <a:effectLst/>
                        </a:rPr>
                        <a:t>Будь-які</a:t>
                      </a:r>
                      <a:endParaRPr lang="uk-UA" sz="2400" b="1" dirty="0">
                        <a:effectLst/>
                        <a:latin typeface="Times New Roman"/>
                        <a:ea typeface="Calibri"/>
                      </a:endParaRPr>
                    </a:p>
                  </a:txBody>
                  <a:tcPr marL="53881" marR="53881" marT="0" marB="0"/>
                </a:tc>
                <a:tc>
                  <a:txBody>
                    <a:bodyPr/>
                    <a:lstStyle/>
                    <a:p>
                      <a:pPr algn="l">
                        <a:lnSpc>
                          <a:spcPct val="150000"/>
                        </a:lnSpc>
                        <a:spcAft>
                          <a:spcPts val="0"/>
                        </a:spcAft>
                        <a:tabLst>
                          <a:tab pos="450215" algn="l"/>
                        </a:tabLst>
                      </a:pPr>
                      <a:r>
                        <a:rPr lang="uk-UA" sz="2400" b="1" dirty="0">
                          <a:effectLst/>
                        </a:rPr>
                        <a:t>Фіксовані</a:t>
                      </a:r>
                      <a:endParaRPr lang="uk-UA" sz="2400" b="1" dirty="0">
                        <a:effectLst/>
                        <a:latin typeface="Times New Roman"/>
                        <a:ea typeface="Calibri"/>
                      </a:endParaRPr>
                    </a:p>
                  </a:txBody>
                  <a:tcPr marL="53881" marR="53881" marT="0" marB="0"/>
                </a:tc>
              </a:tr>
              <a:tr h="1042861">
                <a:tc>
                  <a:txBody>
                    <a:bodyPr/>
                    <a:lstStyle/>
                    <a:p>
                      <a:pPr algn="l">
                        <a:lnSpc>
                          <a:spcPct val="150000"/>
                        </a:lnSpc>
                        <a:spcAft>
                          <a:spcPts val="0"/>
                        </a:spcAft>
                        <a:tabLst>
                          <a:tab pos="450215" algn="l"/>
                        </a:tabLst>
                      </a:pPr>
                      <a:r>
                        <a:rPr lang="ru-RU" sz="2400" b="1" dirty="0">
                          <a:effectLst/>
                        </a:rPr>
                        <a:t>Можливість дострокового виходу з контракту</a:t>
                      </a:r>
                      <a:endParaRPr lang="uk-UA" sz="2400" b="1" dirty="0">
                        <a:effectLst/>
                        <a:latin typeface="Times New Roman"/>
                        <a:ea typeface="Calibri"/>
                      </a:endParaRPr>
                    </a:p>
                  </a:txBody>
                  <a:tcPr marL="53881" marR="53881" marT="0" marB="0">
                    <a:solidFill>
                      <a:srgbClr val="4C3BF1"/>
                    </a:solidFill>
                  </a:tcPr>
                </a:tc>
                <a:tc>
                  <a:txBody>
                    <a:bodyPr/>
                    <a:lstStyle/>
                    <a:p>
                      <a:pPr algn="l">
                        <a:lnSpc>
                          <a:spcPct val="150000"/>
                        </a:lnSpc>
                        <a:spcAft>
                          <a:spcPts val="0"/>
                        </a:spcAft>
                        <a:tabLst>
                          <a:tab pos="450215" algn="l"/>
                        </a:tabLst>
                      </a:pPr>
                      <a:r>
                        <a:rPr lang="uk-UA" sz="2400" b="1" dirty="0">
                          <a:effectLst/>
                        </a:rPr>
                        <a:t>Не існує</a:t>
                      </a:r>
                      <a:endParaRPr lang="uk-UA" sz="2400" b="1" dirty="0">
                        <a:effectLst/>
                        <a:latin typeface="Times New Roman"/>
                        <a:ea typeface="Calibri"/>
                      </a:endParaRPr>
                    </a:p>
                  </a:txBody>
                  <a:tcPr marL="53881" marR="53881" marT="0" marB="0"/>
                </a:tc>
                <a:tc>
                  <a:txBody>
                    <a:bodyPr/>
                    <a:lstStyle/>
                    <a:p>
                      <a:pPr algn="l">
                        <a:lnSpc>
                          <a:spcPct val="150000"/>
                        </a:lnSpc>
                        <a:spcAft>
                          <a:spcPts val="0"/>
                        </a:spcAft>
                        <a:tabLst>
                          <a:tab pos="450215" algn="l"/>
                        </a:tabLst>
                      </a:pPr>
                      <a:r>
                        <a:rPr lang="uk-UA" sz="2400" b="1" dirty="0">
                          <a:effectLst/>
                        </a:rPr>
                        <a:t>Існує</a:t>
                      </a:r>
                      <a:endParaRPr lang="uk-UA" sz="2400" b="1" dirty="0">
                        <a:effectLst/>
                        <a:latin typeface="Times New Roman"/>
                        <a:ea typeface="Calibri"/>
                      </a:endParaRPr>
                    </a:p>
                  </a:txBody>
                  <a:tcPr marL="53881" marR="53881" marT="0" marB="0"/>
                </a:tc>
              </a:tr>
              <a:tr h="521431">
                <a:tc>
                  <a:txBody>
                    <a:bodyPr/>
                    <a:lstStyle/>
                    <a:p>
                      <a:pPr algn="l">
                        <a:lnSpc>
                          <a:spcPct val="150000"/>
                        </a:lnSpc>
                        <a:spcAft>
                          <a:spcPts val="0"/>
                        </a:spcAft>
                        <a:tabLst>
                          <a:tab pos="450215" algn="l"/>
                        </a:tabLst>
                      </a:pPr>
                      <a:r>
                        <a:rPr lang="uk-UA" sz="2400" b="1" dirty="0">
                          <a:effectLst/>
                        </a:rPr>
                        <a:t>Доступність</a:t>
                      </a:r>
                      <a:endParaRPr lang="uk-UA" sz="2400" b="1" dirty="0">
                        <a:effectLst/>
                        <a:latin typeface="Times New Roman"/>
                        <a:ea typeface="Calibri"/>
                      </a:endParaRPr>
                    </a:p>
                  </a:txBody>
                  <a:tcPr marL="53881" marR="53881" marT="0" marB="0">
                    <a:solidFill>
                      <a:srgbClr val="4C3BF1"/>
                    </a:solidFill>
                  </a:tcPr>
                </a:tc>
                <a:tc>
                  <a:txBody>
                    <a:bodyPr/>
                    <a:lstStyle/>
                    <a:p>
                      <a:pPr algn="l">
                        <a:lnSpc>
                          <a:spcPct val="150000"/>
                        </a:lnSpc>
                        <a:spcAft>
                          <a:spcPts val="0"/>
                        </a:spcAft>
                        <a:tabLst>
                          <a:tab pos="450215" algn="l"/>
                        </a:tabLst>
                      </a:pPr>
                      <a:r>
                        <a:rPr lang="uk-UA" sz="2400" b="1" dirty="0">
                          <a:effectLst/>
                        </a:rPr>
                        <a:t>Не є загальнодоступними</a:t>
                      </a:r>
                      <a:endParaRPr lang="uk-UA" sz="2400" b="1" dirty="0">
                        <a:effectLst/>
                        <a:latin typeface="Times New Roman"/>
                        <a:ea typeface="Calibri"/>
                      </a:endParaRPr>
                    </a:p>
                  </a:txBody>
                  <a:tcPr marL="53881" marR="53881" marT="0" marB="0"/>
                </a:tc>
                <a:tc>
                  <a:txBody>
                    <a:bodyPr/>
                    <a:lstStyle/>
                    <a:p>
                      <a:pPr algn="l">
                        <a:lnSpc>
                          <a:spcPct val="150000"/>
                        </a:lnSpc>
                        <a:spcAft>
                          <a:spcPts val="0"/>
                        </a:spcAft>
                        <a:tabLst>
                          <a:tab pos="450215" algn="l"/>
                        </a:tabLst>
                      </a:pPr>
                      <a:r>
                        <a:rPr lang="uk-UA" sz="2400" b="1" dirty="0">
                          <a:effectLst/>
                        </a:rPr>
                        <a:t>Рівний доступ</a:t>
                      </a:r>
                      <a:endParaRPr lang="uk-UA" sz="2400" b="1" dirty="0">
                        <a:effectLst/>
                        <a:latin typeface="Times New Roman"/>
                        <a:ea typeface="Calibri"/>
                      </a:endParaRPr>
                    </a:p>
                  </a:txBody>
                  <a:tcPr marL="53881" marR="53881" marT="0" marB="0"/>
                </a:tc>
              </a:tr>
              <a:tr h="521431">
                <a:tc>
                  <a:txBody>
                    <a:bodyPr/>
                    <a:lstStyle/>
                    <a:p>
                      <a:pPr algn="l">
                        <a:lnSpc>
                          <a:spcPct val="150000"/>
                        </a:lnSpc>
                        <a:spcAft>
                          <a:spcPts val="0"/>
                        </a:spcAft>
                        <a:tabLst>
                          <a:tab pos="450215" algn="l"/>
                        </a:tabLst>
                      </a:pPr>
                      <a:r>
                        <a:rPr lang="uk-UA" sz="2400" b="1" dirty="0">
                          <a:effectLst/>
                        </a:rPr>
                        <a:t>Додаткові вимоги</a:t>
                      </a:r>
                      <a:endParaRPr lang="uk-UA" sz="2400" b="1" dirty="0">
                        <a:effectLst/>
                        <a:latin typeface="Times New Roman"/>
                        <a:ea typeface="Calibri"/>
                      </a:endParaRPr>
                    </a:p>
                  </a:txBody>
                  <a:tcPr marL="53881" marR="53881" marT="0" marB="0">
                    <a:solidFill>
                      <a:srgbClr val="4C3BF1"/>
                    </a:solidFill>
                  </a:tcPr>
                </a:tc>
                <a:tc>
                  <a:txBody>
                    <a:bodyPr/>
                    <a:lstStyle/>
                    <a:p>
                      <a:pPr algn="l">
                        <a:lnSpc>
                          <a:spcPct val="150000"/>
                        </a:lnSpc>
                        <a:spcAft>
                          <a:spcPts val="0"/>
                        </a:spcAft>
                        <a:tabLst>
                          <a:tab pos="450215" algn="l"/>
                        </a:tabLst>
                      </a:pPr>
                      <a:r>
                        <a:rPr lang="uk-UA" sz="2400" b="1" dirty="0">
                          <a:effectLst/>
                        </a:rPr>
                        <a:t>Кредитні лінії</a:t>
                      </a:r>
                      <a:endParaRPr lang="uk-UA" sz="2400" b="1" dirty="0">
                        <a:effectLst/>
                        <a:latin typeface="Times New Roman"/>
                        <a:ea typeface="Calibri"/>
                      </a:endParaRPr>
                    </a:p>
                  </a:txBody>
                  <a:tcPr marL="53881" marR="53881" marT="0" marB="0"/>
                </a:tc>
                <a:tc>
                  <a:txBody>
                    <a:bodyPr/>
                    <a:lstStyle/>
                    <a:p>
                      <a:pPr algn="l">
                        <a:lnSpc>
                          <a:spcPct val="150000"/>
                        </a:lnSpc>
                        <a:spcAft>
                          <a:spcPts val="0"/>
                        </a:spcAft>
                        <a:tabLst>
                          <a:tab pos="450215" algn="l"/>
                        </a:tabLst>
                      </a:pPr>
                      <a:r>
                        <a:rPr lang="uk-UA" sz="2400" b="1" dirty="0">
                          <a:effectLst/>
                        </a:rPr>
                        <a:t>Гарантійні депозити</a:t>
                      </a:r>
                      <a:endParaRPr lang="uk-UA" sz="2400" b="1" dirty="0">
                        <a:effectLst/>
                        <a:latin typeface="Times New Roman"/>
                        <a:ea typeface="Calibri"/>
                      </a:endParaRPr>
                    </a:p>
                  </a:txBody>
                  <a:tcPr marL="53881" marR="53881" marT="0" marB="0"/>
                </a:tc>
              </a:tr>
              <a:tr h="1042861">
                <a:tc>
                  <a:txBody>
                    <a:bodyPr/>
                    <a:lstStyle/>
                    <a:p>
                      <a:pPr algn="l">
                        <a:lnSpc>
                          <a:spcPct val="150000"/>
                        </a:lnSpc>
                        <a:spcAft>
                          <a:spcPts val="0"/>
                        </a:spcAft>
                        <a:tabLst>
                          <a:tab pos="450215" algn="l"/>
                        </a:tabLst>
                      </a:pPr>
                      <a:r>
                        <a:rPr lang="uk-UA" sz="2400" b="1" dirty="0">
                          <a:effectLst/>
                        </a:rPr>
                        <a:t>Розрахунки</a:t>
                      </a:r>
                      <a:endParaRPr lang="uk-UA" sz="2400" b="1" dirty="0">
                        <a:effectLst/>
                        <a:latin typeface="Times New Roman"/>
                        <a:ea typeface="Calibri"/>
                      </a:endParaRPr>
                    </a:p>
                  </a:txBody>
                  <a:tcPr marL="53881" marR="53881" marT="0" marB="0">
                    <a:solidFill>
                      <a:srgbClr val="4C3BF1"/>
                    </a:solidFill>
                  </a:tcPr>
                </a:tc>
                <a:tc>
                  <a:txBody>
                    <a:bodyPr/>
                    <a:lstStyle/>
                    <a:p>
                      <a:pPr algn="l">
                        <a:lnSpc>
                          <a:spcPct val="150000"/>
                        </a:lnSpc>
                        <a:spcAft>
                          <a:spcPts val="0"/>
                        </a:spcAft>
                        <a:tabLst>
                          <a:tab pos="450215" algn="l"/>
                        </a:tabLst>
                      </a:pPr>
                      <a:r>
                        <a:rPr lang="ru-RU" sz="2400" b="1" dirty="0">
                          <a:effectLst/>
                        </a:rPr>
                        <a:t>На дату закінчення строку дії контракту</a:t>
                      </a:r>
                      <a:endParaRPr lang="uk-UA" sz="2400" b="1" dirty="0">
                        <a:effectLst/>
                        <a:latin typeface="Times New Roman"/>
                        <a:ea typeface="Calibri"/>
                      </a:endParaRPr>
                    </a:p>
                  </a:txBody>
                  <a:tcPr marL="53881" marR="53881" marT="0" marB="0"/>
                </a:tc>
                <a:tc>
                  <a:txBody>
                    <a:bodyPr/>
                    <a:lstStyle/>
                    <a:p>
                      <a:pPr algn="l">
                        <a:lnSpc>
                          <a:spcPct val="150000"/>
                        </a:lnSpc>
                        <a:spcAft>
                          <a:spcPts val="0"/>
                        </a:spcAft>
                        <a:tabLst>
                          <a:tab pos="450215" algn="l"/>
                        </a:tabLst>
                      </a:pPr>
                      <a:r>
                        <a:rPr lang="uk-UA" sz="2400" b="1" dirty="0">
                          <a:effectLst/>
                        </a:rPr>
                        <a:t>Щодня</a:t>
                      </a:r>
                      <a:endParaRPr lang="uk-UA" sz="2400" b="1" dirty="0">
                        <a:effectLst/>
                        <a:latin typeface="Times New Roman"/>
                        <a:ea typeface="Calibri"/>
                      </a:endParaRPr>
                    </a:p>
                  </a:txBody>
                  <a:tcPr marL="53881" marR="53881" marT="0" marB="0"/>
                </a:tc>
              </a:tr>
              <a:tr h="1042861">
                <a:tc>
                  <a:txBody>
                    <a:bodyPr/>
                    <a:lstStyle/>
                    <a:p>
                      <a:pPr algn="l">
                        <a:lnSpc>
                          <a:spcPct val="150000"/>
                        </a:lnSpc>
                        <a:spcAft>
                          <a:spcPts val="0"/>
                        </a:spcAft>
                        <a:tabLst>
                          <a:tab pos="450215" algn="l"/>
                        </a:tabLst>
                      </a:pPr>
                      <a:r>
                        <a:rPr lang="uk-UA" sz="2400" b="1" dirty="0">
                          <a:effectLst/>
                        </a:rPr>
                        <a:t>Видатки</a:t>
                      </a:r>
                      <a:endParaRPr lang="uk-UA" sz="2400" b="1" dirty="0">
                        <a:effectLst/>
                        <a:latin typeface="Times New Roman"/>
                        <a:ea typeface="Calibri"/>
                      </a:endParaRPr>
                    </a:p>
                  </a:txBody>
                  <a:tcPr marL="53881" marR="53881" marT="0" marB="0">
                    <a:solidFill>
                      <a:srgbClr val="4C3BF1"/>
                    </a:solidFill>
                  </a:tcPr>
                </a:tc>
                <a:tc>
                  <a:txBody>
                    <a:bodyPr/>
                    <a:lstStyle/>
                    <a:p>
                      <a:pPr algn="l">
                        <a:lnSpc>
                          <a:spcPct val="150000"/>
                        </a:lnSpc>
                        <a:spcAft>
                          <a:spcPts val="0"/>
                        </a:spcAft>
                        <a:tabLst>
                          <a:tab pos="450215" algn="l"/>
                        </a:tabLst>
                      </a:pPr>
                      <a:r>
                        <a:rPr lang="ru-RU" sz="2400" b="1" dirty="0">
                          <a:effectLst/>
                        </a:rPr>
                        <a:t>Комісійні не стягу</a:t>
                      </a:r>
                      <a:r>
                        <a:rPr lang="uk-UA" sz="2400" b="1" dirty="0">
                          <a:effectLst/>
                        </a:rPr>
                        <a:t>ються</a:t>
                      </a:r>
                      <a:endParaRPr lang="uk-UA" sz="2400" b="1" dirty="0">
                        <a:effectLst/>
                        <a:latin typeface="Times New Roman"/>
                        <a:ea typeface="Calibri"/>
                      </a:endParaRPr>
                    </a:p>
                  </a:txBody>
                  <a:tcPr marL="53881" marR="53881" marT="0" marB="0"/>
                </a:tc>
                <a:tc>
                  <a:txBody>
                    <a:bodyPr/>
                    <a:lstStyle/>
                    <a:p>
                      <a:pPr algn="l">
                        <a:lnSpc>
                          <a:spcPct val="150000"/>
                        </a:lnSpc>
                        <a:spcAft>
                          <a:spcPts val="0"/>
                        </a:spcAft>
                        <a:tabLst>
                          <a:tab pos="450215" algn="l"/>
                        </a:tabLst>
                      </a:pPr>
                      <a:r>
                        <a:rPr lang="uk-UA" sz="2400" b="1" dirty="0">
                          <a:effectLst/>
                        </a:rPr>
                        <a:t>Біржові, брокерські, комісійні збори</a:t>
                      </a:r>
                      <a:endParaRPr lang="uk-UA" sz="2400" b="1" dirty="0">
                        <a:effectLst/>
                        <a:latin typeface="Times New Roman"/>
                        <a:ea typeface="Calibri"/>
                      </a:endParaRPr>
                    </a:p>
                  </a:txBody>
                  <a:tcPr marL="53881" marR="53881" marT="0" marB="0"/>
                </a:tc>
              </a:tr>
              <a:tr h="1042861">
                <a:tc>
                  <a:txBody>
                    <a:bodyPr/>
                    <a:lstStyle/>
                    <a:p>
                      <a:pPr algn="l">
                        <a:lnSpc>
                          <a:spcPct val="150000"/>
                        </a:lnSpc>
                        <a:spcAft>
                          <a:spcPts val="0"/>
                        </a:spcAft>
                        <a:tabLst>
                          <a:tab pos="450215" algn="l"/>
                        </a:tabLst>
                      </a:pPr>
                      <a:r>
                        <a:rPr lang="ru-RU" sz="2400" b="1" dirty="0">
                          <a:effectLst/>
                        </a:rPr>
                        <a:t>Час активних торгів (американські умови)</a:t>
                      </a:r>
                      <a:endParaRPr lang="uk-UA" sz="2400" b="1" dirty="0">
                        <a:effectLst/>
                        <a:latin typeface="Times New Roman"/>
                        <a:ea typeface="Calibri"/>
                      </a:endParaRPr>
                    </a:p>
                  </a:txBody>
                  <a:tcPr marL="53881" marR="53881" marT="0" marB="0">
                    <a:solidFill>
                      <a:srgbClr val="4C3BF1"/>
                    </a:solidFill>
                  </a:tcPr>
                </a:tc>
                <a:tc>
                  <a:txBody>
                    <a:bodyPr/>
                    <a:lstStyle/>
                    <a:p>
                      <a:pPr algn="l">
                        <a:lnSpc>
                          <a:spcPct val="150000"/>
                        </a:lnSpc>
                        <a:spcAft>
                          <a:spcPts val="0"/>
                        </a:spcAft>
                        <a:tabLst>
                          <a:tab pos="450215" algn="l"/>
                        </a:tabLst>
                      </a:pPr>
                      <a:r>
                        <a:rPr lang="ru-RU" sz="2400" b="1" dirty="0">
                          <a:effectLst/>
                        </a:rPr>
                        <a:t>До 12.00 за нью</a:t>
                      </a:r>
                      <a:r>
                        <a:rPr lang="uk-UA" sz="2400" b="1" dirty="0">
                          <a:effectLst/>
                        </a:rPr>
                        <a:t>-</a:t>
                      </a:r>
                      <a:r>
                        <a:rPr lang="ru-RU" sz="2400" b="1" dirty="0">
                          <a:effectLst/>
                        </a:rPr>
                        <a:t>йоркським часом</a:t>
                      </a:r>
                      <a:endParaRPr lang="uk-UA" sz="2400" b="1" dirty="0">
                        <a:effectLst/>
                        <a:latin typeface="Times New Roman"/>
                        <a:ea typeface="Calibri"/>
                      </a:endParaRPr>
                    </a:p>
                  </a:txBody>
                  <a:tcPr marL="53881" marR="53881" marT="0" marB="0"/>
                </a:tc>
                <a:tc>
                  <a:txBody>
                    <a:bodyPr/>
                    <a:lstStyle/>
                    <a:p>
                      <a:pPr algn="l">
                        <a:lnSpc>
                          <a:spcPct val="150000"/>
                        </a:lnSpc>
                        <a:spcAft>
                          <a:spcPts val="0"/>
                        </a:spcAft>
                        <a:tabLst>
                          <a:tab pos="450215" algn="l"/>
                        </a:tabLst>
                      </a:pPr>
                      <a:r>
                        <a:rPr lang="ru-RU" sz="2400" b="1" dirty="0">
                          <a:effectLst/>
                        </a:rPr>
                        <a:t>До 14.20 за нью</a:t>
                      </a:r>
                      <a:r>
                        <a:rPr lang="uk-UA" sz="2400" b="1" dirty="0">
                          <a:effectLst/>
                        </a:rPr>
                        <a:t>-</a:t>
                      </a:r>
                      <a:r>
                        <a:rPr lang="ru-RU" sz="2400" b="1" dirty="0">
                          <a:effectLst/>
                        </a:rPr>
                        <a:t>йоркським часом</a:t>
                      </a:r>
                      <a:endParaRPr lang="uk-UA" sz="2400" b="1" dirty="0">
                        <a:effectLst/>
                        <a:latin typeface="Times New Roman"/>
                        <a:ea typeface="Calibri"/>
                      </a:endParaRPr>
                    </a:p>
                  </a:txBody>
                  <a:tcPr marL="53881" marR="53881" marT="0" marB="0"/>
                </a:tc>
              </a:tr>
              <a:tr h="521431">
                <a:tc>
                  <a:txBody>
                    <a:bodyPr/>
                    <a:lstStyle/>
                    <a:p>
                      <a:pPr algn="l">
                        <a:lnSpc>
                          <a:spcPct val="150000"/>
                        </a:lnSpc>
                        <a:spcAft>
                          <a:spcPts val="0"/>
                        </a:spcAft>
                        <a:tabLst>
                          <a:tab pos="450215" algn="l"/>
                        </a:tabLst>
                      </a:pPr>
                      <a:r>
                        <a:rPr lang="uk-UA" sz="2400" b="1" dirty="0">
                          <a:effectLst/>
                        </a:rPr>
                        <a:t>Система котирування</a:t>
                      </a:r>
                      <a:endParaRPr lang="uk-UA" sz="2400" b="1" dirty="0">
                        <a:effectLst/>
                        <a:latin typeface="Times New Roman"/>
                        <a:ea typeface="Calibri"/>
                      </a:endParaRPr>
                    </a:p>
                  </a:txBody>
                  <a:tcPr marL="53881" marR="53881" marT="0" marB="0">
                    <a:solidFill>
                      <a:srgbClr val="4C3BF1"/>
                    </a:solidFill>
                  </a:tcPr>
                </a:tc>
                <a:tc>
                  <a:txBody>
                    <a:bodyPr/>
                    <a:lstStyle/>
                    <a:p>
                      <a:pPr algn="l">
                        <a:lnSpc>
                          <a:spcPct val="150000"/>
                        </a:lnSpc>
                        <a:spcAft>
                          <a:spcPts val="0"/>
                        </a:spcAft>
                        <a:tabLst>
                          <a:tab pos="450215" algn="l"/>
                        </a:tabLst>
                      </a:pPr>
                      <a:r>
                        <a:rPr lang="uk-UA" sz="2400" b="1" dirty="0">
                          <a:effectLst/>
                        </a:rPr>
                        <a:t>Європейська</a:t>
                      </a:r>
                      <a:endParaRPr lang="uk-UA" sz="2400" b="1" dirty="0">
                        <a:effectLst/>
                        <a:latin typeface="Times New Roman"/>
                        <a:ea typeface="Calibri"/>
                      </a:endParaRPr>
                    </a:p>
                  </a:txBody>
                  <a:tcPr marL="53881" marR="53881" marT="0" marB="0"/>
                </a:tc>
                <a:tc>
                  <a:txBody>
                    <a:bodyPr/>
                    <a:lstStyle/>
                    <a:p>
                      <a:pPr algn="l">
                        <a:lnSpc>
                          <a:spcPct val="150000"/>
                        </a:lnSpc>
                        <a:spcAft>
                          <a:spcPts val="0"/>
                        </a:spcAft>
                        <a:tabLst>
                          <a:tab pos="450215" algn="l"/>
                        </a:tabLst>
                      </a:pPr>
                      <a:r>
                        <a:rPr lang="uk-UA" sz="2400" b="1" dirty="0">
                          <a:effectLst/>
                        </a:rPr>
                        <a:t>Американська</a:t>
                      </a:r>
                      <a:endParaRPr lang="uk-UA" sz="2400" b="1" dirty="0">
                        <a:effectLst/>
                        <a:latin typeface="Times New Roman"/>
                        <a:ea typeface="Calibri"/>
                      </a:endParaRPr>
                    </a:p>
                  </a:txBody>
                  <a:tcPr marL="53881" marR="53881" marT="0" marB="0"/>
                </a:tc>
              </a:tr>
              <a:tr h="521431">
                <a:tc>
                  <a:txBody>
                    <a:bodyPr/>
                    <a:lstStyle/>
                    <a:p>
                      <a:pPr algn="l">
                        <a:lnSpc>
                          <a:spcPct val="150000"/>
                        </a:lnSpc>
                        <a:spcAft>
                          <a:spcPts val="0"/>
                        </a:spcAft>
                        <a:tabLst>
                          <a:tab pos="450215" algn="l"/>
                        </a:tabLst>
                      </a:pPr>
                      <a:r>
                        <a:rPr lang="uk-UA" sz="2400" b="1" dirty="0">
                          <a:effectLst/>
                        </a:rPr>
                        <a:t>Ліквідність</a:t>
                      </a:r>
                      <a:endParaRPr lang="uk-UA" sz="2400" b="1" dirty="0">
                        <a:effectLst/>
                        <a:latin typeface="Times New Roman"/>
                        <a:ea typeface="Calibri"/>
                      </a:endParaRPr>
                    </a:p>
                  </a:txBody>
                  <a:tcPr marL="53881" marR="53881" marT="0" marB="0">
                    <a:solidFill>
                      <a:srgbClr val="4C3BF1"/>
                    </a:solidFill>
                  </a:tcPr>
                </a:tc>
                <a:tc>
                  <a:txBody>
                    <a:bodyPr/>
                    <a:lstStyle/>
                    <a:p>
                      <a:pPr algn="l">
                        <a:lnSpc>
                          <a:spcPct val="150000"/>
                        </a:lnSpc>
                        <a:spcAft>
                          <a:spcPts val="0"/>
                        </a:spcAft>
                        <a:tabLst>
                          <a:tab pos="450215" algn="l"/>
                        </a:tabLst>
                      </a:pPr>
                      <a:r>
                        <a:rPr lang="uk-UA" sz="2400" b="1" dirty="0">
                          <a:effectLst/>
                        </a:rPr>
                        <a:t>Низька або відсутня</a:t>
                      </a:r>
                      <a:endParaRPr lang="uk-UA" sz="2400" b="1" dirty="0">
                        <a:effectLst/>
                        <a:latin typeface="Times New Roman"/>
                        <a:ea typeface="Calibri"/>
                      </a:endParaRPr>
                    </a:p>
                  </a:txBody>
                  <a:tcPr marL="53881" marR="53881" marT="0" marB="0"/>
                </a:tc>
                <a:tc>
                  <a:txBody>
                    <a:bodyPr/>
                    <a:lstStyle/>
                    <a:p>
                      <a:pPr algn="l">
                        <a:lnSpc>
                          <a:spcPct val="150000"/>
                        </a:lnSpc>
                        <a:spcAft>
                          <a:spcPts val="0"/>
                        </a:spcAft>
                        <a:tabLst>
                          <a:tab pos="450215" algn="l"/>
                        </a:tabLst>
                      </a:pPr>
                      <a:r>
                        <a:rPr lang="uk-UA" sz="2400" b="1" dirty="0">
                          <a:effectLst/>
                        </a:rPr>
                        <a:t>Висока</a:t>
                      </a:r>
                      <a:endParaRPr lang="uk-UA" sz="2400" b="1" dirty="0">
                        <a:effectLst/>
                        <a:latin typeface="Times New Roman"/>
                        <a:ea typeface="Calibri"/>
                      </a:endParaRPr>
                    </a:p>
                  </a:txBody>
                  <a:tcPr marL="53881" marR="53881" marT="0" marB="0"/>
                </a:tc>
              </a:tr>
              <a:tr h="521431">
                <a:tc>
                  <a:txBody>
                    <a:bodyPr/>
                    <a:lstStyle/>
                    <a:p>
                      <a:pPr algn="l">
                        <a:lnSpc>
                          <a:spcPct val="150000"/>
                        </a:lnSpc>
                        <a:spcAft>
                          <a:spcPts val="0"/>
                        </a:spcAft>
                        <a:tabLst>
                          <a:tab pos="450215" algn="l"/>
                        </a:tabLst>
                      </a:pPr>
                      <a:r>
                        <a:rPr lang="uk-UA" sz="2400" b="1" dirty="0">
                          <a:effectLst/>
                        </a:rPr>
                        <a:t>Ризик зриву поставки</a:t>
                      </a:r>
                      <a:endParaRPr lang="uk-UA" sz="2400" b="1" dirty="0">
                        <a:effectLst/>
                        <a:latin typeface="Times New Roman"/>
                        <a:ea typeface="Calibri"/>
                      </a:endParaRPr>
                    </a:p>
                  </a:txBody>
                  <a:tcPr marL="53881" marR="53881" marT="0" marB="0">
                    <a:solidFill>
                      <a:srgbClr val="4C3BF1"/>
                    </a:solidFill>
                  </a:tcPr>
                </a:tc>
                <a:tc>
                  <a:txBody>
                    <a:bodyPr/>
                    <a:lstStyle/>
                    <a:p>
                      <a:pPr algn="l">
                        <a:lnSpc>
                          <a:spcPct val="150000"/>
                        </a:lnSpc>
                        <a:spcAft>
                          <a:spcPts val="0"/>
                        </a:spcAft>
                        <a:tabLst>
                          <a:tab pos="450215" algn="l"/>
                        </a:tabLst>
                      </a:pPr>
                      <a:r>
                        <a:rPr lang="uk-UA" sz="2400" b="1" dirty="0">
                          <a:effectLst/>
                        </a:rPr>
                        <a:t>Існує</a:t>
                      </a:r>
                      <a:endParaRPr lang="uk-UA" sz="2400" b="1" dirty="0">
                        <a:effectLst/>
                        <a:latin typeface="Times New Roman"/>
                        <a:ea typeface="Calibri"/>
                      </a:endParaRPr>
                    </a:p>
                  </a:txBody>
                  <a:tcPr marL="53881" marR="53881" marT="0" marB="0"/>
                </a:tc>
                <a:tc>
                  <a:txBody>
                    <a:bodyPr/>
                    <a:lstStyle/>
                    <a:p>
                      <a:pPr algn="l">
                        <a:lnSpc>
                          <a:spcPct val="150000"/>
                        </a:lnSpc>
                        <a:spcAft>
                          <a:spcPts val="0"/>
                        </a:spcAft>
                        <a:tabLst>
                          <a:tab pos="450215" algn="l"/>
                        </a:tabLst>
                      </a:pPr>
                      <a:r>
                        <a:rPr lang="uk-UA" sz="2400" b="1" dirty="0">
                          <a:effectLst/>
                        </a:rPr>
                        <a:t>Не існує</a:t>
                      </a:r>
                      <a:endParaRPr lang="uk-UA" sz="2400" b="1" dirty="0">
                        <a:effectLst/>
                        <a:latin typeface="Times New Roman"/>
                        <a:ea typeface="Calibri"/>
                      </a:endParaRPr>
                    </a:p>
                  </a:txBody>
                  <a:tcPr marL="53881" marR="53881" marT="0" marB="0"/>
                </a:tc>
              </a:tr>
            </a:tbl>
          </a:graphicData>
        </a:graphic>
      </p:graphicFrame>
      <p:sp>
        <p:nvSpPr>
          <p:cNvPr id="3" name="Прямокутник 2"/>
          <p:cNvSpPr/>
          <p:nvPr/>
        </p:nvSpPr>
        <p:spPr>
          <a:xfrm>
            <a:off x="533400" y="190500"/>
            <a:ext cx="17068800" cy="584775"/>
          </a:xfrm>
          <a:prstGeom prst="rect">
            <a:avLst/>
          </a:prstGeom>
          <a:solidFill>
            <a:srgbClr val="0000FF"/>
          </a:solidFill>
        </p:spPr>
        <p:txBody>
          <a:bodyPr wrap="square">
            <a:spAutoFit/>
          </a:bodyPr>
          <a:lstStyle/>
          <a:p>
            <a:pPr algn="ctr"/>
            <a:r>
              <a:rPr lang="uk-UA" sz="3200" b="1" dirty="0">
                <a:solidFill>
                  <a:srgbClr val="FFFF00"/>
                </a:solidFill>
              </a:rPr>
              <a:t>Таблиця 8.1. Порівняння форвардних і фʼючерсних контрактів</a:t>
            </a:r>
          </a:p>
        </p:txBody>
      </p:sp>
    </p:spTree>
    <p:extLst>
      <p:ext uri="{BB962C8B-B14F-4D97-AF65-F5344CB8AC3E}">
        <p14:creationId xmlns:p14="http://schemas.microsoft.com/office/powerpoint/2010/main" val="4153215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grpSp>
        <p:nvGrpSpPr>
          <p:cNvPr id="5" name="Group 5"/>
          <p:cNvGrpSpPr/>
          <p:nvPr/>
        </p:nvGrpSpPr>
        <p:grpSpPr>
          <a:xfrm>
            <a:off x="0" y="1834"/>
            <a:ext cx="4084320" cy="5868784"/>
            <a:chOff x="-394130" y="-2969943"/>
            <a:chExt cx="11531914" cy="11163049"/>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flipH="1">
              <a:off x="1542199" y="2714341"/>
              <a:ext cx="9595585" cy="547876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flipH="1">
              <a:off x="-394130" y="-2969943"/>
              <a:ext cx="10165955" cy="5804427"/>
            </a:xfrm>
            <a:prstGeom prst="rect">
              <a:avLst/>
            </a:prstGeom>
          </p:spPr>
        </p:pic>
      </p:grpSp>
      <p:sp>
        <p:nvSpPr>
          <p:cNvPr id="8" name="Прямокутник 7"/>
          <p:cNvSpPr/>
          <p:nvPr/>
        </p:nvSpPr>
        <p:spPr>
          <a:xfrm>
            <a:off x="8763000" y="196275"/>
            <a:ext cx="5791200" cy="923330"/>
          </a:xfrm>
          <a:prstGeom prst="rect">
            <a:avLst/>
          </a:prstGeom>
        </p:spPr>
        <p:txBody>
          <a:bodyPr wrap="square">
            <a:spAutoFit/>
          </a:bodyPr>
          <a:lstStyle/>
          <a:p>
            <a:r>
              <a:rPr lang="uk-UA" sz="5400" b="1" dirty="0" smtClean="0">
                <a:solidFill>
                  <a:srgbClr val="FFFF00"/>
                </a:solidFill>
              </a:rPr>
              <a:t>4</a:t>
            </a:r>
            <a:r>
              <a:rPr lang="uk-UA" sz="5400" b="1" dirty="0">
                <a:solidFill>
                  <a:srgbClr val="FFFF00"/>
                </a:solidFill>
              </a:rPr>
              <a:t>. </a:t>
            </a:r>
            <a:r>
              <a:rPr lang="ru-RU" sz="5400" b="1" dirty="0">
                <a:solidFill>
                  <a:srgbClr val="FFFF00"/>
                </a:solidFill>
              </a:rPr>
              <a:t>Опціони</a:t>
            </a:r>
            <a:r>
              <a:rPr lang="uk-UA" sz="5400" b="1" dirty="0" smtClean="0">
                <a:solidFill>
                  <a:srgbClr val="FFFF00"/>
                </a:solidFill>
              </a:rPr>
              <a:t>.</a:t>
            </a:r>
            <a:endParaRPr lang="uk-UA" sz="5400" dirty="0">
              <a:solidFill>
                <a:srgbClr val="FFFF00"/>
              </a:solidFill>
            </a:endParaRPr>
          </a:p>
        </p:txBody>
      </p:sp>
      <p:graphicFrame>
        <p:nvGraphicFramePr>
          <p:cNvPr id="10" name="Схема 9"/>
          <p:cNvGraphicFramePr/>
          <p:nvPr>
            <p:extLst>
              <p:ext uri="{D42A27DB-BD31-4B8C-83A1-F6EECF244321}">
                <p14:modId xmlns:p14="http://schemas.microsoft.com/office/powerpoint/2010/main" val="3795946619"/>
              </p:ext>
            </p:extLst>
          </p:nvPr>
        </p:nvGraphicFramePr>
        <p:xfrm>
          <a:off x="4876800" y="1943100"/>
          <a:ext cx="13030200" cy="7391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flipH="1">
            <a:off x="101005" y="5862998"/>
            <a:ext cx="3398520" cy="2880368"/>
          </a:xfrm>
          <a:prstGeom prst="rect">
            <a:avLst/>
          </a:prstGeom>
        </p:spPr>
      </p:pic>
      <p:pic>
        <p:nvPicPr>
          <p:cNvPr id="12"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flipH="1">
            <a:off x="762000" y="7310802"/>
            <a:ext cx="3398520" cy="2880368"/>
          </a:xfrm>
          <a:prstGeom prst="rect">
            <a:avLst/>
          </a:prstGeom>
        </p:spPr>
      </p:pic>
    </p:spTree>
    <p:extLst>
      <p:ext uri="{BB962C8B-B14F-4D97-AF65-F5344CB8AC3E}">
        <p14:creationId xmlns:p14="http://schemas.microsoft.com/office/powerpoint/2010/main" val="3157184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grpSp>
        <p:nvGrpSpPr>
          <p:cNvPr id="5" name="Group 5"/>
          <p:cNvGrpSpPr/>
          <p:nvPr/>
        </p:nvGrpSpPr>
        <p:grpSpPr>
          <a:xfrm>
            <a:off x="0" y="1834"/>
            <a:ext cx="4084320" cy="5868784"/>
            <a:chOff x="-394130" y="-2969943"/>
            <a:chExt cx="11531914" cy="11163049"/>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4026"/>
            <a:stretch>
              <a:fillRect/>
            </a:stretch>
          </p:blipFill>
          <p:spPr>
            <a:xfrm flipH="1">
              <a:off x="1542199" y="2714341"/>
              <a:ext cx="9595585" cy="5478765"/>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4026"/>
            <a:stretch>
              <a:fillRect/>
            </a:stretch>
          </p:blipFill>
          <p:spPr>
            <a:xfrm flipH="1">
              <a:off x="-394130" y="-2969943"/>
              <a:ext cx="10165955" cy="5804427"/>
            </a:xfrm>
            <a:prstGeom prst="rect">
              <a:avLst/>
            </a:prstGeom>
          </p:spPr>
        </p:pic>
      </p:grpSp>
      <p:sp>
        <p:nvSpPr>
          <p:cNvPr id="8" name="Прямокутник 7"/>
          <p:cNvSpPr/>
          <p:nvPr/>
        </p:nvSpPr>
        <p:spPr>
          <a:xfrm>
            <a:off x="6858000" y="419100"/>
            <a:ext cx="9696116" cy="923330"/>
          </a:xfrm>
          <a:prstGeom prst="rect">
            <a:avLst/>
          </a:prstGeom>
        </p:spPr>
        <p:txBody>
          <a:bodyPr wrap="none">
            <a:spAutoFit/>
          </a:bodyPr>
          <a:lstStyle/>
          <a:p>
            <a:r>
              <a:rPr lang="uk-UA" sz="5400" b="1" dirty="0">
                <a:solidFill>
                  <a:srgbClr val="FFFF00"/>
                </a:solidFill>
              </a:rPr>
              <a:t>1. </a:t>
            </a:r>
            <a:r>
              <a:rPr lang="ru-RU" sz="5400" b="1" dirty="0">
                <a:solidFill>
                  <a:srgbClr val="FFFF00"/>
                </a:solidFill>
              </a:rPr>
              <a:t>Методи хеджування ризиків</a:t>
            </a:r>
            <a:r>
              <a:rPr lang="uk-UA" sz="5400" b="1" dirty="0">
                <a:solidFill>
                  <a:srgbClr val="FFFF00"/>
                </a:solidFill>
              </a:rPr>
              <a:t>.</a:t>
            </a:r>
            <a:endParaRPr lang="uk-UA" sz="5400" dirty="0">
              <a:solidFill>
                <a:srgbClr val="FFFF00"/>
              </a:solidFill>
            </a:endParaRPr>
          </a:p>
        </p:txBody>
      </p:sp>
      <p:graphicFrame>
        <p:nvGraphicFramePr>
          <p:cNvPr id="10" name="Схема 9"/>
          <p:cNvGraphicFramePr/>
          <p:nvPr>
            <p:extLst>
              <p:ext uri="{D42A27DB-BD31-4B8C-83A1-F6EECF244321}">
                <p14:modId xmlns:p14="http://schemas.microsoft.com/office/powerpoint/2010/main" val="2427034230"/>
              </p:ext>
            </p:extLst>
          </p:nvPr>
        </p:nvGraphicFramePr>
        <p:xfrm>
          <a:off x="4876800" y="1943100"/>
          <a:ext cx="13030200" cy="7391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4026"/>
          <a:stretch>
            <a:fillRect/>
          </a:stretch>
        </p:blipFill>
        <p:spPr>
          <a:xfrm flipH="1">
            <a:off x="101005" y="5862998"/>
            <a:ext cx="3398520" cy="2880368"/>
          </a:xfrm>
          <a:prstGeom prst="rect">
            <a:avLst/>
          </a:prstGeom>
        </p:spPr>
      </p:pic>
      <p:pic>
        <p:nvPicPr>
          <p:cNvPr id="12"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4026"/>
          <a:stretch>
            <a:fillRect/>
          </a:stretch>
        </p:blipFill>
        <p:spPr>
          <a:xfrm flipH="1">
            <a:off x="762000" y="7310802"/>
            <a:ext cx="3398520" cy="288036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43200" y="-14622"/>
            <a:ext cx="15544800" cy="2511720"/>
            <a:chOff x="0" y="0"/>
            <a:chExt cx="2121017" cy="355245"/>
          </a:xfrm>
        </p:grpSpPr>
        <p:sp>
          <p:nvSpPr>
            <p:cNvPr id="3" name="Freeform 3"/>
            <p:cNvSpPr/>
            <p:nvPr/>
          </p:nvSpPr>
          <p:spPr>
            <a:xfrm>
              <a:off x="0" y="0"/>
              <a:ext cx="2121017" cy="355245"/>
            </a:xfrm>
            <a:custGeom>
              <a:avLst/>
              <a:gdLst/>
              <a:ahLst/>
              <a:cxnLst/>
              <a:rect l="l" t="t" r="r" b="b"/>
              <a:pathLst>
                <a:path w="2121017" h="355245">
                  <a:moveTo>
                    <a:pt x="1917817" y="0"/>
                  </a:moveTo>
                  <a:lnTo>
                    <a:pt x="0" y="0"/>
                  </a:lnTo>
                  <a:lnTo>
                    <a:pt x="203200" y="355245"/>
                  </a:lnTo>
                  <a:lnTo>
                    <a:pt x="2121017" y="355245"/>
                  </a:lnTo>
                  <a:lnTo>
                    <a:pt x="1917817" y="0"/>
                  </a:lnTo>
                  <a:close/>
                </a:path>
              </a:pathLst>
            </a:custGeom>
            <a:solidFill>
              <a:srgbClr val="A066CB"/>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380"/>
                </a:lnSpc>
              </a:pPr>
              <a:endParaRPr dirty="0"/>
            </a:p>
          </p:txBody>
        </p:sp>
      </p:grpSp>
      <p:grpSp>
        <p:nvGrpSpPr>
          <p:cNvPr id="12" name="Group 12"/>
          <p:cNvGrpSpPr>
            <a:grpSpLocks noChangeAspect="1"/>
          </p:cNvGrpSpPr>
          <p:nvPr/>
        </p:nvGrpSpPr>
        <p:grpSpPr>
          <a:xfrm>
            <a:off x="0" y="0"/>
            <a:ext cx="6096000" cy="10302181"/>
            <a:chOff x="996157" y="0"/>
            <a:chExt cx="3286283" cy="3708400"/>
          </a:xfrm>
        </p:grpSpPr>
        <p:sp>
          <p:nvSpPr>
            <p:cNvPr id="13" name="Freeform 13"/>
            <p:cNvSpPr/>
            <p:nvPr/>
          </p:nvSpPr>
          <p:spPr>
            <a:xfrm>
              <a:off x="996157" y="0"/>
              <a:ext cx="3286283" cy="3708400"/>
            </a:xfrm>
            <a:prstGeom prst="homePlate">
              <a:avLst/>
            </a:prstGeom>
            <a:blipFill>
              <a:blip r:embed="rId2"/>
              <a:srcRect/>
              <a:stretch>
                <a:fillRect l="-30313" t="-54974" b="-18244"/>
              </a:stretch>
            </a:blipFill>
          </p:spPr>
        </p:sp>
      </p:grpSp>
      <p:sp>
        <p:nvSpPr>
          <p:cNvPr id="6" name="Прямокутник 5"/>
          <p:cNvSpPr/>
          <p:nvPr/>
        </p:nvSpPr>
        <p:spPr>
          <a:xfrm>
            <a:off x="4572000" y="250329"/>
            <a:ext cx="12573000" cy="2246769"/>
          </a:xfrm>
          <a:prstGeom prst="rect">
            <a:avLst/>
          </a:prstGeom>
        </p:spPr>
        <p:txBody>
          <a:bodyPr wrap="square">
            <a:spAutoFit/>
          </a:bodyPr>
          <a:lstStyle/>
          <a:p>
            <a:pPr algn="just"/>
            <a:r>
              <a:rPr lang="uk-UA" sz="2800" b="1" dirty="0" smtClean="0"/>
              <a:t>Для продавця опціон є зобов’язанням виконати умови контракту, якщо покупець вирішить його реалізувати. Продавець опціону бере на себе ризик зміни ціни активу за компенсацію у формі опціонної премії. Зазначимо, що покупець опціону не повністю звільняється від ризику, а тільки обмежує його рівень величиною опціонної премії</a:t>
            </a:r>
            <a:r>
              <a:rPr lang="uk-UA" sz="2800" dirty="0" smtClean="0"/>
              <a:t>. </a:t>
            </a:r>
            <a:endParaRPr lang="uk-UA" sz="2800" dirty="0"/>
          </a:p>
        </p:txBody>
      </p:sp>
      <p:sp>
        <p:nvSpPr>
          <p:cNvPr id="7" name="Прямокутник 6"/>
          <p:cNvSpPr/>
          <p:nvPr/>
        </p:nvSpPr>
        <p:spPr>
          <a:xfrm>
            <a:off x="6400800" y="2850059"/>
            <a:ext cx="11201400" cy="584775"/>
          </a:xfrm>
          <a:prstGeom prst="rect">
            <a:avLst/>
          </a:prstGeom>
          <a:solidFill>
            <a:srgbClr val="0000FF"/>
          </a:solidFill>
        </p:spPr>
        <p:txBody>
          <a:bodyPr wrap="square">
            <a:spAutoFit/>
          </a:bodyPr>
          <a:lstStyle/>
          <a:p>
            <a:r>
              <a:rPr lang="uk-UA" sz="3200" b="1" dirty="0">
                <a:solidFill>
                  <a:schemeClr val="bg1"/>
                </a:solidFill>
              </a:rPr>
              <a:t>Покупець опціону може вийти з угоди трьома способами: </a:t>
            </a:r>
          </a:p>
        </p:txBody>
      </p:sp>
      <p:sp>
        <p:nvSpPr>
          <p:cNvPr id="8" name="Прямокутник 7"/>
          <p:cNvSpPr/>
          <p:nvPr/>
        </p:nvSpPr>
        <p:spPr>
          <a:xfrm>
            <a:off x="6400800" y="3434834"/>
            <a:ext cx="11201400" cy="1384995"/>
          </a:xfrm>
          <a:prstGeom prst="rect">
            <a:avLst/>
          </a:prstGeom>
          <a:solidFill>
            <a:srgbClr val="7A97F2"/>
          </a:solidFill>
        </p:spPr>
        <p:txBody>
          <a:bodyPr wrap="square">
            <a:spAutoFit/>
          </a:bodyPr>
          <a:lstStyle/>
          <a:p>
            <a:r>
              <a:rPr lang="ru-RU" sz="2800" b="1" dirty="0">
                <a:sym typeface="Symbol"/>
              </a:rPr>
              <a:t></a:t>
            </a:r>
            <a:r>
              <a:rPr lang="uk-UA" sz="2800" b="1" dirty="0"/>
              <a:t> здійснити своє право і пред’явити опціон до виконання; </a:t>
            </a:r>
          </a:p>
          <a:p>
            <a:r>
              <a:rPr lang="ru-RU" sz="2800" b="1" dirty="0">
                <a:sym typeface="Symbol"/>
              </a:rPr>
              <a:t></a:t>
            </a:r>
            <a:r>
              <a:rPr lang="uk-UA" sz="2800" b="1" dirty="0"/>
              <a:t> продати опціон третій стороні; </a:t>
            </a:r>
          </a:p>
          <a:p>
            <a:r>
              <a:rPr lang="ru-RU" sz="2800" b="1" dirty="0">
                <a:sym typeface="Symbol"/>
              </a:rPr>
              <a:t></a:t>
            </a:r>
            <a:r>
              <a:rPr lang="uk-UA" sz="2800" b="1" dirty="0"/>
              <a:t> знехтувати правом, наданим опціоном.</a:t>
            </a:r>
          </a:p>
        </p:txBody>
      </p:sp>
      <p:sp>
        <p:nvSpPr>
          <p:cNvPr id="9" name="Прямокутник 8"/>
          <p:cNvSpPr/>
          <p:nvPr/>
        </p:nvSpPr>
        <p:spPr>
          <a:xfrm>
            <a:off x="6400800" y="5295900"/>
            <a:ext cx="11258550" cy="3970318"/>
          </a:xfrm>
          <a:prstGeom prst="rect">
            <a:avLst/>
          </a:prstGeom>
        </p:spPr>
        <p:txBody>
          <a:bodyPr wrap="square">
            <a:spAutoFit/>
          </a:bodyPr>
          <a:lstStyle/>
          <a:p>
            <a:pPr marL="457200" indent="-457200" algn="just">
              <a:buFont typeface="Wingdings" pitchFamily="2" charset="2"/>
              <a:buChar char="Ø"/>
            </a:pPr>
            <a:r>
              <a:rPr lang="uk-UA" sz="2800" b="1" dirty="0" smtClean="0"/>
              <a:t>   Опціон </a:t>
            </a:r>
            <a:r>
              <a:rPr lang="uk-UA" sz="2800" b="1" dirty="0"/>
              <a:t>може бути виконаний лише за ціною, зафіксованою під час укладання угоди, яка називається </a:t>
            </a:r>
            <a:r>
              <a:rPr lang="uk-UA" sz="2800" b="1" dirty="0">
                <a:solidFill>
                  <a:srgbClr val="0000FF"/>
                </a:solidFill>
              </a:rPr>
              <a:t>ціною виконання </a:t>
            </a:r>
            <a:r>
              <a:rPr lang="uk-UA" sz="2800" b="1" dirty="0"/>
              <a:t>опціону, або </a:t>
            </a:r>
            <a:r>
              <a:rPr lang="uk-UA" sz="2800" b="1" dirty="0">
                <a:solidFill>
                  <a:srgbClr val="0000FF"/>
                </a:solidFill>
              </a:rPr>
              <a:t>ціною страйк</a:t>
            </a:r>
            <a:r>
              <a:rPr lang="uk-UA" sz="2800" b="1" dirty="0"/>
              <a:t>. </a:t>
            </a:r>
          </a:p>
          <a:p>
            <a:pPr marL="457200" indent="-457200" algn="just">
              <a:buFont typeface="Wingdings" pitchFamily="2" charset="2"/>
              <a:buChar char="Ø"/>
            </a:pPr>
            <a:r>
              <a:rPr lang="ru-RU" sz="2800" b="1" dirty="0" smtClean="0"/>
              <a:t>   Залежно </a:t>
            </a:r>
            <a:r>
              <a:rPr lang="ru-RU" sz="2800" b="1" dirty="0"/>
              <a:t>від умов виконання вирізняють два типи опціонів: американський та європейський. </a:t>
            </a:r>
            <a:endParaRPr lang="uk-UA" sz="2800" b="1" dirty="0"/>
          </a:p>
          <a:p>
            <a:pPr marL="457200" indent="-457200" algn="just">
              <a:buFont typeface="Wingdings" pitchFamily="2" charset="2"/>
              <a:buChar char="Ø"/>
            </a:pPr>
            <a:r>
              <a:rPr lang="ru-RU" sz="2800" b="1" dirty="0" smtClean="0"/>
              <a:t>   Опціон </a:t>
            </a:r>
            <a:r>
              <a:rPr lang="ru-RU" sz="2800" b="1" dirty="0"/>
              <a:t>американського типу може бути виконаний у будь</a:t>
            </a:r>
            <a:r>
              <a:rPr lang="uk-UA" sz="2800" b="1" dirty="0"/>
              <a:t>-</a:t>
            </a:r>
            <a:r>
              <a:rPr lang="ru-RU" sz="2800" b="1" dirty="0"/>
              <a:t>який день протягом зазначеного періоду часу. </a:t>
            </a:r>
            <a:endParaRPr lang="uk-UA" sz="2800" b="1" dirty="0"/>
          </a:p>
          <a:p>
            <a:pPr marL="457200" indent="-457200" algn="just">
              <a:buFont typeface="Wingdings" pitchFamily="2" charset="2"/>
              <a:buChar char="Ø"/>
            </a:pPr>
            <a:r>
              <a:rPr lang="ru-RU" sz="2800" b="1" dirty="0" smtClean="0"/>
              <a:t>   Для </a:t>
            </a:r>
            <a:r>
              <a:rPr lang="ru-RU" sz="2800" b="1" dirty="0"/>
              <a:t>опціону європейського типу фіксується конкретна дата його виконання.</a:t>
            </a:r>
            <a:endParaRPr lang="uk-UA" sz="2800" b="1" dirty="0"/>
          </a:p>
        </p:txBody>
      </p:sp>
    </p:spTree>
    <p:extLst>
      <p:ext uri="{BB962C8B-B14F-4D97-AF65-F5344CB8AC3E}">
        <p14:creationId xmlns:p14="http://schemas.microsoft.com/office/powerpoint/2010/main" val="17382620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grpSp>
        <p:nvGrpSpPr>
          <p:cNvPr id="2" name="Group 2"/>
          <p:cNvGrpSpPr/>
          <p:nvPr/>
        </p:nvGrpSpPr>
        <p:grpSpPr>
          <a:xfrm>
            <a:off x="2179818" y="3429000"/>
            <a:ext cx="7998348" cy="6858000"/>
            <a:chOff x="0" y="0"/>
            <a:chExt cx="802749" cy="688299"/>
          </a:xfrm>
        </p:grpSpPr>
        <p:sp>
          <p:nvSpPr>
            <p:cNvPr id="3" name="Freeform 3"/>
            <p:cNvSpPr/>
            <p:nvPr/>
          </p:nvSpPr>
          <p:spPr>
            <a:xfrm>
              <a:off x="0" y="0"/>
              <a:ext cx="802749" cy="688299"/>
            </a:xfrm>
            <a:custGeom>
              <a:avLst/>
              <a:gdLst/>
              <a:ahLst/>
              <a:cxnLst/>
              <a:rect l="l" t="t" r="r" b="b"/>
              <a:pathLst>
                <a:path w="802749" h="688299">
                  <a:moveTo>
                    <a:pt x="802749" y="344149"/>
                  </a:moveTo>
                  <a:lnTo>
                    <a:pt x="599549" y="688299"/>
                  </a:lnTo>
                  <a:lnTo>
                    <a:pt x="203200" y="688299"/>
                  </a:lnTo>
                  <a:lnTo>
                    <a:pt x="0" y="344149"/>
                  </a:lnTo>
                  <a:lnTo>
                    <a:pt x="203200" y="0"/>
                  </a:lnTo>
                  <a:lnTo>
                    <a:pt x="599549" y="0"/>
                  </a:lnTo>
                  <a:lnTo>
                    <a:pt x="802749" y="344149"/>
                  </a:lnTo>
                  <a:close/>
                </a:path>
              </a:pathLst>
            </a:custGeom>
            <a:solidFill>
              <a:srgbClr val="A066CB"/>
            </a:solidFill>
          </p:spPr>
        </p:sp>
        <p:sp>
          <p:nvSpPr>
            <p:cNvPr id="4" name="TextBox 4"/>
            <p:cNvSpPr txBox="1"/>
            <p:nvPr/>
          </p:nvSpPr>
          <p:spPr>
            <a:xfrm>
              <a:off x="114300" y="-47625"/>
              <a:ext cx="584200" cy="746125"/>
            </a:xfrm>
            <a:prstGeom prst="rect">
              <a:avLst/>
            </a:prstGeom>
          </p:spPr>
          <p:txBody>
            <a:bodyPr lIns="254000" tIns="254000" rIns="254000" bIns="254000" rtlCol="0" anchor="ctr"/>
            <a:lstStyle/>
            <a:p>
              <a:pPr algn="ctr">
                <a:lnSpc>
                  <a:spcPts val="4689"/>
                </a:lnSpc>
              </a:pPr>
              <a:endParaRPr lang="en-US" sz="3499" dirty="0">
                <a:solidFill>
                  <a:srgbClr val="FFFFFF"/>
                </a:solidFill>
                <a:latin typeface="Fira Sans Medium"/>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4026"/>
          <a:stretch>
            <a:fillRect/>
          </a:stretch>
        </p:blipFill>
        <p:spPr>
          <a:xfrm>
            <a:off x="381000" y="83920"/>
            <a:ext cx="1174078" cy="670360"/>
          </a:xfrm>
          <a:prstGeom prst="rect">
            <a:avLst/>
          </a:prstGeom>
        </p:spPr>
      </p:pic>
      <p:grpSp>
        <p:nvGrpSpPr>
          <p:cNvPr id="10" name="Group 10"/>
          <p:cNvGrpSpPr/>
          <p:nvPr/>
        </p:nvGrpSpPr>
        <p:grpSpPr>
          <a:xfrm>
            <a:off x="8109834" y="0"/>
            <a:ext cx="7998348" cy="6858000"/>
            <a:chOff x="0" y="0"/>
            <a:chExt cx="802749" cy="688299"/>
          </a:xfrm>
        </p:grpSpPr>
        <p:sp>
          <p:nvSpPr>
            <p:cNvPr id="11" name="Freeform 11"/>
            <p:cNvSpPr/>
            <p:nvPr/>
          </p:nvSpPr>
          <p:spPr>
            <a:xfrm>
              <a:off x="0" y="0"/>
              <a:ext cx="802749" cy="688299"/>
            </a:xfrm>
            <a:custGeom>
              <a:avLst/>
              <a:gdLst/>
              <a:ahLst/>
              <a:cxnLst/>
              <a:rect l="l" t="t" r="r" b="b"/>
              <a:pathLst>
                <a:path w="802749" h="688299">
                  <a:moveTo>
                    <a:pt x="802749" y="344149"/>
                  </a:moveTo>
                  <a:lnTo>
                    <a:pt x="599549" y="688299"/>
                  </a:lnTo>
                  <a:lnTo>
                    <a:pt x="203200" y="688299"/>
                  </a:lnTo>
                  <a:lnTo>
                    <a:pt x="0" y="344149"/>
                  </a:lnTo>
                  <a:lnTo>
                    <a:pt x="203200" y="0"/>
                  </a:lnTo>
                  <a:lnTo>
                    <a:pt x="599549" y="0"/>
                  </a:lnTo>
                  <a:lnTo>
                    <a:pt x="802749" y="344149"/>
                  </a:lnTo>
                  <a:close/>
                </a:path>
              </a:pathLst>
            </a:custGeom>
            <a:solidFill>
              <a:srgbClr val="FFFFFF"/>
            </a:solidFill>
          </p:spPr>
        </p:sp>
        <p:sp>
          <p:nvSpPr>
            <p:cNvPr id="12" name="TextBox 12"/>
            <p:cNvSpPr txBox="1"/>
            <p:nvPr/>
          </p:nvSpPr>
          <p:spPr>
            <a:xfrm>
              <a:off x="114300" y="-66675"/>
              <a:ext cx="584200" cy="765175"/>
            </a:xfrm>
            <a:prstGeom prst="rect">
              <a:avLst/>
            </a:prstGeom>
          </p:spPr>
          <p:txBody>
            <a:bodyPr lIns="254000" tIns="254000" rIns="254000" bIns="254000" rtlCol="0" anchor="ctr"/>
            <a:lstStyle/>
            <a:p>
              <a:pPr algn="ctr">
                <a:lnSpc>
                  <a:spcPts val="4899"/>
                </a:lnSpc>
              </a:pPr>
              <a:endParaRPr lang="en-US" sz="3499" dirty="0">
                <a:solidFill>
                  <a:srgbClr val="1836B2"/>
                </a:solidFill>
                <a:latin typeface="Fira Sans Medium"/>
              </a:endParaRPr>
            </a:p>
          </p:txBody>
        </p:sp>
      </p:grpSp>
      <p:sp>
        <p:nvSpPr>
          <p:cNvPr id="13" name="Прямокутник 12"/>
          <p:cNvSpPr/>
          <p:nvPr/>
        </p:nvSpPr>
        <p:spPr>
          <a:xfrm>
            <a:off x="3333909" y="4891247"/>
            <a:ext cx="6096000" cy="4031873"/>
          </a:xfrm>
          <a:prstGeom prst="rect">
            <a:avLst/>
          </a:prstGeom>
        </p:spPr>
        <p:txBody>
          <a:bodyPr wrap="square">
            <a:spAutoFit/>
          </a:bodyPr>
          <a:lstStyle/>
          <a:p>
            <a:r>
              <a:rPr lang="uk-UA" sz="3200" b="1" dirty="0">
                <a:solidFill>
                  <a:srgbClr val="0000FF"/>
                </a:solidFill>
              </a:rPr>
              <a:t>Опціон </a:t>
            </a:r>
            <a:r>
              <a:rPr lang="ru-RU" sz="3200" b="1" dirty="0">
                <a:solidFill>
                  <a:srgbClr val="0000FF"/>
                </a:solidFill>
              </a:rPr>
              <a:t>PUT</a:t>
            </a:r>
            <a:r>
              <a:rPr lang="uk-UA" sz="3200" b="1" dirty="0">
                <a:solidFill>
                  <a:srgbClr val="0000FF"/>
                </a:solidFill>
              </a:rPr>
              <a:t> </a:t>
            </a:r>
            <a:r>
              <a:rPr lang="uk-UA" sz="3200" b="1" dirty="0"/>
              <a:t>надає покупцеві опціону право продати обумовлену в контракті кількість базових інструментів у визначені терміни за ціною виконання або відмовитися від продажу. </a:t>
            </a:r>
            <a:r>
              <a:rPr lang="ru-RU" sz="3200" b="1" dirty="0"/>
              <a:t>Таким чином, опціон PUT захищає від зниження цін на активи. </a:t>
            </a:r>
            <a:endParaRPr lang="uk-UA" sz="3200" b="1" dirty="0"/>
          </a:p>
        </p:txBody>
      </p:sp>
      <p:sp>
        <p:nvSpPr>
          <p:cNvPr id="14" name="Прямокутник 13"/>
          <p:cNvSpPr/>
          <p:nvPr/>
        </p:nvSpPr>
        <p:spPr>
          <a:xfrm>
            <a:off x="9248685" y="1360209"/>
            <a:ext cx="5610315" cy="3539430"/>
          </a:xfrm>
          <a:prstGeom prst="rect">
            <a:avLst/>
          </a:prstGeom>
        </p:spPr>
        <p:txBody>
          <a:bodyPr wrap="square">
            <a:spAutoFit/>
          </a:bodyPr>
          <a:lstStyle/>
          <a:p>
            <a:pPr algn="just"/>
            <a:r>
              <a:rPr lang="uk-UA" sz="3200" b="1" dirty="0">
                <a:solidFill>
                  <a:srgbClr val="0000FF"/>
                </a:solidFill>
              </a:rPr>
              <a:t>Опціон </a:t>
            </a:r>
            <a:r>
              <a:rPr lang="ru-RU" sz="3200" b="1" dirty="0">
                <a:solidFill>
                  <a:srgbClr val="0000FF"/>
                </a:solidFill>
              </a:rPr>
              <a:t>CALL</a:t>
            </a:r>
            <a:r>
              <a:rPr lang="uk-UA" sz="3200" b="1" dirty="0">
                <a:solidFill>
                  <a:srgbClr val="0000FF"/>
                </a:solidFill>
              </a:rPr>
              <a:t> </a:t>
            </a:r>
            <a:r>
              <a:rPr lang="uk-UA" sz="3200" b="1" dirty="0"/>
              <a:t>надає право купити обумовлену кількість базових інструментів у визначені терміни за ціною виконання або відмовитися від купівлі і захищає покупця від підвищення цін.</a:t>
            </a:r>
          </a:p>
        </p:txBody>
      </p:sp>
      <p:sp>
        <p:nvSpPr>
          <p:cNvPr id="15" name="Прямокутник 14"/>
          <p:cNvSpPr/>
          <p:nvPr/>
        </p:nvSpPr>
        <p:spPr>
          <a:xfrm>
            <a:off x="609600" y="812323"/>
            <a:ext cx="8305800" cy="2062103"/>
          </a:xfrm>
          <a:prstGeom prst="rect">
            <a:avLst/>
          </a:prstGeom>
        </p:spPr>
        <p:txBody>
          <a:bodyPr wrap="square">
            <a:spAutoFit/>
          </a:bodyPr>
          <a:lstStyle/>
          <a:p>
            <a:r>
              <a:rPr lang="uk-UA" sz="3200" b="1" dirty="0">
                <a:solidFill>
                  <a:schemeClr val="bg1"/>
                </a:solidFill>
              </a:rPr>
              <a:t>Залежно від типу операції (купівля чи продаж), право здійснення якої надано в угоді, розрізняють опціон продажу — </a:t>
            </a:r>
            <a:r>
              <a:rPr lang="ru-RU" sz="3200" b="1" dirty="0">
                <a:solidFill>
                  <a:schemeClr val="bg1"/>
                </a:solidFill>
              </a:rPr>
              <a:t>PUT</a:t>
            </a:r>
            <a:r>
              <a:rPr lang="uk-UA" sz="3200" b="1" dirty="0">
                <a:solidFill>
                  <a:schemeClr val="bg1"/>
                </a:solidFill>
              </a:rPr>
              <a:t> (пут) і опціон купівлі — </a:t>
            </a:r>
            <a:r>
              <a:rPr lang="ru-RU" sz="3200" b="1" dirty="0">
                <a:solidFill>
                  <a:schemeClr val="bg1"/>
                </a:solidFill>
              </a:rPr>
              <a:t>CALL</a:t>
            </a:r>
            <a:r>
              <a:rPr lang="uk-UA" sz="3200" b="1" dirty="0">
                <a:solidFill>
                  <a:schemeClr val="bg1"/>
                </a:solidFill>
              </a:rPr>
              <a:t> (кол).</a:t>
            </a:r>
          </a:p>
        </p:txBody>
      </p:sp>
      <p:pic>
        <p:nvPicPr>
          <p:cNvPr id="16" name="Picture 2" descr="Business Woman png download - 768*569 - Free Transparent Businessperson png  Download. - CleanPNG / Kiss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889" r="100000"/>
                    </a14:imgEffect>
                  </a14:imgLayer>
                </a14:imgProps>
              </a:ext>
              <a:ext uri="{28A0092B-C50C-407E-A947-70E740481C1C}">
                <a14:useLocalDpi xmlns:a14="http://schemas.microsoft.com/office/drawing/2010/main" val="0"/>
              </a:ext>
            </a:extLst>
          </a:blip>
          <a:srcRect/>
          <a:stretch>
            <a:fillRect/>
          </a:stretch>
        </p:blipFill>
        <p:spPr bwMode="auto">
          <a:xfrm>
            <a:off x="9490868" y="5981701"/>
            <a:ext cx="6358731" cy="43214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sp>
        <p:nvSpPr>
          <p:cNvPr id="3" name="Прямокутник 2"/>
          <p:cNvSpPr/>
          <p:nvPr/>
        </p:nvSpPr>
        <p:spPr>
          <a:xfrm>
            <a:off x="304800" y="2351901"/>
            <a:ext cx="17678400" cy="2165866"/>
          </a:xfrm>
          <a:prstGeom prst="rect">
            <a:avLst/>
          </a:prstGeom>
          <a:solidFill>
            <a:srgbClr val="7A97F2"/>
          </a:solidFill>
        </p:spPr>
        <p:txBody>
          <a:bodyPr wrap="square">
            <a:spAutoFit/>
          </a:bodyPr>
          <a:lstStyle/>
          <a:p>
            <a:endParaRPr lang="uk-UA" sz="2800" b="1" dirty="0"/>
          </a:p>
        </p:txBody>
      </p:sp>
      <p:sp>
        <p:nvSpPr>
          <p:cNvPr id="2" name="Прямокутник 1"/>
          <p:cNvSpPr/>
          <p:nvPr/>
        </p:nvSpPr>
        <p:spPr>
          <a:xfrm>
            <a:off x="304800" y="800100"/>
            <a:ext cx="17830800" cy="8586966"/>
          </a:xfrm>
          <a:prstGeom prst="rect">
            <a:avLst/>
          </a:prstGeom>
        </p:spPr>
        <p:txBody>
          <a:bodyPr wrap="square">
            <a:spAutoFit/>
          </a:bodyPr>
          <a:lstStyle/>
          <a:p>
            <a:pPr algn="just"/>
            <a:r>
              <a:rPr lang="uk-UA" sz="3600" b="1" dirty="0" smtClean="0">
                <a:solidFill>
                  <a:srgbClr val="FFFF00"/>
                </a:solidFill>
              </a:rPr>
              <a:t>   Покупець </a:t>
            </a:r>
            <a:r>
              <a:rPr lang="uk-UA" sz="3600" b="1" dirty="0">
                <a:solidFill>
                  <a:srgbClr val="FFFF00"/>
                </a:solidFill>
              </a:rPr>
              <a:t>опціону відкриває довгу позицію (як за </a:t>
            </a:r>
            <a:r>
              <a:rPr lang="ru-RU" sz="3600" b="1" dirty="0">
                <a:solidFill>
                  <a:srgbClr val="FFFF00"/>
                </a:solidFill>
              </a:rPr>
              <a:t>PUT</a:t>
            </a:r>
            <a:r>
              <a:rPr lang="uk-UA" sz="3600" b="1" dirty="0">
                <a:solidFill>
                  <a:srgbClr val="FFFF00"/>
                </a:solidFill>
              </a:rPr>
              <a:t>, так і за </a:t>
            </a:r>
            <a:r>
              <a:rPr lang="ru-RU" sz="3600" b="1" dirty="0">
                <a:solidFill>
                  <a:srgbClr val="FFFF00"/>
                </a:solidFill>
              </a:rPr>
              <a:t>CALL</a:t>
            </a:r>
            <a:r>
              <a:rPr lang="uk-UA" sz="3600" b="1" dirty="0">
                <a:solidFill>
                  <a:srgbClr val="FFFF00"/>
                </a:solidFill>
              </a:rPr>
              <a:t>), продавець опціону займає коротку позицію за даною угодою, незалежно від виду опціону.</a:t>
            </a:r>
          </a:p>
          <a:p>
            <a:pPr algn="just"/>
            <a:endParaRPr lang="ru-RU" sz="3200" b="1" dirty="0" smtClean="0"/>
          </a:p>
          <a:p>
            <a:pPr algn="just"/>
            <a:r>
              <a:rPr lang="ru-RU" sz="3200" b="1" dirty="0" smtClean="0"/>
              <a:t>   Операції </a:t>
            </a:r>
            <a:r>
              <a:rPr lang="ru-RU" sz="3200" b="1" dirty="0"/>
              <a:t>з опціонами можуть проводитись для страхування від ризику зміни цін на фінансові інструменти, за якими учасник має балансову позицію. Такий опціон називається покритим, а позиція — застрахованою. Опціон, використовуваний для одержання прибутку від різниці в цінах купівлі та продажу за відсутності відповідної балансової позиції, називається непокритим</a:t>
            </a:r>
            <a:r>
              <a:rPr lang="ru-RU" sz="3200" b="1" dirty="0" smtClean="0"/>
              <a:t>.</a:t>
            </a:r>
          </a:p>
          <a:p>
            <a:pPr algn="just"/>
            <a:endParaRPr lang="uk-UA" sz="3200" b="1" dirty="0">
              <a:solidFill>
                <a:schemeClr val="bg1"/>
              </a:solidFill>
            </a:endParaRPr>
          </a:p>
          <a:p>
            <a:pPr marL="457200" indent="-457200" algn="just">
              <a:buFont typeface="Wingdings" pitchFamily="2" charset="2"/>
              <a:buChar char="ü"/>
            </a:pPr>
            <a:r>
              <a:rPr lang="uk-UA" sz="3600" b="1" dirty="0" smtClean="0">
                <a:solidFill>
                  <a:srgbClr val="FFFF00"/>
                </a:solidFill>
              </a:rPr>
              <a:t>   Опціон </a:t>
            </a:r>
            <a:r>
              <a:rPr lang="ru-RU" sz="3600" b="1" dirty="0">
                <a:solidFill>
                  <a:srgbClr val="FFFF00"/>
                </a:solidFill>
              </a:rPr>
              <a:t>PUT</a:t>
            </a:r>
            <a:r>
              <a:rPr lang="uk-UA" sz="3600" b="1" dirty="0">
                <a:solidFill>
                  <a:srgbClr val="FFFF00"/>
                </a:solidFill>
              </a:rPr>
              <a:t> </a:t>
            </a:r>
            <a:r>
              <a:rPr lang="uk-UA" sz="3200" b="1" dirty="0">
                <a:solidFill>
                  <a:schemeClr val="bg1"/>
                </a:solidFill>
              </a:rPr>
              <a:t>реалізовуватиметься покупцем опціону, якщо ціна спот базових інструментів стане нижчою за ціну виконання опціону. Прибуток покупця опціону обчислюється як різниця між ціною виконання (М) і спотовою ціною </a:t>
            </a:r>
            <a:r>
              <a:rPr lang="ru-RU" sz="3200" b="1" dirty="0">
                <a:solidFill>
                  <a:schemeClr val="bg1"/>
                </a:solidFill>
              </a:rPr>
              <a:t>(S) базового інструмента за мінусом опціонної премії (Ор), виплаченої в момент придбання опціону</a:t>
            </a:r>
            <a:r>
              <a:rPr lang="ru-RU" sz="3200" b="1" dirty="0" smtClean="0">
                <a:solidFill>
                  <a:schemeClr val="bg1"/>
                </a:solidFill>
              </a:rPr>
              <a:t>.</a:t>
            </a:r>
          </a:p>
          <a:p>
            <a:pPr marL="457200" indent="-457200" algn="just">
              <a:buFont typeface="Wingdings" pitchFamily="2" charset="2"/>
              <a:buChar char="ü"/>
            </a:pPr>
            <a:endParaRPr lang="uk-UA" sz="3200" b="1" dirty="0">
              <a:solidFill>
                <a:schemeClr val="bg1"/>
              </a:solidFill>
            </a:endParaRPr>
          </a:p>
          <a:p>
            <a:pPr marL="457200" indent="-457200" algn="just">
              <a:buFont typeface="Wingdings" pitchFamily="2" charset="2"/>
              <a:buChar char="ü"/>
            </a:pPr>
            <a:r>
              <a:rPr lang="uk-UA" sz="3200" b="1" dirty="0" smtClean="0">
                <a:solidFill>
                  <a:schemeClr val="bg1"/>
                </a:solidFill>
              </a:rPr>
              <a:t>   Власник </a:t>
            </a:r>
            <a:r>
              <a:rPr lang="uk-UA" sz="3200" b="1" dirty="0">
                <a:solidFill>
                  <a:srgbClr val="FFFF00"/>
                </a:solidFill>
              </a:rPr>
              <a:t>опціону </a:t>
            </a:r>
            <a:r>
              <a:rPr lang="ru-RU" sz="3200" b="1" dirty="0">
                <a:solidFill>
                  <a:srgbClr val="FFFF00"/>
                </a:solidFill>
              </a:rPr>
              <a:t>CALL</a:t>
            </a:r>
            <a:r>
              <a:rPr lang="uk-UA" sz="3200" b="1" dirty="0">
                <a:solidFill>
                  <a:schemeClr val="bg1"/>
                </a:solidFill>
              </a:rPr>
              <a:t> реалізує своє право, якщо готівкова ціна </a:t>
            </a:r>
            <a:r>
              <a:rPr lang="ru-RU" sz="3200" b="1" dirty="0">
                <a:solidFill>
                  <a:schemeClr val="bg1"/>
                </a:solidFill>
              </a:rPr>
              <a:t>S</a:t>
            </a:r>
            <a:r>
              <a:rPr lang="uk-UA" sz="3200" b="1" dirty="0">
                <a:solidFill>
                  <a:schemeClr val="bg1"/>
                </a:solidFill>
              </a:rPr>
              <a:t> перевищить ціну </a:t>
            </a:r>
            <a:r>
              <a:rPr lang="uk-UA" sz="3200" b="1" dirty="0" smtClean="0">
                <a:solidFill>
                  <a:schemeClr val="bg1"/>
                </a:solidFill>
              </a:rPr>
              <a:t>                        виконання </a:t>
            </a:r>
            <a:r>
              <a:rPr lang="uk-UA" sz="3200" b="1" dirty="0">
                <a:solidFill>
                  <a:schemeClr val="bg1"/>
                </a:solidFill>
              </a:rPr>
              <a:t>М. </a:t>
            </a:r>
            <a:r>
              <a:rPr lang="uk-UA" sz="3200" b="1" dirty="0" smtClean="0">
                <a:solidFill>
                  <a:schemeClr val="bg1"/>
                </a:solidFill>
              </a:rPr>
              <a:t>Опціон </a:t>
            </a:r>
            <a:r>
              <a:rPr lang="ru-RU" sz="3200" b="1" dirty="0">
                <a:solidFill>
                  <a:schemeClr val="bg1"/>
                </a:solidFill>
              </a:rPr>
              <a:t>CALL</a:t>
            </a:r>
            <a:r>
              <a:rPr lang="uk-UA" sz="3200" b="1" dirty="0">
                <a:solidFill>
                  <a:schemeClr val="bg1"/>
                </a:solidFill>
              </a:rPr>
              <a:t> дає право придбати фінансові інструменти в майбутньому за цінами, нижчими ніж на спотовому ринку, і одержати прибуток. </a:t>
            </a:r>
            <a:r>
              <a:rPr lang="ru-RU" sz="3200" b="1" dirty="0">
                <a:solidFill>
                  <a:schemeClr val="bg1"/>
                </a:solidFill>
              </a:rPr>
              <a:t>І в цьому разі опціонна премія — це максимальна величина втрат у випадку, коли покупець не скористається своїм правом.</a:t>
            </a:r>
            <a:endParaRPr lang="uk-UA" sz="3200" b="1" dirty="0">
              <a:solidFill>
                <a:schemeClr val="bg1"/>
              </a:solidFill>
            </a:endParaRPr>
          </a:p>
        </p:txBody>
      </p:sp>
    </p:spTree>
    <p:extLst>
      <p:ext uri="{BB962C8B-B14F-4D97-AF65-F5344CB8AC3E}">
        <p14:creationId xmlns:p14="http://schemas.microsoft.com/office/powerpoint/2010/main" val="2445185562"/>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кутник 7"/>
          <p:cNvSpPr/>
          <p:nvPr/>
        </p:nvSpPr>
        <p:spPr>
          <a:xfrm>
            <a:off x="1478280" y="8683137"/>
            <a:ext cx="15727680" cy="584775"/>
          </a:xfrm>
          <a:prstGeom prst="rect">
            <a:avLst/>
          </a:prstGeom>
          <a:solidFill>
            <a:srgbClr val="7030A0"/>
          </a:solidFill>
        </p:spPr>
        <p:txBody>
          <a:bodyPr wrap="square">
            <a:spAutoFit/>
          </a:bodyPr>
          <a:lstStyle/>
          <a:p>
            <a:pPr algn="ctr"/>
            <a:endParaRPr lang="uk-UA" sz="3200" b="1" dirty="0">
              <a:solidFill>
                <a:schemeClr val="bg1"/>
              </a:solidFill>
            </a:endParaRPr>
          </a:p>
        </p:txBody>
      </p:sp>
      <p:sp>
        <p:nvSpPr>
          <p:cNvPr id="9" name="Прямокутник 8"/>
          <p:cNvSpPr/>
          <p:nvPr/>
        </p:nvSpPr>
        <p:spPr>
          <a:xfrm>
            <a:off x="1478280" y="9127090"/>
            <a:ext cx="15727680" cy="584775"/>
          </a:xfrm>
          <a:prstGeom prst="rect">
            <a:avLst/>
          </a:prstGeom>
          <a:solidFill>
            <a:srgbClr val="7030A0"/>
          </a:solidFill>
        </p:spPr>
        <p:txBody>
          <a:bodyPr wrap="square">
            <a:spAutoFit/>
          </a:bodyPr>
          <a:lstStyle/>
          <a:p>
            <a:pPr algn="ctr"/>
            <a:endParaRPr lang="uk-UA" sz="3200" b="1" dirty="0">
              <a:solidFill>
                <a:schemeClr val="bg1"/>
              </a:solidFill>
            </a:endParaRPr>
          </a:p>
        </p:txBody>
      </p:sp>
      <p:sp>
        <p:nvSpPr>
          <p:cNvPr id="7" name="Прямокутник 6"/>
          <p:cNvSpPr/>
          <p:nvPr/>
        </p:nvSpPr>
        <p:spPr>
          <a:xfrm>
            <a:off x="1478280" y="8190695"/>
            <a:ext cx="15727680" cy="584775"/>
          </a:xfrm>
          <a:prstGeom prst="rect">
            <a:avLst/>
          </a:prstGeom>
          <a:solidFill>
            <a:srgbClr val="7030A0"/>
          </a:solidFill>
        </p:spPr>
        <p:txBody>
          <a:bodyPr wrap="square">
            <a:spAutoFit/>
          </a:bodyPr>
          <a:lstStyle/>
          <a:p>
            <a:pPr algn="ctr"/>
            <a:endParaRPr lang="uk-UA" sz="3200" b="1" dirty="0">
              <a:solidFill>
                <a:schemeClr val="bg1"/>
              </a:solidFill>
            </a:endParaRPr>
          </a:p>
        </p:txBody>
      </p:sp>
      <p:sp>
        <p:nvSpPr>
          <p:cNvPr id="5" name="Прямокутник 4"/>
          <p:cNvSpPr/>
          <p:nvPr/>
        </p:nvSpPr>
        <p:spPr>
          <a:xfrm>
            <a:off x="1508760" y="5295900"/>
            <a:ext cx="15727680" cy="584775"/>
          </a:xfrm>
          <a:prstGeom prst="rect">
            <a:avLst/>
          </a:prstGeom>
          <a:solidFill>
            <a:srgbClr val="7030A0"/>
          </a:solidFill>
        </p:spPr>
        <p:txBody>
          <a:bodyPr wrap="square">
            <a:spAutoFit/>
          </a:bodyPr>
          <a:lstStyle/>
          <a:p>
            <a:pPr algn="ctr"/>
            <a:endParaRPr lang="uk-UA" sz="3200" b="1" dirty="0">
              <a:solidFill>
                <a:schemeClr val="bg1"/>
              </a:solidFill>
            </a:endParaRPr>
          </a:p>
        </p:txBody>
      </p:sp>
      <p:sp>
        <p:nvSpPr>
          <p:cNvPr id="4" name="Прямокутник 3"/>
          <p:cNvSpPr/>
          <p:nvPr/>
        </p:nvSpPr>
        <p:spPr>
          <a:xfrm>
            <a:off x="1493520" y="2857500"/>
            <a:ext cx="15727680" cy="584775"/>
          </a:xfrm>
          <a:prstGeom prst="rect">
            <a:avLst/>
          </a:prstGeom>
          <a:solidFill>
            <a:srgbClr val="7030A0"/>
          </a:solidFill>
        </p:spPr>
        <p:txBody>
          <a:bodyPr wrap="square">
            <a:spAutoFit/>
          </a:bodyPr>
          <a:lstStyle/>
          <a:p>
            <a:pPr algn="ctr"/>
            <a:endParaRPr lang="uk-UA" sz="3200" b="1" dirty="0">
              <a:solidFill>
                <a:schemeClr val="bg1"/>
              </a:solidFill>
            </a:endParaRPr>
          </a:p>
        </p:txBody>
      </p:sp>
      <p:sp>
        <p:nvSpPr>
          <p:cNvPr id="2" name="Прямокутник 1"/>
          <p:cNvSpPr/>
          <p:nvPr/>
        </p:nvSpPr>
        <p:spPr>
          <a:xfrm>
            <a:off x="1493520" y="190500"/>
            <a:ext cx="15727680" cy="1077218"/>
          </a:xfrm>
          <a:prstGeom prst="rect">
            <a:avLst/>
          </a:prstGeom>
          <a:solidFill>
            <a:srgbClr val="7030A0"/>
          </a:solidFill>
        </p:spPr>
        <p:txBody>
          <a:bodyPr wrap="square">
            <a:spAutoFit/>
          </a:bodyPr>
          <a:lstStyle/>
          <a:p>
            <a:pPr algn="ctr"/>
            <a:r>
              <a:rPr lang="uk-UA" sz="3200" b="1" dirty="0" smtClean="0">
                <a:solidFill>
                  <a:srgbClr val="FFFF00"/>
                </a:solidFill>
              </a:rPr>
              <a:t>Залежно від співвідношення поточної ринкової ціни (S) та ціни виконання (М) опціони поділяються на три категорії. </a:t>
            </a:r>
            <a:endParaRPr lang="uk-UA" sz="3200" b="1" dirty="0">
              <a:solidFill>
                <a:srgbClr val="FFFF00"/>
              </a:solidFill>
            </a:endParaRPr>
          </a:p>
        </p:txBody>
      </p:sp>
      <p:sp>
        <p:nvSpPr>
          <p:cNvPr id="6" name="Прямокутник 5"/>
          <p:cNvSpPr/>
          <p:nvPr/>
        </p:nvSpPr>
        <p:spPr>
          <a:xfrm>
            <a:off x="1478280" y="8190695"/>
            <a:ext cx="15697200" cy="1569660"/>
          </a:xfrm>
          <a:prstGeom prst="rect">
            <a:avLst/>
          </a:prstGeom>
        </p:spPr>
        <p:txBody>
          <a:bodyPr wrap="square">
            <a:spAutoFit/>
          </a:bodyPr>
          <a:lstStyle/>
          <a:p>
            <a:r>
              <a:rPr lang="uk-UA" sz="3200" b="1" dirty="0">
                <a:solidFill>
                  <a:schemeClr val="bg1"/>
                </a:solidFill>
              </a:rPr>
              <a:t>Справджуються співвідношення: М &gt; </a:t>
            </a:r>
            <a:r>
              <a:rPr lang="ru-RU" sz="3200" b="1" dirty="0">
                <a:solidFill>
                  <a:schemeClr val="bg1"/>
                </a:solidFill>
              </a:rPr>
              <a:t>S</a:t>
            </a:r>
            <a:r>
              <a:rPr lang="uk-UA" sz="3200" b="1" dirty="0">
                <a:solidFill>
                  <a:schemeClr val="bg1"/>
                </a:solidFill>
              </a:rPr>
              <a:t> — для </a:t>
            </a:r>
            <a:r>
              <a:rPr lang="ru-RU" sz="3200" b="1" dirty="0">
                <a:solidFill>
                  <a:schemeClr val="bg1"/>
                </a:solidFill>
              </a:rPr>
              <a:t>CALL</a:t>
            </a:r>
            <a:r>
              <a:rPr lang="uk-UA" sz="3200" b="1" dirty="0">
                <a:solidFill>
                  <a:schemeClr val="bg1"/>
                </a:solidFill>
              </a:rPr>
              <a:t>, М &lt; </a:t>
            </a:r>
            <a:r>
              <a:rPr lang="ru-RU" sz="3200" b="1" dirty="0">
                <a:solidFill>
                  <a:schemeClr val="bg1"/>
                </a:solidFill>
              </a:rPr>
              <a:t>S</a:t>
            </a:r>
            <a:r>
              <a:rPr lang="uk-UA" sz="3200" b="1" dirty="0">
                <a:solidFill>
                  <a:schemeClr val="bg1"/>
                </a:solidFill>
              </a:rPr>
              <a:t> — для </a:t>
            </a:r>
            <a:r>
              <a:rPr lang="ru-RU" sz="3200" b="1" dirty="0">
                <a:solidFill>
                  <a:schemeClr val="bg1"/>
                </a:solidFill>
              </a:rPr>
              <a:t>PUT</a:t>
            </a:r>
            <a:r>
              <a:rPr lang="uk-UA" sz="3200" b="1" dirty="0">
                <a:solidFill>
                  <a:schemeClr val="bg1"/>
                </a:solidFill>
              </a:rPr>
              <a:t>. Купуючи опціон, покупець виплачує продавцеві опціонну премію, яка складається з двох частин: внутрішньої вартості; часової вартості. </a:t>
            </a:r>
          </a:p>
        </p:txBody>
      </p:sp>
      <p:sp>
        <p:nvSpPr>
          <p:cNvPr id="3" name="Прямокутник 2"/>
          <p:cNvSpPr/>
          <p:nvPr/>
        </p:nvSpPr>
        <p:spPr>
          <a:xfrm>
            <a:off x="1493520" y="1382018"/>
            <a:ext cx="15697200" cy="6494085"/>
          </a:xfrm>
          <a:prstGeom prst="rect">
            <a:avLst/>
          </a:prstGeom>
        </p:spPr>
        <p:txBody>
          <a:bodyPr wrap="square">
            <a:spAutoFit/>
          </a:bodyPr>
          <a:lstStyle/>
          <a:p>
            <a:pPr algn="just"/>
            <a:r>
              <a:rPr lang="en-US" sz="3200" b="1" dirty="0"/>
              <a:t>1. </a:t>
            </a:r>
            <a:r>
              <a:rPr lang="ru-RU" sz="3200" b="1" dirty="0"/>
              <a:t>Опціони з виграшем</a:t>
            </a:r>
            <a:r>
              <a:rPr lang="en-US" sz="3200" b="1" dirty="0"/>
              <a:t> — ITM (in the money). </a:t>
            </a:r>
            <a:r>
              <a:rPr lang="ru-RU" sz="3200" b="1" dirty="0"/>
              <a:t>Ціна виконання такого опціону вигідніша покупцеві, ніж поточна ціна базового інструмента, оскільки у разі негайного виконання приносить прибуток. Справджуються співвідношення: </a:t>
            </a:r>
            <a:endParaRPr lang="uk-UA" sz="3200" b="1" dirty="0"/>
          </a:p>
          <a:p>
            <a:pPr algn="ctr"/>
            <a:r>
              <a:rPr lang="ru-RU" sz="3200" b="1" dirty="0">
                <a:solidFill>
                  <a:schemeClr val="bg1"/>
                </a:solidFill>
              </a:rPr>
              <a:t>М &lt; S — для CALL, М &gt; S — для PUT.</a:t>
            </a:r>
            <a:endParaRPr lang="uk-UA" sz="3200" b="1" dirty="0">
              <a:solidFill>
                <a:schemeClr val="bg1"/>
              </a:solidFill>
            </a:endParaRPr>
          </a:p>
          <a:p>
            <a:pPr algn="just"/>
            <a:endParaRPr lang="uk-UA" sz="3200" b="1" dirty="0" smtClean="0"/>
          </a:p>
          <a:p>
            <a:pPr algn="just"/>
            <a:r>
              <a:rPr lang="uk-UA" sz="3200" b="1" dirty="0" smtClean="0"/>
              <a:t>2</a:t>
            </a:r>
            <a:r>
              <a:rPr lang="uk-UA" sz="3200" b="1" dirty="0"/>
              <a:t>. Опціони без виграшу — АТМ (</a:t>
            </a:r>
            <a:r>
              <a:rPr lang="ru-RU" sz="3200" b="1" dirty="0"/>
              <a:t>at the money</a:t>
            </a:r>
            <a:r>
              <a:rPr lang="uk-UA" sz="3200" b="1" dirty="0"/>
              <a:t>). Ціна виконання дорівнює поточній ціні базового інструмента і у разі негайного виконання не принесе власникові ні прибутків, ані завдасть збитків. </a:t>
            </a:r>
          </a:p>
          <a:p>
            <a:pPr algn="ctr"/>
            <a:r>
              <a:rPr lang="uk-UA" sz="3200" b="1" dirty="0">
                <a:solidFill>
                  <a:schemeClr val="bg1"/>
                </a:solidFill>
              </a:rPr>
              <a:t>Виконується рівність М = </a:t>
            </a:r>
            <a:r>
              <a:rPr lang="ru-RU" sz="3200" b="1" dirty="0">
                <a:solidFill>
                  <a:schemeClr val="bg1"/>
                </a:solidFill>
              </a:rPr>
              <a:t>S</a:t>
            </a:r>
            <a:r>
              <a:rPr lang="uk-UA" sz="3200" b="1" dirty="0" smtClean="0">
                <a:solidFill>
                  <a:schemeClr val="bg1"/>
                </a:solidFill>
              </a:rPr>
              <a:t>.</a:t>
            </a:r>
          </a:p>
          <a:p>
            <a:pPr algn="ctr"/>
            <a:endParaRPr lang="uk-UA" sz="3200" b="1" dirty="0"/>
          </a:p>
          <a:p>
            <a:pPr algn="just"/>
            <a:r>
              <a:rPr lang="uk-UA" sz="3200" b="1" dirty="0"/>
              <a:t>3. Опціони з програшем — </a:t>
            </a:r>
            <a:r>
              <a:rPr lang="en-US" sz="3200" b="1" dirty="0"/>
              <a:t>OTM</a:t>
            </a:r>
            <a:r>
              <a:rPr lang="uk-UA" sz="3200" b="1" dirty="0"/>
              <a:t> (</a:t>
            </a:r>
            <a:r>
              <a:rPr lang="en-US" sz="3200" b="1" dirty="0"/>
              <a:t>out of the money</a:t>
            </a:r>
            <a:r>
              <a:rPr lang="uk-UA" sz="3200" b="1" dirty="0"/>
              <a:t>). </a:t>
            </a:r>
            <a:r>
              <a:rPr lang="ru-RU" sz="3200" b="1" dirty="0"/>
              <a:t>Ціна виконання нижча за поточну ціну активу для PUT і вища — для CALL (невигідна власникові). У разі негайного виконання покупець опціону зазнає фінансових втрат. </a:t>
            </a:r>
            <a:endParaRPr lang="uk-UA" sz="3200" b="1" dirty="0"/>
          </a:p>
        </p:txBody>
      </p:sp>
    </p:spTree>
    <p:extLst>
      <p:ext uri="{BB962C8B-B14F-4D97-AF65-F5344CB8AC3E}">
        <p14:creationId xmlns:p14="http://schemas.microsoft.com/office/powerpoint/2010/main" val="522623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1143000" y="1409700"/>
            <a:ext cx="11049000" cy="6494085"/>
          </a:xfrm>
          <a:prstGeom prst="rect">
            <a:avLst/>
          </a:prstGeom>
        </p:spPr>
        <p:txBody>
          <a:bodyPr wrap="square">
            <a:spAutoFit/>
          </a:bodyPr>
          <a:lstStyle/>
          <a:p>
            <a:pPr marL="457200" indent="-457200" algn="just">
              <a:buFont typeface="Wingdings" pitchFamily="2" charset="2"/>
              <a:buChar char="ü"/>
            </a:pPr>
            <a:r>
              <a:rPr lang="uk-UA" sz="3200" b="1" dirty="0">
                <a:solidFill>
                  <a:srgbClr val="0000FF"/>
                </a:solidFill>
              </a:rPr>
              <a:t>Внутрішня (дійсна) вартість опціону </a:t>
            </a:r>
            <a:r>
              <a:rPr lang="uk-UA" sz="3200" b="1" dirty="0"/>
              <a:t>— це різниця між поточною ціною базового інструмента та ціною виконання опціону, яку можна одержати, негайно реалізувавши право опціону. Внутрішню вартість мають лише опціони з виграшем. </a:t>
            </a:r>
            <a:endParaRPr lang="uk-UA" sz="3200" b="1" dirty="0" smtClean="0"/>
          </a:p>
          <a:p>
            <a:pPr marL="457200" indent="-457200" algn="just">
              <a:buFont typeface="Wingdings" pitchFamily="2" charset="2"/>
              <a:buChar char="ü"/>
            </a:pPr>
            <a:endParaRPr lang="uk-UA" sz="3200" b="1" dirty="0"/>
          </a:p>
          <a:p>
            <a:pPr marL="457200" indent="-457200" algn="just">
              <a:buFont typeface="Wingdings" pitchFamily="2" charset="2"/>
              <a:buChar char="ü"/>
            </a:pPr>
            <a:endParaRPr lang="uk-UA" sz="3200" b="1" dirty="0"/>
          </a:p>
          <a:p>
            <a:pPr marL="457200" indent="-457200" algn="just">
              <a:buFont typeface="Wingdings" pitchFamily="2" charset="2"/>
              <a:buChar char="ü"/>
            </a:pPr>
            <a:r>
              <a:rPr lang="uk-UA" sz="3200" b="1" dirty="0">
                <a:solidFill>
                  <a:srgbClr val="0000FF"/>
                </a:solidFill>
              </a:rPr>
              <a:t>Часова вартість опціону </a:t>
            </a:r>
            <a:r>
              <a:rPr lang="uk-UA" sz="3200" b="1" dirty="0"/>
              <a:t>— це різниця між майбутньою (прогнозованою) ціною базових інструментів протягом періоду дії опціону та ціною виконання опціону. Часова вартість опціону залежить від двох чинників: тривалості періоду дії опціону та стандартного відхилення ціни базового інструмента. </a:t>
            </a:r>
          </a:p>
        </p:txBody>
      </p:sp>
      <p:sp>
        <p:nvSpPr>
          <p:cNvPr id="3" name="AutoShape 2" descr="Компьютерные иконки Стоимость Компьютерное программное обеспечение,  Себестоимость, текст, сервис png | PNGE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pic>
        <p:nvPicPr>
          <p:cNvPr id="6148" name="Picture 4" descr="imagen png - imagen transparente descarga gratuita"/>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61000" y1="13750" x2="59000" y2="21375"/>
                        <a14:foregroundMark x1="45778" y1="30125" x2="48667" y2="41625"/>
                        <a14:foregroundMark x1="72111" y1="36375" x2="72111" y2="49500"/>
                        <a14:foregroundMark x1="18444" y1="62875" x2="25000" y2="78750"/>
                      </a14:backgroundRemoval>
                    </a14:imgEffect>
                  </a14:imgLayer>
                </a14:imgProps>
              </a:ext>
              <a:ext uri="{28A0092B-C50C-407E-A947-70E740481C1C}">
                <a14:useLocalDpi xmlns:a14="http://schemas.microsoft.com/office/drawing/2010/main" val="0"/>
              </a:ext>
            </a:extLst>
          </a:blip>
          <a:srcRect/>
          <a:stretch>
            <a:fillRect/>
          </a:stretch>
        </p:blipFill>
        <p:spPr bwMode="auto">
          <a:xfrm>
            <a:off x="12039600" y="1104900"/>
            <a:ext cx="6096000"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990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685800" y="266700"/>
            <a:ext cx="16992600" cy="646331"/>
          </a:xfrm>
          <a:prstGeom prst="rect">
            <a:avLst/>
          </a:prstGeom>
          <a:solidFill>
            <a:srgbClr val="0000FF"/>
          </a:solidFill>
        </p:spPr>
        <p:txBody>
          <a:bodyPr wrap="square">
            <a:spAutoFit/>
          </a:bodyPr>
          <a:lstStyle/>
          <a:p>
            <a:pPr algn="ctr"/>
            <a:r>
              <a:rPr lang="uk-UA" sz="3600" b="1" dirty="0">
                <a:solidFill>
                  <a:schemeClr val="bg1"/>
                </a:solidFill>
              </a:rPr>
              <a:t>Переваги </a:t>
            </a:r>
            <a:r>
              <a:rPr lang="uk-UA" sz="3600" b="1" dirty="0" smtClean="0">
                <a:solidFill>
                  <a:schemeClr val="bg1"/>
                </a:solidFill>
              </a:rPr>
              <a:t>опціонів</a:t>
            </a:r>
            <a:endParaRPr lang="uk-UA" sz="3600" dirty="0">
              <a:solidFill>
                <a:schemeClr val="bg1"/>
              </a:solidFill>
            </a:endParaRPr>
          </a:p>
        </p:txBody>
      </p:sp>
      <p:sp>
        <p:nvSpPr>
          <p:cNvPr id="3" name="Прямокутник 2"/>
          <p:cNvSpPr/>
          <p:nvPr/>
        </p:nvSpPr>
        <p:spPr>
          <a:xfrm>
            <a:off x="1066800" y="1333500"/>
            <a:ext cx="16306800" cy="1569660"/>
          </a:xfrm>
          <a:prstGeom prst="rect">
            <a:avLst/>
          </a:prstGeom>
        </p:spPr>
        <p:txBody>
          <a:bodyPr wrap="square">
            <a:spAutoFit/>
          </a:bodyPr>
          <a:lstStyle/>
          <a:p>
            <a:pPr algn="just"/>
            <a:r>
              <a:rPr lang="uk-UA" sz="3200" b="1" dirty="0"/>
              <a:t>Опціонні контракти мають важливі переваги порівняно з іншими інструментами хеджування. </a:t>
            </a:r>
            <a:r>
              <a:rPr lang="ru-RU" sz="3200" b="1" dirty="0"/>
              <a:t>Насамперед ідеться про можливість вибору під час прийняття рішення про виконання опціону.</a:t>
            </a:r>
            <a:endParaRPr lang="uk-UA" sz="3200" b="1" dirty="0"/>
          </a:p>
        </p:txBody>
      </p:sp>
      <p:sp>
        <p:nvSpPr>
          <p:cNvPr id="4" name="Прямокутник 3"/>
          <p:cNvSpPr/>
          <p:nvPr/>
        </p:nvSpPr>
        <p:spPr>
          <a:xfrm>
            <a:off x="762000" y="3086100"/>
            <a:ext cx="16916400" cy="6494085"/>
          </a:xfrm>
          <a:prstGeom prst="rect">
            <a:avLst/>
          </a:prstGeom>
          <a:solidFill>
            <a:schemeClr val="tx2">
              <a:lumMod val="20000"/>
              <a:lumOff val="80000"/>
            </a:schemeClr>
          </a:solidFill>
        </p:spPr>
        <p:txBody>
          <a:bodyPr wrap="square">
            <a:spAutoFit/>
          </a:bodyPr>
          <a:lstStyle/>
          <a:p>
            <a:pPr marL="457200" indent="-457200">
              <a:buFont typeface="Wingdings" pitchFamily="2" charset="2"/>
              <a:buChar char="Ø"/>
            </a:pPr>
            <a:r>
              <a:rPr lang="uk-UA" sz="3200" b="1" dirty="0"/>
              <a:t> Перевага полягає також у тому, що потенційний прибуток власника опціону не обмежується, як це характерно для інших інструментів хеджування, натомість ризик власника обмежено величиною опціонної премії, яка визначається в момент укладання контракту. </a:t>
            </a:r>
            <a:r>
              <a:rPr lang="ru-RU" sz="3200" b="1" dirty="0"/>
              <a:t>Це дає змогу планувати діяльність у напрямі компенсації ймовірних втрат за опціоном. </a:t>
            </a:r>
            <a:endParaRPr lang="uk-UA" sz="3200" b="1" dirty="0"/>
          </a:p>
          <a:p>
            <a:pPr marL="457200" indent="-457200">
              <a:buFont typeface="Wingdings" pitchFamily="2" charset="2"/>
              <a:buChar char="Ø"/>
            </a:pPr>
            <a:r>
              <a:rPr lang="uk-UA" sz="3200" b="1" dirty="0"/>
              <a:t>Існування біржового та позабіржового опціонних ринків надає учасникам ширші можливості вибору для хеджування опціонами порівняно з іншими інструментами, оскільки для форвардних контрактів і свопів діє лише позабіржовий ринок, а для ф’ючерсів — лише біржовий. </a:t>
            </a:r>
          </a:p>
          <a:p>
            <a:pPr marL="457200" indent="-457200">
              <a:buFont typeface="Wingdings" pitchFamily="2" charset="2"/>
              <a:buChar char="Ø"/>
            </a:pPr>
            <a:r>
              <a:rPr lang="ru-RU" sz="3200" b="1" dirty="0"/>
              <a:t>Використовуючи опціони можна найточніше дібрати саме той тип опціону (американський, європейський), його категорію (ITM, ATM, OTM), вид торгівлі (біржовий, позабіржовий), які найповніше задовольняють потреби учасника. </a:t>
            </a:r>
            <a:endParaRPr lang="uk-UA" sz="3200" b="1" dirty="0"/>
          </a:p>
          <a:p>
            <a:pPr marL="457200" indent="-457200">
              <a:buFont typeface="Wingdings" pitchFamily="2" charset="2"/>
              <a:buChar char="Ø"/>
            </a:pPr>
            <a:r>
              <a:rPr lang="uk-UA" sz="3200" b="1" dirty="0"/>
              <a:t>Різноманітність опціонів є однією з переваг цього виду деривативів. </a:t>
            </a:r>
          </a:p>
        </p:txBody>
      </p:sp>
    </p:spTree>
    <p:extLst>
      <p:ext uri="{BB962C8B-B14F-4D97-AF65-F5344CB8AC3E}">
        <p14:creationId xmlns:p14="http://schemas.microsoft.com/office/powerpoint/2010/main" val="3526959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457200" y="2781300"/>
            <a:ext cx="17145000" cy="4801314"/>
          </a:xfrm>
          <a:prstGeom prst="rect">
            <a:avLst/>
          </a:prstGeom>
          <a:solidFill>
            <a:schemeClr val="tx2">
              <a:lumMod val="20000"/>
              <a:lumOff val="80000"/>
            </a:schemeClr>
          </a:solidFill>
        </p:spPr>
        <p:txBody>
          <a:bodyPr wrap="square">
            <a:spAutoFit/>
          </a:bodyPr>
          <a:lstStyle/>
          <a:p>
            <a:pPr marL="457200" indent="-457200" algn="just">
              <a:buFont typeface="Wingdings" pitchFamily="2" charset="2"/>
              <a:buChar char="Ø"/>
            </a:pPr>
            <a:r>
              <a:rPr lang="ru-RU" sz="3200" b="1" dirty="0">
                <a:solidFill>
                  <a:srgbClr val="0000FF"/>
                </a:solidFill>
              </a:rPr>
              <a:t>Головний недолік опціонів </a:t>
            </a:r>
            <a:r>
              <a:rPr lang="ru-RU" sz="3200" b="1" dirty="0"/>
              <a:t>— їх висока вартість. Опціони — зручні й гнучкі фінансові інструменти страхування ризиків, але їх вартість досить висока і в середньому становить близько 3 % від суми угоди. Для порівняння: форварди — комісійні не стягуються, ф’ючерси — витрати мінімальні, свопи — близько 1 % від суми контракту, тоді як опціони — 3 % від суми угоди і вище. </a:t>
            </a:r>
            <a:endParaRPr lang="uk-UA" sz="3200" b="1" dirty="0"/>
          </a:p>
          <a:p>
            <a:pPr marL="457200" indent="-457200" algn="just">
              <a:buFont typeface="Wingdings" pitchFamily="2" charset="2"/>
              <a:buChar char="Ø"/>
            </a:pPr>
            <a:r>
              <a:rPr lang="uk-UA" sz="3200" b="1" dirty="0"/>
              <a:t>Інший недолік полягає в необхідності виплати всієї опціонної премії наперед, тобто в момент укладання угоди. </a:t>
            </a:r>
          </a:p>
          <a:p>
            <a:pPr marL="457200" indent="-457200" algn="just">
              <a:buFont typeface="Wingdings" pitchFamily="2" charset="2"/>
              <a:buChar char="Ø"/>
            </a:pPr>
            <a:r>
              <a:rPr lang="uk-UA" sz="3200" b="1" dirty="0">
                <a:solidFill>
                  <a:srgbClr val="0000FF"/>
                </a:solidFill>
              </a:rPr>
              <a:t>Недолік біржових опціонів </a:t>
            </a:r>
            <a:r>
              <a:rPr lang="uk-UA" sz="3200" b="1" dirty="0"/>
              <a:t>— це стандартні суми, терміни виконання та види базових фінансових інструментів, які не завжди відповідають потребам учасників ринку.</a:t>
            </a:r>
          </a:p>
          <a:p>
            <a:r>
              <a:rPr lang="uk-UA" dirty="0"/>
              <a:t> </a:t>
            </a:r>
          </a:p>
        </p:txBody>
      </p:sp>
      <p:sp>
        <p:nvSpPr>
          <p:cNvPr id="3" name="Прямокутник 2"/>
          <p:cNvSpPr/>
          <p:nvPr/>
        </p:nvSpPr>
        <p:spPr>
          <a:xfrm>
            <a:off x="685800" y="266700"/>
            <a:ext cx="16992600" cy="646331"/>
          </a:xfrm>
          <a:prstGeom prst="rect">
            <a:avLst/>
          </a:prstGeom>
          <a:solidFill>
            <a:srgbClr val="0000FF"/>
          </a:solidFill>
        </p:spPr>
        <p:txBody>
          <a:bodyPr wrap="square">
            <a:spAutoFit/>
          </a:bodyPr>
          <a:lstStyle/>
          <a:p>
            <a:pPr algn="ctr"/>
            <a:r>
              <a:rPr lang="uk-UA" sz="3600" b="1" dirty="0" smtClean="0">
                <a:solidFill>
                  <a:schemeClr val="bg1"/>
                </a:solidFill>
              </a:rPr>
              <a:t>Недоліки опціонів</a:t>
            </a:r>
            <a:endParaRPr lang="uk-UA" sz="3600" dirty="0">
              <a:solidFill>
                <a:schemeClr val="bg1"/>
              </a:solidFill>
            </a:endParaRPr>
          </a:p>
        </p:txBody>
      </p:sp>
      <p:sp>
        <p:nvSpPr>
          <p:cNvPr id="4" name="Стрілка вниз 3"/>
          <p:cNvSpPr/>
          <p:nvPr/>
        </p:nvSpPr>
        <p:spPr>
          <a:xfrm>
            <a:off x="8839200" y="1272540"/>
            <a:ext cx="1295400" cy="1447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Tree>
    <p:extLst>
      <p:ext uri="{BB962C8B-B14F-4D97-AF65-F5344CB8AC3E}">
        <p14:creationId xmlns:p14="http://schemas.microsoft.com/office/powerpoint/2010/main" val="31919193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grpSp>
        <p:nvGrpSpPr>
          <p:cNvPr id="5" name="Group 5"/>
          <p:cNvGrpSpPr/>
          <p:nvPr/>
        </p:nvGrpSpPr>
        <p:grpSpPr>
          <a:xfrm>
            <a:off x="0" y="1834"/>
            <a:ext cx="4084320" cy="5868784"/>
            <a:chOff x="-394130" y="-2969943"/>
            <a:chExt cx="11531914" cy="11163049"/>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flipH="1">
              <a:off x="1542199" y="2714341"/>
              <a:ext cx="9595585" cy="547876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flipH="1">
              <a:off x="-394130" y="-2969943"/>
              <a:ext cx="10165955" cy="5804427"/>
            </a:xfrm>
            <a:prstGeom prst="rect">
              <a:avLst/>
            </a:prstGeom>
          </p:spPr>
        </p:pic>
      </p:grpSp>
      <p:sp>
        <p:nvSpPr>
          <p:cNvPr id="8" name="Прямокутник 7"/>
          <p:cNvSpPr/>
          <p:nvPr/>
        </p:nvSpPr>
        <p:spPr>
          <a:xfrm>
            <a:off x="4876800" y="196275"/>
            <a:ext cx="14001669" cy="1754326"/>
          </a:xfrm>
          <a:prstGeom prst="rect">
            <a:avLst/>
          </a:prstGeom>
        </p:spPr>
        <p:txBody>
          <a:bodyPr wrap="square">
            <a:spAutoFit/>
          </a:bodyPr>
          <a:lstStyle/>
          <a:p>
            <a:pPr algn="ctr"/>
            <a:r>
              <a:rPr lang="uk-UA" sz="5400" b="1" dirty="0" smtClean="0">
                <a:solidFill>
                  <a:srgbClr val="FFFF00"/>
                </a:solidFill>
              </a:rPr>
              <a:t>5.</a:t>
            </a:r>
            <a:r>
              <a:rPr lang="ru-RU" sz="5400" b="1" dirty="0">
                <a:solidFill>
                  <a:srgbClr val="FFFF00"/>
                </a:solidFill>
              </a:rPr>
              <a:t>Своп­</a:t>
            </a:r>
            <a:r>
              <a:rPr lang="uk-UA" sz="5400" b="1" dirty="0">
                <a:solidFill>
                  <a:srgbClr val="FFFF00"/>
                </a:solidFill>
              </a:rPr>
              <a:t>-</a:t>
            </a:r>
            <a:r>
              <a:rPr lang="ru-RU" sz="5400" b="1" dirty="0">
                <a:solidFill>
                  <a:srgbClr val="FFFF00"/>
                </a:solidFill>
              </a:rPr>
              <a:t>контракти</a:t>
            </a:r>
            <a:r>
              <a:rPr lang="uk-UA" sz="5400" b="1" dirty="0">
                <a:solidFill>
                  <a:srgbClr val="FFFF00"/>
                </a:solidFill>
              </a:rPr>
              <a:t>.</a:t>
            </a:r>
            <a:endParaRPr lang="uk-UA" sz="5400" dirty="0">
              <a:solidFill>
                <a:srgbClr val="FFFF00"/>
              </a:solidFill>
            </a:endParaRPr>
          </a:p>
          <a:p>
            <a:endParaRPr lang="uk-UA" sz="5400" dirty="0">
              <a:solidFill>
                <a:srgbClr val="FFFF00"/>
              </a:solidFill>
            </a:endParaRPr>
          </a:p>
        </p:txBody>
      </p:sp>
      <p:graphicFrame>
        <p:nvGraphicFramePr>
          <p:cNvPr id="10" name="Схема 9"/>
          <p:cNvGraphicFramePr/>
          <p:nvPr>
            <p:extLst>
              <p:ext uri="{D42A27DB-BD31-4B8C-83A1-F6EECF244321}">
                <p14:modId xmlns:p14="http://schemas.microsoft.com/office/powerpoint/2010/main" val="3478400180"/>
              </p:ext>
            </p:extLst>
          </p:nvPr>
        </p:nvGraphicFramePr>
        <p:xfrm>
          <a:off x="4876800" y="1573224"/>
          <a:ext cx="13030200" cy="7391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flipH="1">
            <a:off x="101005" y="5862998"/>
            <a:ext cx="3398520" cy="2880368"/>
          </a:xfrm>
          <a:prstGeom prst="rect">
            <a:avLst/>
          </a:prstGeom>
        </p:spPr>
      </p:pic>
      <p:pic>
        <p:nvPicPr>
          <p:cNvPr id="12"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flipH="1">
            <a:off x="762000" y="7310802"/>
            <a:ext cx="3398520" cy="2880368"/>
          </a:xfrm>
          <a:prstGeom prst="rect">
            <a:avLst/>
          </a:prstGeom>
        </p:spPr>
      </p:pic>
    </p:spTree>
    <p:extLst>
      <p:ext uri="{BB962C8B-B14F-4D97-AF65-F5344CB8AC3E}">
        <p14:creationId xmlns:p14="http://schemas.microsoft.com/office/powerpoint/2010/main" val="5060496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066CB"/>
        </a:solidFill>
        <a:effectLst/>
      </p:bgPr>
    </p:bg>
    <p:spTree>
      <p:nvGrpSpPr>
        <p:cNvPr id="1" name=""/>
        <p:cNvGrpSpPr/>
        <p:nvPr/>
      </p:nvGrpSpPr>
      <p:grpSpPr>
        <a:xfrm>
          <a:off x="0" y="0"/>
          <a:ext cx="0" cy="0"/>
          <a:chOff x="0" y="0"/>
          <a:chExt cx="0" cy="0"/>
        </a:xfrm>
      </p:grpSpPr>
      <p:grpSp>
        <p:nvGrpSpPr>
          <p:cNvPr id="6" name="Group 6"/>
          <p:cNvGrpSpPr/>
          <p:nvPr/>
        </p:nvGrpSpPr>
        <p:grpSpPr>
          <a:xfrm>
            <a:off x="11620500" y="-14622"/>
            <a:ext cx="6781800" cy="1185080"/>
            <a:chOff x="0" y="0"/>
            <a:chExt cx="1283814" cy="355245"/>
          </a:xfrm>
        </p:grpSpPr>
        <p:sp>
          <p:nvSpPr>
            <p:cNvPr id="7" name="Freeform 7"/>
            <p:cNvSpPr/>
            <p:nvPr/>
          </p:nvSpPr>
          <p:spPr>
            <a:xfrm>
              <a:off x="0" y="0"/>
              <a:ext cx="1283814" cy="355245"/>
            </a:xfrm>
            <a:custGeom>
              <a:avLst/>
              <a:gdLst/>
              <a:ahLst/>
              <a:cxnLst/>
              <a:rect l="l" t="t" r="r" b="b"/>
              <a:pathLst>
                <a:path w="1283814" h="355245">
                  <a:moveTo>
                    <a:pt x="1080614" y="0"/>
                  </a:moveTo>
                  <a:lnTo>
                    <a:pt x="0" y="0"/>
                  </a:lnTo>
                  <a:lnTo>
                    <a:pt x="203200" y="355245"/>
                  </a:lnTo>
                  <a:lnTo>
                    <a:pt x="1283814" y="355245"/>
                  </a:lnTo>
                  <a:lnTo>
                    <a:pt x="1080614" y="0"/>
                  </a:lnTo>
                  <a:close/>
                </a:path>
              </a:pathLst>
            </a:custGeom>
            <a:solidFill>
              <a:srgbClr val="FFFFFF"/>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2380"/>
                </a:lnSpc>
              </a:pPr>
              <a:endParaRPr dirty="0"/>
            </a:p>
          </p:txBody>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a:off x="13898038" y="229916"/>
            <a:ext cx="1387682" cy="792321"/>
          </a:xfrm>
          <a:prstGeom prst="rect">
            <a:avLst/>
          </a:prstGeom>
        </p:spPr>
      </p:pic>
      <p:sp>
        <p:nvSpPr>
          <p:cNvPr id="12" name="Прямокутник 11"/>
          <p:cNvSpPr/>
          <p:nvPr/>
        </p:nvSpPr>
        <p:spPr>
          <a:xfrm>
            <a:off x="167640" y="594474"/>
            <a:ext cx="10820400" cy="9202519"/>
          </a:xfrm>
          <a:prstGeom prst="rect">
            <a:avLst/>
          </a:prstGeom>
        </p:spPr>
        <p:txBody>
          <a:bodyPr wrap="square">
            <a:spAutoFit/>
          </a:bodyPr>
          <a:lstStyle/>
          <a:p>
            <a:pPr algn="just"/>
            <a:r>
              <a:rPr lang="ru-RU" sz="2800" b="1" dirty="0" smtClean="0"/>
              <a:t>   </a:t>
            </a:r>
            <a:r>
              <a:rPr lang="ru-RU" sz="2800" b="1" dirty="0" smtClean="0">
                <a:solidFill>
                  <a:srgbClr val="FFFF00"/>
                </a:solidFill>
              </a:rPr>
              <a:t>Основна</a:t>
            </a:r>
            <a:r>
              <a:rPr lang="ru-RU" sz="2800" b="1" dirty="0" smtClean="0">
                <a:solidFill>
                  <a:srgbClr val="FFFF00"/>
                </a:solidFill>
              </a:rPr>
              <a:t> </a:t>
            </a:r>
            <a:r>
              <a:rPr lang="ru-RU" sz="2800" b="1" dirty="0">
                <a:solidFill>
                  <a:srgbClr val="FFFF00"/>
                </a:solidFill>
              </a:rPr>
              <a:t>особливість</a:t>
            </a:r>
            <a:r>
              <a:rPr lang="ru-RU" sz="2800" b="1" dirty="0">
                <a:solidFill>
                  <a:srgbClr val="FFFF00"/>
                </a:solidFill>
              </a:rPr>
              <a:t> </a:t>
            </a:r>
            <a:r>
              <a:rPr lang="ru-RU" sz="2800" b="1" dirty="0">
                <a:solidFill>
                  <a:srgbClr val="FFFF00"/>
                </a:solidFill>
              </a:rPr>
              <a:t>свопів</a:t>
            </a:r>
            <a:r>
              <a:rPr lang="ru-RU" sz="2800" b="1" dirty="0">
                <a:solidFill>
                  <a:srgbClr val="FFFF00"/>
                </a:solidFill>
              </a:rPr>
              <a:t> </a:t>
            </a:r>
            <a:r>
              <a:rPr lang="ru-RU" sz="2800" b="1" dirty="0"/>
              <a:t>полягає</a:t>
            </a:r>
            <a:r>
              <a:rPr lang="ru-RU" sz="2800" b="1" dirty="0"/>
              <a:t> у </a:t>
            </a:r>
            <a:r>
              <a:rPr lang="ru-RU" sz="2800" b="1" dirty="0"/>
              <a:t>взаємовигідності</a:t>
            </a:r>
            <a:r>
              <a:rPr lang="ru-RU" sz="2800" b="1" dirty="0"/>
              <a:t>, коли </a:t>
            </a:r>
            <a:r>
              <a:rPr lang="ru-RU" sz="2800" b="1" dirty="0"/>
              <a:t>завдяки</a:t>
            </a:r>
            <a:r>
              <a:rPr lang="ru-RU" sz="2800" b="1" dirty="0"/>
              <a:t> </a:t>
            </a:r>
            <a:r>
              <a:rPr lang="ru-RU" sz="2800" b="1" dirty="0"/>
              <a:t>проведенню</a:t>
            </a:r>
            <a:r>
              <a:rPr lang="ru-RU" sz="2800" b="1" dirty="0"/>
              <a:t> </a:t>
            </a:r>
            <a:r>
              <a:rPr lang="ru-RU" sz="2800" b="1" dirty="0"/>
              <a:t>операцій</a:t>
            </a:r>
            <a:r>
              <a:rPr lang="ru-RU" sz="2800" b="1" dirty="0"/>
              <a:t> </a:t>
            </a:r>
            <a:r>
              <a:rPr lang="ru-RU" sz="2800" b="1" dirty="0"/>
              <a:t>обміну</a:t>
            </a:r>
            <a:r>
              <a:rPr lang="ru-RU" sz="2800" b="1" dirty="0"/>
              <a:t> </a:t>
            </a:r>
            <a:r>
              <a:rPr lang="ru-RU" sz="2800" b="1" dirty="0"/>
              <a:t>обидві</a:t>
            </a:r>
            <a:r>
              <a:rPr lang="ru-RU" sz="2800" b="1" dirty="0"/>
              <a:t> </a:t>
            </a:r>
            <a:r>
              <a:rPr lang="ru-RU" sz="2800" b="1" dirty="0"/>
              <a:t>сторони</a:t>
            </a:r>
            <a:r>
              <a:rPr lang="ru-RU" sz="2800" b="1" dirty="0"/>
              <a:t> </a:t>
            </a:r>
            <a:r>
              <a:rPr lang="ru-RU" sz="2800" b="1" dirty="0"/>
              <a:t>досягають</a:t>
            </a:r>
            <a:r>
              <a:rPr lang="ru-RU" sz="2800" b="1" dirty="0"/>
              <a:t> </a:t>
            </a:r>
            <a:r>
              <a:rPr lang="ru-RU" sz="2800" b="1" dirty="0"/>
              <a:t>тієї</a:t>
            </a:r>
            <a:r>
              <a:rPr lang="ru-RU" sz="2800" b="1" dirty="0"/>
              <a:t> мети, яку вони перед собою ставили. Угоди своп </a:t>
            </a:r>
            <a:r>
              <a:rPr lang="ru-RU" sz="2800" b="1" dirty="0"/>
              <a:t>укладаються</a:t>
            </a:r>
            <a:r>
              <a:rPr lang="ru-RU" sz="2800" b="1" dirty="0"/>
              <a:t> </a:t>
            </a:r>
            <a:r>
              <a:rPr lang="ru-RU" sz="2800" b="1" dirty="0"/>
              <a:t>тоді</a:t>
            </a:r>
            <a:r>
              <a:rPr lang="ru-RU" sz="2800" b="1" dirty="0"/>
              <a:t>, коли </a:t>
            </a:r>
            <a:r>
              <a:rPr lang="ru-RU" sz="2800" b="1" dirty="0"/>
              <a:t>потенційні</a:t>
            </a:r>
            <a:r>
              <a:rPr lang="ru-RU" sz="2800" b="1" dirty="0"/>
              <a:t> </a:t>
            </a:r>
            <a:r>
              <a:rPr lang="ru-RU" sz="2800" b="1" dirty="0"/>
              <a:t>учасники</a:t>
            </a:r>
            <a:r>
              <a:rPr lang="ru-RU" sz="2800" b="1" dirty="0"/>
              <a:t> </a:t>
            </a:r>
            <a:r>
              <a:rPr lang="ru-RU" sz="2800" b="1" dirty="0"/>
              <a:t>намагаються</a:t>
            </a:r>
            <a:r>
              <a:rPr lang="ru-RU" sz="2800" b="1" dirty="0"/>
              <a:t> </a:t>
            </a:r>
            <a:r>
              <a:rPr lang="ru-RU" sz="2800" b="1" dirty="0"/>
              <a:t>скористатися</a:t>
            </a:r>
            <a:r>
              <a:rPr lang="ru-RU" sz="2800" b="1" dirty="0"/>
              <a:t> такими </a:t>
            </a:r>
            <a:r>
              <a:rPr lang="ru-RU" sz="2800" b="1" dirty="0"/>
              <a:t>можливостями</a:t>
            </a:r>
            <a:r>
              <a:rPr lang="ru-RU" sz="2800" b="1" dirty="0"/>
              <a:t> </a:t>
            </a:r>
            <a:r>
              <a:rPr lang="ru-RU" sz="2800" b="1" dirty="0"/>
              <a:t>іншої</a:t>
            </a:r>
            <a:r>
              <a:rPr lang="ru-RU" sz="2800" b="1" dirty="0"/>
              <a:t> </a:t>
            </a:r>
            <a:r>
              <a:rPr lang="ru-RU" sz="2800" b="1" dirty="0"/>
              <a:t>сторони</a:t>
            </a:r>
            <a:r>
              <a:rPr lang="ru-RU" sz="2800" b="1" dirty="0"/>
              <a:t>, </a:t>
            </a:r>
            <a:r>
              <a:rPr lang="ru-RU" sz="2800" b="1" dirty="0"/>
              <a:t>яких</a:t>
            </a:r>
            <a:r>
              <a:rPr lang="ru-RU" sz="2800" b="1" dirty="0"/>
              <a:t> у них самих </a:t>
            </a:r>
            <a:r>
              <a:rPr lang="ru-RU" sz="2800" b="1" dirty="0"/>
              <a:t>немає</a:t>
            </a:r>
            <a:r>
              <a:rPr lang="ru-RU" sz="2800" b="1" dirty="0"/>
              <a:t>. </a:t>
            </a:r>
            <a:r>
              <a:rPr lang="ru-RU" sz="2800" b="1" dirty="0"/>
              <a:t>Отже</a:t>
            </a:r>
            <a:r>
              <a:rPr lang="ru-RU" sz="2800" b="1" dirty="0"/>
              <a:t>, </a:t>
            </a:r>
            <a:r>
              <a:rPr lang="ru-RU" sz="2800" b="1" dirty="0"/>
              <a:t>від</a:t>
            </a:r>
            <a:r>
              <a:rPr lang="ru-RU" sz="2800" b="1" dirty="0"/>
              <a:t> своп-контракту </a:t>
            </a:r>
            <a:r>
              <a:rPr lang="ru-RU" sz="2800" b="1" dirty="0"/>
              <a:t>переваги</a:t>
            </a:r>
            <a:r>
              <a:rPr lang="ru-RU" sz="2800" b="1" dirty="0"/>
              <a:t> </a:t>
            </a:r>
            <a:r>
              <a:rPr lang="ru-RU" sz="2800" b="1" dirty="0"/>
              <a:t>здобувають</a:t>
            </a:r>
            <a:r>
              <a:rPr lang="ru-RU" sz="2800" b="1" dirty="0"/>
              <a:t> </a:t>
            </a:r>
            <a:r>
              <a:rPr lang="ru-RU" sz="2800" b="1" dirty="0"/>
              <a:t>обидва</a:t>
            </a:r>
            <a:r>
              <a:rPr lang="ru-RU" sz="2800" b="1" dirty="0"/>
              <a:t> </a:t>
            </a:r>
            <a:r>
              <a:rPr lang="ru-RU" sz="2800" b="1" dirty="0"/>
              <a:t>учасники</a:t>
            </a:r>
            <a:r>
              <a:rPr lang="ru-RU" sz="2800" b="1" dirty="0"/>
              <a:t>, </a:t>
            </a:r>
            <a:r>
              <a:rPr lang="ru-RU" sz="2800" b="1" dirty="0"/>
              <a:t>жодний</a:t>
            </a:r>
            <a:r>
              <a:rPr lang="ru-RU" sz="2800" b="1" dirty="0"/>
              <a:t> з них не </a:t>
            </a:r>
            <a:r>
              <a:rPr lang="ru-RU" sz="2800" b="1" dirty="0"/>
              <a:t>програє</a:t>
            </a:r>
            <a:r>
              <a:rPr lang="ru-RU" sz="2800" b="1" dirty="0"/>
              <a:t> і не </a:t>
            </a:r>
            <a:r>
              <a:rPr lang="ru-RU" sz="2800" b="1" dirty="0"/>
              <a:t>виграє</a:t>
            </a:r>
            <a:r>
              <a:rPr lang="ru-RU" sz="2800" b="1" dirty="0"/>
              <a:t>, </a:t>
            </a:r>
            <a:r>
              <a:rPr lang="ru-RU" sz="2800" b="1" dirty="0"/>
              <a:t>завдяки</a:t>
            </a:r>
            <a:r>
              <a:rPr lang="ru-RU" sz="2800" b="1" dirty="0"/>
              <a:t> </a:t>
            </a:r>
            <a:r>
              <a:rPr lang="ru-RU" sz="2800" b="1" dirty="0"/>
              <a:t>чому</a:t>
            </a:r>
            <a:r>
              <a:rPr lang="ru-RU" sz="2800" b="1" dirty="0"/>
              <a:t> </a:t>
            </a:r>
            <a:r>
              <a:rPr lang="ru-RU" sz="2800" b="1" dirty="0"/>
              <a:t>вдається</a:t>
            </a:r>
            <a:r>
              <a:rPr lang="ru-RU" sz="2800" b="1" dirty="0"/>
              <a:t> </a:t>
            </a:r>
            <a:r>
              <a:rPr lang="ru-RU" sz="2800" b="1" dirty="0"/>
              <a:t>знизити</a:t>
            </a:r>
            <a:r>
              <a:rPr lang="ru-RU" sz="2800" b="1" dirty="0"/>
              <a:t> </a:t>
            </a:r>
            <a:r>
              <a:rPr lang="ru-RU" sz="2800" b="1" dirty="0"/>
              <a:t>вартість</a:t>
            </a:r>
            <a:r>
              <a:rPr lang="ru-RU" sz="2800" b="1" dirty="0"/>
              <a:t> </a:t>
            </a:r>
            <a:r>
              <a:rPr lang="ru-RU" sz="2800" b="1" dirty="0"/>
              <a:t>операції</a:t>
            </a:r>
            <a:r>
              <a:rPr lang="ru-RU" sz="2800" b="1" dirty="0"/>
              <a:t> своп. </a:t>
            </a:r>
            <a:endParaRPr lang="uk-UA" sz="2800" b="1" dirty="0"/>
          </a:p>
          <a:p>
            <a:pPr algn="just"/>
            <a:endParaRPr lang="ru-RU" sz="2800" b="1" dirty="0" smtClean="0"/>
          </a:p>
          <a:p>
            <a:pPr algn="just"/>
            <a:r>
              <a:rPr lang="ru-RU" sz="2800" b="1" dirty="0"/>
              <a:t> </a:t>
            </a:r>
            <a:r>
              <a:rPr lang="ru-RU" sz="2800" b="1" dirty="0" smtClean="0"/>
              <a:t>  </a:t>
            </a:r>
            <a:r>
              <a:rPr lang="ru-RU" sz="2800" b="1" dirty="0" smtClean="0">
                <a:solidFill>
                  <a:srgbClr val="FFFF00"/>
                </a:solidFill>
              </a:rPr>
              <a:t>Своп-контракти</a:t>
            </a:r>
            <a:r>
              <a:rPr lang="ru-RU" sz="2800" b="1" dirty="0" smtClean="0"/>
              <a:t> </a:t>
            </a:r>
            <a:r>
              <a:rPr lang="ru-RU" sz="2800" b="1" dirty="0"/>
              <a:t>— </a:t>
            </a:r>
            <a:r>
              <a:rPr lang="ru-RU" sz="2800" b="1" dirty="0"/>
              <a:t>порівняно</a:t>
            </a:r>
            <a:r>
              <a:rPr lang="ru-RU" sz="2800" b="1" dirty="0"/>
              <a:t> </a:t>
            </a:r>
            <a:r>
              <a:rPr lang="ru-RU" sz="2800" b="1" dirty="0"/>
              <a:t>недорогі</a:t>
            </a:r>
            <a:r>
              <a:rPr lang="ru-RU" sz="2800" b="1" dirty="0"/>
              <a:t> </a:t>
            </a:r>
            <a:r>
              <a:rPr lang="ru-RU" sz="2800" b="1" dirty="0"/>
              <a:t>інструменти</a:t>
            </a:r>
            <a:r>
              <a:rPr lang="ru-RU" sz="2800" b="1" dirty="0"/>
              <a:t> хеджування </a:t>
            </a:r>
            <a:r>
              <a:rPr lang="ru-RU" sz="2800" b="1" dirty="0"/>
              <a:t>ризиків</a:t>
            </a:r>
            <a:r>
              <a:rPr lang="ru-RU" sz="2800" b="1" dirty="0"/>
              <a:t>. За </a:t>
            </a:r>
            <a:r>
              <a:rPr lang="ru-RU" sz="2800" b="1" dirty="0"/>
              <a:t>здійснення</a:t>
            </a:r>
            <a:r>
              <a:rPr lang="ru-RU" sz="2800" b="1" dirty="0"/>
              <a:t> </a:t>
            </a:r>
            <a:r>
              <a:rPr lang="ru-RU" sz="2800" b="1" dirty="0"/>
              <a:t>операції</a:t>
            </a:r>
            <a:r>
              <a:rPr lang="ru-RU" sz="2800" b="1" dirty="0"/>
              <a:t> </a:t>
            </a:r>
            <a:r>
              <a:rPr lang="ru-RU" sz="2800" b="1" dirty="0"/>
              <a:t>зацікавлена</a:t>
            </a:r>
            <a:r>
              <a:rPr lang="ru-RU" sz="2800" b="1" dirty="0"/>
              <a:t> сторона </a:t>
            </a:r>
            <a:r>
              <a:rPr lang="ru-RU" sz="2800" b="1" dirty="0"/>
              <a:t>сплачує</a:t>
            </a:r>
            <a:r>
              <a:rPr lang="ru-RU" sz="2800" b="1" dirty="0"/>
              <a:t> </a:t>
            </a:r>
            <a:r>
              <a:rPr lang="ru-RU" sz="2800" b="1" dirty="0"/>
              <a:t>комісійну</a:t>
            </a:r>
            <a:r>
              <a:rPr lang="ru-RU" sz="2800" b="1" dirty="0"/>
              <a:t> </a:t>
            </a:r>
            <a:r>
              <a:rPr lang="ru-RU" sz="2800" b="1" dirty="0"/>
              <a:t>винагороду</a:t>
            </a:r>
            <a:r>
              <a:rPr lang="ru-RU" sz="2800" b="1" dirty="0"/>
              <a:t> в </a:t>
            </a:r>
            <a:r>
              <a:rPr lang="ru-RU" sz="2800" b="1" dirty="0"/>
              <a:t>розмірі</a:t>
            </a:r>
            <a:r>
              <a:rPr lang="ru-RU" sz="2800" b="1" dirty="0"/>
              <a:t> </a:t>
            </a:r>
            <a:r>
              <a:rPr lang="ru-RU" sz="2800" b="1" dirty="0"/>
              <a:t>близько</a:t>
            </a:r>
            <a:r>
              <a:rPr lang="ru-RU" sz="2800" b="1" dirty="0"/>
              <a:t> 1% </a:t>
            </a:r>
            <a:r>
              <a:rPr lang="ru-RU" sz="2800" b="1" dirty="0"/>
              <a:t>від</a:t>
            </a:r>
            <a:r>
              <a:rPr lang="ru-RU" sz="2800" b="1" dirty="0"/>
              <a:t> </a:t>
            </a:r>
            <a:r>
              <a:rPr lang="ru-RU" sz="2800" b="1" dirty="0"/>
              <a:t>суми</a:t>
            </a:r>
            <a:r>
              <a:rPr lang="ru-RU" sz="2800" b="1" dirty="0"/>
              <a:t> угоди. </a:t>
            </a:r>
            <a:r>
              <a:rPr lang="ru-RU" sz="2800" b="1" dirty="0"/>
              <a:t>Ці</a:t>
            </a:r>
            <a:r>
              <a:rPr lang="ru-RU" sz="2800" b="1" dirty="0"/>
              <a:t> контракти банки </a:t>
            </a:r>
            <a:r>
              <a:rPr lang="ru-RU" sz="2800" b="1" dirty="0"/>
              <a:t>укладають</a:t>
            </a:r>
            <a:r>
              <a:rPr lang="ru-RU" sz="2800" b="1" dirty="0"/>
              <a:t>, </a:t>
            </a:r>
            <a:r>
              <a:rPr lang="ru-RU" sz="2800" b="1" dirty="0"/>
              <a:t>щоб</a:t>
            </a:r>
            <a:r>
              <a:rPr lang="ru-RU" sz="2800" b="1" dirty="0"/>
              <a:t> </a:t>
            </a:r>
            <a:r>
              <a:rPr lang="ru-RU" sz="2800" b="1" dirty="0"/>
              <a:t>хеджувати</a:t>
            </a:r>
            <a:r>
              <a:rPr lang="ru-RU" sz="2800" b="1" dirty="0"/>
              <a:t> </a:t>
            </a:r>
            <a:r>
              <a:rPr lang="ru-RU" sz="2800" b="1" dirty="0"/>
              <a:t>власні</a:t>
            </a:r>
            <a:r>
              <a:rPr lang="ru-RU" sz="2800" b="1" dirty="0"/>
              <a:t> </a:t>
            </a:r>
            <a:r>
              <a:rPr lang="ru-RU" sz="2800" b="1" dirty="0"/>
              <a:t>ризики</a:t>
            </a:r>
            <a:r>
              <a:rPr lang="ru-RU" sz="2800" b="1" dirty="0"/>
              <a:t>, а </a:t>
            </a:r>
            <a:r>
              <a:rPr lang="ru-RU" sz="2800" b="1" dirty="0"/>
              <a:t>також</a:t>
            </a:r>
            <a:r>
              <a:rPr lang="ru-RU" sz="2800" b="1" dirty="0"/>
              <a:t> </a:t>
            </a:r>
            <a:r>
              <a:rPr lang="ru-RU" sz="2800" b="1" dirty="0"/>
              <a:t>надавати</a:t>
            </a:r>
            <a:r>
              <a:rPr lang="ru-RU" sz="2800" b="1" dirty="0"/>
              <a:t> </a:t>
            </a:r>
            <a:r>
              <a:rPr lang="ru-RU" sz="2800" b="1" dirty="0"/>
              <a:t>послуги</a:t>
            </a:r>
            <a:r>
              <a:rPr lang="ru-RU" sz="2800" b="1" dirty="0"/>
              <a:t> </a:t>
            </a:r>
            <a:r>
              <a:rPr lang="ru-RU" sz="2800" b="1" dirty="0"/>
              <a:t>клієнтам</a:t>
            </a:r>
            <a:r>
              <a:rPr lang="ru-RU" sz="2800" b="1" dirty="0"/>
              <a:t> для хеджування </a:t>
            </a:r>
            <a:r>
              <a:rPr lang="ru-RU" sz="2800" b="1" dirty="0"/>
              <a:t>їхніх</a:t>
            </a:r>
            <a:r>
              <a:rPr lang="ru-RU" sz="2800" b="1" dirty="0"/>
              <a:t> </a:t>
            </a:r>
            <a:r>
              <a:rPr lang="ru-RU" sz="2800" b="1" dirty="0"/>
              <a:t>ризиків</a:t>
            </a:r>
            <a:r>
              <a:rPr lang="ru-RU" sz="2800" b="1" dirty="0"/>
              <a:t>. </a:t>
            </a:r>
            <a:r>
              <a:rPr lang="ru-RU" sz="2800" b="1" dirty="0"/>
              <a:t>Саме</a:t>
            </a:r>
            <a:r>
              <a:rPr lang="ru-RU" sz="2800" b="1" dirty="0"/>
              <a:t> за </a:t>
            </a:r>
            <a:r>
              <a:rPr lang="ru-RU" sz="2800" b="1" dirty="0"/>
              <a:t>це</a:t>
            </a:r>
            <a:r>
              <a:rPr lang="ru-RU" sz="2800" b="1" dirty="0"/>
              <a:t> банк </a:t>
            </a:r>
            <a:r>
              <a:rPr lang="ru-RU" sz="2800" b="1" dirty="0"/>
              <a:t>отримує</a:t>
            </a:r>
            <a:r>
              <a:rPr lang="ru-RU" sz="2800" b="1" dirty="0"/>
              <a:t> </a:t>
            </a:r>
            <a:r>
              <a:rPr lang="ru-RU" sz="2800" b="1" dirty="0"/>
              <a:t>винагороду</a:t>
            </a:r>
            <a:r>
              <a:rPr lang="ru-RU" sz="2800" b="1" dirty="0"/>
              <a:t> у </a:t>
            </a:r>
            <a:r>
              <a:rPr lang="ru-RU" sz="2800" b="1" dirty="0"/>
              <a:t>вигляді</a:t>
            </a:r>
            <a:r>
              <a:rPr lang="ru-RU" sz="2800" b="1" dirty="0"/>
              <a:t> </a:t>
            </a:r>
            <a:r>
              <a:rPr lang="ru-RU" sz="2800" b="1" dirty="0"/>
              <a:t>комісійних</a:t>
            </a:r>
            <a:r>
              <a:rPr lang="ru-RU" sz="2800" b="1" dirty="0"/>
              <a:t>. </a:t>
            </a:r>
            <a:r>
              <a:rPr lang="ru-RU" sz="2800" b="1" dirty="0"/>
              <a:t>Іноді</a:t>
            </a:r>
            <a:r>
              <a:rPr lang="ru-RU" sz="2800" b="1" dirty="0"/>
              <a:t> </a:t>
            </a:r>
            <a:r>
              <a:rPr lang="ru-RU" sz="2800" b="1" dirty="0"/>
              <a:t>обидві</a:t>
            </a:r>
            <a:r>
              <a:rPr lang="ru-RU" sz="2800" b="1" dirty="0"/>
              <a:t> </a:t>
            </a:r>
            <a:r>
              <a:rPr lang="ru-RU" sz="2800" b="1" dirty="0"/>
              <a:t>згадані</a:t>
            </a:r>
            <a:r>
              <a:rPr lang="ru-RU" sz="2800" b="1" dirty="0"/>
              <a:t> </a:t>
            </a:r>
            <a:r>
              <a:rPr lang="ru-RU" sz="2800" b="1" dirty="0"/>
              <a:t>цілі</a:t>
            </a:r>
            <a:r>
              <a:rPr lang="ru-RU" sz="2800" b="1" dirty="0"/>
              <a:t> </a:t>
            </a:r>
            <a:r>
              <a:rPr lang="ru-RU" sz="2800" b="1" dirty="0"/>
              <a:t>можуть</a:t>
            </a:r>
            <a:r>
              <a:rPr lang="ru-RU" sz="2800" b="1" dirty="0"/>
              <a:t> </a:t>
            </a:r>
            <a:r>
              <a:rPr lang="ru-RU" sz="2800" b="1" dirty="0"/>
              <a:t>досягатися</a:t>
            </a:r>
            <a:r>
              <a:rPr lang="ru-RU" sz="2800" b="1" dirty="0"/>
              <a:t> в </a:t>
            </a:r>
            <a:r>
              <a:rPr lang="ru-RU" sz="2800" b="1" dirty="0"/>
              <a:t>одній</a:t>
            </a:r>
            <a:r>
              <a:rPr lang="ru-RU" sz="2800" b="1" dirty="0"/>
              <a:t> </a:t>
            </a:r>
            <a:r>
              <a:rPr lang="ru-RU" sz="2800" b="1" dirty="0"/>
              <a:t>угоді</a:t>
            </a:r>
            <a:r>
              <a:rPr lang="ru-RU" sz="2800" b="1" dirty="0"/>
              <a:t>. </a:t>
            </a:r>
            <a:r>
              <a:rPr lang="ru-RU" sz="2800" b="1" dirty="0"/>
              <a:t>Загалом</a:t>
            </a:r>
            <a:r>
              <a:rPr lang="ru-RU" sz="2800" b="1" dirty="0"/>
              <a:t> банки </a:t>
            </a:r>
            <a:r>
              <a:rPr lang="ru-RU" sz="2800" b="1" dirty="0"/>
              <a:t>мають</a:t>
            </a:r>
            <a:r>
              <a:rPr lang="ru-RU" sz="2800" b="1" dirty="0"/>
              <a:t> </a:t>
            </a:r>
            <a:r>
              <a:rPr lang="ru-RU" sz="2800" b="1" dirty="0"/>
              <a:t>ширші</a:t>
            </a:r>
            <a:r>
              <a:rPr lang="ru-RU" sz="2800" b="1" dirty="0"/>
              <a:t> </a:t>
            </a:r>
            <a:r>
              <a:rPr lang="ru-RU" sz="2800" b="1" dirty="0"/>
              <a:t>фінансові</a:t>
            </a:r>
            <a:r>
              <a:rPr lang="ru-RU" sz="2800" b="1" dirty="0"/>
              <a:t> </a:t>
            </a:r>
            <a:r>
              <a:rPr lang="ru-RU" sz="2800" b="1" dirty="0"/>
              <a:t>можливості</a:t>
            </a:r>
            <a:r>
              <a:rPr lang="ru-RU" sz="2800" b="1" dirty="0"/>
              <a:t> з </a:t>
            </a:r>
            <a:r>
              <a:rPr lang="ru-RU" sz="2800" b="1" dirty="0"/>
              <a:t>розміщення</a:t>
            </a:r>
            <a:r>
              <a:rPr lang="ru-RU" sz="2800" b="1" dirty="0"/>
              <a:t> та </a:t>
            </a:r>
            <a:r>
              <a:rPr lang="ru-RU" sz="2800" b="1" dirty="0"/>
              <a:t>залучення</a:t>
            </a:r>
            <a:r>
              <a:rPr lang="ru-RU" sz="2800" b="1" dirty="0"/>
              <a:t> </a:t>
            </a:r>
            <a:r>
              <a:rPr lang="ru-RU" sz="2800" b="1" dirty="0"/>
              <a:t>коштів</a:t>
            </a:r>
            <a:r>
              <a:rPr lang="ru-RU" sz="2800" b="1" dirty="0"/>
              <a:t>, тому своп-контракти </a:t>
            </a:r>
            <a:r>
              <a:rPr lang="ru-RU" sz="2800" b="1" dirty="0"/>
              <a:t>крім</a:t>
            </a:r>
            <a:r>
              <a:rPr lang="ru-RU" sz="2800" b="1" dirty="0"/>
              <a:t> </a:t>
            </a:r>
            <a:r>
              <a:rPr lang="ru-RU" sz="2800" b="1" dirty="0"/>
              <a:t>комісійних</a:t>
            </a:r>
            <a:r>
              <a:rPr lang="ru-RU" sz="2800" b="1" dirty="0"/>
              <a:t>, </a:t>
            </a:r>
            <a:r>
              <a:rPr lang="ru-RU" sz="2800" b="1" dirty="0"/>
              <a:t>які</a:t>
            </a:r>
            <a:r>
              <a:rPr lang="ru-RU" sz="2800" b="1" dirty="0"/>
              <a:t> </a:t>
            </a:r>
            <a:r>
              <a:rPr lang="ru-RU" sz="2800" b="1" dirty="0"/>
              <a:t>сплачуються</a:t>
            </a:r>
            <a:r>
              <a:rPr lang="ru-RU" sz="2800" b="1" dirty="0"/>
              <a:t> на момент </a:t>
            </a:r>
            <a:r>
              <a:rPr lang="ru-RU" sz="2800" b="1" dirty="0"/>
              <a:t>укладення</a:t>
            </a:r>
            <a:r>
              <a:rPr lang="ru-RU" sz="2800" b="1" dirty="0"/>
              <a:t> договору, </a:t>
            </a:r>
            <a:r>
              <a:rPr lang="ru-RU" sz="2800" b="1" dirty="0"/>
              <a:t>можуть</a:t>
            </a:r>
            <a:r>
              <a:rPr lang="ru-RU" sz="2800" b="1" dirty="0"/>
              <a:t> </a:t>
            </a:r>
            <a:r>
              <a:rPr lang="ru-RU" sz="2800" b="1" dirty="0"/>
              <a:t>мати</a:t>
            </a:r>
            <a:r>
              <a:rPr lang="ru-RU" sz="2800" b="1" dirty="0"/>
              <a:t> для банку й </a:t>
            </a:r>
            <a:r>
              <a:rPr lang="ru-RU" sz="2800" b="1" dirty="0"/>
              <a:t>інші</a:t>
            </a:r>
            <a:r>
              <a:rPr lang="ru-RU" sz="2800" b="1" dirty="0"/>
              <a:t> </a:t>
            </a:r>
            <a:r>
              <a:rPr lang="ru-RU" sz="2800" b="1" dirty="0"/>
              <a:t>привабливі</a:t>
            </a:r>
            <a:r>
              <a:rPr lang="ru-RU" sz="2800" b="1" dirty="0"/>
              <a:t> </a:t>
            </a:r>
            <a:r>
              <a:rPr lang="ru-RU" sz="2800" b="1" dirty="0"/>
              <a:t>властивості</a:t>
            </a:r>
            <a:r>
              <a:rPr lang="ru-RU" sz="2800" b="1" dirty="0"/>
              <a:t>.</a:t>
            </a:r>
            <a:endParaRPr lang="uk-UA" sz="2800" b="1" dirty="0"/>
          </a:p>
          <a:p>
            <a:pPr algn="just"/>
            <a:endParaRPr lang="uk-UA" sz="3200" b="1" dirty="0"/>
          </a:p>
        </p:txBody>
      </p:sp>
      <p:grpSp>
        <p:nvGrpSpPr>
          <p:cNvPr id="13" name="Group 2"/>
          <p:cNvGrpSpPr/>
          <p:nvPr/>
        </p:nvGrpSpPr>
        <p:grpSpPr>
          <a:xfrm>
            <a:off x="10233660" y="8487113"/>
            <a:ext cx="8168640" cy="1799887"/>
            <a:chOff x="0" y="0"/>
            <a:chExt cx="1682040" cy="358596"/>
          </a:xfrm>
        </p:grpSpPr>
        <p:sp>
          <p:nvSpPr>
            <p:cNvPr id="14" name="Freeform 3"/>
            <p:cNvSpPr/>
            <p:nvPr/>
          </p:nvSpPr>
          <p:spPr>
            <a:xfrm>
              <a:off x="0" y="0"/>
              <a:ext cx="1682040" cy="358596"/>
            </a:xfrm>
            <a:custGeom>
              <a:avLst/>
              <a:gdLst/>
              <a:ahLst/>
              <a:cxnLst/>
              <a:rect l="l" t="t" r="r" b="b"/>
              <a:pathLst>
                <a:path w="1682040" h="358596">
                  <a:moveTo>
                    <a:pt x="203200" y="0"/>
                  </a:moveTo>
                  <a:lnTo>
                    <a:pt x="1682040" y="0"/>
                  </a:lnTo>
                  <a:lnTo>
                    <a:pt x="1478840" y="358596"/>
                  </a:lnTo>
                  <a:lnTo>
                    <a:pt x="0" y="358596"/>
                  </a:lnTo>
                  <a:lnTo>
                    <a:pt x="203200" y="0"/>
                  </a:lnTo>
                  <a:close/>
                </a:path>
              </a:pathLst>
            </a:custGeom>
            <a:solidFill>
              <a:srgbClr val="FFFFFF"/>
            </a:solidFill>
          </p:spPr>
        </p:sp>
        <p:sp>
          <p:nvSpPr>
            <p:cNvPr id="15" name="TextBox 4"/>
            <p:cNvSpPr txBox="1"/>
            <p:nvPr/>
          </p:nvSpPr>
          <p:spPr>
            <a:xfrm>
              <a:off x="101600" y="-38100"/>
              <a:ext cx="609600" cy="647700"/>
            </a:xfrm>
            <a:prstGeom prst="rect">
              <a:avLst/>
            </a:prstGeom>
          </p:spPr>
          <p:txBody>
            <a:bodyPr lIns="50800" tIns="50800" rIns="50800" bIns="50800" rtlCol="0" anchor="ctr"/>
            <a:lstStyle/>
            <a:p>
              <a:pPr algn="ctr">
                <a:lnSpc>
                  <a:spcPts val="2380"/>
                </a:lnSpc>
              </a:pPr>
              <a:endParaRPr dirty="0"/>
            </a:p>
          </p:txBody>
        </p:sp>
      </p:grpSp>
      <p:grpSp>
        <p:nvGrpSpPr>
          <p:cNvPr id="16" name="Group 6"/>
          <p:cNvGrpSpPr>
            <a:grpSpLocks noChangeAspect="1"/>
          </p:cNvGrpSpPr>
          <p:nvPr/>
        </p:nvGrpSpPr>
        <p:grpSpPr>
          <a:xfrm>
            <a:off x="11170920" y="1178078"/>
            <a:ext cx="7117079" cy="7351634"/>
            <a:chOff x="86987" y="3773"/>
            <a:chExt cx="2983679" cy="3400974"/>
          </a:xfrm>
        </p:grpSpPr>
        <p:sp>
          <p:nvSpPr>
            <p:cNvPr id="17" name="Freeform 7"/>
            <p:cNvSpPr/>
            <p:nvPr/>
          </p:nvSpPr>
          <p:spPr>
            <a:xfrm>
              <a:off x="86987" y="3773"/>
              <a:ext cx="2983679" cy="3400974"/>
            </a:xfrm>
            <a:prstGeom prst="flowChartPunchedCard">
              <a:avLst/>
            </a:prstGeom>
            <a:blipFill>
              <a:blip r:embed="rId5"/>
              <a:srcRect/>
              <a:stretch>
                <a:fillRect l="-15586" r="-19869"/>
              </a:stretch>
            </a:blipFill>
          </p:spPr>
        </p:sp>
      </p:grpSp>
    </p:spTree>
    <p:extLst>
      <p:ext uri="{BB962C8B-B14F-4D97-AF65-F5344CB8AC3E}">
        <p14:creationId xmlns:p14="http://schemas.microsoft.com/office/powerpoint/2010/main" val="14377519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1066800" y="419100"/>
            <a:ext cx="16840200" cy="452431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ru-RU" sz="3200" b="1" dirty="0">
                <a:solidFill>
                  <a:srgbClr val="0000FF"/>
                </a:solidFill>
              </a:rPr>
              <a:t>Своп-контракти </a:t>
            </a:r>
            <a:r>
              <a:rPr lang="ru-RU" sz="3200" b="1" dirty="0">
                <a:solidFill>
                  <a:srgbClr val="0000FF"/>
                </a:solidFill>
              </a:rPr>
              <a:t>мають</a:t>
            </a:r>
            <a:r>
              <a:rPr lang="ru-RU" sz="3200" b="1" dirty="0">
                <a:solidFill>
                  <a:srgbClr val="0000FF"/>
                </a:solidFill>
              </a:rPr>
              <a:t> низку </a:t>
            </a:r>
            <a:r>
              <a:rPr lang="ru-RU" sz="3200" b="1" dirty="0">
                <a:solidFill>
                  <a:srgbClr val="0000FF"/>
                </a:solidFill>
              </a:rPr>
              <a:t>переваг</a:t>
            </a:r>
            <a:r>
              <a:rPr lang="ru-RU" sz="3200" b="1" dirty="0">
                <a:solidFill>
                  <a:srgbClr val="0000FF"/>
                </a:solidFill>
              </a:rPr>
              <a:t> </a:t>
            </a:r>
            <a:r>
              <a:rPr lang="ru-RU" sz="3200" b="1" dirty="0">
                <a:solidFill>
                  <a:srgbClr val="0000FF"/>
                </a:solidFill>
              </a:rPr>
              <a:t>порівняно</a:t>
            </a:r>
            <a:r>
              <a:rPr lang="ru-RU" sz="3200" b="1" dirty="0">
                <a:solidFill>
                  <a:srgbClr val="0000FF"/>
                </a:solidFill>
              </a:rPr>
              <a:t> з </a:t>
            </a:r>
            <a:r>
              <a:rPr lang="ru-RU" sz="3200" b="1" dirty="0">
                <a:solidFill>
                  <a:srgbClr val="0000FF"/>
                </a:solidFill>
              </a:rPr>
              <a:t>іншими</a:t>
            </a:r>
            <a:r>
              <a:rPr lang="ru-RU" sz="3200" b="1" dirty="0">
                <a:solidFill>
                  <a:srgbClr val="0000FF"/>
                </a:solidFill>
              </a:rPr>
              <a:t> </a:t>
            </a:r>
            <a:r>
              <a:rPr lang="ru-RU" sz="3200" b="1" dirty="0">
                <a:solidFill>
                  <a:srgbClr val="0000FF"/>
                </a:solidFill>
              </a:rPr>
              <a:t>деривативами</a:t>
            </a:r>
            <a:r>
              <a:rPr lang="ru-RU" sz="3200" b="1" dirty="0">
                <a:solidFill>
                  <a:srgbClr val="0000FF"/>
                </a:solidFill>
              </a:rPr>
              <a:t>. </a:t>
            </a:r>
            <a:endParaRPr lang="uk-UA" sz="3200" b="1" dirty="0">
              <a:solidFill>
                <a:srgbClr val="0000FF"/>
              </a:solidFill>
            </a:endParaRPr>
          </a:p>
          <a:p>
            <a:pPr algn="just"/>
            <a:r>
              <a:rPr lang="uk-UA" sz="3200" b="1" dirty="0"/>
              <a:t>Однією з важливих переваг є те, що обидві сторони контракту дістають можливість досягти поставленої мети: хеджування ризику або зниження витрат із залучення коштів. </a:t>
            </a:r>
            <a:r>
              <a:rPr lang="ru-RU" sz="3200" b="1" dirty="0"/>
              <a:t>Вартість</a:t>
            </a:r>
            <a:r>
              <a:rPr lang="ru-RU" sz="3200" b="1" dirty="0"/>
              <a:t> </a:t>
            </a:r>
            <a:r>
              <a:rPr lang="ru-RU" sz="3200" b="1" dirty="0"/>
              <a:t>свопів</a:t>
            </a:r>
            <a:r>
              <a:rPr lang="ru-RU" sz="3200" b="1" dirty="0"/>
              <a:t> </a:t>
            </a:r>
            <a:r>
              <a:rPr lang="ru-RU" sz="3200" b="1" dirty="0"/>
              <a:t>нижча</a:t>
            </a:r>
            <a:r>
              <a:rPr lang="ru-RU" sz="3200" b="1" dirty="0"/>
              <a:t> за </a:t>
            </a:r>
            <a:r>
              <a:rPr lang="ru-RU" sz="3200" b="1" dirty="0"/>
              <a:t>вартість</a:t>
            </a:r>
            <a:r>
              <a:rPr lang="ru-RU" sz="3200" b="1" dirty="0"/>
              <a:t> </a:t>
            </a:r>
            <a:r>
              <a:rPr lang="ru-RU" sz="3200" b="1" dirty="0"/>
              <a:t>інших</a:t>
            </a:r>
            <a:r>
              <a:rPr lang="ru-RU" sz="3200" b="1" dirty="0"/>
              <a:t> </a:t>
            </a:r>
            <a:r>
              <a:rPr lang="ru-RU" sz="3200" b="1" dirty="0"/>
              <a:t>інструментів</a:t>
            </a:r>
            <a:r>
              <a:rPr lang="ru-RU" sz="3200" b="1" dirty="0"/>
              <a:t> хеджування, </a:t>
            </a:r>
            <a:r>
              <a:rPr lang="ru-RU" sz="3200" b="1" dirty="0"/>
              <a:t>наприклад</a:t>
            </a:r>
            <a:r>
              <a:rPr lang="ru-RU" sz="3200" b="1" dirty="0"/>
              <a:t> таких, як </a:t>
            </a:r>
            <a:r>
              <a:rPr lang="ru-RU" sz="3200" b="1" dirty="0"/>
              <a:t>опціони</a:t>
            </a:r>
            <a:r>
              <a:rPr lang="ru-RU" sz="3200" b="1" dirty="0"/>
              <a:t>. У </a:t>
            </a:r>
            <a:r>
              <a:rPr lang="ru-RU" sz="3200" b="1" dirty="0"/>
              <a:t>разі</a:t>
            </a:r>
            <a:r>
              <a:rPr lang="ru-RU" sz="3200" b="1" dirty="0"/>
              <a:t> </a:t>
            </a:r>
            <a:r>
              <a:rPr lang="ru-RU" sz="3200" b="1" dirty="0"/>
              <a:t>взаємної</a:t>
            </a:r>
            <a:r>
              <a:rPr lang="ru-RU" sz="3200" b="1" dirty="0"/>
              <a:t> </a:t>
            </a:r>
            <a:r>
              <a:rPr lang="ru-RU" sz="3200" b="1" dirty="0"/>
              <a:t>домовленості</a:t>
            </a:r>
            <a:r>
              <a:rPr lang="ru-RU" sz="3200" b="1" dirty="0"/>
              <a:t> </a:t>
            </a:r>
            <a:r>
              <a:rPr lang="ru-RU" sz="3200" b="1" dirty="0"/>
              <a:t>комісійні</a:t>
            </a:r>
            <a:r>
              <a:rPr lang="ru-RU" sz="3200" b="1" dirty="0"/>
              <a:t> за </a:t>
            </a:r>
            <a:r>
              <a:rPr lang="ru-RU" sz="3200" b="1" dirty="0"/>
              <a:t>угодами</a:t>
            </a:r>
            <a:r>
              <a:rPr lang="ru-RU" sz="3200" b="1" dirty="0"/>
              <a:t> своп </a:t>
            </a:r>
            <a:r>
              <a:rPr lang="ru-RU" sz="3200" b="1" dirty="0"/>
              <a:t>можуть</a:t>
            </a:r>
            <a:r>
              <a:rPr lang="ru-RU" sz="3200" b="1" dirty="0"/>
              <a:t> </a:t>
            </a:r>
            <a:r>
              <a:rPr lang="ru-RU" sz="3200" b="1" dirty="0"/>
              <a:t>взагалі</a:t>
            </a:r>
            <a:r>
              <a:rPr lang="ru-RU" sz="3200" b="1" dirty="0"/>
              <a:t> не </a:t>
            </a:r>
            <a:r>
              <a:rPr lang="ru-RU" sz="3200" b="1" dirty="0"/>
              <a:t>стягуватися</a:t>
            </a:r>
            <a:r>
              <a:rPr lang="ru-RU" sz="3200" b="1" dirty="0"/>
              <a:t>. </a:t>
            </a:r>
            <a:endParaRPr lang="uk-UA" sz="3200" b="1" dirty="0"/>
          </a:p>
          <a:p>
            <a:pPr algn="just"/>
            <a:r>
              <a:rPr lang="ru-RU" sz="3200" b="1" dirty="0"/>
              <a:t>Перевага </a:t>
            </a:r>
            <a:r>
              <a:rPr lang="ru-RU" sz="3200" b="1" dirty="0"/>
              <a:t>свопів</a:t>
            </a:r>
            <a:r>
              <a:rPr lang="ru-RU" sz="3200" b="1" dirty="0"/>
              <a:t> </a:t>
            </a:r>
            <a:r>
              <a:rPr lang="ru-RU" sz="3200" b="1" dirty="0"/>
              <a:t>полягає</a:t>
            </a:r>
            <a:r>
              <a:rPr lang="ru-RU" sz="3200" b="1" dirty="0"/>
              <a:t> </a:t>
            </a:r>
            <a:r>
              <a:rPr lang="ru-RU" sz="3200" b="1" dirty="0"/>
              <a:t>також</a:t>
            </a:r>
            <a:r>
              <a:rPr lang="ru-RU" sz="3200" b="1" dirty="0"/>
              <a:t> у тому, </a:t>
            </a:r>
            <a:r>
              <a:rPr lang="ru-RU" sz="3200" b="1" dirty="0"/>
              <a:t>що</a:t>
            </a:r>
            <a:r>
              <a:rPr lang="ru-RU" sz="3200" b="1" dirty="0"/>
              <a:t> </a:t>
            </a:r>
            <a:r>
              <a:rPr lang="ru-RU" sz="3200" b="1" dirty="0"/>
              <a:t>ці</a:t>
            </a:r>
            <a:r>
              <a:rPr lang="ru-RU" sz="3200" b="1" dirty="0"/>
              <a:t> угоди </a:t>
            </a:r>
            <a:r>
              <a:rPr lang="ru-RU" sz="3200" b="1" dirty="0"/>
              <a:t>укладаються</a:t>
            </a:r>
            <a:r>
              <a:rPr lang="ru-RU" sz="3200" b="1" dirty="0"/>
              <a:t> на будь-</a:t>
            </a:r>
            <a:r>
              <a:rPr lang="ru-RU" sz="3200" b="1" dirty="0"/>
              <a:t>який</a:t>
            </a:r>
            <a:r>
              <a:rPr lang="ru-RU" sz="3200" b="1" dirty="0"/>
              <a:t> </a:t>
            </a:r>
            <a:r>
              <a:rPr lang="ru-RU" sz="3200" b="1" dirty="0"/>
              <a:t>період</a:t>
            </a:r>
            <a:r>
              <a:rPr lang="ru-RU" sz="3200" b="1" dirty="0"/>
              <a:t> та </a:t>
            </a:r>
            <a:r>
              <a:rPr lang="ru-RU" sz="3200" b="1" dirty="0"/>
              <a:t>базовий</a:t>
            </a:r>
            <a:r>
              <a:rPr lang="ru-RU" sz="3200" b="1" dirty="0"/>
              <a:t> </a:t>
            </a:r>
            <a:r>
              <a:rPr lang="ru-RU" sz="3200" b="1" dirty="0"/>
              <a:t>інструмент</a:t>
            </a:r>
            <a:r>
              <a:rPr lang="ru-RU" sz="3200" b="1" dirty="0"/>
              <a:t>, на </a:t>
            </a:r>
            <a:r>
              <a:rPr lang="ru-RU" sz="3200" b="1" dirty="0"/>
              <a:t>відміну</a:t>
            </a:r>
            <a:r>
              <a:rPr lang="ru-RU" sz="3200" b="1" dirty="0"/>
              <a:t>, </a:t>
            </a:r>
            <a:r>
              <a:rPr lang="ru-RU" sz="3200" b="1" dirty="0"/>
              <a:t>наприклад</a:t>
            </a:r>
            <a:r>
              <a:rPr lang="ru-RU" sz="3200" b="1" dirty="0"/>
              <a:t>, </a:t>
            </a:r>
            <a:r>
              <a:rPr lang="ru-RU" sz="3200" b="1" dirty="0"/>
              <a:t>від</a:t>
            </a:r>
            <a:r>
              <a:rPr lang="ru-RU" sz="3200" b="1" dirty="0"/>
              <a:t> </a:t>
            </a:r>
            <a:r>
              <a:rPr lang="ru-RU" sz="3200" b="1" dirty="0"/>
              <a:t>ф’ючерсів</a:t>
            </a:r>
            <a:r>
              <a:rPr lang="ru-RU" sz="3200" b="1" dirty="0"/>
              <a:t>. </a:t>
            </a:r>
            <a:r>
              <a:rPr lang="ru-RU" sz="3200" b="1" dirty="0"/>
              <a:t>Ринок</a:t>
            </a:r>
            <a:r>
              <a:rPr lang="ru-RU" sz="3200" b="1" dirty="0"/>
              <a:t> </a:t>
            </a:r>
            <a:r>
              <a:rPr lang="ru-RU" sz="3200" b="1" dirty="0"/>
              <a:t>свопів</a:t>
            </a:r>
            <a:r>
              <a:rPr lang="ru-RU" sz="3200" b="1" dirty="0"/>
              <a:t> добре </a:t>
            </a:r>
            <a:r>
              <a:rPr lang="ru-RU" sz="3200" b="1" dirty="0"/>
              <a:t>розвинений</a:t>
            </a:r>
            <a:r>
              <a:rPr lang="ru-RU" sz="3200" b="1" dirty="0"/>
              <a:t>, </a:t>
            </a:r>
            <a:r>
              <a:rPr lang="ru-RU" sz="3200" b="1" dirty="0"/>
              <a:t>отже</a:t>
            </a:r>
            <a:r>
              <a:rPr lang="ru-RU" sz="3200" b="1" dirty="0"/>
              <a:t> процедура </a:t>
            </a:r>
            <a:r>
              <a:rPr lang="ru-RU" sz="3200" b="1" dirty="0"/>
              <a:t>укладання</a:t>
            </a:r>
            <a:r>
              <a:rPr lang="ru-RU" sz="3200" b="1" dirty="0"/>
              <a:t> своп-</a:t>
            </a:r>
            <a:r>
              <a:rPr lang="ru-RU" sz="3200" b="1" dirty="0"/>
              <a:t>контрактів</a:t>
            </a:r>
            <a:r>
              <a:rPr lang="ru-RU" sz="3200" b="1" dirty="0"/>
              <a:t> легко </a:t>
            </a:r>
            <a:r>
              <a:rPr lang="ru-RU" sz="3200" b="1" dirty="0"/>
              <a:t>реалізується</a:t>
            </a:r>
            <a:r>
              <a:rPr lang="ru-RU" sz="3200" b="1" dirty="0"/>
              <a:t>, </a:t>
            </a:r>
            <a:r>
              <a:rPr lang="ru-RU" sz="3200" b="1" dirty="0"/>
              <a:t>умови</a:t>
            </a:r>
            <a:r>
              <a:rPr lang="ru-RU" sz="3200" b="1" dirty="0"/>
              <a:t> </a:t>
            </a:r>
            <a:r>
              <a:rPr lang="ru-RU" sz="3200" b="1" dirty="0"/>
              <a:t>обговорюються</a:t>
            </a:r>
            <a:r>
              <a:rPr lang="ru-RU" sz="3200" b="1" dirty="0"/>
              <a:t>, як правило, по телефону. </a:t>
            </a:r>
            <a:endParaRPr lang="uk-UA" sz="3200" b="1" dirty="0"/>
          </a:p>
        </p:txBody>
      </p:sp>
      <p:sp>
        <p:nvSpPr>
          <p:cNvPr id="3" name="Прямокутник 2"/>
          <p:cNvSpPr/>
          <p:nvPr/>
        </p:nvSpPr>
        <p:spPr>
          <a:xfrm>
            <a:off x="1295400" y="6286500"/>
            <a:ext cx="16611600" cy="255454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ru-RU" sz="3200" b="1" dirty="0">
                <a:solidFill>
                  <a:srgbClr val="0000FF"/>
                </a:solidFill>
              </a:rPr>
              <a:t>Проте</a:t>
            </a:r>
            <a:r>
              <a:rPr lang="ru-RU" sz="3200" b="1" dirty="0">
                <a:solidFill>
                  <a:srgbClr val="0000FF"/>
                </a:solidFill>
              </a:rPr>
              <a:t> своп-контракти </a:t>
            </a:r>
            <a:r>
              <a:rPr lang="ru-RU" sz="3200" b="1" dirty="0">
                <a:solidFill>
                  <a:srgbClr val="0000FF"/>
                </a:solidFill>
              </a:rPr>
              <a:t>мають</a:t>
            </a:r>
            <a:r>
              <a:rPr lang="ru-RU" sz="3200" b="1" dirty="0">
                <a:solidFill>
                  <a:srgbClr val="0000FF"/>
                </a:solidFill>
              </a:rPr>
              <a:t> </a:t>
            </a:r>
            <a:r>
              <a:rPr lang="ru-RU" sz="3200" b="1" dirty="0">
                <a:solidFill>
                  <a:srgbClr val="0000FF"/>
                </a:solidFill>
              </a:rPr>
              <a:t>деякі</a:t>
            </a:r>
            <a:r>
              <a:rPr lang="ru-RU" sz="3200" b="1" dirty="0">
                <a:solidFill>
                  <a:srgbClr val="0000FF"/>
                </a:solidFill>
              </a:rPr>
              <a:t> </a:t>
            </a:r>
            <a:r>
              <a:rPr lang="ru-RU" sz="3200" b="1" dirty="0">
                <a:solidFill>
                  <a:srgbClr val="0000FF"/>
                </a:solidFill>
              </a:rPr>
              <a:t>недоліки</a:t>
            </a:r>
            <a:r>
              <a:rPr lang="ru-RU" sz="3200" b="1" dirty="0"/>
              <a:t>, і </a:t>
            </a:r>
            <a:r>
              <a:rPr lang="ru-RU" sz="3200" b="1" dirty="0"/>
              <a:t>серед</a:t>
            </a:r>
            <a:r>
              <a:rPr lang="ru-RU" sz="3200" b="1" dirty="0"/>
              <a:t> них — </a:t>
            </a:r>
            <a:r>
              <a:rPr lang="ru-RU" sz="3200" b="1" dirty="0"/>
              <a:t>існування</a:t>
            </a:r>
            <a:r>
              <a:rPr lang="ru-RU" sz="3200" b="1" dirty="0"/>
              <a:t> кредитного ризику, </a:t>
            </a:r>
            <a:r>
              <a:rPr lang="ru-RU" sz="3200" b="1" dirty="0"/>
              <a:t>хоча</a:t>
            </a:r>
            <a:r>
              <a:rPr lang="ru-RU" sz="3200" b="1" dirty="0"/>
              <a:t>, </a:t>
            </a:r>
            <a:r>
              <a:rPr lang="ru-RU" sz="3200" b="1" dirty="0"/>
              <a:t>можливо</a:t>
            </a:r>
            <a:r>
              <a:rPr lang="ru-RU" sz="3200" b="1" dirty="0"/>
              <a:t>, і невеликого. </a:t>
            </a:r>
            <a:r>
              <a:rPr lang="ru-RU" sz="3200" b="1" dirty="0"/>
              <a:t>Якщо</a:t>
            </a:r>
            <a:r>
              <a:rPr lang="ru-RU" sz="3200" b="1" dirty="0"/>
              <a:t> угода </a:t>
            </a:r>
            <a:r>
              <a:rPr lang="ru-RU" sz="3200" b="1" dirty="0"/>
              <a:t>укладається</a:t>
            </a:r>
            <a:r>
              <a:rPr lang="ru-RU" sz="3200" b="1" dirty="0"/>
              <a:t> за </a:t>
            </a:r>
            <a:r>
              <a:rPr lang="ru-RU" sz="3200" b="1" dirty="0"/>
              <a:t>умови</a:t>
            </a:r>
            <a:r>
              <a:rPr lang="ru-RU" sz="3200" b="1" dirty="0"/>
              <a:t> реального </a:t>
            </a:r>
            <a:r>
              <a:rPr lang="ru-RU" sz="3200" b="1" dirty="0"/>
              <a:t>обміну</a:t>
            </a:r>
            <a:r>
              <a:rPr lang="ru-RU" sz="3200" b="1" dirty="0"/>
              <a:t> сумами, ризик </a:t>
            </a:r>
            <a:r>
              <a:rPr lang="ru-RU" sz="3200" b="1" dirty="0"/>
              <a:t>суттєво</a:t>
            </a:r>
            <a:r>
              <a:rPr lang="ru-RU" sz="3200" b="1" dirty="0"/>
              <a:t> </a:t>
            </a:r>
            <a:r>
              <a:rPr lang="ru-RU" sz="3200" b="1" dirty="0"/>
              <a:t>зростає</a:t>
            </a:r>
            <a:r>
              <a:rPr lang="ru-RU" sz="3200" b="1" dirty="0"/>
              <a:t>. Оскільки </a:t>
            </a:r>
            <a:r>
              <a:rPr lang="ru-RU" sz="3200" b="1" dirty="0"/>
              <a:t>свопи</a:t>
            </a:r>
            <a:r>
              <a:rPr lang="ru-RU" sz="3200" b="1" dirty="0"/>
              <a:t> — </a:t>
            </a:r>
            <a:r>
              <a:rPr lang="ru-RU" sz="3200" b="1" dirty="0"/>
              <a:t>це</a:t>
            </a:r>
            <a:r>
              <a:rPr lang="ru-RU" sz="3200" b="1" dirty="0"/>
              <a:t> </a:t>
            </a:r>
            <a:r>
              <a:rPr lang="ru-RU" sz="3200" b="1" dirty="0"/>
              <a:t>довгострокові</a:t>
            </a:r>
            <a:r>
              <a:rPr lang="ru-RU" sz="3200" b="1" dirty="0"/>
              <a:t> </a:t>
            </a:r>
            <a:r>
              <a:rPr lang="ru-RU" sz="3200" b="1" dirty="0"/>
              <a:t>похідні</a:t>
            </a:r>
            <a:r>
              <a:rPr lang="ru-RU" sz="3200" b="1" dirty="0"/>
              <a:t> </a:t>
            </a:r>
            <a:r>
              <a:rPr lang="ru-RU" sz="3200" b="1" dirty="0"/>
              <a:t>фінансові</a:t>
            </a:r>
            <a:r>
              <a:rPr lang="ru-RU" sz="3200" b="1" dirty="0"/>
              <a:t> </a:t>
            </a:r>
            <a:r>
              <a:rPr lang="ru-RU" sz="3200" b="1" dirty="0"/>
              <a:t>інструменти</a:t>
            </a:r>
            <a:r>
              <a:rPr lang="ru-RU" sz="3200" b="1" dirty="0"/>
              <a:t>, то </a:t>
            </a:r>
            <a:r>
              <a:rPr lang="ru-RU" sz="3200" b="1" dirty="0"/>
              <a:t>рівень</a:t>
            </a:r>
            <a:r>
              <a:rPr lang="ru-RU" sz="3200" b="1" dirty="0"/>
              <a:t> ризику </a:t>
            </a:r>
            <a:r>
              <a:rPr lang="ru-RU" sz="3200" b="1" dirty="0"/>
              <a:t>протягом</a:t>
            </a:r>
            <a:r>
              <a:rPr lang="ru-RU" sz="3200" b="1" dirty="0"/>
              <a:t> </a:t>
            </a:r>
            <a:r>
              <a:rPr lang="ru-RU" sz="3200" b="1" dirty="0"/>
              <a:t>дії</a:t>
            </a:r>
            <a:r>
              <a:rPr lang="ru-RU" sz="3200" b="1" dirty="0"/>
              <a:t> контракту </a:t>
            </a:r>
            <a:r>
              <a:rPr lang="ru-RU" sz="3200" b="1" dirty="0"/>
              <a:t>безперервно</a:t>
            </a:r>
            <a:r>
              <a:rPr lang="ru-RU" sz="3200" b="1" dirty="0"/>
              <a:t> </a:t>
            </a:r>
            <a:r>
              <a:rPr lang="ru-RU" sz="3200" b="1" dirty="0"/>
              <a:t>змінюється</a:t>
            </a:r>
            <a:r>
              <a:rPr lang="ru-RU" sz="3200" b="1" dirty="0"/>
              <a:t> і </a:t>
            </a:r>
            <a:r>
              <a:rPr lang="ru-RU" sz="3200" b="1" dirty="0" smtClean="0"/>
              <a:t>потребу </a:t>
            </a:r>
            <a:r>
              <a:rPr lang="ru-RU" sz="3200" b="1" dirty="0"/>
              <a:t>постійного</a:t>
            </a:r>
            <a:r>
              <a:rPr lang="ru-RU" sz="3200" b="1" dirty="0"/>
              <a:t> контролю. </a:t>
            </a:r>
            <a:endParaRPr lang="uk-UA" sz="3200" b="1" dirty="0"/>
          </a:p>
        </p:txBody>
      </p:sp>
      <p:sp>
        <p:nvSpPr>
          <p:cNvPr id="4" name="Овал 3"/>
          <p:cNvSpPr/>
          <p:nvPr/>
        </p:nvSpPr>
        <p:spPr>
          <a:xfrm>
            <a:off x="182880" y="6286500"/>
            <a:ext cx="762000" cy="6858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5" name="Овал 4"/>
          <p:cNvSpPr/>
          <p:nvPr/>
        </p:nvSpPr>
        <p:spPr>
          <a:xfrm>
            <a:off x="152400" y="647700"/>
            <a:ext cx="762000" cy="6858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cxnSp>
        <p:nvCxnSpPr>
          <p:cNvPr id="7" name="Пряма сполучна лінія 6"/>
          <p:cNvCxnSpPr>
            <a:endCxn id="5" idx="4"/>
          </p:cNvCxnSpPr>
          <p:nvPr/>
        </p:nvCxnSpPr>
        <p:spPr>
          <a:xfrm>
            <a:off x="381000" y="800100"/>
            <a:ext cx="152400" cy="5334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Пряма сполучна лінія 10"/>
          <p:cNvCxnSpPr>
            <a:endCxn id="5" idx="4"/>
          </p:cNvCxnSpPr>
          <p:nvPr/>
        </p:nvCxnSpPr>
        <p:spPr>
          <a:xfrm flipH="1">
            <a:off x="533400" y="800100"/>
            <a:ext cx="152400" cy="5334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Пряма сполучна лінія 11"/>
          <p:cNvCxnSpPr/>
          <p:nvPr/>
        </p:nvCxnSpPr>
        <p:spPr>
          <a:xfrm flipH="1">
            <a:off x="487680" y="6362700"/>
            <a:ext cx="152400" cy="5334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Пряма сполучна лінія 13"/>
          <p:cNvCxnSpPr/>
          <p:nvPr/>
        </p:nvCxnSpPr>
        <p:spPr>
          <a:xfrm>
            <a:off x="487680" y="6370320"/>
            <a:ext cx="152400" cy="5334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6340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066C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125200" y="1170458"/>
            <a:ext cx="7162800" cy="7524935"/>
            <a:chOff x="132906" y="3174"/>
            <a:chExt cx="2648062" cy="3483076"/>
          </a:xfrm>
        </p:grpSpPr>
        <p:sp>
          <p:nvSpPr>
            <p:cNvPr id="3" name="Freeform 3"/>
            <p:cNvSpPr/>
            <p:nvPr/>
          </p:nvSpPr>
          <p:spPr>
            <a:xfrm>
              <a:off x="132906" y="3174"/>
              <a:ext cx="2648062" cy="3483076"/>
            </a:xfrm>
            <a:prstGeom prst="flowChartPunchedCard">
              <a:avLst/>
            </a:prstGeom>
            <a:blipFill>
              <a:blip r:embed="rId2"/>
              <a:srcRect/>
              <a:stretch>
                <a:fillRect l="-1" t="-27069" r="-15437" b="-46149"/>
              </a:stretch>
            </a:blipFill>
          </p:spPr>
        </p:sp>
      </p:grpSp>
      <p:grpSp>
        <p:nvGrpSpPr>
          <p:cNvPr id="6" name="Group 6"/>
          <p:cNvGrpSpPr/>
          <p:nvPr/>
        </p:nvGrpSpPr>
        <p:grpSpPr>
          <a:xfrm>
            <a:off x="11620500" y="-14622"/>
            <a:ext cx="6781800" cy="1185080"/>
            <a:chOff x="0" y="0"/>
            <a:chExt cx="1283814" cy="355245"/>
          </a:xfrm>
        </p:grpSpPr>
        <p:sp>
          <p:nvSpPr>
            <p:cNvPr id="7" name="Freeform 7"/>
            <p:cNvSpPr/>
            <p:nvPr/>
          </p:nvSpPr>
          <p:spPr>
            <a:xfrm>
              <a:off x="0" y="0"/>
              <a:ext cx="1283814" cy="355245"/>
            </a:xfrm>
            <a:custGeom>
              <a:avLst/>
              <a:gdLst/>
              <a:ahLst/>
              <a:cxnLst/>
              <a:rect l="l" t="t" r="r" b="b"/>
              <a:pathLst>
                <a:path w="1283814" h="355245">
                  <a:moveTo>
                    <a:pt x="1080614" y="0"/>
                  </a:moveTo>
                  <a:lnTo>
                    <a:pt x="0" y="0"/>
                  </a:lnTo>
                  <a:lnTo>
                    <a:pt x="203200" y="355245"/>
                  </a:lnTo>
                  <a:lnTo>
                    <a:pt x="1283814" y="355245"/>
                  </a:lnTo>
                  <a:lnTo>
                    <a:pt x="1080614" y="0"/>
                  </a:lnTo>
                  <a:close/>
                </a:path>
              </a:pathLst>
            </a:custGeom>
            <a:solidFill>
              <a:srgbClr val="FFFFFF"/>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2380"/>
                </a:lnSpc>
              </a:pPr>
              <a:endParaRPr dirty="0"/>
            </a:p>
          </p:txBody>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a:off x="13898038" y="229916"/>
            <a:ext cx="1387682" cy="792321"/>
          </a:xfrm>
          <a:prstGeom prst="rect">
            <a:avLst/>
          </a:prstGeom>
        </p:spPr>
      </p:pic>
      <p:sp>
        <p:nvSpPr>
          <p:cNvPr id="12" name="Прямокутник 11"/>
          <p:cNvSpPr/>
          <p:nvPr/>
        </p:nvSpPr>
        <p:spPr>
          <a:xfrm>
            <a:off x="152400" y="994555"/>
            <a:ext cx="10820400" cy="8463855"/>
          </a:xfrm>
          <a:prstGeom prst="rect">
            <a:avLst/>
          </a:prstGeom>
        </p:spPr>
        <p:txBody>
          <a:bodyPr wrap="square">
            <a:spAutoFit/>
          </a:bodyPr>
          <a:lstStyle/>
          <a:p>
            <a:pPr algn="just"/>
            <a:r>
              <a:rPr lang="uk-UA" sz="3200" b="1" dirty="0" smtClean="0">
                <a:solidFill>
                  <a:srgbClr val="FFFF00"/>
                </a:solidFill>
              </a:rPr>
              <a:t>   Методи </a:t>
            </a:r>
            <a:r>
              <a:rPr lang="uk-UA" sz="3200" b="1" dirty="0">
                <a:solidFill>
                  <a:srgbClr val="FFFF00"/>
                </a:solidFill>
              </a:rPr>
              <a:t>хеджування </a:t>
            </a:r>
            <a:r>
              <a:rPr lang="uk-UA" sz="3200" b="1" dirty="0"/>
              <a:t>— це способи впливу на структуру фінансових активів та зобов’язань для обмеження рівня ризику або створення систем захисту від ризику укладанням додаткових фінансових угод. </a:t>
            </a:r>
          </a:p>
          <a:p>
            <a:pPr algn="just"/>
            <a:r>
              <a:rPr lang="uk-UA" sz="3200" b="1" dirty="0" smtClean="0">
                <a:solidFill>
                  <a:schemeClr val="bg1"/>
                </a:solidFill>
              </a:rPr>
              <a:t>   </a:t>
            </a:r>
            <a:r>
              <a:rPr lang="uk-UA" sz="3200" b="1" dirty="0" smtClean="0">
                <a:solidFill>
                  <a:srgbClr val="FFFF00"/>
                </a:solidFill>
              </a:rPr>
              <a:t>Операція </a:t>
            </a:r>
            <a:r>
              <a:rPr lang="uk-UA" sz="3200" b="1" dirty="0">
                <a:solidFill>
                  <a:srgbClr val="FFFF00"/>
                </a:solidFill>
              </a:rPr>
              <a:t>хеджування </a:t>
            </a:r>
            <a:r>
              <a:rPr lang="uk-UA" sz="3200" b="1" dirty="0"/>
              <a:t>передбачає укладення строкової компенсаційної угоди з третьою стороною для повної ліквідації або часткової нейтралізації цінового ризику. </a:t>
            </a:r>
            <a:r>
              <a:rPr lang="ru-RU" sz="3200" b="1" dirty="0"/>
              <a:t>Умови такої угоди дозволяють мати виграш (компенсацію) у разі фінансових втрат в основній (балансовій) </a:t>
            </a:r>
            <a:r>
              <a:rPr lang="ru-RU" sz="3200" b="1" dirty="0"/>
              <a:t>операції</a:t>
            </a:r>
            <a:r>
              <a:rPr lang="ru-RU" sz="3200" b="1" dirty="0"/>
              <a:t>. </a:t>
            </a:r>
            <a:endParaRPr lang="uk-UA" sz="3200" b="1" dirty="0"/>
          </a:p>
          <a:p>
            <a:pPr algn="just"/>
            <a:r>
              <a:rPr lang="uk-UA" sz="3200" b="1" dirty="0" smtClean="0">
                <a:solidFill>
                  <a:schemeClr val="bg1"/>
                </a:solidFill>
              </a:rPr>
              <a:t>    </a:t>
            </a:r>
            <a:r>
              <a:rPr lang="uk-UA" sz="3200" b="1" dirty="0" smtClean="0">
                <a:solidFill>
                  <a:srgbClr val="FFFF00"/>
                </a:solidFill>
              </a:rPr>
              <a:t>Інструменти </a:t>
            </a:r>
            <a:r>
              <a:rPr lang="uk-UA" sz="3200" b="1" dirty="0">
                <a:solidFill>
                  <a:srgbClr val="FFFF00"/>
                </a:solidFill>
              </a:rPr>
              <a:t>хеджування </a:t>
            </a:r>
            <a:r>
              <a:rPr lang="uk-UA" sz="3200" b="1" dirty="0"/>
              <a:t>— це фінансові угоди, механізм дії яких сприяє мінімізації ризику зміни ціни базового інструмента в майбутньому. Для хеджування ризиків використовують похідні фінансові інструменти, такі як форвардні угоди, ф’ючерсні контракти, опціони та своп-контракти, а також гібридні фінансові інструменти — свопціони, опціонні форвардні угоди, опціони на купівлю (продаж) ф’ючерсів і т. ін.</a:t>
            </a:r>
          </a:p>
        </p:txBody>
      </p:sp>
      <p:grpSp>
        <p:nvGrpSpPr>
          <p:cNvPr id="13" name="Group 2"/>
          <p:cNvGrpSpPr/>
          <p:nvPr/>
        </p:nvGrpSpPr>
        <p:grpSpPr>
          <a:xfrm>
            <a:off x="10165080" y="8659980"/>
            <a:ext cx="8122919" cy="1627020"/>
            <a:chOff x="0" y="0"/>
            <a:chExt cx="1682040" cy="358596"/>
          </a:xfrm>
        </p:grpSpPr>
        <p:sp>
          <p:nvSpPr>
            <p:cNvPr id="14" name="Freeform 3"/>
            <p:cNvSpPr/>
            <p:nvPr/>
          </p:nvSpPr>
          <p:spPr>
            <a:xfrm>
              <a:off x="0" y="0"/>
              <a:ext cx="1682040" cy="358596"/>
            </a:xfrm>
            <a:custGeom>
              <a:avLst/>
              <a:gdLst/>
              <a:ahLst/>
              <a:cxnLst/>
              <a:rect l="l" t="t" r="r" b="b"/>
              <a:pathLst>
                <a:path w="1682040" h="358596">
                  <a:moveTo>
                    <a:pt x="203200" y="0"/>
                  </a:moveTo>
                  <a:lnTo>
                    <a:pt x="1682040" y="0"/>
                  </a:lnTo>
                  <a:lnTo>
                    <a:pt x="1478840" y="358596"/>
                  </a:lnTo>
                  <a:lnTo>
                    <a:pt x="0" y="358596"/>
                  </a:lnTo>
                  <a:lnTo>
                    <a:pt x="203200" y="0"/>
                  </a:lnTo>
                  <a:close/>
                </a:path>
              </a:pathLst>
            </a:custGeom>
            <a:solidFill>
              <a:srgbClr val="FFFFFF"/>
            </a:solidFill>
          </p:spPr>
        </p:sp>
        <p:sp>
          <p:nvSpPr>
            <p:cNvPr id="15" name="TextBox 4"/>
            <p:cNvSpPr txBox="1"/>
            <p:nvPr/>
          </p:nvSpPr>
          <p:spPr>
            <a:xfrm>
              <a:off x="101600" y="-38100"/>
              <a:ext cx="609600" cy="647700"/>
            </a:xfrm>
            <a:prstGeom prst="rect">
              <a:avLst/>
            </a:prstGeom>
          </p:spPr>
          <p:txBody>
            <a:bodyPr lIns="50800" tIns="50800" rIns="50800" bIns="50800" rtlCol="0" anchor="ctr"/>
            <a:lstStyle/>
            <a:p>
              <a:pPr algn="ctr">
                <a:lnSpc>
                  <a:spcPts val="2380"/>
                </a:lnSpc>
              </a:pPr>
              <a:endParaRPr dirty="0"/>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grpSp>
        <p:nvGrpSpPr>
          <p:cNvPr id="5" name="Group 5"/>
          <p:cNvGrpSpPr/>
          <p:nvPr/>
        </p:nvGrpSpPr>
        <p:grpSpPr>
          <a:xfrm>
            <a:off x="0" y="1834"/>
            <a:ext cx="4084320" cy="5868784"/>
            <a:chOff x="-394130" y="-2969943"/>
            <a:chExt cx="11531914" cy="11163049"/>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flipH="1">
              <a:off x="1542199" y="2714341"/>
              <a:ext cx="9595585" cy="547876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flipH="1">
              <a:off x="-394130" y="-2969943"/>
              <a:ext cx="10165955" cy="5804427"/>
            </a:xfrm>
            <a:prstGeom prst="rect">
              <a:avLst/>
            </a:prstGeom>
          </p:spPr>
        </p:pic>
      </p:grpSp>
      <p:sp>
        <p:nvSpPr>
          <p:cNvPr id="8" name="Прямокутник 7"/>
          <p:cNvSpPr/>
          <p:nvPr/>
        </p:nvSpPr>
        <p:spPr>
          <a:xfrm>
            <a:off x="4286331" y="196275"/>
            <a:ext cx="14001669" cy="1754326"/>
          </a:xfrm>
          <a:prstGeom prst="rect">
            <a:avLst/>
          </a:prstGeom>
        </p:spPr>
        <p:txBody>
          <a:bodyPr wrap="square">
            <a:spAutoFit/>
          </a:bodyPr>
          <a:lstStyle/>
          <a:p>
            <a:r>
              <a:rPr lang="uk-UA" sz="5400" dirty="0">
                <a:solidFill>
                  <a:srgbClr val="FFFF00"/>
                </a:solidFill>
              </a:rPr>
              <a:t> </a:t>
            </a:r>
            <a:r>
              <a:rPr lang="uk-UA" sz="5400" dirty="0" smtClean="0">
                <a:solidFill>
                  <a:srgbClr val="FFFF00"/>
                </a:solidFill>
              </a:rPr>
              <a:t>6. </a:t>
            </a:r>
            <a:r>
              <a:rPr lang="ru-RU" sz="5400" b="1" dirty="0" smtClean="0">
                <a:solidFill>
                  <a:srgbClr val="FFFF00"/>
                </a:solidFill>
              </a:rPr>
              <a:t>Хеджування </a:t>
            </a:r>
            <a:r>
              <a:rPr lang="ru-RU" sz="5400" b="1" dirty="0">
                <a:solidFill>
                  <a:srgbClr val="FFFF00"/>
                </a:solidFill>
              </a:rPr>
              <a:t>відсоткового ризику у банку</a:t>
            </a:r>
            <a:r>
              <a:rPr lang="uk-UA" sz="5400" b="1" dirty="0">
                <a:solidFill>
                  <a:srgbClr val="FFFF00"/>
                </a:solidFill>
              </a:rPr>
              <a:t>.</a:t>
            </a:r>
            <a:endParaRPr lang="uk-UA" sz="5400" dirty="0">
              <a:solidFill>
                <a:srgbClr val="FFFF00"/>
              </a:solidFill>
            </a:endParaRPr>
          </a:p>
          <a:p>
            <a:endParaRPr lang="uk-UA" sz="5400" dirty="0">
              <a:solidFill>
                <a:srgbClr val="FFFF00"/>
              </a:solidFill>
            </a:endParaRPr>
          </a:p>
        </p:txBody>
      </p:sp>
      <p:graphicFrame>
        <p:nvGraphicFramePr>
          <p:cNvPr id="10" name="Схема 9"/>
          <p:cNvGraphicFramePr/>
          <p:nvPr>
            <p:extLst>
              <p:ext uri="{D42A27DB-BD31-4B8C-83A1-F6EECF244321}">
                <p14:modId xmlns:p14="http://schemas.microsoft.com/office/powerpoint/2010/main" val="3987096077"/>
              </p:ext>
            </p:extLst>
          </p:nvPr>
        </p:nvGraphicFramePr>
        <p:xfrm>
          <a:off x="4876800" y="1943100"/>
          <a:ext cx="13030200" cy="7391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flipH="1">
            <a:off x="101005" y="5862998"/>
            <a:ext cx="3398520" cy="2880368"/>
          </a:xfrm>
          <a:prstGeom prst="rect">
            <a:avLst/>
          </a:prstGeom>
        </p:spPr>
      </p:pic>
      <p:pic>
        <p:nvPicPr>
          <p:cNvPr id="12"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flipH="1">
            <a:off x="762000" y="7310802"/>
            <a:ext cx="3398520" cy="2880368"/>
          </a:xfrm>
          <a:prstGeom prst="rect">
            <a:avLst/>
          </a:prstGeom>
        </p:spPr>
      </p:pic>
    </p:spTree>
    <p:extLst>
      <p:ext uri="{BB962C8B-B14F-4D97-AF65-F5344CB8AC3E}">
        <p14:creationId xmlns:p14="http://schemas.microsoft.com/office/powerpoint/2010/main" val="33743981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A066CB"/>
        </a:solidFill>
        <a:effectLst/>
      </p:bgPr>
    </p:bg>
    <p:spTree>
      <p:nvGrpSpPr>
        <p:cNvPr id="1" name=""/>
        <p:cNvGrpSpPr/>
        <p:nvPr/>
      </p:nvGrpSpPr>
      <p:grpSpPr>
        <a:xfrm>
          <a:off x="0" y="0"/>
          <a:ext cx="0" cy="0"/>
          <a:chOff x="0" y="0"/>
          <a:chExt cx="0" cy="0"/>
        </a:xfrm>
      </p:grpSpPr>
      <p:sp>
        <p:nvSpPr>
          <p:cNvPr id="2" name="Прямокутник 1"/>
          <p:cNvSpPr/>
          <p:nvPr/>
        </p:nvSpPr>
        <p:spPr>
          <a:xfrm>
            <a:off x="670560" y="1234440"/>
            <a:ext cx="11811000" cy="7417415"/>
          </a:xfrm>
          <a:prstGeom prst="rect">
            <a:avLst/>
          </a:prstGeom>
        </p:spPr>
        <p:txBody>
          <a:bodyPr wrap="square">
            <a:spAutoFit/>
          </a:bodyPr>
          <a:lstStyle/>
          <a:p>
            <a:pPr algn="just"/>
            <a:r>
              <a:rPr lang="uk-UA" sz="2800" b="1" dirty="0" smtClean="0">
                <a:solidFill>
                  <a:srgbClr val="FFFF00"/>
                </a:solidFill>
              </a:rPr>
              <a:t>   Форвардний </a:t>
            </a:r>
            <a:r>
              <a:rPr lang="uk-UA" sz="2800" b="1" dirty="0">
                <a:solidFill>
                  <a:srgbClr val="FFFF00"/>
                </a:solidFill>
              </a:rPr>
              <a:t>контракт за відсотковими ставками </a:t>
            </a:r>
            <a:r>
              <a:rPr lang="uk-UA" sz="2800" b="1" dirty="0"/>
              <a:t>(</a:t>
            </a:r>
            <a:r>
              <a:rPr lang="ru-RU" sz="2800" b="1" dirty="0"/>
              <a:t>FRA</a:t>
            </a:r>
            <a:r>
              <a:rPr lang="uk-UA" sz="2800" b="1" dirty="0"/>
              <a:t> — </a:t>
            </a:r>
            <a:r>
              <a:rPr lang="ru-RU" sz="2800" b="1" dirty="0"/>
              <a:t>forward</a:t>
            </a:r>
            <a:r>
              <a:rPr lang="ru-RU" sz="2800" b="1" dirty="0"/>
              <a:t> </a:t>
            </a:r>
            <a:r>
              <a:rPr lang="ru-RU" sz="2800" b="1" dirty="0"/>
              <a:t>rate</a:t>
            </a:r>
            <a:r>
              <a:rPr lang="ru-RU" sz="2800" b="1" dirty="0"/>
              <a:t> agreement</a:t>
            </a:r>
            <a:r>
              <a:rPr lang="uk-UA" sz="2800" b="1" dirty="0"/>
              <a:t>) — це двостороння угода, в якій фіксується відсоткова ставка та інші умови проведення операцій залучення або розміщення грошових коштів на визначену дату в майбутньому. Однією зі сторін такої угоди є учасник ринку, який бажає захиститися від підвищення відсоткових ставок і хоче купити </a:t>
            </a:r>
            <a:r>
              <a:rPr lang="ru-RU" sz="2800" b="1" dirty="0"/>
              <a:t>FRA</a:t>
            </a:r>
            <a:r>
              <a:rPr lang="uk-UA" sz="2800" b="1" dirty="0"/>
              <a:t> (покупець). </a:t>
            </a:r>
            <a:r>
              <a:rPr lang="ru-RU" sz="2800" b="1" dirty="0"/>
              <a:t>Інший</a:t>
            </a:r>
            <a:r>
              <a:rPr lang="ru-RU" sz="2800" b="1" dirty="0"/>
              <a:t> контрагент — </a:t>
            </a:r>
            <a:r>
              <a:rPr lang="ru-RU" sz="2800" b="1" dirty="0"/>
              <a:t>це</a:t>
            </a:r>
            <a:r>
              <a:rPr lang="ru-RU" sz="2800" b="1" dirty="0"/>
              <a:t> </a:t>
            </a:r>
            <a:r>
              <a:rPr lang="ru-RU" sz="2800" b="1" dirty="0"/>
              <a:t>учасник</a:t>
            </a:r>
            <a:r>
              <a:rPr lang="ru-RU" sz="2800" b="1" dirty="0"/>
              <a:t>, </a:t>
            </a:r>
            <a:r>
              <a:rPr lang="ru-RU" sz="2800" b="1" dirty="0"/>
              <a:t>який</a:t>
            </a:r>
            <a:r>
              <a:rPr lang="ru-RU" sz="2800" b="1" dirty="0"/>
              <a:t> </a:t>
            </a:r>
            <a:r>
              <a:rPr lang="ru-RU" sz="2800" b="1" dirty="0"/>
              <a:t>прагне</a:t>
            </a:r>
            <a:r>
              <a:rPr lang="ru-RU" sz="2800" b="1" dirty="0"/>
              <a:t> </a:t>
            </a:r>
            <a:r>
              <a:rPr lang="ru-RU" sz="2800" b="1" dirty="0"/>
              <a:t>уникнути</a:t>
            </a:r>
            <a:r>
              <a:rPr lang="ru-RU" sz="2800" b="1" dirty="0"/>
              <a:t> ризику, </a:t>
            </a:r>
            <a:r>
              <a:rPr lang="ru-RU" sz="2800" b="1" dirty="0"/>
              <a:t>пов’язаного</a:t>
            </a:r>
            <a:r>
              <a:rPr lang="ru-RU" sz="2800" b="1" dirty="0"/>
              <a:t> </a:t>
            </a:r>
            <a:r>
              <a:rPr lang="ru-RU" sz="2800" b="1" dirty="0"/>
              <a:t>зі</a:t>
            </a:r>
            <a:r>
              <a:rPr lang="ru-RU" sz="2800" b="1" dirty="0"/>
              <a:t> </a:t>
            </a:r>
            <a:r>
              <a:rPr lang="ru-RU" sz="2800" b="1" dirty="0"/>
              <a:t>зниженням</a:t>
            </a:r>
            <a:r>
              <a:rPr lang="ru-RU" sz="2800" b="1" dirty="0"/>
              <a:t> ставок, і </a:t>
            </a:r>
            <a:r>
              <a:rPr lang="ru-RU" sz="2800" b="1" dirty="0"/>
              <a:t>продає</a:t>
            </a:r>
            <a:r>
              <a:rPr lang="ru-RU" sz="2800" b="1" dirty="0"/>
              <a:t> FRA (</a:t>
            </a:r>
            <a:r>
              <a:rPr lang="ru-RU" sz="2800" b="1" dirty="0"/>
              <a:t>продавець</a:t>
            </a:r>
            <a:r>
              <a:rPr lang="ru-RU" sz="2800" b="1" dirty="0"/>
              <a:t>). </a:t>
            </a:r>
            <a:endParaRPr lang="ru-RU" sz="2800" b="1" dirty="0" smtClean="0"/>
          </a:p>
          <a:p>
            <a:pPr algn="just"/>
            <a:endParaRPr lang="ru-RU" sz="2800" b="1" dirty="0"/>
          </a:p>
          <a:p>
            <a:pPr algn="just"/>
            <a:endParaRPr lang="ru-RU" sz="2800" b="1" dirty="0" smtClean="0"/>
          </a:p>
          <a:p>
            <a:pPr algn="just"/>
            <a:endParaRPr lang="uk-UA" sz="2800" b="1" dirty="0"/>
          </a:p>
          <a:p>
            <a:pPr algn="just"/>
            <a:r>
              <a:rPr lang="ru-RU" sz="2800" b="1" dirty="0"/>
              <a:t> </a:t>
            </a:r>
            <a:r>
              <a:rPr lang="ru-RU" sz="2800" b="1" dirty="0" smtClean="0"/>
              <a:t>  Форвардні </a:t>
            </a:r>
            <a:r>
              <a:rPr lang="ru-RU" sz="2800" b="1" dirty="0"/>
              <a:t>контракти за </a:t>
            </a:r>
            <a:r>
              <a:rPr lang="ru-RU" sz="2800" b="1" dirty="0"/>
              <a:t>відсотковими</a:t>
            </a:r>
            <a:r>
              <a:rPr lang="ru-RU" sz="2800" b="1" dirty="0"/>
              <a:t> ставками </a:t>
            </a:r>
            <a:r>
              <a:rPr lang="ru-RU" sz="2800" b="1" dirty="0"/>
              <a:t>укладаються</a:t>
            </a:r>
            <a:r>
              <a:rPr lang="ru-RU" sz="2800" b="1" dirty="0"/>
              <a:t> як на </a:t>
            </a:r>
            <a:r>
              <a:rPr lang="ru-RU" sz="2800" b="1" dirty="0"/>
              <a:t>міжбанківському</a:t>
            </a:r>
            <a:r>
              <a:rPr lang="ru-RU" sz="2800" b="1" dirty="0"/>
              <a:t> ринку, так і </a:t>
            </a:r>
            <a:r>
              <a:rPr lang="ru-RU" sz="2800" b="1" dirty="0"/>
              <a:t>між</a:t>
            </a:r>
            <a:r>
              <a:rPr lang="ru-RU" sz="2800" b="1" dirty="0"/>
              <a:t> </a:t>
            </a:r>
            <a:r>
              <a:rPr lang="ru-RU" sz="2800" b="1" dirty="0"/>
              <a:t>кредитними</a:t>
            </a:r>
            <a:r>
              <a:rPr lang="ru-RU" sz="2800" b="1" dirty="0"/>
              <a:t> </a:t>
            </a:r>
            <a:r>
              <a:rPr lang="ru-RU" sz="2800" b="1" dirty="0"/>
              <a:t>установами</a:t>
            </a:r>
            <a:r>
              <a:rPr lang="ru-RU" sz="2800" b="1" dirty="0"/>
              <a:t> (банками) та </a:t>
            </a:r>
            <a:r>
              <a:rPr lang="ru-RU" sz="2800" b="1" dirty="0"/>
              <a:t>їхніми</a:t>
            </a:r>
            <a:r>
              <a:rPr lang="ru-RU" sz="2800" b="1" dirty="0"/>
              <a:t> </a:t>
            </a:r>
            <a:r>
              <a:rPr lang="ru-RU" sz="2800" b="1" dirty="0"/>
              <a:t>клієнтами</a:t>
            </a:r>
            <a:r>
              <a:rPr lang="ru-RU" sz="2800" b="1" dirty="0"/>
              <a:t>. </a:t>
            </a:r>
            <a:r>
              <a:rPr lang="ru-RU" sz="2800" b="1" dirty="0"/>
              <a:t>Загальноприйнятими</a:t>
            </a:r>
            <a:r>
              <a:rPr lang="ru-RU" sz="2800" b="1" dirty="0"/>
              <a:t> </a:t>
            </a:r>
            <a:r>
              <a:rPr lang="ru-RU" sz="2800" b="1" dirty="0"/>
              <a:t>умовами</a:t>
            </a:r>
            <a:r>
              <a:rPr lang="ru-RU" sz="2800" b="1" dirty="0"/>
              <a:t> FRA реальна поставка </a:t>
            </a:r>
            <a:r>
              <a:rPr lang="ru-RU" sz="2800" b="1" dirty="0"/>
              <a:t>грошових</a:t>
            </a:r>
            <a:r>
              <a:rPr lang="ru-RU" sz="2800" b="1" dirty="0"/>
              <a:t> </a:t>
            </a:r>
            <a:r>
              <a:rPr lang="ru-RU" sz="2800" b="1" dirty="0"/>
              <a:t>коштів</a:t>
            </a:r>
            <a:r>
              <a:rPr lang="ru-RU" sz="2800" b="1" dirty="0"/>
              <a:t> не </a:t>
            </a:r>
            <a:r>
              <a:rPr lang="ru-RU" sz="2800" b="1" dirty="0"/>
              <a:t>передбачається</a:t>
            </a:r>
            <a:r>
              <a:rPr lang="ru-RU" sz="2800" b="1" dirty="0"/>
              <a:t>, </a:t>
            </a:r>
            <a:r>
              <a:rPr lang="ru-RU" sz="2800" b="1" dirty="0"/>
              <a:t>тобто</a:t>
            </a:r>
            <a:r>
              <a:rPr lang="ru-RU" sz="2800" b="1" dirty="0"/>
              <a:t> угода </a:t>
            </a:r>
            <a:r>
              <a:rPr lang="ru-RU" sz="2800" b="1" dirty="0"/>
              <a:t>укладається</a:t>
            </a:r>
            <a:r>
              <a:rPr lang="ru-RU" sz="2800" b="1" dirty="0"/>
              <a:t> на </a:t>
            </a:r>
            <a:r>
              <a:rPr lang="ru-RU" sz="2800" b="1" dirty="0"/>
              <a:t>умовну</a:t>
            </a:r>
            <a:r>
              <a:rPr lang="ru-RU" sz="2800" b="1" dirty="0"/>
              <a:t> суму, а </a:t>
            </a:r>
            <a:r>
              <a:rPr lang="ru-RU" sz="2800" b="1" dirty="0"/>
              <a:t>розрахунок</a:t>
            </a:r>
            <a:r>
              <a:rPr lang="ru-RU" sz="2800" b="1" dirty="0"/>
              <a:t> проводиться на дату платежу з </a:t>
            </a:r>
            <a:r>
              <a:rPr lang="ru-RU" sz="2800" b="1" dirty="0"/>
              <a:t>урахуванням</a:t>
            </a:r>
            <a:r>
              <a:rPr lang="ru-RU" sz="2800" b="1" dirty="0"/>
              <a:t> </a:t>
            </a:r>
            <a:r>
              <a:rPr lang="ru-RU" sz="2800" b="1" dirty="0"/>
              <a:t>тривалості</a:t>
            </a:r>
            <a:r>
              <a:rPr lang="ru-RU" sz="2800" b="1" dirty="0"/>
              <a:t> </a:t>
            </a:r>
            <a:r>
              <a:rPr lang="ru-RU" sz="2800" b="1" dirty="0"/>
              <a:t>проведення</a:t>
            </a:r>
            <a:r>
              <a:rPr lang="ru-RU" sz="2800" b="1" dirty="0"/>
              <a:t> </a:t>
            </a:r>
            <a:r>
              <a:rPr lang="ru-RU" sz="2800" b="1" dirty="0"/>
              <a:t>операції</a:t>
            </a:r>
            <a:r>
              <a:rPr lang="ru-RU" sz="2800" b="1" dirty="0"/>
              <a:t>.</a:t>
            </a:r>
            <a:endParaRPr lang="uk-UA" sz="2800" b="1" dirty="0"/>
          </a:p>
        </p:txBody>
      </p:sp>
      <p:pic>
        <p:nvPicPr>
          <p:cNvPr id="1026" name="Picture 2" descr="Архів оголошень: Кадровий співробітник - Вакансії Івано-Франківськ на  board.if.ua код оголошення 358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5400" y="1234440"/>
            <a:ext cx="5067300" cy="3364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Як правильно укласти трудовий контракт? - LexInform: Правові та юридичні  новини, юридична практика, коментарі"/>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77800" y="5600700"/>
            <a:ext cx="4914900" cy="327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4887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990600" y="495300"/>
            <a:ext cx="16840200" cy="1569660"/>
          </a:xfrm>
          <a:prstGeom prst="rect">
            <a:avLst/>
          </a:prstGeom>
          <a:solidFill>
            <a:srgbClr val="0000FF"/>
          </a:solidFill>
        </p:spPr>
        <p:txBody>
          <a:bodyPr wrap="square">
            <a:spAutoFit/>
          </a:bodyPr>
          <a:lstStyle/>
          <a:p>
            <a:pPr algn="just"/>
            <a:r>
              <a:rPr lang="uk-UA" sz="3200" b="1" dirty="0" smtClean="0">
                <a:solidFill>
                  <a:schemeClr val="bg1"/>
                </a:solidFill>
              </a:rPr>
              <a:t>   Для </a:t>
            </a:r>
            <a:r>
              <a:rPr lang="uk-UA" sz="3200" b="1" dirty="0">
                <a:solidFill>
                  <a:schemeClr val="bg1"/>
                </a:solidFill>
              </a:rPr>
              <a:t>форвардних контрактів за відсотковими ставками, крім перелічених вище загальноприйнятих термінів, таких як дата угоди, дата платежу, форвардний період, існують і додаткові: </a:t>
            </a:r>
          </a:p>
        </p:txBody>
      </p:sp>
      <p:graphicFrame>
        <p:nvGraphicFramePr>
          <p:cNvPr id="4" name="Схема 3"/>
          <p:cNvGraphicFramePr/>
          <p:nvPr>
            <p:extLst>
              <p:ext uri="{D42A27DB-BD31-4B8C-83A1-F6EECF244321}">
                <p14:modId xmlns:p14="http://schemas.microsoft.com/office/powerpoint/2010/main" val="754939980"/>
              </p:ext>
            </p:extLst>
          </p:nvPr>
        </p:nvGraphicFramePr>
        <p:xfrm>
          <a:off x="3505200" y="2552700"/>
          <a:ext cx="11811000" cy="66025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51228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Прямокутник 1"/>
              <p:cNvSpPr/>
              <p:nvPr/>
            </p:nvSpPr>
            <p:spPr>
              <a:xfrm>
                <a:off x="1600200" y="2095500"/>
                <a:ext cx="15544800" cy="5800242"/>
              </a:xfrm>
              <a:prstGeom prst="rect">
                <a:avLst/>
              </a:prstGeom>
            </p:spPr>
            <p:txBody>
              <a:bodyPr wrap="square">
                <a:spAutoFit/>
              </a:bodyPr>
              <a:lstStyle/>
              <a:p>
                <a:r>
                  <a:rPr lang="uk-UA" sz="2800" b="1" dirty="0" smtClean="0"/>
                  <a:t>Розрахунок форвардної ставки базується на застосуванні формули середньої геометричної величини:</a:t>
                </a:r>
              </a:p>
              <a:p>
                <a:endParaRPr lang="uk-UA" sz="2800" b="1" dirty="0"/>
              </a:p>
              <a:p>
                <a14:m>
                  <m:oMathPara xmlns:m="http://schemas.openxmlformats.org/officeDocument/2006/math">
                    <m:oMathParaPr>
                      <m:jc m:val="centerGroup"/>
                    </m:oMathParaPr>
                    <m:oMath xmlns:m="http://schemas.openxmlformats.org/officeDocument/2006/math">
                      <m:d>
                        <m:dPr>
                          <m:ctrlPr>
                            <a:rPr lang="uk-UA" sz="2800" b="1" i="1" smtClean="0">
                              <a:solidFill>
                                <a:srgbClr val="0000FF"/>
                              </a:solidFill>
                            </a:rPr>
                          </m:ctrlPr>
                        </m:dPr>
                        <m:e>
                          <m:r>
                            <a:rPr lang="en-US" sz="2800" b="1" i="1">
                              <a:solidFill>
                                <a:srgbClr val="0000FF"/>
                              </a:solidFill>
                            </a:rPr>
                            <m:t>𝟏</m:t>
                          </m:r>
                          <m:r>
                            <a:rPr lang="en-US" sz="2800" b="1" i="1">
                              <a:solidFill>
                                <a:srgbClr val="0000FF"/>
                              </a:solidFill>
                            </a:rPr>
                            <m:t>+</m:t>
                          </m:r>
                          <m:r>
                            <a:rPr lang="en-US" sz="2800" b="1" i="1">
                              <a:solidFill>
                                <a:srgbClr val="0000FF"/>
                              </a:solidFill>
                            </a:rPr>
                            <m:t>𝒓</m:t>
                          </m:r>
                          <m:f>
                            <m:fPr>
                              <m:ctrlPr>
                                <a:rPr lang="uk-UA" sz="2800" b="1" i="1">
                                  <a:solidFill>
                                    <a:srgbClr val="0000FF"/>
                                  </a:solidFill>
                                </a:rPr>
                              </m:ctrlPr>
                            </m:fPr>
                            <m:num>
                              <m:r>
                                <a:rPr lang="en-US" sz="2800" b="1" i="1">
                                  <a:solidFill>
                                    <a:srgbClr val="0000FF"/>
                                  </a:solidFill>
                                </a:rPr>
                                <m:t>𝑻</m:t>
                              </m:r>
                            </m:num>
                            <m:den>
                              <m:r>
                                <a:rPr lang="en-US" sz="2800" b="1" i="1">
                                  <a:solidFill>
                                    <a:srgbClr val="0000FF"/>
                                  </a:solidFill>
                                </a:rPr>
                                <m:t>𝑩𝑺</m:t>
                              </m:r>
                            </m:den>
                          </m:f>
                        </m:e>
                      </m:d>
                      <m:r>
                        <a:rPr lang="en-US" sz="2800" b="1" i="1">
                          <a:solidFill>
                            <a:srgbClr val="0000FF"/>
                          </a:solidFill>
                        </a:rPr>
                        <m:t>= </m:t>
                      </m:r>
                      <m:d>
                        <m:dPr>
                          <m:ctrlPr>
                            <a:rPr lang="uk-UA" sz="2800" b="1" i="1">
                              <a:solidFill>
                                <a:srgbClr val="0000FF"/>
                              </a:solidFill>
                            </a:rPr>
                          </m:ctrlPr>
                        </m:dPr>
                        <m:e>
                          <m:r>
                            <a:rPr lang="en-US" sz="2800" b="1" i="1">
                              <a:solidFill>
                                <a:srgbClr val="0000FF"/>
                              </a:solidFill>
                            </a:rPr>
                            <m:t>𝟏</m:t>
                          </m:r>
                          <m:r>
                            <a:rPr lang="en-US" sz="2800" b="1" i="1">
                              <a:solidFill>
                                <a:srgbClr val="0000FF"/>
                              </a:solidFill>
                            </a:rPr>
                            <m:t>+</m:t>
                          </m:r>
                          <m:sSub>
                            <m:sSubPr>
                              <m:ctrlPr>
                                <a:rPr lang="uk-UA" sz="2800" b="1" i="1">
                                  <a:solidFill>
                                    <a:srgbClr val="0000FF"/>
                                  </a:solidFill>
                                </a:rPr>
                              </m:ctrlPr>
                            </m:sSubPr>
                            <m:e>
                              <m:r>
                                <a:rPr lang="en-US" sz="2800" b="1" i="1">
                                  <a:solidFill>
                                    <a:srgbClr val="0000FF"/>
                                  </a:solidFill>
                                </a:rPr>
                                <m:t>𝒓</m:t>
                              </m:r>
                            </m:e>
                            <m:sub>
                              <m:r>
                                <a:rPr lang="en-US" sz="2800" b="1" i="1">
                                  <a:solidFill>
                                    <a:srgbClr val="0000FF"/>
                                  </a:solidFill>
                                </a:rPr>
                                <m:t>𝟏</m:t>
                              </m:r>
                            </m:sub>
                          </m:sSub>
                          <m:f>
                            <m:fPr>
                              <m:ctrlPr>
                                <a:rPr lang="uk-UA" sz="2800" b="1" i="1">
                                  <a:solidFill>
                                    <a:srgbClr val="0000FF"/>
                                  </a:solidFill>
                                </a:rPr>
                              </m:ctrlPr>
                            </m:fPr>
                            <m:num>
                              <m:sSub>
                                <m:sSubPr>
                                  <m:ctrlPr>
                                    <a:rPr lang="uk-UA" sz="2800" b="1" i="1">
                                      <a:solidFill>
                                        <a:srgbClr val="0000FF"/>
                                      </a:solidFill>
                                    </a:rPr>
                                  </m:ctrlPr>
                                </m:sSubPr>
                                <m:e>
                                  <m:r>
                                    <a:rPr lang="en-US" sz="2800" b="1" i="1">
                                      <a:solidFill>
                                        <a:srgbClr val="0000FF"/>
                                      </a:solidFill>
                                    </a:rPr>
                                    <m:t>𝒕</m:t>
                                  </m:r>
                                </m:e>
                                <m:sub>
                                  <m:r>
                                    <a:rPr lang="en-US" sz="2800" b="1" i="1">
                                      <a:solidFill>
                                        <a:srgbClr val="0000FF"/>
                                      </a:solidFill>
                                    </a:rPr>
                                    <m:t>𝟏</m:t>
                                  </m:r>
                                </m:sub>
                              </m:sSub>
                            </m:num>
                            <m:den>
                              <m:r>
                                <a:rPr lang="en-US" sz="2800" b="1" i="1">
                                  <a:solidFill>
                                    <a:srgbClr val="0000FF"/>
                                  </a:solidFill>
                                </a:rPr>
                                <m:t>𝑩𝑺</m:t>
                              </m:r>
                            </m:den>
                          </m:f>
                        </m:e>
                      </m:d>
                      <m:d>
                        <m:dPr>
                          <m:ctrlPr>
                            <a:rPr lang="uk-UA" sz="2800" b="1" i="1">
                              <a:solidFill>
                                <a:srgbClr val="0000FF"/>
                              </a:solidFill>
                            </a:rPr>
                          </m:ctrlPr>
                        </m:dPr>
                        <m:e>
                          <m:r>
                            <a:rPr lang="en-US" sz="2800" b="1" i="1">
                              <a:solidFill>
                                <a:srgbClr val="0000FF"/>
                              </a:solidFill>
                            </a:rPr>
                            <m:t>𝟏</m:t>
                          </m:r>
                          <m:r>
                            <a:rPr lang="en-US" sz="2800" b="1" i="1">
                              <a:solidFill>
                                <a:srgbClr val="0000FF"/>
                              </a:solidFill>
                            </a:rPr>
                            <m:t>+</m:t>
                          </m:r>
                          <m:sSub>
                            <m:sSubPr>
                              <m:ctrlPr>
                                <a:rPr lang="uk-UA" sz="2800" b="1" i="1">
                                  <a:solidFill>
                                    <a:srgbClr val="0000FF"/>
                                  </a:solidFill>
                                </a:rPr>
                              </m:ctrlPr>
                            </m:sSubPr>
                            <m:e>
                              <m:r>
                                <a:rPr lang="en-US" sz="2800" b="1" i="1">
                                  <a:solidFill>
                                    <a:srgbClr val="0000FF"/>
                                  </a:solidFill>
                                </a:rPr>
                                <m:t>𝒓</m:t>
                              </m:r>
                            </m:e>
                            <m:sub>
                              <m:r>
                                <a:rPr lang="en-US" sz="2800" b="1" i="1">
                                  <a:solidFill>
                                    <a:srgbClr val="0000FF"/>
                                  </a:solidFill>
                                </a:rPr>
                                <m:t>𝟐</m:t>
                              </m:r>
                            </m:sub>
                          </m:sSub>
                          <m:f>
                            <m:fPr>
                              <m:ctrlPr>
                                <a:rPr lang="uk-UA" sz="2800" b="1" i="1">
                                  <a:solidFill>
                                    <a:srgbClr val="0000FF"/>
                                  </a:solidFill>
                                </a:rPr>
                              </m:ctrlPr>
                            </m:fPr>
                            <m:num>
                              <m:sSub>
                                <m:sSubPr>
                                  <m:ctrlPr>
                                    <a:rPr lang="uk-UA" sz="2800" b="1" i="1">
                                      <a:solidFill>
                                        <a:srgbClr val="0000FF"/>
                                      </a:solidFill>
                                    </a:rPr>
                                  </m:ctrlPr>
                                </m:sSubPr>
                                <m:e>
                                  <m:r>
                                    <a:rPr lang="en-US" sz="2800" b="1" i="1">
                                      <a:solidFill>
                                        <a:srgbClr val="0000FF"/>
                                      </a:solidFill>
                                    </a:rPr>
                                    <m:t>𝒕</m:t>
                                  </m:r>
                                </m:e>
                                <m:sub>
                                  <m:r>
                                    <a:rPr lang="en-US" sz="2800" b="1" i="1">
                                      <a:solidFill>
                                        <a:srgbClr val="0000FF"/>
                                      </a:solidFill>
                                    </a:rPr>
                                    <m:t>𝟐</m:t>
                                  </m:r>
                                </m:sub>
                              </m:sSub>
                            </m:num>
                            <m:den>
                              <m:r>
                                <a:rPr lang="en-US" sz="2800" b="1" i="1">
                                  <a:solidFill>
                                    <a:srgbClr val="0000FF"/>
                                  </a:solidFill>
                                </a:rPr>
                                <m:t>𝑩𝑺</m:t>
                              </m:r>
                            </m:den>
                          </m:f>
                        </m:e>
                      </m:d>
                      <m:r>
                        <a:rPr lang="uk-UA" sz="2800" b="1" i="1">
                          <a:solidFill>
                            <a:srgbClr val="0000FF"/>
                          </a:solidFill>
                        </a:rPr>
                        <m:t>,                             </m:t>
                      </m:r>
                    </m:oMath>
                  </m:oMathPara>
                </a14:m>
                <a:endParaRPr lang="uk-UA" sz="2800" b="1" dirty="0" smtClean="0">
                  <a:solidFill>
                    <a:srgbClr val="0000FF"/>
                  </a:solidFill>
                </a:endParaRPr>
              </a:p>
              <a:p>
                <a:endParaRPr lang="uk-UA" sz="2800" b="1" dirty="0">
                  <a:solidFill>
                    <a:srgbClr val="0000FF"/>
                  </a:solidFill>
                </a:endParaRPr>
              </a:p>
              <a:p>
                <a:endParaRPr lang="uk-UA" sz="2800" b="1" dirty="0" smtClean="0">
                  <a:solidFill>
                    <a:srgbClr val="0000FF"/>
                  </a:solidFill>
                </a:endParaRPr>
              </a:p>
              <a:p>
                <a:endParaRPr lang="uk-UA" sz="2800" b="1" dirty="0">
                  <a:solidFill>
                    <a:srgbClr val="0000FF"/>
                  </a:solidFill>
                </a:endParaRPr>
              </a:p>
              <a:p>
                <a:pPr algn="just"/>
                <a:r>
                  <a:rPr lang="uk-UA" sz="2800" b="1" dirty="0"/>
                  <a:t>де </a:t>
                </a:r>
                <a:r>
                  <a:rPr lang="ru-RU" sz="2800" b="1" dirty="0"/>
                  <a:t>r</a:t>
                </a:r>
                <a:r>
                  <a:rPr lang="uk-UA" sz="2800" b="1" dirty="0"/>
                  <a:t> — відсоткова ставка, що діє протягом усього періоду форвардної угоди (форвардного і контрактного); </a:t>
                </a:r>
                <a:r>
                  <a:rPr lang="ru-RU" sz="2800" b="1" dirty="0"/>
                  <a:t>r</a:t>
                </a:r>
                <a:r>
                  <a:rPr lang="uk-UA" sz="2800" b="1" baseline="-25000" dirty="0"/>
                  <a:t>1</a:t>
                </a:r>
                <a:r>
                  <a:rPr lang="uk-UA" sz="2800" b="1" dirty="0"/>
                  <a:t>, </a:t>
                </a:r>
                <a:r>
                  <a:rPr lang="ru-RU" sz="2800" b="1" dirty="0"/>
                  <a:t>r</a:t>
                </a:r>
                <a:r>
                  <a:rPr lang="uk-UA" sz="2800" b="1" baseline="-25000" dirty="0"/>
                  <a:t>2</a:t>
                </a:r>
                <a:r>
                  <a:rPr lang="uk-UA" sz="2800" b="1" dirty="0"/>
                  <a:t> — відсоткові ставки відповідно на форвардний та контрактний періоди (</a:t>
                </a:r>
                <a:r>
                  <a:rPr lang="ru-RU" sz="2800" b="1" dirty="0"/>
                  <a:t>r</a:t>
                </a:r>
                <a:r>
                  <a:rPr lang="uk-UA" sz="2800" b="1" baseline="-25000" dirty="0"/>
                  <a:t>2</a:t>
                </a:r>
                <a:r>
                  <a:rPr lang="uk-UA" sz="2800" b="1" dirty="0"/>
                  <a:t> — невідома величина рівняння); </a:t>
                </a:r>
                <a:r>
                  <a:rPr lang="ru-RU" sz="2800" b="1" dirty="0"/>
                  <a:t>T</a:t>
                </a:r>
                <a:r>
                  <a:rPr lang="uk-UA" sz="2800" b="1" dirty="0"/>
                  <a:t> — тривалість всього періоду угоди, включаючи форвардний та контрактний періоди (у днях); </a:t>
                </a:r>
                <a:r>
                  <a:rPr lang="ru-RU" sz="2800" b="1" dirty="0"/>
                  <a:t>t</a:t>
                </a:r>
                <a:r>
                  <a:rPr lang="uk-UA" sz="2800" b="1" baseline="-25000" dirty="0"/>
                  <a:t>1</a:t>
                </a:r>
                <a:r>
                  <a:rPr lang="uk-UA" sz="2800" b="1" dirty="0"/>
                  <a:t>, </a:t>
                </a:r>
                <a:r>
                  <a:rPr lang="ru-RU" sz="2800" b="1" dirty="0"/>
                  <a:t>t</a:t>
                </a:r>
                <a:r>
                  <a:rPr lang="uk-UA" sz="2800" b="1" baseline="-25000" dirty="0"/>
                  <a:t>2</a:t>
                </a:r>
                <a:r>
                  <a:rPr lang="uk-UA" sz="2800" b="1" dirty="0"/>
                  <a:t> — тривалість відповідно форвардного і контрактного періодів (у днях</a:t>
                </a:r>
                <a:r>
                  <a:rPr lang="uk-UA" sz="2800" b="1" dirty="0" smtClean="0"/>
                  <a:t>); </a:t>
                </a:r>
                <a:r>
                  <a:rPr lang="ru-RU" sz="2800" b="1" dirty="0" smtClean="0"/>
                  <a:t>BS</a:t>
                </a:r>
                <a:r>
                  <a:rPr lang="uk-UA" sz="2800" b="1" dirty="0" smtClean="0"/>
                  <a:t> </a:t>
                </a:r>
                <a:r>
                  <a:rPr lang="uk-UA" sz="2800" b="1" dirty="0"/>
                  <a:t>— база розрахунку (360 або 365 днів).</a:t>
                </a:r>
              </a:p>
            </p:txBody>
          </p:sp>
        </mc:Choice>
        <mc:Fallback>
          <p:sp>
            <p:nvSpPr>
              <p:cNvPr id="2" name="Прямокутник 1"/>
              <p:cNvSpPr>
                <a:spLocks noRot="1" noChangeAspect="1" noMove="1" noResize="1" noEditPoints="1" noAdjustHandles="1" noChangeArrowheads="1" noChangeShapeType="1" noTextEdit="1"/>
              </p:cNvSpPr>
              <p:nvPr/>
            </p:nvSpPr>
            <p:spPr>
              <a:xfrm>
                <a:off x="1600200" y="2095500"/>
                <a:ext cx="15544800" cy="5800242"/>
              </a:xfrm>
              <a:prstGeom prst="rect">
                <a:avLst/>
              </a:prstGeom>
              <a:blipFill rotWithShape="1">
                <a:blip r:embed="rId2"/>
                <a:stretch>
                  <a:fillRect l="-824" t="-946" r="-784" b="-2103"/>
                </a:stretch>
              </a:blipFill>
            </p:spPr>
            <p:txBody>
              <a:bodyPr/>
              <a:lstStyle/>
              <a:p>
                <a:r>
                  <a:rPr lang="uk-UA">
                    <a:noFill/>
                  </a:rPr>
                  <a:t> </a:t>
                </a:r>
              </a:p>
            </p:txBody>
          </p:sp>
        </mc:Fallback>
      </mc:AlternateContent>
    </p:spTree>
    <p:extLst>
      <p:ext uri="{BB962C8B-B14F-4D97-AF65-F5344CB8AC3E}">
        <p14:creationId xmlns:p14="http://schemas.microsoft.com/office/powerpoint/2010/main" val="7470349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Прямокутник 1"/>
              <p:cNvSpPr/>
              <p:nvPr/>
            </p:nvSpPr>
            <p:spPr>
              <a:xfrm>
                <a:off x="762000" y="800100"/>
                <a:ext cx="16992600" cy="8042458"/>
              </a:xfrm>
              <a:prstGeom prst="rect">
                <a:avLst/>
              </a:prstGeom>
            </p:spPr>
            <p:txBody>
              <a:bodyPr wrap="square">
                <a:spAutoFit/>
              </a:bodyPr>
              <a:lstStyle/>
              <a:p>
                <a:pPr algn="just"/>
                <a:r>
                  <a:rPr lang="ru-RU" sz="2800" b="1" dirty="0"/>
                  <a:t>На дату </a:t>
                </a:r>
                <a:r>
                  <a:rPr lang="ru-RU" sz="2800" b="1" dirty="0"/>
                  <a:t>фіксингу</a:t>
                </a:r>
                <a:r>
                  <a:rPr lang="ru-RU" sz="2800" b="1" dirty="0"/>
                  <a:t> (як правило, за два </a:t>
                </a:r>
                <a:r>
                  <a:rPr lang="ru-RU" sz="2800" b="1" dirty="0"/>
                  <a:t>лондонські</a:t>
                </a:r>
                <a:r>
                  <a:rPr lang="ru-RU" sz="2800" b="1" dirty="0"/>
                  <a:t> </a:t>
                </a:r>
                <a:r>
                  <a:rPr lang="ru-RU" sz="2800" b="1" dirty="0"/>
                  <a:t>робочі</a:t>
                </a:r>
                <a:r>
                  <a:rPr lang="ru-RU" sz="2800" b="1" dirty="0"/>
                  <a:t> </a:t>
                </a:r>
                <a:r>
                  <a:rPr lang="ru-RU" sz="2800" b="1" dirty="0"/>
                  <a:t>дні</a:t>
                </a:r>
                <a:r>
                  <a:rPr lang="ru-RU" sz="2800" b="1" dirty="0"/>
                  <a:t> до </a:t>
                </a:r>
                <a:r>
                  <a:rPr lang="ru-RU" sz="2800" b="1" dirty="0"/>
                  <a:t>дати</a:t>
                </a:r>
                <a:r>
                  <a:rPr lang="ru-RU" sz="2800" b="1" dirty="0"/>
                  <a:t> платежу для </a:t>
                </a:r>
                <a:r>
                  <a:rPr lang="ru-RU" sz="2800" b="1" dirty="0"/>
                  <a:t>угод</a:t>
                </a:r>
                <a:r>
                  <a:rPr lang="ru-RU" sz="2800" b="1" dirty="0"/>
                  <a:t> у </a:t>
                </a:r>
                <a:r>
                  <a:rPr lang="ru-RU" sz="2800" b="1" dirty="0"/>
                  <a:t>доларах</a:t>
                </a:r>
                <a:r>
                  <a:rPr lang="ru-RU" sz="2800" b="1" dirty="0"/>
                  <a:t> США за </a:t>
                </a:r>
                <a:r>
                  <a:rPr lang="ru-RU" sz="2800" b="1" dirty="0"/>
                  <a:t>ставкою</a:t>
                </a:r>
                <a:r>
                  <a:rPr lang="ru-RU" sz="2800" b="1" dirty="0"/>
                  <a:t> LІBOR) </a:t>
                </a:r>
                <a:r>
                  <a:rPr lang="ru-RU" sz="2800" b="1" dirty="0"/>
                  <a:t>фіксується</a:t>
                </a:r>
                <a:r>
                  <a:rPr lang="ru-RU" sz="2800" b="1" dirty="0"/>
                  <a:t> </a:t>
                </a:r>
                <a:r>
                  <a:rPr lang="ru-RU" sz="2800" b="1" dirty="0"/>
                  <a:t>ринковий</a:t>
                </a:r>
                <a:r>
                  <a:rPr lang="ru-RU" sz="2800" b="1" dirty="0"/>
                  <a:t> </a:t>
                </a:r>
                <a:r>
                  <a:rPr lang="ru-RU" sz="2800" b="1" dirty="0"/>
                  <a:t>рівень</a:t>
                </a:r>
                <a:r>
                  <a:rPr lang="ru-RU" sz="2800" b="1" dirty="0"/>
                  <a:t> ставки, яка служить </a:t>
                </a:r>
                <a:r>
                  <a:rPr lang="ru-RU" sz="2800" b="1" dirty="0"/>
                  <a:t>орієнтиром</a:t>
                </a:r>
                <a:r>
                  <a:rPr lang="ru-RU" sz="2800" b="1" dirty="0"/>
                  <a:t> при </a:t>
                </a:r>
                <a:r>
                  <a:rPr lang="ru-RU" sz="2800" b="1" dirty="0"/>
                  <a:t>проведенні</a:t>
                </a:r>
                <a:r>
                  <a:rPr lang="ru-RU" sz="2800" b="1" dirty="0"/>
                  <a:t> </a:t>
                </a:r>
                <a:r>
                  <a:rPr lang="ru-RU" sz="2800" b="1" dirty="0"/>
                  <a:t>розрахунків</a:t>
                </a:r>
                <a:r>
                  <a:rPr lang="ru-RU" sz="2800" b="1" dirty="0"/>
                  <a:t>. </a:t>
                </a:r>
                <a:r>
                  <a:rPr lang="ru-RU" sz="2800" b="1" dirty="0"/>
                  <a:t>Після</a:t>
                </a:r>
                <a:r>
                  <a:rPr lang="ru-RU" sz="2800" b="1" dirty="0"/>
                  <a:t> того, як </a:t>
                </a:r>
                <a:r>
                  <a:rPr lang="ru-RU" sz="2800" b="1" dirty="0"/>
                  <a:t>ринкову</a:t>
                </a:r>
                <a:r>
                  <a:rPr lang="ru-RU" sz="2800" b="1" dirty="0"/>
                  <a:t> ставку </a:t>
                </a:r>
                <a:r>
                  <a:rPr lang="ru-RU" sz="2800" b="1" dirty="0"/>
                  <a:t>зафіксовано</a:t>
                </a:r>
                <a:r>
                  <a:rPr lang="ru-RU" sz="2800" b="1" dirty="0"/>
                  <a:t>, </a:t>
                </a:r>
                <a:r>
                  <a:rPr lang="ru-RU" sz="2800" b="1" dirty="0"/>
                  <a:t>різниця</a:t>
                </a:r>
                <a:r>
                  <a:rPr lang="ru-RU" sz="2800" b="1" dirty="0"/>
                  <a:t> </a:t>
                </a:r>
                <a:r>
                  <a:rPr lang="ru-RU" sz="2800" b="1" dirty="0"/>
                  <a:t>між</a:t>
                </a:r>
                <a:r>
                  <a:rPr lang="ru-RU" sz="2800" b="1" dirty="0"/>
                  <a:t> </a:t>
                </a:r>
                <a:r>
                  <a:rPr lang="ru-RU" sz="2800" b="1" dirty="0"/>
                  <a:t>ринковою</a:t>
                </a:r>
                <a:r>
                  <a:rPr lang="ru-RU" sz="2800" b="1" dirty="0"/>
                  <a:t> та контрактною ставками </a:t>
                </a:r>
                <a:r>
                  <a:rPr lang="ru-RU" sz="2800" b="1" dirty="0"/>
                  <a:t>обчислюється</a:t>
                </a:r>
                <a:r>
                  <a:rPr lang="ru-RU" sz="2800" b="1" dirty="0"/>
                  <a:t> у грошовому </a:t>
                </a:r>
                <a:r>
                  <a:rPr lang="ru-RU" sz="2800" b="1" dirty="0"/>
                  <a:t>вираженні</a:t>
                </a:r>
                <a:r>
                  <a:rPr lang="ru-RU" sz="2800" b="1" dirty="0"/>
                  <a:t>:</a:t>
                </a:r>
                <a:endParaRPr lang="uk-UA" sz="2800" b="1" dirty="0"/>
              </a:p>
              <a:p>
                <a:pPr algn="just"/>
                <a14:m>
                  <m:oMathPara xmlns:m="http://schemas.openxmlformats.org/officeDocument/2006/math">
                    <m:oMathParaPr>
                      <m:jc m:val="centerGroup"/>
                    </m:oMathParaPr>
                    <m:oMath xmlns:m="http://schemas.openxmlformats.org/officeDocument/2006/math">
                      <m:sSub>
                        <m:sSubPr>
                          <m:ctrlPr>
                            <a:rPr lang="uk-UA" sz="2800" b="1" i="1" smtClean="0">
                              <a:solidFill>
                                <a:srgbClr val="0000FF"/>
                              </a:solidFill>
                            </a:rPr>
                          </m:ctrlPr>
                        </m:sSubPr>
                        <m:e>
                          <m:r>
                            <a:rPr lang="uk-UA" sz="2800" b="1" i="1">
                              <a:solidFill>
                                <a:srgbClr val="0000FF"/>
                              </a:solidFill>
                            </a:rPr>
                            <m:t>𝑪</m:t>
                          </m:r>
                        </m:e>
                        <m:sub>
                          <m:r>
                            <a:rPr lang="uk-UA" sz="2800" b="1" i="1">
                              <a:solidFill>
                                <a:srgbClr val="0000FF"/>
                              </a:solidFill>
                            </a:rPr>
                            <m:t>𝟎</m:t>
                          </m:r>
                        </m:sub>
                      </m:sSub>
                      <m:r>
                        <a:rPr lang="uk-UA" sz="2800" b="1" i="1">
                          <a:solidFill>
                            <a:srgbClr val="0000FF"/>
                          </a:solidFill>
                        </a:rPr>
                        <m:t>= </m:t>
                      </m:r>
                      <m:d>
                        <m:dPr>
                          <m:ctrlPr>
                            <a:rPr lang="uk-UA" sz="2800" b="1" i="1">
                              <a:solidFill>
                                <a:srgbClr val="0000FF"/>
                              </a:solidFill>
                            </a:rPr>
                          </m:ctrlPr>
                        </m:dPr>
                        <m:e>
                          <m:r>
                            <a:rPr lang="uk-UA" sz="2800" b="1" i="1">
                              <a:solidFill>
                                <a:srgbClr val="0000FF"/>
                              </a:solidFill>
                            </a:rPr>
                            <m:t>𝒓</m:t>
                          </m:r>
                          <m:r>
                            <a:rPr lang="uk-UA" sz="2800" b="1" i="1">
                              <a:solidFill>
                                <a:srgbClr val="0000FF"/>
                              </a:solidFill>
                            </a:rPr>
                            <m:t>−</m:t>
                          </m:r>
                          <m:sSup>
                            <m:sSupPr>
                              <m:ctrlPr>
                                <a:rPr lang="uk-UA" sz="2800" b="1" i="1">
                                  <a:solidFill>
                                    <a:srgbClr val="0000FF"/>
                                  </a:solidFill>
                                </a:rPr>
                              </m:ctrlPr>
                            </m:sSupPr>
                            <m:e>
                              <m:r>
                                <a:rPr lang="uk-UA" sz="2800" b="1" i="1">
                                  <a:solidFill>
                                    <a:srgbClr val="0000FF"/>
                                  </a:solidFill>
                                </a:rPr>
                                <m:t>𝒓</m:t>
                              </m:r>
                            </m:e>
                            <m:sup>
                              <m:r>
                                <a:rPr lang="uk-UA" sz="2800" b="1" i="1">
                                  <a:solidFill>
                                    <a:srgbClr val="0000FF"/>
                                  </a:solidFill>
                                </a:rPr>
                                <m:t>∗</m:t>
                              </m:r>
                            </m:sup>
                          </m:sSup>
                        </m:e>
                      </m:d>
                      <m:r>
                        <a:rPr lang="uk-UA" sz="2800" b="1" i="1">
                          <a:solidFill>
                            <a:srgbClr val="0000FF"/>
                          </a:solidFill>
                        </a:rPr>
                        <m:t>×</m:t>
                      </m:r>
                      <m:f>
                        <m:fPr>
                          <m:ctrlPr>
                            <a:rPr lang="uk-UA" sz="2800" b="1" i="1">
                              <a:solidFill>
                                <a:srgbClr val="0000FF"/>
                              </a:solidFill>
                            </a:rPr>
                          </m:ctrlPr>
                        </m:fPr>
                        <m:num>
                          <m:r>
                            <a:rPr lang="uk-UA" sz="2800" b="1" i="1">
                              <a:solidFill>
                                <a:srgbClr val="0000FF"/>
                              </a:solidFill>
                            </a:rPr>
                            <m:t>𝒕</m:t>
                          </m:r>
                        </m:num>
                        <m:den>
                          <m:r>
                            <a:rPr lang="uk-UA" sz="2800" b="1" i="1">
                              <a:solidFill>
                                <a:srgbClr val="0000FF"/>
                              </a:solidFill>
                            </a:rPr>
                            <m:t>𝑩𝑺</m:t>
                          </m:r>
                        </m:den>
                      </m:f>
                      <m:r>
                        <a:rPr lang="uk-UA" sz="2800" b="1" i="1">
                          <a:solidFill>
                            <a:srgbClr val="0000FF"/>
                          </a:solidFill>
                        </a:rPr>
                        <m:t>×</m:t>
                      </m:r>
                      <m:r>
                        <a:rPr lang="uk-UA" sz="2800" b="1" i="1">
                          <a:solidFill>
                            <a:srgbClr val="0000FF"/>
                          </a:solidFill>
                        </a:rPr>
                        <m:t>𝑵𝑪</m:t>
                      </m:r>
                      <m:r>
                        <a:rPr lang="uk-UA" sz="2800" b="1" i="1">
                          <a:solidFill>
                            <a:srgbClr val="0000FF"/>
                          </a:solidFill>
                        </a:rPr>
                        <m:t>,                       </m:t>
                      </m:r>
                      <m:r>
                        <a:rPr lang="uk-UA" sz="2800" b="1" i="1"/>
                        <m:t>                    </m:t>
                      </m:r>
                    </m:oMath>
                  </m:oMathPara>
                </a14:m>
                <a:endParaRPr lang="uk-UA" sz="2800" b="1" dirty="0"/>
              </a:p>
              <a:p>
                <a:pPr algn="just"/>
                <a:r>
                  <a:rPr lang="ru-RU" sz="2800" b="1" dirty="0"/>
                  <a:t>де С</a:t>
                </a:r>
                <a:r>
                  <a:rPr lang="ru-RU" sz="2800" b="1" baseline="-25000" dirty="0"/>
                  <a:t>0</a:t>
                </a:r>
                <a:r>
                  <a:rPr lang="ru-RU" sz="2800" b="1" dirty="0"/>
                  <a:t> — </a:t>
                </a:r>
                <a:r>
                  <a:rPr lang="ru-RU" sz="2800" b="1" dirty="0"/>
                  <a:t>розрахункова</a:t>
                </a:r>
                <a:r>
                  <a:rPr lang="ru-RU" sz="2800" b="1" dirty="0"/>
                  <a:t> сума; r — </a:t>
                </a:r>
                <a:r>
                  <a:rPr lang="ru-RU" sz="2800" b="1" dirty="0"/>
                  <a:t>ринкова</a:t>
                </a:r>
                <a:r>
                  <a:rPr lang="ru-RU" sz="2800" b="1" dirty="0"/>
                  <a:t> ставка на дату </a:t>
                </a:r>
                <a:r>
                  <a:rPr lang="ru-RU" sz="2800" b="1" dirty="0"/>
                  <a:t>фіксингу</a:t>
                </a:r>
                <a:r>
                  <a:rPr lang="ru-RU" sz="2800" b="1" dirty="0"/>
                  <a:t>; r* — </a:t>
                </a:r>
                <a:r>
                  <a:rPr lang="ru-RU" sz="2800" b="1" dirty="0"/>
                  <a:t>контрактна</a:t>
                </a:r>
                <a:r>
                  <a:rPr lang="ru-RU" sz="2800" b="1" dirty="0"/>
                  <a:t> ставка; t — тривалість контрактного періоду (у днях); NС — </a:t>
                </a:r>
                <a:r>
                  <a:rPr lang="ru-RU" sz="2800" b="1" dirty="0"/>
                  <a:t>основна</a:t>
                </a:r>
                <a:r>
                  <a:rPr lang="ru-RU" sz="2800" b="1" dirty="0"/>
                  <a:t> (</a:t>
                </a:r>
                <a:r>
                  <a:rPr lang="ru-RU" sz="2800" b="1" dirty="0"/>
                  <a:t>номінальна</a:t>
                </a:r>
                <a:r>
                  <a:rPr lang="ru-RU" sz="2800" b="1" dirty="0"/>
                  <a:t>) сума контракту. </a:t>
                </a:r>
                <a:endParaRPr lang="uk-UA" sz="2800" b="1" dirty="0"/>
              </a:p>
              <a:p>
                <a:pPr algn="just"/>
                <a:r>
                  <a:rPr lang="ru-RU" sz="2800" b="1" dirty="0"/>
                  <a:t>Розрахункова</a:t>
                </a:r>
                <a:r>
                  <a:rPr lang="ru-RU" sz="2800" b="1" dirty="0"/>
                  <a:t> сума </a:t>
                </a:r>
                <a:r>
                  <a:rPr lang="ru-RU" sz="2800" b="1" dirty="0"/>
                  <a:t>показує</a:t>
                </a:r>
                <a:r>
                  <a:rPr lang="ru-RU" sz="2800" b="1" dirty="0"/>
                  <a:t> величину </a:t>
                </a:r>
                <a:r>
                  <a:rPr lang="ru-RU" sz="2800" b="1" dirty="0"/>
                  <a:t>виграшу</a:t>
                </a:r>
                <a:r>
                  <a:rPr lang="ru-RU" sz="2800" b="1" dirty="0"/>
                  <a:t> одного </a:t>
                </a:r>
                <a:r>
                  <a:rPr lang="ru-RU" sz="2800" b="1" dirty="0"/>
                  <a:t>учасника</a:t>
                </a:r>
                <a:r>
                  <a:rPr lang="ru-RU" sz="2800" b="1" dirty="0"/>
                  <a:t> (і, </a:t>
                </a:r>
                <a:r>
                  <a:rPr lang="ru-RU" sz="2800" b="1" dirty="0"/>
                  <a:t>відповідно</a:t>
                </a:r>
                <a:r>
                  <a:rPr lang="ru-RU" sz="2800" b="1" dirty="0"/>
                  <a:t>, </a:t>
                </a:r>
                <a:r>
                  <a:rPr lang="ru-RU" sz="2800" b="1" dirty="0"/>
                  <a:t>програшу</a:t>
                </a:r>
                <a:r>
                  <a:rPr lang="ru-RU" sz="2800" b="1" dirty="0"/>
                  <a:t> </a:t>
                </a:r>
                <a:r>
                  <a:rPr lang="ru-RU" sz="2800" b="1" dirty="0"/>
                  <a:t>іншого</a:t>
                </a:r>
                <a:r>
                  <a:rPr lang="ru-RU" sz="2800" b="1" dirty="0"/>
                  <a:t>) за форвардною </a:t>
                </a:r>
                <a:r>
                  <a:rPr lang="ru-RU" sz="2800" b="1" dirty="0"/>
                  <a:t>угодою</a:t>
                </a:r>
                <a:r>
                  <a:rPr lang="ru-RU" sz="2800" b="1" dirty="0"/>
                  <a:t> на дату </a:t>
                </a:r>
                <a:r>
                  <a:rPr lang="ru-RU" sz="2800" b="1" dirty="0"/>
                  <a:t>погашення</a:t>
                </a:r>
                <a:r>
                  <a:rPr lang="ru-RU" sz="2800" b="1" dirty="0"/>
                  <a:t>. Але за </a:t>
                </a:r>
                <a:r>
                  <a:rPr lang="ru-RU" sz="2800" b="1" dirty="0"/>
                  <a:t>умовами</a:t>
                </a:r>
                <a:r>
                  <a:rPr lang="ru-RU" sz="2800" b="1" dirty="0"/>
                  <a:t> FRA порядок оплати — </a:t>
                </a:r>
                <a:r>
                  <a:rPr lang="ru-RU" sz="2800" b="1" dirty="0"/>
                  <a:t>отримання</a:t>
                </a:r>
                <a:r>
                  <a:rPr lang="ru-RU" sz="2800" b="1" dirty="0"/>
                  <a:t> </a:t>
                </a:r>
                <a:r>
                  <a:rPr lang="ru-RU" sz="2800" b="1" dirty="0"/>
                  <a:t>належної</a:t>
                </a:r>
                <a:r>
                  <a:rPr lang="ru-RU" sz="2800" b="1" dirty="0"/>
                  <a:t> </a:t>
                </a:r>
                <a:r>
                  <a:rPr lang="ru-RU" sz="2800" b="1" dirty="0"/>
                  <a:t>різниці</a:t>
                </a:r>
                <a:r>
                  <a:rPr lang="ru-RU" sz="2800" b="1" dirty="0"/>
                  <a:t> — </a:t>
                </a:r>
                <a:r>
                  <a:rPr lang="ru-RU" sz="2800" b="1" dirty="0"/>
                  <a:t>передбачає</a:t>
                </a:r>
                <a:r>
                  <a:rPr lang="ru-RU" sz="2800" b="1" dirty="0"/>
                  <a:t> </a:t>
                </a:r>
                <a:r>
                  <a:rPr lang="ru-RU" sz="2800" b="1" dirty="0"/>
                  <a:t>проведення</a:t>
                </a:r>
                <a:r>
                  <a:rPr lang="ru-RU" sz="2800" b="1" dirty="0"/>
                  <a:t> </a:t>
                </a:r>
                <a:r>
                  <a:rPr lang="ru-RU" sz="2800" b="1" dirty="0"/>
                  <a:t>всіх</a:t>
                </a:r>
                <a:r>
                  <a:rPr lang="ru-RU" sz="2800" b="1" dirty="0"/>
                  <a:t> </a:t>
                </a:r>
                <a:r>
                  <a:rPr lang="ru-RU" sz="2800" b="1" dirty="0"/>
                  <a:t>розрахунків</a:t>
                </a:r>
                <a:r>
                  <a:rPr lang="ru-RU" sz="2800" b="1" dirty="0"/>
                  <a:t> на дату платежу. Для </a:t>
                </a:r>
                <a:r>
                  <a:rPr lang="ru-RU" sz="2800" b="1" dirty="0"/>
                  <a:t>цього</a:t>
                </a:r>
                <a:r>
                  <a:rPr lang="ru-RU" sz="2800" b="1" dirty="0"/>
                  <a:t> </a:t>
                </a:r>
                <a:r>
                  <a:rPr lang="ru-RU" sz="2800" b="1" dirty="0"/>
                  <a:t>необхідно</a:t>
                </a:r>
                <a:r>
                  <a:rPr lang="ru-RU" sz="2800" b="1" dirty="0"/>
                  <a:t> </a:t>
                </a:r>
                <a:r>
                  <a:rPr lang="ru-RU" sz="2800" b="1" dirty="0"/>
                  <a:t>дисконтувати</a:t>
                </a:r>
                <a:r>
                  <a:rPr lang="ru-RU" sz="2800" b="1" dirty="0"/>
                  <a:t> </a:t>
                </a:r>
                <a:r>
                  <a:rPr lang="ru-RU" sz="2800" b="1" dirty="0"/>
                  <a:t>розрахункову</a:t>
                </a:r>
                <a:r>
                  <a:rPr lang="ru-RU" sz="2800" b="1" dirty="0"/>
                  <a:t> суму до </a:t>
                </a:r>
                <a:r>
                  <a:rPr lang="ru-RU" sz="2800" b="1" dirty="0"/>
                  <a:t>дати</a:t>
                </a:r>
                <a:r>
                  <a:rPr lang="ru-RU" sz="2800" b="1" dirty="0"/>
                  <a:t> платежу. </a:t>
                </a:r>
                <a:r>
                  <a:rPr lang="ru-RU" sz="2800" b="1" dirty="0"/>
                  <a:t>Дисконтування</a:t>
                </a:r>
                <a:r>
                  <a:rPr lang="ru-RU" sz="2800" b="1" dirty="0"/>
                  <a:t> проводиться за </a:t>
                </a:r>
                <a:r>
                  <a:rPr lang="ru-RU" sz="2800" b="1" dirty="0"/>
                  <a:t>ставкою</a:t>
                </a:r>
                <a:r>
                  <a:rPr lang="ru-RU" sz="2800" b="1" dirty="0"/>
                  <a:t>, яка </a:t>
                </a:r>
                <a:r>
                  <a:rPr lang="ru-RU" sz="2800" b="1" dirty="0"/>
                  <a:t>зафіксована</a:t>
                </a:r>
                <a:r>
                  <a:rPr lang="ru-RU" sz="2800" b="1" dirty="0"/>
                  <a:t> на ринку на дату </a:t>
                </a:r>
                <a:r>
                  <a:rPr lang="ru-RU" sz="2800" b="1" dirty="0"/>
                  <a:t>фіксингу</a:t>
                </a:r>
                <a:r>
                  <a:rPr lang="ru-RU" sz="2800" b="1" dirty="0"/>
                  <a:t>. </a:t>
                </a:r>
                <a:endParaRPr lang="uk-UA" sz="2800" b="1" dirty="0"/>
              </a:p>
              <a:p>
                <a:pPr algn="just"/>
                <a:r>
                  <a:rPr lang="ru-RU" sz="2800" b="1" dirty="0"/>
                  <a:t>Сума платежу за FRA (</a:t>
                </a:r>
                <a:r>
                  <a:rPr lang="ru-RU" sz="2800" b="1" dirty="0"/>
                  <a:t>С</a:t>
                </a:r>
                <a:r>
                  <a:rPr lang="ru-RU" sz="2800" b="1" baseline="-25000" dirty="0"/>
                  <a:t>d</a:t>
                </a:r>
                <a:r>
                  <a:rPr lang="ru-RU" sz="2800" b="1" dirty="0"/>
                  <a:t>) </a:t>
                </a:r>
                <a:r>
                  <a:rPr lang="ru-RU" sz="2800" b="1" dirty="0"/>
                  <a:t>обчислюється</a:t>
                </a:r>
                <a:r>
                  <a:rPr lang="ru-RU" sz="2800" b="1" dirty="0"/>
                  <a:t> за формулою:</a:t>
                </a:r>
                <a:endParaRPr lang="uk-UA" sz="2800" b="1" dirty="0"/>
              </a:p>
              <a:p>
                <a:pPr algn="just"/>
                <a14:m>
                  <m:oMathPara xmlns:m="http://schemas.openxmlformats.org/officeDocument/2006/math">
                    <m:oMathParaPr>
                      <m:jc m:val="centerGroup"/>
                    </m:oMathParaPr>
                    <m:oMath xmlns:m="http://schemas.openxmlformats.org/officeDocument/2006/math">
                      <m:sSub>
                        <m:sSubPr>
                          <m:ctrlPr>
                            <a:rPr lang="uk-UA" sz="2800" b="1" i="1" smtClean="0">
                              <a:solidFill>
                                <a:srgbClr val="0000FF"/>
                              </a:solidFill>
                            </a:rPr>
                          </m:ctrlPr>
                        </m:sSubPr>
                        <m:e>
                          <m:r>
                            <a:rPr lang="uk-UA" sz="2800" b="1" i="1">
                              <a:solidFill>
                                <a:srgbClr val="0000FF"/>
                              </a:solidFill>
                            </a:rPr>
                            <m:t>𝑪</m:t>
                          </m:r>
                        </m:e>
                        <m:sub>
                          <m:r>
                            <a:rPr lang="uk-UA" sz="2800" b="1" i="1">
                              <a:solidFill>
                                <a:srgbClr val="0000FF"/>
                              </a:solidFill>
                            </a:rPr>
                            <m:t>𝒅</m:t>
                          </m:r>
                        </m:sub>
                      </m:sSub>
                      <m:r>
                        <a:rPr lang="uk-UA" sz="2800" b="1" i="1">
                          <a:solidFill>
                            <a:srgbClr val="0000FF"/>
                          </a:solidFill>
                        </a:rPr>
                        <m:t>= </m:t>
                      </m:r>
                      <m:sSub>
                        <m:sSubPr>
                          <m:ctrlPr>
                            <a:rPr lang="uk-UA" sz="2800" b="1" i="1">
                              <a:solidFill>
                                <a:srgbClr val="0000FF"/>
                              </a:solidFill>
                            </a:rPr>
                          </m:ctrlPr>
                        </m:sSubPr>
                        <m:e>
                          <m:r>
                            <a:rPr lang="uk-UA" sz="2800" b="1" i="1">
                              <a:solidFill>
                                <a:srgbClr val="0000FF"/>
                              </a:solidFill>
                            </a:rPr>
                            <m:t>𝑪</m:t>
                          </m:r>
                        </m:e>
                        <m:sub>
                          <m:r>
                            <a:rPr lang="uk-UA" sz="2800" b="1" i="1">
                              <a:solidFill>
                                <a:srgbClr val="0000FF"/>
                              </a:solidFill>
                            </a:rPr>
                            <m:t>𝟎</m:t>
                          </m:r>
                        </m:sub>
                      </m:sSub>
                      <m:r>
                        <a:rPr lang="uk-UA" sz="2800" b="1" i="1">
                          <a:solidFill>
                            <a:srgbClr val="0000FF"/>
                          </a:solidFill>
                        </a:rPr>
                        <m:t>×</m:t>
                      </m:r>
                      <m:f>
                        <m:fPr>
                          <m:ctrlPr>
                            <a:rPr lang="uk-UA" sz="2800" b="1" i="1">
                              <a:solidFill>
                                <a:srgbClr val="0000FF"/>
                              </a:solidFill>
                            </a:rPr>
                          </m:ctrlPr>
                        </m:fPr>
                        <m:num>
                          <m:r>
                            <a:rPr lang="uk-UA" sz="2800" b="1" i="1">
                              <a:solidFill>
                                <a:srgbClr val="0000FF"/>
                              </a:solidFill>
                            </a:rPr>
                            <m:t>𝟏</m:t>
                          </m:r>
                        </m:num>
                        <m:den>
                          <m:r>
                            <a:rPr lang="uk-UA" sz="2800" b="1" i="1">
                              <a:solidFill>
                                <a:srgbClr val="0000FF"/>
                              </a:solidFill>
                            </a:rPr>
                            <m:t>𝟏</m:t>
                          </m:r>
                          <m:r>
                            <a:rPr lang="uk-UA" sz="2800" b="1" i="1">
                              <a:solidFill>
                                <a:srgbClr val="0000FF"/>
                              </a:solidFill>
                            </a:rPr>
                            <m:t>+</m:t>
                          </m:r>
                          <m:f>
                            <m:fPr>
                              <m:ctrlPr>
                                <a:rPr lang="uk-UA" sz="2800" b="1" i="1">
                                  <a:solidFill>
                                    <a:srgbClr val="0000FF"/>
                                  </a:solidFill>
                                </a:rPr>
                              </m:ctrlPr>
                            </m:fPr>
                            <m:num>
                              <m:r>
                                <a:rPr lang="uk-UA" sz="2800" b="1" i="1">
                                  <a:solidFill>
                                    <a:srgbClr val="0000FF"/>
                                  </a:solidFill>
                                </a:rPr>
                                <m:t>𝒓</m:t>
                              </m:r>
                              <m:r>
                                <a:rPr lang="uk-UA" sz="2800" b="1" i="1">
                                  <a:solidFill>
                                    <a:srgbClr val="0000FF"/>
                                  </a:solidFill>
                                </a:rPr>
                                <m:t>×</m:t>
                              </m:r>
                              <m:r>
                                <a:rPr lang="uk-UA" sz="2800" b="1" i="1">
                                  <a:solidFill>
                                    <a:srgbClr val="0000FF"/>
                                  </a:solidFill>
                                </a:rPr>
                                <m:t>𝒕</m:t>
                              </m:r>
                            </m:num>
                            <m:den>
                              <m:r>
                                <a:rPr lang="uk-UA" sz="2800" b="1" i="1">
                                  <a:solidFill>
                                    <a:srgbClr val="0000FF"/>
                                  </a:solidFill>
                                </a:rPr>
                                <m:t>𝑩𝑺</m:t>
                              </m:r>
                            </m:den>
                          </m:f>
                        </m:den>
                      </m:f>
                      <m:r>
                        <a:rPr lang="uk-UA" sz="2800" b="1" i="1">
                          <a:solidFill>
                            <a:srgbClr val="0000FF"/>
                          </a:solidFill>
                        </a:rPr>
                        <m:t>,                                                </m:t>
                      </m:r>
                    </m:oMath>
                  </m:oMathPara>
                </a14:m>
                <a:endParaRPr lang="uk-UA" sz="2800" b="1" dirty="0"/>
              </a:p>
              <a:p>
                <a:pPr algn="just"/>
                <a:r>
                  <a:rPr lang="uk-UA" sz="2800" b="1" dirty="0"/>
                  <a:t> </a:t>
                </a:r>
              </a:p>
              <a:p>
                <a:pPr algn="just"/>
                <a:r>
                  <a:rPr lang="ru-RU" sz="2800" b="1" dirty="0"/>
                  <a:t>Знайдена</a:t>
                </a:r>
                <a:r>
                  <a:rPr lang="ru-RU" sz="2800" b="1" dirty="0"/>
                  <a:t> в </a:t>
                </a:r>
                <a:r>
                  <a:rPr lang="ru-RU" sz="2800" b="1" dirty="0"/>
                  <a:t>такий</a:t>
                </a:r>
                <a:r>
                  <a:rPr lang="ru-RU" sz="2800" b="1" dirty="0"/>
                  <a:t> </a:t>
                </a:r>
                <a:r>
                  <a:rPr lang="ru-RU" sz="2800" b="1" dirty="0"/>
                  <a:t>спосіб</a:t>
                </a:r>
                <a:r>
                  <a:rPr lang="ru-RU" sz="2800" b="1" dirty="0"/>
                  <a:t> сума і є величиною </a:t>
                </a:r>
                <a:r>
                  <a:rPr lang="ru-RU" sz="2800" b="1" dirty="0"/>
                  <a:t>грошових</a:t>
                </a:r>
                <a:r>
                  <a:rPr lang="ru-RU" sz="2800" b="1" dirty="0"/>
                  <a:t> </a:t>
                </a:r>
                <a:r>
                  <a:rPr lang="ru-RU" sz="2800" b="1" dirty="0"/>
                  <a:t>коштів</a:t>
                </a:r>
                <a:r>
                  <a:rPr lang="ru-RU" sz="2800" b="1" dirty="0"/>
                  <a:t>, яка </a:t>
                </a:r>
                <a:r>
                  <a:rPr lang="ru-RU" sz="2800" b="1" dirty="0"/>
                  <a:t>виплачується</a:t>
                </a:r>
                <a:r>
                  <a:rPr lang="ru-RU" sz="2800" b="1" dirty="0"/>
                  <a:t> за FRA.</a:t>
                </a:r>
                <a:endParaRPr lang="uk-UA" sz="2800" b="1" dirty="0"/>
              </a:p>
            </p:txBody>
          </p:sp>
        </mc:Choice>
        <mc:Fallback>
          <p:sp>
            <p:nvSpPr>
              <p:cNvPr id="2" name="Прямокутник 1"/>
              <p:cNvSpPr>
                <a:spLocks noRot="1" noChangeAspect="1" noMove="1" noResize="1" noEditPoints="1" noAdjustHandles="1" noChangeArrowheads="1" noChangeShapeType="1" noTextEdit="1"/>
              </p:cNvSpPr>
              <p:nvPr/>
            </p:nvSpPr>
            <p:spPr>
              <a:xfrm>
                <a:off x="762000" y="800100"/>
                <a:ext cx="16992600" cy="8042458"/>
              </a:xfrm>
              <a:prstGeom prst="rect">
                <a:avLst/>
              </a:prstGeom>
              <a:blipFill rotWithShape="1">
                <a:blip r:embed="rId2"/>
                <a:stretch>
                  <a:fillRect l="-717" t="-682" r="-681" b="-1136"/>
                </a:stretch>
              </a:blipFill>
            </p:spPr>
            <p:txBody>
              <a:bodyPr/>
              <a:lstStyle/>
              <a:p>
                <a:r>
                  <a:rPr lang="uk-UA">
                    <a:noFill/>
                  </a:rPr>
                  <a:t> </a:t>
                </a:r>
              </a:p>
            </p:txBody>
          </p:sp>
        </mc:Fallback>
      </mc:AlternateContent>
    </p:spTree>
    <p:extLst>
      <p:ext uri="{BB962C8B-B14F-4D97-AF65-F5344CB8AC3E}">
        <p14:creationId xmlns:p14="http://schemas.microsoft.com/office/powerpoint/2010/main" val="3752695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746760" y="1181100"/>
            <a:ext cx="16764000" cy="698652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ru-RU" sz="2800" b="1" dirty="0" smtClean="0"/>
              <a:t>   </a:t>
            </a:r>
            <a:r>
              <a:rPr lang="ru-RU" sz="2800" b="1" dirty="0" smtClean="0">
                <a:solidFill>
                  <a:srgbClr val="0000FF"/>
                </a:solidFill>
              </a:rPr>
              <a:t>Ф’ючерсний </a:t>
            </a:r>
            <a:r>
              <a:rPr lang="ru-RU" sz="2800" b="1" dirty="0">
                <a:solidFill>
                  <a:srgbClr val="0000FF"/>
                </a:solidFill>
              </a:rPr>
              <a:t>контракт за </a:t>
            </a:r>
            <a:r>
              <a:rPr lang="ru-RU" sz="2800" b="1" dirty="0">
                <a:solidFill>
                  <a:srgbClr val="0000FF"/>
                </a:solidFill>
              </a:rPr>
              <a:t>короткостроковими</a:t>
            </a:r>
            <a:r>
              <a:rPr lang="ru-RU" sz="2800" b="1" dirty="0">
                <a:solidFill>
                  <a:srgbClr val="0000FF"/>
                </a:solidFill>
              </a:rPr>
              <a:t> </a:t>
            </a:r>
            <a:r>
              <a:rPr lang="ru-RU" sz="2800" b="1" dirty="0">
                <a:solidFill>
                  <a:srgbClr val="0000FF"/>
                </a:solidFill>
              </a:rPr>
              <a:t>відсотковими</a:t>
            </a:r>
            <a:r>
              <a:rPr lang="ru-RU" sz="2800" b="1" dirty="0">
                <a:solidFill>
                  <a:srgbClr val="0000FF"/>
                </a:solidFill>
              </a:rPr>
              <a:t> ставками </a:t>
            </a:r>
            <a:r>
              <a:rPr lang="ru-RU" sz="2800" b="1" dirty="0"/>
              <a:t>— </a:t>
            </a:r>
            <a:r>
              <a:rPr lang="ru-RU" sz="2800" b="1" dirty="0"/>
              <a:t>це</a:t>
            </a:r>
            <a:r>
              <a:rPr lang="ru-RU" sz="2800" b="1" dirty="0"/>
              <a:t> угода </a:t>
            </a:r>
            <a:r>
              <a:rPr lang="ru-RU" sz="2800" b="1" dirty="0"/>
              <a:t>між</a:t>
            </a:r>
            <a:r>
              <a:rPr lang="ru-RU" sz="2800" b="1" dirty="0"/>
              <a:t> </a:t>
            </a:r>
            <a:r>
              <a:rPr lang="ru-RU" sz="2800" b="1" dirty="0"/>
              <a:t>продавцем</a:t>
            </a:r>
            <a:r>
              <a:rPr lang="ru-RU" sz="2800" b="1" dirty="0"/>
              <a:t> </a:t>
            </a:r>
            <a:r>
              <a:rPr lang="ru-RU" sz="2800" b="1" dirty="0"/>
              <a:t>або</a:t>
            </a:r>
            <a:r>
              <a:rPr lang="ru-RU" sz="2800" b="1" dirty="0"/>
              <a:t> </a:t>
            </a:r>
            <a:r>
              <a:rPr lang="ru-RU" sz="2800" b="1" dirty="0"/>
              <a:t>покупцем</a:t>
            </a:r>
            <a:r>
              <a:rPr lang="ru-RU" sz="2800" b="1" dirty="0"/>
              <a:t>, з одного боку, та </a:t>
            </a:r>
            <a:r>
              <a:rPr lang="ru-RU" sz="2800" b="1" dirty="0"/>
              <a:t>кліринговою</a:t>
            </a:r>
            <a:r>
              <a:rPr lang="ru-RU" sz="2800" b="1" dirty="0"/>
              <a:t> палатою </a:t>
            </a:r>
            <a:r>
              <a:rPr lang="ru-RU" sz="2800" b="1" dirty="0"/>
              <a:t>ф’ючерсної</a:t>
            </a:r>
            <a:r>
              <a:rPr lang="ru-RU" sz="2800" b="1" dirty="0"/>
              <a:t> </a:t>
            </a:r>
            <a:r>
              <a:rPr lang="ru-RU" sz="2800" b="1" dirty="0"/>
              <a:t>біржі</a:t>
            </a:r>
            <a:r>
              <a:rPr lang="ru-RU" sz="2800" b="1" dirty="0"/>
              <a:t>, з </a:t>
            </a:r>
            <a:r>
              <a:rPr lang="ru-RU" sz="2800" b="1" dirty="0"/>
              <a:t>іншого</a:t>
            </a:r>
            <a:r>
              <a:rPr lang="ru-RU" sz="2800" b="1" dirty="0"/>
              <a:t>, — про поставку </a:t>
            </a:r>
            <a:r>
              <a:rPr lang="ru-RU" sz="2800" b="1" dirty="0"/>
              <a:t>чи</a:t>
            </a:r>
            <a:r>
              <a:rPr lang="ru-RU" sz="2800" b="1" dirty="0"/>
              <a:t> </a:t>
            </a:r>
            <a:r>
              <a:rPr lang="ru-RU" sz="2800" b="1" dirty="0"/>
              <a:t>прийняття</a:t>
            </a:r>
            <a:r>
              <a:rPr lang="ru-RU" sz="2800" b="1" dirty="0"/>
              <a:t> на депозит </a:t>
            </a:r>
            <a:r>
              <a:rPr lang="ru-RU" sz="2800" b="1" dirty="0"/>
              <a:t>стандартної</a:t>
            </a:r>
            <a:r>
              <a:rPr lang="ru-RU" sz="2800" b="1" dirty="0"/>
              <a:t> </a:t>
            </a:r>
            <a:r>
              <a:rPr lang="ru-RU" sz="2800" b="1" dirty="0"/>
              <a:t>суми</a:t>
            </a:r>
            <a:r>
              <a:rPr lang="ru-RU" sz="2800" b="1" dirty="0"/>
              <a:t> </a:t>
            </a:r>
            <a:r>
              <a:rPr lang="ru-RU" sz="2800" b="1" dirty="0"/>
              <a:t>грошових</a:t>
            </a:r>
            <a:r>
              <a:rPr lang="ru-RU" sz="2800" b="1" dirty="0"/>
              <a:t> </a:t>
            </a:r>
            <a:r>
              <a:rPr lang="ru-RU" sz="2800" b="1" dirty="0"/>
              <a:t>коштів</a:t>
            </a:r>
            <a:r>
              <a:rPr lang="ru-RU" sz="2800" b="1" dirty="0"/>
              <a:t> </a:t>
            </a:r>
            <a:r>
              <a:rPr lang="ru-RU" sz="2800" b="1" dirty="0"/>
              <a:t>під</a:t>
            </a:r>
            <a:r>
              <a:rPr lang="ru-RU" sz="2800" b="1" dirty="0"/>
              <a:t> </a:t>
            </a:r>
            <a:r>
              <a:rPr lang="ru-RU" sz="2800" b="1" dirty="0"/>
              <a:t>визначену</a:t>
            </a:r>
            <a:r>
              <a:rPr lang="ru-RU" sz="2800" b="1" dirty="0"/>
              <a:t> </a:t>
            </a:r>
            <a:r>
              <a:rPr lang="ru-RU" sz="2800" b="1" dirty="0"/>
              <a:t>відсоткову</a:t>
            </a:r>
            <a:r>
              <a:rPr lang="ru-RU" sz="2800" b="1" dirty="0"/>
              <a:t> ставку на </a:t>
            </a:r>
            <a:r>
              <a:rPr lang="ru-RU" sz="2800" b="1" dirty="0"/>
              <a:t>конкретну</a:t>
            </a:r>
            <a:r>
              <a:rPr lang="ru-RU" sz="2800" b="1" dirty="0"/>
              <a:t> дату в </a:t>
            </a:r>
            <a:r>
              <a:rPr lang="ru-RU" sz="2800" b="1" dirty="0"/>
              <a:t>майбутньому</a:t>
            </a:r>
            <a:r>
              <a:rPr lang="ru-RU" sz="2800" b="1" dirty="0"/>
              <a:t>.</a:t>
            </a:r>
            <a:endParaRPr lang="uk-UA" sz="2800" b="1" dirty="0"/>
          </a:p>
          <a:p>
            <a:pPr algn="just"/>
            <a:r>
              <a:rPr lang="ru-RU" sz="2800" b="1" dirty="0"/>
              <a:t>Укладення</a:t>
            </a:r>
            <a:r>
              <a:rPr lang="ru-RU" sz="2800" b="1" dirty="0"/>
              <a:t> </a:t>
            </a:r>
            <a:r>
              <a:rPr lang="ru-RU" sz="2800" b="1" dirty="0"/>
              <a:t>ф’ючерсної</a:t>
            </a:r>
            <a:r>
              <a:rPr lang="ru-RU" sz="2800" b="1" dirty="0"/>
              <a:t> угоди за </a:t>
            </a:r>
            <a:r>
              <a:rPr lang="ru-RU" sz="2800" b="1" dirty="0"/>
              <a:t>відсотковими</a:t>
            </a:r>
            <a:r>
              <a:rPr lang="ru-RU" sz="2800" b="1" dirty="0"/>
              <a:t> ставками </a:t>
            </a:r>
            <a:r>
              <a:rPr lang="ru-RU" sz="2800" b="1" dirty="0"/>
              <a:t>означає</a:t>
            </a:r>
            <a:r>
              <a:rPr lang="ru-RU" sz="2800" b="1" dirty="0"/>
              <a:t>, </a:t>
            </a:r>
            <a:r>
              <a:rPr lang="ru-RU" sz="2800" b="1" dirty="0"/>
              <a:t>що</a:t>
            </a:r>
            <a:r>
              <a:rPr lang="ru-RU" sz="2800" b="1" dirty="0"/>
              <a:t> </a:t>
            </a:r>
            <a:r>
              <a:rPr lang="ru-RU" sz="2800" b="1" dirty="0"/>
              <a:t>продавець</a:t>
            </a:r>
            <a:r>
              <a:rPr lang="ru-RU" sz="2800" b="1" dirty="0"/>
              <a:t> </a:t>
            </a:r>
            <a:r>
              <a:rPr lang="ru-RU" sz="2800" b="1" dirty="0"/>
              <a:t>бере</a:t>
            </a:r>
            <a:r>
              <a:rPr lang="ru-RU" sz="2800" b="1" dirty="0"/>
              <a:t> на себе </a:t>
            </a:r>
            <a:r>
              <a:rPr lang="ru-RU" sz="2800" b="1" dirty="0"/>
              <a:t>зобов’язання</a:t>
            </a:r>
            <a:r>
              <a:rPr lang="ru-RU" sz="2800" b="1" dirty="0"/>
              <a:t> </a:t>
            </a:r>
            <a:r>
              <a:rPr lang="ru-RU" sz="2800" b="1" dirty="0"/>
              <a:t>вкласти</a:t>
            </a:r>
            <a:r>
              <a:rPr lang="ru-RU" sz="2800" b="1" dirty="0"/>
              <a:t> депозит </a:t>
            </a:r>
            <a:r>
              <a:rPr lang="ru-RU" sz="2800" b="1" dirty="0"/>
              <a:t>стандартної</a:t>
            </a:r>
            <a:r>
              <a:rPr lang="ru-RU" sz="2800" b="1" dirty="0"/>
              <a:t> </a:t>
            </a:r>
            <a:r>
              <a:rPr lang="ru-RU" sz="2800" b="1" dirty="0"/>
              <a:t>суми</a:t>
            </a:r>
            <a:r>
              <a:rPr lang="ru-RU" sz="2800" b="1" dirty="0"/>
              <a:t> </a:t>
            </a:r>
            <a:r>
              <a:rPr lang="ru-RU" sz="2800" b="1" dirty="0"/>
              <a:t>під</a:t>
            </a:r>
            <a:r>
              <a:rPr lang="ru-RU" sz="2800" b="1" dirty="0"/>
              <a:t> </a:t>
            </a:r>
            <a:r>
              <a:rPr lang="ru-RU" sz="2800" b="1" dirty="0"/>
              <a:t>відсоткову</a:t>
            </a:r>
            <a:r>
              <a:rPr lang="ru-RU" sz="2800" b="1" dirty="0"/>
              <a:t> ставку, </a:t>
            </a:r>
            <a:r>
              <a:rPr lang="ru-RU" sz="2800" b="1" dirty="0"/>
              <a:t>зафіксовану</a:t>
            </a:r>
            <a:r>
              <a:rPr lang="ru-RU" sz="2800" b="1" dirty="0"/>
              <a:t> в момент продажу контракту. Дата </a:t>
            </a:r>
            <a:r>
              <a:rPr lang="ru-RU" sz="2800" b="1" dirty="0"/>
              <a:t>виконання</a:t>
            </a:r>
            <a:r>
              <a:rPr lang="ru-RU" sz="2800" b="1" dirty="0"/>
              <a:t> такого </a:t>
            </a:r>
            <a:r>
              <a:rPr lang="ru-RU" sz="2800" b="1" dirty="0"/>
              <a:t>ф’ючерсного</a:t>
            </a:r>
            <a:r>
              <a:rPr lang="ru-RU" sz="2800" b="1" dirty="0"/>
              <a:t> контракту </a:t>
            </a:r>
            <a:r>
              <a:rPr lang="ru-RU" sz="2800" b="1" dirty="0"/>
              <a:t>віддалена</a:t>
            </a:r>
            <a:r>
              <a:rPr lang="ru-RU" sz="2800" b="1" dirty="0"/>
              <a:t> </a:t>
            </a:r>
            <a:r>
              <a:rPr lang="ru-RU" sz="2800" b="1" dirty="0"/>
              <a:t>деяким</a:t>
            </a:r>
            <a:r>
              <a:rPr lang="ru-RU" sz="2800" b="1" dirty="0"/>
              <a:t> </a:t>
            </a:r>
            <a:r>
              <a:rPr lang="ru-RU" sz="2800" b="1" dirty="0"/>
              <a:t>проміжком</a:t>
            </a:r>
            <a:r>
              <a:rPr lang="ru-RU" sz="2800" b="1" dirty="0"/>
              <a:t> часу </a:t>
            </a:r>
            <a:r>
              <a:rPr lang="ru-RU" sz="2800" b="1" dirty="0"/>
              <a:t>від</a:t>
            </a:r>
            <a:r>
              <a:rPr lang="ru-RU" sz="2800" b="1" dirty="0"/>
              <a:t> </a:t>
            </a:r>
            <a:r>
              <a:rPr lang="ru-RU" sz="2800" b="1" dirty="0"/>
              <a:t>дати</a:t>
            </a:r>
            <a:r>
              <a:rPr lang="ru-RU" sz="2800" b="1" dirty="0"/>
              <a:t> </a:t>
            </a:r>
            <a:r>
              <a:rPr lang="ru-RU" sz="2800" b="1" dirty="0"/>
              <a:t>укладення</a:t>
            </a:r>
            <a:r>
              <a:rPr lang="ru-RU" sz="2800" b="1" dirty="0"/>
              <a:t> угоди і є стандартною. </a:t>
            </a:r>
            <a:r>
              <a:rPr lang="ru-RU" sz="2800" b="1" dirty="0"/>
              <a:t>Покупець</a:t>
            </a:r>
            <a:r>
              <a:rPr lang="ru-RU" sz="2800" b="1" dirty="0"/>
              <a:t> </a:t>
            </a:r>
            <a:r>
              <a:rPr lang="ru-RU" sz="2800" b="1" dirty="0"/>
              <a:t>ф’ючерсного</a:t>
            </a:r>
            <a:r>
              <a:rPr lang="ru-RU" sz="2800" b="1" dirty="0"/>
              <a:t> відсоткового контракту </a:t>
            </a:r>
            <a:r>
              <a:rPr lang="ru-RU" sz="2800" b="1" dirty="0"/>
              <a:t>зобов’язується</a:t>
            </a:r>
            <a:r>
              <a:rPr lang="ru-RU" sz="2800" b="1" dirty="0"/>
              <a:t> </a:t>
            </a:r>
            <a:r>
              <a:rPr lang="ru-RU" sz="2800" b="1" dirty="0"/>
              <a:t>прийняти</a:t>
            </a:r>
            <a:r>
              <a:rPr lang="ru-RU" sz="2800" b="1" dirty="0"/>
              <a:t> депозит на </a:t>
            </a:r>
            <a:r>
              <a:rPr lang="ru-RU" sz="2800" b="1" dirty="0"/>
              <a:t>аналогічних</a:t>
            </a:r>
            <a:r>
              <a:rPr lang="ru-RU" sz="2800" b="1" dirty="0"/>
              <a:t> </a:t>
            </a:r>
            <a:r>
              <a:rPr lang="ru-RU" sz="2800" b="1" dirty="0"/>
              <a:t>умовах</a:t>
            </a:r>
            <a:r>
              <a:rPr lang="ru-RU" sz="2800" b="1" dirty="0"/>
              <a:t>. </a:t>
            </a:r>
            <a:endParaRPr lang="uk-UA" sz="2800" b="1" dirty="0"/>
          </a:p>
          <a:p>
            <a:pPr algn="just"/>
            <a:r>
              <a:rPr lang="ru-RU" sz="2800" b="1" dirty="0" smtClean="0"/>
              <a:t>   Ф’ючерсні </a:t>
            </a:r>
            <a:r>
              <a:rPr lang="ru-RU" sz="2800" b="1" dirty="0"/>
              <a:t>контракти за </a:t>
            </a:r>
            <a:r>
              <a:rPr lang="ru-RU" sz="2800" b="1" dirty="0"/>
              <a:t>короткостроковими</a:t>
            </a:r>
            <a:r>
              <a:rPr lang="ru-RU" sz="2800" b="1" dirty="0"/>
              <a:t> </a:t>
            </a:r>
            <a:r>
              <a:rPr lang="ru-RU" sz="2800" b="1" dirty="0"/>
              <a:t>відсотковими</a:t>
            </a:r>
            <a:r>
              <a:rPr lang="ru-RU" sz="2800" b="1" dirty="0"/>
              <a:t> ставками </a:t>
            </a:r>
            <a:r>
              <a:rPr lang="ru-RU" sz="2800" b="1" dirty="0"/>
              <a:t>оцінюються</a:t>
            </a:r>
            <a:r>
              <a:rPr lang="ru-RU" sz="2800" b="1" dirty="0"/>
              <a:t> за </a:t>
            </a:r>
            <a:r>
              <a:rPr lang="ru-RU" sz="2800" b="1" dirty="0"/>
              <a:t>індексним</a:t>
            </a:r>
            <a:r>
              <a:rPr lang="ru-RU" sz="2800" b="1" dirty="0"/>
              <a:t> методом </a:t>
            </a:r>
            <a:r>
              <a:rPr lang="ru-RU" sz="2800" b="1" dirty="0"/>
              <a:t>ціноутворення</a:t>
            </a:r>
            <a:r>
              <a:rPr lang="ru-RU" sz="2800" b="1" dirty="0"/>
              <a:t>. </a:t>
            </a:r>
            <a:r>
              <a:rPr lang="ru-RU" sz="2800" b="1" dirty="0"/>
              <a:t>Це</a:t>
            </a:r>
            <a:r>
              <a:rPr lang="ru-RU" sz="2800" b="1" dirty="0"/>
              <a:t> </a:t>
            </a:r>
            <a:r>
              <a:rPr lang="ru-RU" sz="2800" b="1" dirty="0"/>
              <a:t>означає</a:t>
            </a:r>
            <a:r>
              <a:rPr lang="ru-RU" sz="2800" b="1" dirty="0"/>
              <a:t>, </a:t>
            </a:r>
            <a:r>
              <a:rPr lang="ru-RU" sz="2800" b="1" dirty="0"/>
              <a:t>що</a:t>
            </a:r>
            <a:r>
              <a:rPr lang="ru-RU" sz="2800" b="1" dirty="0"/>
              <a:t> </a:t>
            </a:r>
            <a:r>
              <a:rPr lang="ru-RU" sz="2800" b="1" dirty="0"/>
              <a:t>ціна</a:t>
            </a:r>
            <a:r>
              <a:rPr lang="ru-RU" sz="2800" b="1" dirty="0"/>
              <a:t> </a:t>
            </a:r>
            <a:r>
              <a:rPr lang="ru-RU" sz="2800" b="1" dirty="0"/>
              <a:t>ф’ючерсу</a:t>
            </a:r>
            <a:r>
              <a:rPr lang="ru-RU" sz="2800" b="1" dirty="0"/>
              <a:t>, </a:t>
            </a:r>
            <a:r>
              <a:rPr lang="ru-RU" sz="2800" b="1" dirty="0"/>
              <a:t>виписаного</a:t>
            </a:r>
            <a:r>
              <a:rPr lang="ru-RU" sz="2800" b="1" dirty="0"/>
              <a:t> на </a:t>
            </a:r>
            <a:r>
              <a:rPr lang="ru-RU" sz="2800" b="1" dirty="0"/>
              <a:t>короткостроковий</a:t>
            </a:r>
            <a:r>
              <a:rPr lang="ru-RU" sz="2800" b="1" dirty="0"/>
              <a:t> </a:t>
            </a:r>
            <a:r>
              <a:rPr lang="ru-RU" sz="2800" b="1" dirty="0"/>
              <a:t>фінансовий</a:t>
            </a:r>
            <a:r>
              <a:rPr lang="ru-RU" sz="2800" b="1" dirty="0"/>
              <a:t> </a:t>
            </a:r>
            <a:r>
              <a:rPr lang="ru-RU" sz="2800" b="1" dirty="0"/>
              <a:t>інструмент</a:t>
            </a:r>
            <a:r>
              <a:rPr lang="ru-RU" sz="2800" b="1" dirty="0"/>
              <a:t>, </a:t>
            </a:r>
            <a:r>
              <a:rPr lang="ru-RU" sz="2800" b="1" dirty="0"/>
              <a:t>подається</a:t>
            </a:r>
            <a:r>
              <a:rPr lang="ru-RU" sz="2800" b="1" dirty="0"/>
              <a:t> як 100 </a:t>
            </a:r>
            <a:r>
              <a:rPr lang="ru-RU" sz="2800" b="1" dirty="0"/>
              <a:t>мінус</a:t>
            </a:r>
            <a:r>
              <a:rPr lang="ru-RU" sz="2800" b="1" dirty="0"/>
              <a:t> </a:t>
            </a:r>
            <a:r>
              <a:rPr lang="ru-RU" sz="2800" b="1" dirty="0"/>
              <a:t>очікувана</a:t>
            </a:r>
            <a:r>
              <a:rPr lang="ru-RU" sz="2800" b="1" dirty="0"/>
              <a:t> </a:t>
            </a:r>
            <a:r>
              <a:rPr lang="ru-RU" sz="2800" b="1" dirty="0"/>
              <a:t>відсоткова</a:t>
            </a:r>
            <a:r>
              <a:rPr lang="ru-RU" sz="2800" b="1" dirty="0"/>
              <a:t> ставка за </a:t>
            </a:r>
            <a:r>
              <a:rPr lang="ru-RU" sz="2800" b="1" dirty="0"/>
              <a:t>цим</a:t>
            </a:r>
            <a:r>
              <a:rPr lang="ru-RU" sz="2800" b="1" dirty="0"/>
              <a:t> </a:t>
            </a:r>
            <a:r>
              <a:rPr lang="ru-RU" sz="2800" b="1" dirty="0"/>
              <a:t>інструментом</a:t>
            </a:r>
            <a:r>
              <a:rPr lang="ru-RU" sz="2800" b="1" dirty="0"/>
              <a:t> на грошовому ринку</a:t>
            </a:r>
            <a:r>
              <a:rPr lang="uk-UA" sz="2800" b="1" dirty="0"/>
              <a:t>.</a:t>
            </a:r>
          </a:p>
          <a:p>
            <a:pPr algn="just"/>
            <a:r>
              <a:rPr lang="ru-RU" sz="2800" b="1" dirty="0" smtClean="0"/>
              <a:t>    Ефективність </a:t>
            </a:r>
            <a:r>
              <a:rPr lang="ru-RU" sz="2800" b="1" dirty="0"/>
              <a:t>хеджування за </a:t>
            </a:r>
            <a:r>
              <a:rPr lang="ru-RU" sz="2800" b="1" dirty="0"/>
              <a:t>допомогою</a:t>
            </a:r>
            <a:r>
              <a:rPr lang="ru-RU" sz="2800" b="1" dirty="0"/>
              <a:t> </a:t>
            </a:r>
            <a:r>
              <a:rPr lang="ru-RU" sz="2800" b="1" dirty="0"/>
              <a:t>ф’ючерсів</a:t>
            </a:r>
            <a:r>
              <a:rPr lang="ru-RU" sz="2800" b="1" dirty="0"/>
              <a:t> на </a:t>
            </a:r>
            <a:r>
              <a:rPr lang="ru-RU" sz="2800" b="1" dirty="0"/>
              <a:t>короткострокові</a:t>
            </a:r>
            <a:r>
              <a:rPr lang="ru-RU" sz="2800" b="1" dirty="0"/>
              <a:t> </a:t>
            </a:r>
            <a:r>
              <a:rPr lang="ru-RU" sz="2800" b="1" dirty="0"/>
              <a:t>відсоткові</a:t>
            </a:r>
            <a:r>
              <a:rPr lang="ru-RU" sz="2800" b="1" dirty="0"/>
              <a:t> ставки </a:t>
            </a:r>
            <a:r>
              <a:rPr lang="ru-RU" sz="2800" b="1" dirty="0"/>
              <a:t>залежить</a:t>
            </a:r>
            <a:r>
              <a:rPr lang="ru-RU" sz="2800" b="1" dirty="0"/>
              <a:t> </a:t>
            </a:r>
            <a:r>
              <a:rPr lang="ru-RU" sz="2800" b="1" dirty="0"/>
              <a:t>від</a:t>
            </a:r>
            <a:r>
              <a:rPr lang="ru-RU" sz="2800" b="1" dirty="0"/>
              <a:t> </a:t>
            </a:r>
            <a:r>
              <a:rPr lang="ru-RU" sz="2800" b="1" dirty="0"/>
              <a:t>кореляції</a:t>
            </a:r>
            <a:r>
              <a:rPr lang="ru-RU" sz="2800" b="1" dirty="0"/>
              <a:t> </a:t>
            </a:r>
            <a:r>
              <a:rPr lang="ru-RU" sz="2800" b="1" dirty="0"/>
              <a:t>між</a:t>
            </a:r>
            <a:r>
              <a:rPr lang="ru-RU" sz="2800" b="1" dirty="0"/>
              <a:t> балансовою та </a:t>
            </a:r>
            <a:r>
              <a:rPr lang="ru-RU" sz="2800" b="1" dirty="0"/>
              <a:t>ф’ючерсною</a:t>
            </a:r>
            <a:r>
              <a:rPr lang="ru-RU" sz="2800" b="1" dirty="0"/>
              <a:t> </a:t>
            </a:r>
            <a:r>
              <a:rPr lang="ru-RU" sz="2800" b="1" dirty="0"/>
              <a:t>позиціями</a:t>
            </a:r>
            <a:r>
              <a:rPr lang="ru-RU" sz="2800" b="1" dirty="0"/>
              <a:t> </a:t>
            </a:r>
            <a:r>
              <a:rPr lang="ru-RU" sz="2800" b="1" dirty="0"/>
              <a:t>учасника</a:t>
            </a:r>
            <a:r>
              <a:rPr lang="ru-RU" sz="2800" b="1" dirty="0"/>
              <a:t> ринку. Хедж </a:t>
            </a:r>
            <a:r>
              <a:rPr lang="ru-RU" sz="2800" b="1" dirty="0"/>
              <a:t>має</a:t>
            </a:r>
            <a:r>
              <a:rPr lang="ru-RU" sz="2800" b="1" dirty="0"/>
              <a:t> </a:t>
            </a:r>
            <a:r>
              <a:rPr lang="ru-RU" sz="2800" b="1" dirty="0"/>
              <a:t>включати</a:t>
            </a:r>
            <a:r>
              <a:rPr lang="ru-RU" sz="2800" b="1" dirty="0"/>
              <a:t> </a:t>
            </a:r>
            <a:r>
              <a:rPr lang="ru-RU" sz="2800" b="1" dirty="0"/>
              <a:t>такі</a:t>
            </a:r>
            <a:r>
              <a:rPr lang="ru-RU" sz="2800" b="1" dirty="0"/>
              <a:t> </a:t>
            </a:r>
            <a:r>
              <a:rPr lang="ru-RU" sz="2800" b="1" dirty="0"/>
              <a:t>позиції</a:t>
            </a:r>
            <a:r>
              <a:rPr lang="ru-RU" sz="2800" b="1" dirty="0"/>
              <a:t> за </a:t>
            </a:r>
            <a:r>
              <a:rPr lang="ru-RU" sz="2800" b="1" dirty="0"/>
              <a:t>ф’ючерсними</a:t>
            </a:r>
            <a:r>
              <a:rPr lang="ru-RU" sz="2800" b="1" dirty="0"/>
              <a:t> контрактами, </a:t>
            </a:r>
            <a:r>
              <a:rPr lang="ru-RU" sz="2800" b="1" dirty="0"/>
              <a:t>які</a:t>
            </a:r>
            <a:r>
              <a:rPr lang="ru-RU" sz="2800" b="1" dirty="0"/>
              <a:t> </a:t>
            </a:r>
            <a:r>
              <a:rPr lang="ru-RU" sz="2800" b="1" dirty="0"/>
              <a:t>економічно</a:t>
            </a:r>
            <a:r>
              <a:rPr lang="ru-RU" sz="2800" b="1" dirty="0"/>
              <a:t> </a:t>
            </a:r>
            <a:r>
              <a:rPr lang="ru-RU" sz="2800" b="1" dirty="0"/>
              <a:t>пов’язані</a:t>
            </a:r>
            <a:r>
              <a:rPr lang="ru-RU" sz="2800" b="1" dirty="0"/>
              <a:t> з балансовою </a:t>
            </a:r>
            <a:r>
              <a:rPr lang="ru-RU" sz="2800" b="1" dirty="0"/>
              <a:t>позицією</a:t>
            </a:r>
            <a:r>
              <a:rPr lang="ru-RU" sz="2800" b="1" dirty="0"/>
              <a:t> </a:t>
            </a:r>
            <a:r>
              <a:rPr lang="ru-RU" sz="2800" b="1" dirty="0"/>
              <a:t>хеджера</a:t>
            </a:r>
            <a:r>
              <a:rPr lang="ru-RU" sz="2800" b="1" dirty="0"/>
              <a:t> та </a:t>
            </a:r>
            <a:r>
              <a:rPr lang="ru-RU" sz="2800" b="1" dirty="0"/>
              <a:t>призначені</a:t>
            </a:r>
            <a:r>
              <a:rPr lang="ru-RU" sz="2800" b="1" dirty="0"/>
              <a:t> для </a:t>
            </a:r>
            <a:r>
              <a:rPr lang="ru-RU" sz="2800" b="1" dirty="0"/>
              <a:t>зменшення</a:t>
            </a:r>
            <a:r>
              <a:rPr lang="ru-RU" sz="2800" b="1" dirty="0"/>
              <a:t> ризику, </a:t>
            </a:r>
            <a:r>
              <a:rPr lang="ru-RU" sz="2800" b="1" dirty="0"/>
              <a:t>що</a:t>
            </a:r>
            <a:r>
              <a:rPr lang="ru-RU" sz="2800" b="1" dirty="0"/>
              <a:t> </a:t>
            </a:r>
            <a:r>
              <a:rPr lang="ru-RU" sz="2800" b="1" dirty="0"/>
              <a:t>виникає</a:t>
            </a:r>
            <a:r>
              <a:rPr lang="ru-RU" sz="2800" b="1" dirty="0"/>
              <a:t> у </a:t>
            </a:r>
            <a:r>
              <a:rPr lang="ru-RU" sz="2800" b="1" dirty="0"/>
              <a:t>процесі</a:t>
            </a:r>
            <a:r>
              <a:rPr lang="ru-RU" sz="2800" b="1" dirty="0"/>
              <a:t> </a:t>
            </a:r>
            <a:r>
              <a:rPr lang="ru-RU" sz="2800" b="1" dirty="0"/>
              <a:t>здійснення</a:t>
            </a:r>
            <a:r>
              <a:rPr lang="ru-RU" sz="2800" b="1" dirty="0"/>
              <a:t> </a:t>
            </a:r>
            <a:r>
              <a:rPr lang="ru-RU" sz="2800" b="1" dirty="0"/>
              <a:t>комерційних</a:t>
            </a:r>
            <a:r>
              <a:rPr lang="ru-RU" sz="2800" b="1" dirty="0"/>
              <a:t> </a:t>
            </a:r>
            <a:r>
              <a:rPr lang="ru-RU" sz="2800" b="1" dirty="0"/>
              <a:t>операцій</a:t>
            </a:r>
            <a:r>
              <a:rPr lang="ru-RU" sz="2800" b="1" dirty="0"/>
              <a:t> банку. </a:t>
            </a:r>
            <a:endParaRPr lang="uk-UA" sz="2800" b="1" dirty="0"/>
          </a:p>
        </p:txBody>
      </p:sp>
    </p:spTree>
    <p:extLst>
      <p:ext uri="{BB962C8B-B14F-4D97-AF65-F5344CB8AC3E}">
        <p14:creationId xmlns:p14="http://schemas.microsoft.com/office/powerpoint/2010/main" val="7844934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p:cNvSpPr/>
          <p:nvPr/>
        </p:nvSpPr>
        <p:spPr>
          <a:xfrm>
            <a:off x="320040" y="3162300"/>
            <a:ext cx="17510760" cy="2585323"/>
          </a:xfrm>
          <a:prstGeom prst="rect">
            <a:avLst/>
          </a:prstGeom>
          <a:solidFill>
            <a:schemeClr val="tx2">
              <a:lumMod val="20000"/>
              <a:lumOff val="80000"/>
            </a:schemeClr>
          </a:solidFill>
        </p:spPr>
        <p:txBody>
          <a:bodyPr wrap="square">
            <a:spAutoFit/>
          </a:bodyPr>
          <a:lstStyle/>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r>
              <a:rPr lang="uk-UA" dirty="0"/>
              <a:t> </a:t>
            </a:r>
          </a:p>
        </p:txBody>
      </p:sp>
      <p:sp>
        <p:nvSpPr>
          <p:cNvPr id="3" name="Прямокутник 2"/>
          <p:cNvSpPr/>
          <p:nvPr/>
        </p:nvSpPr>
        <p:spPr>
          <a:xfrm>
            <a:off x="335280" y="457200"/>
            <a:ext cx="17495520" cy="1569660"/>
          </a:xfrm>
          <a:prstGeom prst="rect">
            <a:avLst/>
          </a:prstGeom>
          <a:solidFill>
            <a:srgbClr val="0000FF"/>
          </a:solidFill>
        </p:spPr>
        <p:txBody>
          <a:bodyPr wrap="square">
            <a:spAutoFit/>
          </a:bodyPr>
          <a:lstStyle/>
          <a:p>
            <a:pPr algn="just"/>
            <a:endParaRPr lang="uk-UA" sz="3200" b="1" dirty="0" smtClean="0">
              <a:solidFill>
                <a:schemeClr val="bg1"/>
              </a:solidFill>
            </a:endParaRPr>
          </a:p>
          <a:p>
            <a:pPr algn="just"/>
            <a:endParaRPr lang="uk-UA" sz="3200" b="1" dirty="0">
              <a:solidFill>
                <a:schemeClr val="bg1"/>
              </a:solidFill>
            </a:endParaRPr>
          </a:p>
          <a:p>
            <a:pPr algn="just"/>
            <a:endParaRPr lang="uk-UA" sz="3200" b="1" dirty="0" smtClean="0">
              <a:solidFill>
                <a:schemeClr val="bg1"/>
              </a:solidFill>
            </a:endParaRPr>
          </a:p>
        </p:txBody>
      </p:sp>
      <p:sp>
        <p:nvSpPr>
          <p:cNvPr id="2" name="Прямокутник 1"/>
          <p:cNvSpPr/>
          <p:nvPr/>
        </p:nvSpPr>
        <p:spPr>
          <a:xfrm>
            <a:off x="533400" y="419100"/>
            <a:ext cx="17068800" cy="9941183"/>
          </a:xfrm>
          <a:prstGeom prst="rect">
            <a:avLst/>
          </a:prstGeom>
        </p:spPr>
        <p:txBody>
          <a:bodyPr wrap="square">
            <a:spAutoFit/>
          </a:bodyPr>
          <a:lstStyle/>
          <a:p>
            <a:pPr algn="just"/>
            <a:r>
              <a:rPr lang="ru-RU" sz="3200" b="1" dirty="0">
                <a:solidFill>
                  <a:srgbClr val="FFFF00"/>
                </a:solidFill>
              </a:rPr>
              <a:t>Відсотковий</a:t>
            </a:r>
            <a:r>
              <a:rPr lang="ru-RU" sz="3200" b="1" dirty="0">
                <a:solidFill>
                  <a:srgbClr val="FFFF00"/>
                </a:solidFill>
              </a:rPr>
              <a:t> своп-контракт </a:t>
            </a:r>
            <a:r>
              <a:rPr lang="ru-RU" sz="3200" b="1" dirty="0">
                <a:solidFill>
                  <a:schemeClr val="bg1"/>
                </a:solidFill>
              </a:rPr>
              <a:t>— </a:t>
            </a:r>
            <a:r>
              <a:rPr lang="ru-RU" sz="3200" b="1" dirty="0">
                <a:solidFill>
                  <a:schemeClr val="bg1"/>
                </a:solidFill>
              </a:rPr>
              <a:t>це</a:t>
            </a:r>
            <a:r>
              <a:rPr lang="ru-RU" sz="3200" b="1" dirty="0">
                <a:solidFill>
                  <a:schemeClr val="bg1"/>
                </a:solidFill>
              </a:rPr>
              <a:t> угода </a:t>
            </a:r>
            <a:r>
              <a:rPr lang="ru-RU" sz="3200" b="1" dirty="0">
                <a:solidFill>
                  <a:schemeClr val="bg1"/>
                </a:solidFill>
              </a:rPr>
              <a:t>між</a:t>
            </a:r>
            <a:r>
              <a:rPr lang="ru-RU" sz="3200" b="1" dirty="0">
                <a:solidFill>
                  <a:schemeClr val="bg1"/>
                </a:solidFill>
              </a:rPr>
              <a:t> </a:t>
            </a:r>
            <a:r>
              <a:rPr lang="ru-RU" sz="3200" b="1" dirty="0">
                <a:solidFill>
                  <a:schemeClr val="bg1"/>
                </a:solidFill>
              </a:rPr>
              <a:t>двома</a:t>
            </a:r>
            <a:r>
              <a:rPr lang="ru-RU" sz="3200" b="1" dirty="0">
                <a:solidFill>
                  <a:schemeClr val="bg1"/>
                </a:solidFill>
              </a:rPr>
              <a:t> контрагентами про </a:t>
            </a:r>
            <a:r>
              <a:rPr lang="ru-RU" sz="3200" b="1" dirty="0">
                <a:solidFill>
                  <a:schemeClr val="bg1"/>
                </a:solidFill>
              </a:rPr>
              <a:t>обмін</a:t>
            </a:r>
            <a:r>
              <a:rPr lang="ru-RU" sz="3200" b="1" dirty="0">
                <a:solidFill>
                  <a:schemeClr val="bg1"/>
                </a:solidFill>
              </a:rPr>
              <a:t> </a:t>
            </a:r>
            <a:r>
              <a:rPr lang="ru-RU" sz="3200" b="1" dirty="0">
                <a:solidFill>
                  <a:schemeClr val="bg1"/>
                </a:solidFill>
              </a:rPr>
              <a:t>процентними</a:t>
            </a:r>
            <a:r>
              <a:rPr lang="ru-RU" sz="3200" b="1" dirty="0">
                <a:solidFill>
                  <a:schemeClr val="bg1"/>
                </a:solidFill>
              </a:rPr>
              <a:t> платежами в </a:t>
            </a:r>
            <a:r>
              <a:rPr lang="ru-RU" sz="3200" b="1" dirty="0">
                <a:solidFill>
                  <a:schemeClr val="bg1"/>
                </a:solidFill>
              </a:rPr>
              <a:t>розрахунку</a:t>
            </a:r>
            <a:r>
              <a:rPr lang="ru-RU" sz="3200" b="1" dirty="0">
                <a:solidFill>
                  <a:schemeClr val="bg1"/>
                </a:solidFill>
              </a:rPr>
              <a:t> на </a:t>
            </a:r>
            <a:r>
              <a:rPr lang="ru-RU" sz="3200" b="1" dirty="0">
                <a:solidFill>
                  <a:schemeClr val="bg1"/>
                </a:solidFill>
              </a:rPr>
              <a:t>визначену</a:t>
            </a:r>
            <a:r>
              <a:rPr lang="ru-RU" sz="3200" b="1" dirty="0">
                <a:solidFill>
                  <a:schemeClr val="bg1"/>
                </a:solidFill>
              </a:rPr>
              <a:t> суму, </a:t>
            </a:r>
            <a:r>
              <a:rPr lang="ru-RU" sz="3200" b="1" dirty="0">
                <a:solidFill>
                  <a:schemeClr val="bg1"/>
                </a:solidFill>
              </a:rPr>
              <a:t>що</a:t>
            </a:r>
            <a:r>
              <a:rPr lang="ru-RU" sz="3200" b="1" dirty="0">
                <a:solidFill>
                  <a:schemeClr val="bg1"/>
                </a:solidFill>
              </a:rPr>
              <a:t> </a:t>
            </a:r>
            <a:r>
              <a:rPr lang="ru-RU" sz="3200" b="1" dirty="0">
                <a:solidFill>
                  <a:schemeClr val="bg1"/>
                </a:solidFill>
              </a:rPr>
              <a:t>має</a:t>
            </a:r>
            <a:r>
              <a:rPr lang="ru-RU" sz="3200" b="1" dirty="0">
                <a:solidFill>
                  <a:schemeClr val="bg1"/>
                </a:solidFill>
              </a:rPr>
              <a:t> на </a:t>
            </a:r>
            <a:r>
              <a:rPr lang="ru-RU" sz="3200" b="1" dirty="0">
                <a:solidFill>
                  <a:schemeClr val="bg1"/>
                </a:solidFill>
              </a:rPr>
              <a:t>меті</a:t>
            </a:r>
            <a:r>
              <a:rPr lang="ru-RU" sz="3200" b="1" dirty="0">
                <a:solidFill>
                  <a:schemeClr val="bg1"/>
                </a:solidFill>
              </a:rPr>
              <a:t> </a:t>
            </a:r>
            <a:r>
              <a:rPr lang="ru-RU" sz="3200" b="1" dirty="0">
                <a:solidFill>
                  <a:schemeClr val="bg1"/>
                </a:solidFill>
              </a:rPr>
              <a:t>встановлення</a:t>
            </a:r>
            <a:r>
              <a:rPr lang="ru-RU" sz="3200" b="1" dirty="0">
                <a:solidFill>
                  <a:schemeClr val="bg1"/>
                </a:solidFill>
              </a:rPr>
              <a:t> </a:t>
            </a:r>
            <a:r>
              <a:rPr lang="ru-RU" sz="3200" b="1" dirty="0">
                <a:solidFill>
                  <a:schemeClr val="bg1"/>
                </a:solidFill>
              </a:rPr>
              <a:t>нижчих</a:t>
            </a:r>
            <a:r>
              <a:rPr lang="ru-RU" sz="3200" b="1" dirty="0">
                <a:solidFill>
                  <a:schemeClr val="bg1"/>
                </a:solidFill>
              </a:rPr>
              <a:t> </a:t>
            </a:r>
            <a:r>
              <a:rPr lang="ru-RU" sz="3200" b="1" dirty="0">
                <a:solidFill>
                  <a:schemeClr val="bg1"/>
                </a:solidFill>
              </a:rPr>
              <a:t>витрат</a:t>
            </a:r>
            <a:r>
              <a:rPr lang="ru-RU" sz="3200" b="1" dirty="0">
                <a:solidFill>
                  <a:schemeClr val="bg1"/>
                </a:solidFill>
              </a:rPr>
              <a:t> </a:t>
            </a:r>
            <a:r>
              <a:rPr lang="ru-RU" sz="3200" b="1" dirty="0">
                <a:solidFill>
                  <a:schemeClr val="bg1"/>
                </a:solidFill>
              </a:rPr>
              <a:t>запозичення</a:t>
            </a:r>
            <a:r>
              <a:rPr lang="ru-RU" sz="3200" b="1" dirty="0">
                <a:solidFill>
                  <a:schemeClr val="bg1"/>
                </a:solidFill>
              </a:rPr>
              <a:t>. </a:t>
            </a:r>
            <a:endParaRPr lang="ru-RU" sz="3200" b="1" dirty="0" smtClean="0">
              <a:solidFill>
                <a:schemeClr val="bg1"/>
              </a:solidFill>
            </a:endParaRPr>
          </a:p>
          <a:p>
            <a:pPr algn="just"/>
            <a:endParaRPr lang="uk-UA" sz="3200" b="1" dirty="0"/>
          </a:p>
          <a:p>
            <a:pPr algn="just"/>
            <a:r>
              <a:rPr lang="uk-UA" sz="3200" b="1" dirty="0"/>
              <a:t>На практиці прийнято відрізняти два типи відсоткових </a:t>
            </a:r>
            <a:r>
              <a:rPr lang="uk-UA" sz="3200" b="1" dirty="0"/>
              <a:t>свопів</a:t>
            </a:r>
            <a:r>
              <a:rPr lang="uk-UA" sz="3200" b="1" dirty="0"/>
              <a:t>: </a:t>
            </a:r>
            <a:endParaRPr lang="uk-UA" sz="3200" b="1" dirty="0" smtClean="0"/>
          </a:p>
          <a:p>
            <a:pPr algn="just"/>
            <a:endParaRPr lang="uk-UA" sz="3200" b="1" dirty="0"/>
          </a:p>
          <a:p>
            <a:pPr algn="just"/>
            <a:r>
              <a:rPr lang="uk-UA" sz="3200" b="1" dirty="0"/>
              <a:t>1) прості, або «ванільні» (</a:t>
            </a:r>
            <a:r>
              <a:rPr lang="ru-RU" sz="3200" b="1" dirty="0"/>
              <a:t>van</a:t>
            </a:r>
            <a:r>
              <a:rPr lang="uk-UA" sz="3200" b="1" dirty="0"/>
              <a:t>і</a:t>
            </a:r>
            <a:r>
              <a:rPr lang="ru-RU" sz="3200" b="1" dirty="0"/>
              <a:t>lla</a:t>
            </a:r>
            <a:r>
              <a:rPr lang="uk-UA" sz="3200" b="1" dirty="0"/>
              <a:t>) </a:t>
            </a:r>
            <a:r>
              <a:rPr lang="uk-UA" sz="3200" b="1" dirty="0"/>
              <a:t>свопи</a:t>
            </a:r>
            <a:r>
              <a:rPr lang="uk-UA" sz="3200" b="1" dirty="0"/>
              <a:t>, які передбачають обмін фіксованої відсоткової ставки на плаваючу чи плаваючої ставки на фіксовану; </a:t>
            </a:r>
          </a:p>
          <a:p>
            <a:pPr algn="just"/>
            <a:r>
              <a:rPr lang="uk-UA" sz="3200" b="1" dirty="0"/>
              <a:t>2) базисні </a:t>
            </a:r>
            <a:r>
              <a:rPr lang="uk-UA" sz="3200" b="1" dirty="0"/>
              <a:t>свопи</a:t>
            </a:r>
            <a:r>
              <a:rPr lang="uk-UA" sz="3200" b="1" dirty="0"/>
              <a:t>, у результаті яких плаваюча ставка обмінюється на плаваючу, але розраховану на основі іншої базової ставки.</a:t>
            </a:r>
          </a:p>
          <a:p>
            <a:pPr algn="just"/>
            <a:endParaRPr lang="ru-RU" sz="3200" b="1" dirty="0" smtClean="0"/>
          </a:p>
          <a:p>
            <a:pPr algn="just"/>
            <a:r>
              <a:rPr lang="ru-RU" sz="3200" b="1" dirty="0" smtClean="0"/>
              <a:t>Зміст</a:t>
            </a:r>
            <a:r>
              <a:rPr lang="ru-RU" sz="3200" b="1" dirty="0" smtClean="0"/>
              <a:t> </a:t>
            </a:r>
            <a:r>
              <a:rPr lang="ru-RU" sz="3200" b="1" dirty="0"/>
              <a:t>операцій</a:t>
            </a:r>
            <a:r>
              <a:rPr lang="ru-RU" sz="3200" b="1" dirty="0"/>
              <a:t> з </a:t>
            </a:r>
            <a:r>
              <a:rPr lang="ru-RU" sz="3200" b="1" dirty="0"/>
              <a:t>відсотковими</a:t>
            </a:r>
            <a:r>
              <a:rPr lang="ru-RU" sz="3200" b="1" dirty="0"/>
              <a:t> свопами </a:t>
            </a:r>
            <a:r>
              <a:rPr lang="ru-RU" sz="3200" b="1" dirty="0"/>
              <a:t>полягає</a:t>
            </a:r>
            <a:r>
              <a:rPr lang="ru-RU" sz="3200" b="1" dirty="0"/>
              <a:t> в тому, </a:t>
            </a:r>
            <a:r>
              <a:rPr lang="ru-RU" sz="3200" b="1" dirty="0"/>
              <a:t>що</a:t>
            </a:r>
            <a:r>
              <a:rPr lang="ru-RU" sz="3200" b="1" dirty="0"/>
              <a:t> </a:t>
            </a:r>
            <a:r>
              <a:rPr lang="ru-RU" sz="3200" b="1" dirty="0"/>
              <a:t>позичальник</a:t>
            </a:r>
            <a:r>
              <a:rPr lang="ru-RU" sz="3200" b="1" dirty="0"/>
              <a:t> з </a:t>
            </a:r>
            <a:r>
              <a:rPr lang="ru-RU" sz="3200" b="1" dirty="0"/>
              <a:t>нижчим</a:t>
            </a:r>
            <a:r>
              <a:rPr lang="ru-RU" sz="3200" b="1" dirty="0"/>
              <a:t> </a:t>
            </a:r>
            <a:r>
              <a:rPr lang="ru-RU" sz="3200" b="1" dirty="0"/>
              <a:t>кредитним</a:t>
            </a:r>
            <a:r>
              <a:rPr lang="ru-RU" sz="3200" b="1" dirty="0"/>
              <a:t> рейтингом </a:t>
            </a:r>
            <a:r>
              <a:rPr lang="ru-RU" sz="3200" b="1" dirty="0"/>
              <a:t>одержує</a:t>
            </a:r>
            <a:r>
              <a:rPr lang="ru-RU" sz="3200" b="1" dirty="0"/>
              <a:t> </a:t>
            </a:r>
            <a:r>
              <a:rPr lang="ru-RU" sz="3200" b="1" dirty="0"/>
              <a:t>довгостроковий</a:t>
            </a:r>
            <a:r>
              <a:rPr lang="ru-RU" sz="3200" b="1" dirty="0"/>
              <a:t> кредит за </a:t>
            </a:r>
            <a:r>
              <a:rPr lang="ru-RU" sz="3200" b="1" dirty="0"/>
              <a:t>фіксованою</a:t>
            </a:r>
            <a:r>
              <a:rPr lang="ru-RU" sz="3200" b="1" dirty="0"/>
              <a:t> </a:t>
            </a:r>
            <a:r>
              <a:rPr lang="ru-RU" sz="3200" b="1" dirty="0"/>
              <a:t>відсотковою</a:t>
            </a:r>
            <a:r>
              <a:rPr lang="ru-RU" sz="3200" b="1" dirty="0"/>
              <a:t> </a:t>
            </a:r>
            <a:r>
              <a:rPr lang="ru-RU" sz="3200" b="1" dirty="0"/>
              <a:t>ставкою</a:t>
            </a:r>
            <a:r>
              <a:rPr lang="ru-RU" sz="3200" b="1" dirty="0"/>
              <a:t>, </a:t>
            </a:r>
            <a:r>
              <a:rPr lang="ru-RU" sz="3200" b="1" dirty="0"/>
              <a:t>нижчою</a:t>
            </a:r>
            <a:r>
              <a:rPr lang="ru-RU" sz="3200" b="1" dirty="0"/>
              <a:t> за ту, </a:t>
            </a:r>
            <a:r>
              <a:rPr lang="ru-RU" sz="3200" b="1" dirty="0"/>
              <a:t>котру</a:t>
            </a:r>
            <a:r>
              <a:rPr lang="ru-RU" sz="3200" b="1" dirty="0"/>
              <a:t> </a:t>
            </a:r>
            <a:r>
              <a:rPr lang="ru-RU" sz="3200" b="1" dirty="0"/>
              <a:t>він</a:t>
            </a:r>
            <a:r>
              <a:rPr lang="ru-RU" sz="3200" b="1" dirty="0"/>
              <a:t> </a:t>
            </a:r>
            <a:r>
              <a:rPr lang="ru-RU" sz="3200" b="1" dirty="0"/>
              <a:t>міг</a:t>
            </a:r>
            <a:r>
              <a:rPr lang="ru-RU" sz="3200" b="1" dirty="0"/>
              <a:t> </a:t>
            </a:r>
            <a:r>
              <a:rPr lang="ru-RU" sz="3200" b="1" dirty="0"/>
              <a:t>би</a:t>
            </a:r>
            <a:r>
              <a:rPr lang="ru-RU" sz="3200" b="1" dirty="0"/>
              <a:t> </a:t>
            </a:r>
            <a:r>
              <a:rPr lang="ru-RU" sz="3200" b="1" dirty="0"/>
              <a:t>мати</a:t>
            </a:r>
            <a:r>
              <a:rPr lang="ru-RU" sz="3200" b="1" dirty="0"/>
              <a:t> на ринку </a:t>
            </a:r>
            <a:r>
              <a:rPr lang="ru-RU" sz="3200" b="1" dirty="0"/>
              <a:t>самостійно</a:t>
            </a:r>
            <a:r>
              <a:rPr lang="ru-RU" sz="3200" b="1" dirty="0"/>
              <a:t>, не </a:t>
            </a:r>
            <a:r>
              <a:rPr lang="ru-RU" sz="3200" b="1" dirty="0"/>
              <a:t>укладаючи</a:t>
            </a:r>
            <a:r>
              <a:rPr lang="ru-RU" sz="3200" b="1" dirty="0"/>
              <a:t> угоди своп. </a:t>
            </a:r>
            <a:r>
              <a:rPr lang="ru-RU" sz="3200" b="1" dirty="0"/>
              <a:t>Це</a:t>
            </a:r>
            <a:r>
              <a:rPr lang="ru-RU" sz="3200" b="1" dirty="0"/>
              <a:t> </a:t>
            </a:r>
            <a:r>
              <a:rPr lang="ru-RU" sz="3200" b="1" dirty="0"/>
              <a:t>відбувається</a:t>
            </a:r>
            <a:r>
              <a:rPr lang="ru-RU" sz="3200" b="1" dirty="0"/>
              <a:t> </a:t>
            </a:r>
            <a:r>
              <a:rPr lang="ru-RU" sz="3200" b="1" dirty="0"/>
              <a:t>завдяки</a:t>
            </a:r>
            <a:r>
              <a:rPr lang="ru-RU" sz="3200" b="1" dirty="0"/>
              <a:t> тому, </a:t>
            </a:r>
            <a:r>
              <a:rPr lang="ru-RU" sz="3200" b="1" dirty="0"/>
              <a:t>що</a:t>
            </a:r>
            <a:r>
              <a:rPr lang="ru-RU" sz="3200" b="1" dirty="0"/>
              <a:t> </a:t>
            </a:r>
            <a:r>
              <a:rPr lang="ru-RU" sz="3200" b="1" dirty="0"/>
              <a:t>учасник</a:t>
            </a:r>
            <a:r>
              <a:rPr lang="ru-RU" sz="3200" b="1" dirty="0"/>
              <a:t> угоди з </a:t>
            </a:r>
            <a:r>
              <a:rPr lang="ru-RU" sz="3200" b="1" dirty="0"/>
              <a:t>вищим</a:t>
            </a:r>
            <a:r>
              <a:rPr lang="ru-RU" sz="3200" b="1" dirty="0"/>
              <a:t> рейтингом </a:t>
            </a:r>
            <a:r>
              <a:rPr lang="ru-RU" sz="3200" b="1" dirty="0"/>
              <a:t>робить</a:t>
            </a:r>
            <a:r>
              <a:rPr lang="ru-RU" sz="3200" b="1" dirty="0"/>
              <a:t> </a:t>
            </a:r>
            <a:r>
              <a:rPr lang="ru-RU" sz="3200" b="1" dirty="0"/>
              <a:t>довгострокову</a:t>
            </a:r>
            <a:r>
              <a:rPr lang="ru-RU" sz="3200" b="1" dirty="0"/>
              <a:t> </a:t>
            </a:r>
            <a:r>
              <a:rPr lang="ru-RU" sz="3200" b="1" dirty="0"/>
              <a:t>позичку</a:t>
            </a:r>
            <a:r>
              <a:rPr lang="ru-RU" sz="3200" b="1" dirty="0"/>
              <a:t> </a:t>
            </a:r>
            <a:r>
              <a:rPr lang="ru-RU" sz="3200" b="1" dirty="0"/>
              <a:t>від</a:t>
            </a:r>
            <a:r>
              <a:rPr lang="ru-RU" sz="3200" b="1" dirty="0"/>
              <a:t> </a:t>
            </a:r>
            <a:r>
              <a:rPr lang="ru-RU" sz="3200" b="1" dirty="0"/>
              <a:t>свого</a:t>
            </a:r>
            <a:r>
              <a:rPr lang="ru-RU" sz="3200" b="1" dirty="0"/>
              <a:t> </a:t>
            </a:r>
            <a:r>
              <a:rPr lang="ru-RU" sz="3200" b="1" dirty="0"/>
              <a:t>імені</a:t>
            </a:r>
            <a:r>
              <a:rPr lang="ru-RU" sz="3200" b="1" dirty="0"/>
              <a:t>, </a:t>
            </a:r>
            <a:r>
              <a:rPr lang="ru-RU" sz="3200" b="1" dirty="0"/>
              <a:t>що</a:t>
            </a:r>
            <a:r>
              <a:rPr lang="ru-RU" sz="3200" b="1" dirty="0"/>
              <a:t> </a:t>
            </a:r>
            <a:r>
              <a:rPr lang="ru-RU" sz="3200" b="1" dirty="0"/>
              <a:t>дозволяє</a:t>
            </a:r>
            <a:r>
              <a:rPr lang="ru-RU" sz="3200" b="1" dirty="0"/>
              <a:t> </a:t>
            </a:r>
            <a:r>
              <a:rPr lang="ru-RU" sz="3200" b="1" dirty="0"/>
              <a:t>значно</a:t>
            </a:r>
            <a:r>
              <a:rPr lang="ru-RU" sz="3200" b="1" dirty="0"/>
              <a:t> </a:t>
            </a:r>
            <a:r>
              <a:rPr lang="ru-RU" sz="3200" b="1" dirty="0"/>
              <a:t>знизити</a:t>
            </a:r>
            <a:r>
              <a:rPr lang="ru-RU" sz="3200" b="1" dirty="0"/>
              <a:t> </a:t>
            </a:r>
            <a:r>
              <a:rPr lang="ru-RU" sz="3200" b="1" dirty="0"/>
              <a:t>витрати</a:t>
            </a:r>
            <a:r>
              <a:rPr lang="ru-RU" sz="3200" b="1" dirty="0"/>
              <a:t> </a:t>
            </a:r>
            <a:r>
              <a:rPr lang="ru-RU" sz="3200" b="1" dirty="0"/>
              <a:t>запозичення</a:t>
            </a:r>
            <a:r>
              <a:rPr lang="ru-RU" sz="3200" b="1" dirty="0"/>
              <a:t>. </a:t>
            </a:r>
            <a:endParaRPr lang="uk-UA" sz="3200" b="1" dirty="0"/>
          </a:p>
          <a:p>
            <a:pPr algn="just"/>
            <a:r>
              <a:rPr lang="uk-UA" sz="3200" b="1" dirty="0"/>
              <a:t>В обмін на це позичальник з нижчим рейтингом залучає короткострокові кошти під плаваючу відсоткову ставку і передає їх  стороні, яка має вищий рейтинг. </a:t>
            </a:r>
            <a:r>
              <a:rPr lang="ru-RU" sz="3200" b="1" dirty="0"/>
              <a:t>Такий</a:t>
            </a:r>
            <a:r>
              <a:rPr lang="ru-RU" sz="3200" b="1" dirty="0"/>
              <a:t> </a:t>
            </a:r>
            <a:r>
              <a:rPr lang="ru-RU" sz="3200" b="1" dirty="0"/>
              <a:t>обмін</a:t>
            </a:r>
            <a:r>
              <a:rPr lang="ru-RU" sz="3200" b="1" dirty="0"/>
              <a:t> </a:t>
            </a:r>
            <a:r>
              <a:rPr lang="ru-RU" sz="3200" b="1" dirty="0"/>
              <a:t>дозволяє</a:t>
            </a:r>
            <a:r>
              <a:rPr lang="ru-RU" sz="3200" b="1" dirty="0"/>
              <a:t> </a:t>
            </a:r>
            <a:r>
              <a:rPr lang="ru-RU" sz="3200" b="1" dirty="0"/>
              <a:t>трансформувати</a:t>
            </a:r>
            <a:r>
              <a:rPr lang="ru-RU" sz="3200" b="1" dirty="0"/>
              <a:t> </a:t>
            </a:r>
            <a:r>
              <a:rPr lang="ru-RU" sz="3200" b="1" dirty="0"/>
              <a:t>довгострокову</a:t>
            </a:r>
            <a:r>
              <a:rPr lang="ru-RU" sz="3200" b="1" dirty="0"/>
              <a:t> </a:t>
            </a:r>
            <a:r>
              <a:rPr lang="ru-RU" sz="3200" b="1" dirty="0"/>
              <a:t>фіксовану</a:t>
            </a:r>
            <a:r>
              <a:rPr lang="ru-RU" sz="3200" b="1" dirty="0"/>
              <a:t> ставку в </a:t>
            </a:r>
            <a:r>
              <a:rPr lang="ru-RU" sz="3200" b="1" dirty="0"/>
              <a:t>гнучкішу</a:t>
            </a:r>
            <a:r>
              <a:rPr lang="ru-RU" sz="3200" b="1" dirty="0"/>
              <a:t> і, </a:t>
            </a:r>
            <a:r>
              <a:rPr lang="ru-RU" sz="3200" b="1" dirty="0"/>
              <a:t>можливо</a:t>
            </a:r>
            <a:r>
              <a:rPr lang="ru-RU" sz="3200" b="1" dirty="0"/>
              <a:t>, </a:t>
            </a:r>
            <a:r>
              <a:rPr lang="ru-RU" sz="3200" b="1" dirty="0"/>
              <a:t>нижчу</a:t>
            </a:r>
            <a:r>
              <a:rPr lang="ru-RU" sz="3200" b="1" dirty="0"/>
              <a:t> </a:t>
            </a:r>
            <a:r>
              <a:rPr lang="ru-RU" sz="3200" b="1" dirty="0"/>
              <a:t>короткострокову</a:t>
            </a:r>
            <a:r>
              <a:rPr lang="ru-RU" sz="3200" b="1" dirty="0"/>
              <a:t> ставку. </a:t>
            </a:r>
            <a:endParaRPr lang="uk-UA" sz="3200" b="1" dirty="0"/>
          </a:p>
        </p:txBody>
      </p:sp>
    </p:spTree>
    <p:extLst>
      <p:ext uri="{BB962C8B-B14F-4D97-AF65-F5344CB8AC3E}">
        <p14:creationId xmlns:p14="http://schemas.microsoft.com/office/powerpoint/2010/main" val="22093671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grpSp>
        <p:nvGrpSpPr>
          <p:cNvPr id="5" name="Group 5"/>
          <p:cNvGrpSpPr/>
          <p:nvPr/>
        </p:nvGrpSpPr>
        <p:grpSpPr>
          <a:xfrm>
            <a:off x="0" y="1834"/>
            <a:ext cx="4084320" cy="5868784"/>
            <a:chOff x="-394130" y="-2969943"/>
            <a:chExt cx="11531914" cy="11163049"/>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flipH="1">
              <a:off x="1542199" y="2714341"/>
              <a:ext cx="9595585" cy="547876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flipH="1">
              <a:off x="-394130" y="-2969943"/>
              <a:ext cx="10165955" cy="5804427"/>
            </a:xfrm>
            <a:prstGeom prst="rect">
              <a:avLst/>
            </a:prstGeom>
          </p:spPr>
        </p:pic>
      </p:grpSp>
      <p:sp>
        <p:nvSpPr>
          <p:cNvPr id="8" name="Прямокутник 7"/>
          <p:cNvSpPr/>
          <p:nvPr/>
        </p:nvSpPr>
        <p:spPr>
          <a:xfrm>
            <a:off x="4876800" y="196275"/>
            <a:ext cx="14001669" cy="1754326"/>
          </a:xfrm>
          <a:prstGeom prst="rect">
            <a:avLst/>
          </a:prstGeom>
        </p:spPr>
        <p:txBody>
          <a:bodyPr wrap="square">
            <a:spAutoFit/>
          </a:bodyPr>
          <a:lstStyle/>
          <a:p>
            <a:pPr lvl="0"/>
            <a:r>
              <a:rPr lang="ru-RU" sz="5400" b="1" dirty="0" smtClean="0">
                <a:solidFill>
                  <a:srgbClr val="FFFF00"/>
                </a:solidFill>
              </a:rPr>
              <a:t>7. Хеджування </a:t>
            </a:r>
            <a:r>
              <a:rPr lang="ru-RU" sz="5400" b="1" dirty="0">
                <a:solidFill>
                  <a:srgbClr val="FFFF00"/>
                </a:solidFill>
              </a:rPr>
              <a:t>валютного ризику банку</a:t>
            </a:r>
            <a:r>
              <a:rPr lang="uk-UA" sz="5400" b="1" dirty="0">
                <a:solidFill>
                  <a:srgbClr val="FFFF00"/>
                </a:solidFill>
              </a:rPr>
              <a:t>.</a:t>
            </a:r>
            <a:endParaRPr lang="uk-UA" sz="5400" dirty="0">
              <a:solidFill>
                <a:srgbClr val="FFFF00"/>
              </a:solidFill>
            </a:endParaRPr>
          </a:p>
          <a:p>
            <a:endParaRPr lang="uk-UA" sz="5400" dirty="0">
              <a:solidFill>
                <a:srgbClr val="FFFF00"/>
              </a:solidFill>
            </a:endParaRPr>
          </a:p>
        </p:txBody>
      </p:sp>
      <p:graphicFrame>
        <p:nvGraphicFramePr>
          <p:cNvPr id="10" name="Схема 9"/>
          <p:cNvGraphicFramePr/>
          <p:nvPr>
            <p:extLst>
              <p:ext uri="{D42A27DB-BD31-4B8C-83A1-F6EECF244321}">
                <p14:modId xmlns:p14="http://schemas.microsoft.com/office/powerpoint/2010/main" val="1282381392"/>
              </p:ext>
            </p:extLst>
          </p:nvPr>
        </p:nvGraphicFramePr>
        <p:xfrm>
          <a:off x="4876800" y="1943100"/>
          <a:ext cx="13030200" cy="7391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flipH="1">
            <a:off x="101005" y="5862998"/>
            <a:ext cx="3398520" cy="2880368"/>
          </a:xfrm>
          <a:prstGeom prst="rect">
            <a:avLst/>
          </a:prstGeom>
        </p:spPr>
      </p:pic>
      <p:pic>
        <p:nvPicPr>
          <p:cNvPr id="12"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flipH="1">
            <a:off x="762000" y="7310802"/>
            <a:ext cx="3398520" cy="2880368"/>
          </a:xfrm>
          <a:prstGeom prst="rect">
            <a:avLst/>
          </a:prstGeom>
        </p:spPr>
      </p:pic>
    </p:spTree>
    <p:extLst>
      <p:ext uri="{BB962C8B-B14F-4D97-AF65-F5344CB8AC3E}">
        <p14:creationId xmlns:p14="http://schemas.microsoft.com/office/powerpoint/2010/main" val="8327637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9"/>
          <p:cNvGrpSpPr/>
          <p:nvPr/>
        </p:nvGrpSpPr>
        <p:grpSpPr>
          <a:xfrm>
            <a:off x="304800" y="342900"/>
            <a:ext cx="17443744" cy="2554545"/>
            <a:chOff x="0" y="0"/>
            <a:chExt cx="657264" cy="245847"/>
          </a:xfrm>
        </p:grpSpPr>
        <p:sp>
          <p:nvSpPr>
            <p:cNvPr id="12" name="Freeform 10"/>
            <p:cNvSpPr/>
            <p:nvPr/>
          </p:nvSpPr>
          <p:spPr>
            <a:xfrm>
              <a:off x="0" y="0"/>
              <a:ext cx="657264" cy="245847"/>
            </a:xfrm>
            <a:custGeom>
              <a:avLst/>
              <a:gdLst/>
              <a:ahLst/>
              <a:cxnLst/>
              <a:rect l="l" t="t" r="r" b="b"/>
              <a:pathLst>
                <a:path w="657264" h="245847">
                  <a:moveTo>
                    <a:pt x="0" y="0"/>
                  </a:moveTo>
                  <a:lnTo>
                    <a:pt x="657264" y="0"/>
                  </a:lnTo>
                  <a:lnTo>
                    <a:pt x="657264" y="245847"/>
                  </a:lnTo>
                  <a:lnTo>
                    <a:pt x="0" y="245847"/>
                  </a:lnTo>
                  <a:close/>
                </a:path>
              </a:pathLst>
            </a:custGeom>
            <a:solidFill>
              <a:srgbClr val="E0D2EF"/>
            </a:solidFill>
          </p:spPr>
        </p:sp>
        <p:sp>
          <p:nvSpPr>
            <p:cNvPr id="14" name="TextBox 11"/>
            <p:cNvSpPr txBox="1"/>
            <p:nvPr/>
          </p:nvSpPr>
          <p:spPr>
            <a:xfrm>
              <a:off x="0" y="-38100"/>
              <a:ext cx="812800" cy="850900"/>
            </a:xfrm>
            <a:prstGeom prst="rect">
              <a:avLst/>
            </a:prstGeom>
          </p:spPr>
          <p:txBody>
            <a:bodyPr lIns="254000" tIns="254000" rIns="254000" bIns="254000" rtlCol="0" anchor="ctr"/>
            <a:lstStyle/>
            <a:p>
              <a:pPr algn="ctr">
                <a:lnSpc>
                  <a:spcPts val="2100"/>
                </a:lnSpc>
              </a:pPr>
              <a:endParaRPr lang="en-US" sz="1500" dirty="0">
                <a:solidFill>
                  <a:srgbClr val="000000"/>
                </a:solidFill>
                <a:latin typeface="Fira Sans Medium"/>
              </a:endParaRPr>
            </a:p>
          </p:txBody>
        </p:sp>
      </p:grpSp>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4026"/>
          <a:stretch>
            <a:fillRect/>
          </a:stretch>
        </p:blipFill>
        <p:spPr>
          <a:xfrm>
            <a:off x="426718" y="3344243"/>
            <a:ext cx="1025231" cy="585373"/>
          </a:xfrm>
          <a:prstGeom prst="rect">
            <a:avLst/>
          </a:prstGeom>
        </p:spPr>
      </p:pic>
      <p:sp>
        <p:nvSpPr>
          <p:cNvPr id="13" name="Прямокутник 12"/>
          <p:cNvSpPr/>
          <p:nvPr/>
        </p:nvSpPr>
        <p:spPr>
          <a:xfrm>
            <a:off x="1837934" y="3014353"/>
            <a:ext cx="15343652" cy="1754326"/>
          </a:xfrm>
          <a:prstGeom prst="rect">
            <a:avLst/>
          </a:prstGeom>
          <a:solidFill>
            <a:srgbClr val="0000FF"/>
          </a:solidFill>
        </p:spPr>
        <p:txBody>
          <a:bodyPr wrap="square">
            <a:spAutoFit/>
          </a:bodyPr>
          <a:lstStyle/>
          <a:p>
            <a:pPr algn="ctr"/>
            <a:r>
              <a:rPr lang="ru-RU" sz="3600" b="1" dirty="0">
                <a:solidFill>
                  <a:schemeClr val="bg1"/>
                </a:solidFill>
              </a:rPr>
              <a:t>Для </a:t>
            </a:r>
            <a:r>
              <a:rPr lang="ru-RU" sz="3600" b="1" dirty="0">
                <a:solidFill>
                  <a:schemeClr val="bg1"/>
                </a:solidFill>
              </a:rPr>
              <a:t>європейських</a:t>
            </a:r>
            <a:r>
              <a:rPr lang="ru-RU" sz="3600" b="1" dirty="0">
                <a:solidFill>
                  <a:schemeClr val="bg1"/>
                </a:solidFill>
              </a:rPr>
              <a:t> умов, коли </a:t>
            </a:r>
            <a:r>
              <a:rPr lang="ru-RU" sz="3600" b="1" dirty="0">
                <a:solidFill>
                  <a:schemeClr val="bg1"/>
                </a:solidFill>
              </a:rPr>
              <a:t>котирування</a:t>
            </a:r>
            <a:r>
              <a:rPr lang="ru-RU" sz="3600" b="1" dirty="0">
                <a:solidFill>
                  <a:schemeClr val="bg1"/>
                </a:solidFill>
              </a:rPr>
              <a:t> </a:t>
            </a:r>
            <a:r>
              <a:rPr lang="ru-RU" sz="3600" b="1" dirty="0">
                <a:solidFill>
                  <a:schemeClr val="bg1"/>
                </a:solidFill>
              </a:rPr>
              <a:t>показує</a:t>
            </a:r>
            <a:r>
              <a:rPr lang="ru-RU" sz="3600" b="1" dirty="0">
                <a:solidFill>
                  <a:schemeClr val="bg1"/>
                </a:solidFill>
              </a:rPr>
              <a:t> </a:t>
            </a:r>
            <a:r>
              <a:rPr lang="ru-RU" sz="3600" b="1" dirty="0">
                <a:solidFill>
                  <a:schemeClr val="bg1"/>
                </a:solidFill>
              </a:rPr>
              <a:t>кількість</a:t>
            </a:r>
            <a:r>
              <a:rPr lang="ru-RU" sz="3600" b="1" dirty="0">
                <a:solidFill>
                  <a:schemeClr val="bg1"/>
                </a:solidFill>
              </a:rPr>
              <a:t> </a:t>
            </a:r>
            <a:r>
              <a:rPr lang="ru-RU" sz="3600" b="1" dirty="0">
                <a:solidFill>
                  <a:schemeClr val="bg1"/>
                </a:solidFill>
              </a:rPr>
              <a:t>валюти</a:t>
            </a:r>
            <a:r>
              <a:rPr lang="ru-RU" sz="3600" b="1" dirty="0">
                <a:solidFill>
                  <a:schemeClr val="bg1"/>
                </a:solidFill>
              </a:rPr>
              <a:t> за один </a:t>
            </a:r>
            <a:r>
              <a:rPr lang="ru-RU" sz="3600" b="1" dirty="0">
                <a:solidFill>
                  <a:schemeClr val="bg1"/>
                </a:solidFill>
              </a:rPr>
              <a:t>долар</a:t>
            </a:r>
            <a:r>
              <a:rPr lang="ru-RU" sz="3600" b="1" dirty="0">
                <a:solidFill>
                  <a:schemeClr val="bg1"/>
                </a:solidFill>
              </a:rPr>
              <a:t> США, </a:t>
            </a:r>
            <a:r>
              <a:rPr lang="ru-RU" sz="3600" b="1" dirty="0">
                <a:solidFill>
                  <a:schemeClr val="bg1"/>
                </a:solidFill>
              </a:rPr>
              <a:t>короткостроковий</a:t>
            </a:r>
            <a:r>
              <a:rPr lang="ru-RU" sz="3600" b="1" dirty="0">
                <a:solidFill>
                  <a:schemeClr val="bg1"/>
                </a:solidFill>
              </a:rPr>
              <a:t> (до року) форвард</a:t>
            </a:r>
            <a:r>
              <a:rPr lang="uk-UA" sz="3600" b="1" dirty="0">
                <a:solidFill>
                  <a:schemeClr val="bg1"/>
                </a:solidFill>
              </a:rPr>
              <a:t>ний курс валюти розраховується за формулою</a:t>
            </a:r>
            <a:r>
              <a:rPr lang="uk-UA" sz="3600" b="1" dirty="0" smtClean="0">
                <a:solidFill>
                  <a:schemeClr val="bg1"/>
                </a:solidFill>
              </a:rPr>
              <a:t>:</a:t>
            </a:r>
            <a:endParaRPr lang="uk-UA" sz="3600" b="1" dirty="0">
              <a:solidFill>
                <a:schemeClr val="bg1"/>
              </a:solidFill>
            </a:endParaRPr>
          </a:p>
        </p:txBody>
      </p:sp>
      <mc:AlternateContent xmlns:mc="http://schemas.openxmlformats.org/markup-compatibility/2006">
        <mc:Choice xmlns:a14="http://schemas.microsoft.com/office/drawing/2010/main" Requires="a14">
          <p:sp>
            <p:nvSpPr>
              <p:cNvPr id="8" name="Прямокутник 7"/>
              <p:cNvSpPr/>
              <p:nvPr/>
            </p:nvSpPr>
            <p:spPr>
              <a:xfrm>
                <a:off x="4450080" y="4914900"/>
                <a:ext cx="9342120" cy="1677767"/>
              </a:xfrm>
              <a:prstGeom prst="rect">
                <a:avLst/>
              </a:prstGeom>
              <a:solidFill>
                <a:srgbClr val="7030A0"/>
              </a:solidFill>
            </p:spPr>
            <p:txBody>
              <a:bodyPr wrap="square">
                <a:spAutoFit/>
              </a:bodyPr>
              <a:lstStyle/>
              <a:p>
                <a:pPr algn="ctr"/>
                <a14:m>
                  <m:oMathPara xmlns:m="http://schemas.openxmlformats.org/officeDocument/2006/math">
                    <m:oMathParaPr>
                      <m:jc m:val="centerGroup"/>
                    </m:oMathParaPr>
                    <m:oMath xmlns:m="http://schemas.openxmlformats.org/officeDocument/2006/math">
                      <m:r>
                        <a:rPr lang="uk-UA" sz="3200" b="1" i="1" smtClean="0">
                          <a:solidFill>
                            <a:schemeClr val="bg1"/>
                          </a:solidFill>
                        </a:rPr>
                        <m:t>𝑭</m:t>
                      </m:r>
                      <m:d>
                        <m:dPr>
                          <m:ctrlPr>
                            <a:rPr lang="uk-UA" sz="3200" b="1" i="1">
                              <a:solidFill>
                                <a:schemeClr val="bg1"/>
                              </a:solidFill>
                            </a:rPr>
                          </m:ctrlPr>
                        </m:dPr>
                        <m:e>
                          <m:f>
                            <m:fPr>
                              <m:ctrlPr>
                                <a:rPr lang="uk-UA" sz="3200" b="1" i="1">
                                  <a:solidFill>
                                    <a:schemeClr val="bg1"/>
                                  </a:solidFill>
                                </a:rPr>
                              </m:ctrlPr>
                            </m:fPr>
                            <m:num>
                              <m:sSub>
                                <m:sSubPr>
                                  <m:ctrlPr>
                                    <a:rPr lang="uk-UA" sz="3200" b="1" i="1">
                                      <a:solidFill>
                                        <a:schemeClr val="bg1"/>
                                      </a:solidFill>
                                    </a:rPr>
                                  </m:ctrlPr>
                                </m:sSubPr>
                                <m:e>
                                  <m:r>
                                    <a:rPr lang="uk-UA" sz="3200" b="1" i="1">
                                      <a:solidFill>
                                        <a:schemeClr val="bg1"/>
                                      </a:solidFill>
                                    </a:rPr>
                                    <m:t>𝑪</m:t>
                                  </m:r>
                                </m:e>
                                <m:sub>
                                  <m:r>
                                    <a:rPr lang="uk-UA" sz="3200" b="1" i="1">
                                      <a:solidFill>
                                        <a:schemeClr val="bg1"/>
                                      </a:solidFill>
                                    </a:rPr>
                                    <m:t>𝟏</m:t>
                                  </m:r>
                                </m:sub>
                              </m:sSub>
                            </m:num>
                            <m:den>
                              <m:sSub>
                                <m:sSubPr>
                                  <m:ctrlPr>
                                    <a:rPr lang="uk-UA" sz="3200" b="1" i="1">
                                      <a:solidFill>
                                        <a:schemeClr val="bg1"/>
                                      </a:solidFill>
                                    </a:rPr>
                                  </m:ctrlPr>
                                </m:sSubPr>
                                <m:e>
                                  <m:r>
                                    <a:rPr lang="uk-UA" sz="3200" b="1" i="1">
                                      <a:solidFill>
                                        <a:schemeClr val="bg1"/>
                                      </a:solidFill>
                                    </a:rPr>
                                    <m:t>𝑪</m:t>
                                  </m:r>
                                </m:e>
                                <m:sub>
                                  <m:r>
                                    <a:rPr lang="uk-UA" sz="3200" b="1" i="1">
                                      <a:solidFill>
                                        <a:schemeClr val="bg1"/>
                                      </a:solidFill>
                                    </a:rPr>
                                    <m:t>𝟐</m:t>
                                  </m:r>
                                </m:sub>
                              </m:sSub>
                            </m:den>
                          </m:f>
                        </m:e>
                      </m:d>
                      <m:r>
                        <a:rPr lang="uk-UA" sz="3200" b="1" i="1">
                          <a:solidFill>
                            <a:schemeClr val="bg1"/>
                          </a:solidFill>
                        </a:rPr>
                        <m:t>=</m:t>
                      </m:r>
                      <m:r>
                        <a:rPr lang="uk-UA" sz="3200" b="1" i="1">
                          <a:solidFill>
                            <a:schemeClr val="bg1"/>
                          </a:solidFill>
                        </a:rPr>
                        <m:t>𝑺</m:t>
                      </m:r>
                      <m:d>
                        <m:dPr>
                          <m:ctrlPr>
                            <a:rPr lang="uk-UA" sz="3200" b="1" i="1">
                              <a:solidFill>
                                <a:schemeClr val="bg1"/>
                              </a:solidFill>
                            </a:rPr>
                          </m:ctrlPr>
                        </m:dPr>
                        <m:e>
                          <m:f>
                            <m:fPr>
                              <m:ctrlPr>
                                <a:rPr lang="uk-UA" sz="3200" b="1" i="1">
                                  <a:solidFill>
                                    <a:schemeClr val="bg1"/>
                                  </a:solidFill>
                                </a:rPr>
                              </m:ctrlPr>
                            </m:fPr>
                            <m:num>
                              <m:sSub>
                                <m:sSubPr>
                                  <m:ctrlPr>
                                    <a:rPr lang="uk-UA" sz="3200" b="1" i="1">
                                      <a:solidFill>
                                        <a:schemeClr val="bg1"/>
                                      </a:solidFill>
                                    </a:rPr>
                                  </m:ctrlPr>
                                </m:sSubPr>
                                <m:e>
                                  <m:r>
                                    <a:rPr lang="uk-UA" sz="3200" b="1" i="1">
                                      <a:solidFill>
                                        <a:schemeClr val="bg1"/>
                                      </a:solidFill>
                                    </a:rPr>
                                    <m:t>𝑪</m:t>
                                  </m:r>
                                </m:e>
                                <m:sub>
                                  <m:r>
                                    <a:rPr lang="uk-UA" sz="3200" b="1" i="1">
                                      <a:solidFill>
                                        <a:schemeClr val="bg1"/>
                                      </a:solidFill>
                                    </a:rPr>
                                    <m:t>𝟏</m:t>
                                  </m:r>
                                </m:sub>
                              </m:sSub>
                            </m:num>
                            <m:den>
                              <m:sSub>
                                <m:sSubPr>
                                  <m:ctrlPr>
                                    <a:rPr lang="uk-UA" sz="3200" b="1" i="1">
                                      <a:solidFill>
                                        <a:schemeClr val="bg1"/>
                                      </a:solidFill>
                                    </a:rPr>
                                  </m:ctrlPr>
                                </m:sSubPr>
                                <m:e>
                                  <m:r>
                                    <a:rPr lang="uk-UA" sz="3200" b="1" i="1">
                                      <a:solidFill>
                                        <a:schemeClr val="bg1"/>
                                      </a:solidFill>
                                    </a:rPr>
                                    <m:t>𝑪</m:t>
                                  </m:r>
                                </m:e>
                                <m:sub>
                                  <m:r>
                                    <a:rPr lang="uk-UA" sz="3200" b="1" i="1">
                                      <a:solidFill>
                                        <a:schemeClr val="bg1"/>
                                      </a:solidFill>
                                    </a:rPr>
                                    <m:t>𝟐</m:t>
                                  </m:r>
                                </m:sub>
                              </m:sSub>
                            </m:den>
                          </m:f>
                        </m:e>
                      </m:d>
                      <m:r>
                        <a:rPr lang="uk-UA" sz="3200" b="1" i="1">
                          <a:solidFill>
                            <a:schemeClr val="bg1"/>
                          </a:solidFill>
                        </a:rPr>
                        <m:t>×</m:t>
                      </m:r>
                      <m:d>
                        <m:dPr>
                          <m:ctrlPr>
                            <a:rPr lang="uk-UA" sz="3200" b="1" i="1">
                              <a:solidFill>
                                <a:schemeClr val="bg1"/>
                              </a:solidFill>
                            </a:rPr>
                          </m:ctrlPr>
                        </m:dPr>
                        <m:e>
                          <m:f>
                            <m:fPr>
                              <m:ctrlPr>
                                <a:rPr lang="uk-UA" sz="3200" b="1" i="1">
                                  <a:solidFill>
                                    <a:schemeClr val="bg1"/>
                                  </a:solidFill>
                                </a:rPr>
                              </m:ctrlPr>
                            </m:fPr>
                            <m:num>
                              <m:r>
                                <a:rPr lang="uk-UA" sz="3200" b="1" i="1">
                                  <a:solidFill>
                                    <a:schemeClr val="bg1"/>
                                  </a:solidFill>
                                </a:rPr>
                                <m:t>𝟏</m:t>
                              </m:r>
                              <m:r>
                                <a:rPr lang="uk-UA" sz="3200" b="1" i="1">
                                  <a:solidFill>
                                    <a:schemeClr val="bg1"/>
                                  </a:solidFill>
                                </a:rPr>
                                <m:t>+</m:t>
                              </m:r>
                              <m:sSub>
                                <m:sSubPr>
                                  <m:ctrlPr>
                                    <a:rPr lang="uk-UA" sz="3200" b="1" i="1">
                                      <a:solidFill>
                                        <a:schemeClr val="bg1"/>
                                      </a:solidFill>
                                    </a:rPr>
                                  </m:ctrlPr>
                                </m:sSubPr>
                                <m:e>
                                  <m:r>
                                    <a:rPr lang="uk-UA" sz="3200" b="1" i="1">
                                      <a:solidFill>
                                        <a:schemeClr val="bg1"/>
                                      </a:solidFill>
                                    </a:rPr>
                                    <m:t>𝒓</m:t>
                                  </m:r>
                                </m:e>
                                <m:sub>
                                  <m:r>
                                    <a:rPr lang="uk-UA" sz="3200" b="1" i="1">
                                      <a:solidFill>
                                        <a:schemeClr val="bg1"/>
                                      </a:solidFill>
                                    </a:rPr>
                                    <m:t>𝑪</m:t>
                                  </m:r>
                                  <m:r>
                                    <a:rPr lang="uk-UA" sz="3200" b="1" i="1">
                                      <a:solidFill>
                                        <a:schemeClr val="bg1"/>
                                      </a:solidFill>
                                    </a:rPr>
                                    <m:t>𝟏</m:t>
                                  </m:r>
                                </m:sub>
                              </m:sSub>
                              <m:r>
                                <a:rPr lang="uk-UA" sz="3200" b="1" i="1">
                                  <a:solidFill>
                                    <a:schemeClr val="bg1"/>
                                  </a:solidFill>
                                </a:rPr>
                                <m:t>×</m:t>
                              </m:r>
                              <m:f>
                                <m:fPr>
                                  <m:ctrlPr>
                                    <a:rPr lang="uk-UA" sz="3200" b="1" i="1">
                                      <a:solidFill>
                                        <a:schemeClr val="bg1"/>
                                      </a:solidFill>
                                    </a:rPr>
                                  </m:ctrlPr>
                                </m:fPr>
                                <m:num>
                                  <m:r>
                                    <a:rPr lang="uk-UA" sz="3200" b="1" i="1">
                                      <a:solidFill>
                                        <a:schemeClr val="bg1"/>
                                      </a:solidFill>
                                    </a:rPr>
                                    <m:t>𝒕</m:t>
                                  </m:r>
                                </m:num>
                                <m:den>
                                  <m:r>
                                    <a:rPr lang="uk-UA" sz="3200" b="1" i="1">
                                      <a:solidFill>
                                        <a:schemeClr val="bg1"/>
                                      </a:solidFill>
                                    </a:rPr>
                                    <m:t>𝑩𝑺</m:t>
                                  </m:r>
                                </m:den>
                              </m:f>
                            </m:num>
                            <m:den>
                              <m:r>
                                <a:rPr lang="uk-UA" sz="3200" b="1" i="1">
                                  <a:solidFill>
                                    <a:schemeClr val="bg1"/>
                                  </a:solidFill>
                                </a:rPr>
                                <m:t>𝟏</m:t>
                              </m:r>
                              <m:r>
                                <a:rPr lang="uk-UA" sz="3200" b="1" i="1">
                                  <a:solidFill>
                                    <a:schemeClr val="bg1"/>
                                  </a:solidFill>
                                </a:rPr>
                                <m:t>+</m:t>
                              </m:r>
                              <m:sSub>
                                <m:sSubPr>
                                  <m:ctrlPr>
                                    <a:rPr lang="uk-UA" sz="3200" b="1" i="1">
                                      <a:solidFill>
                                        <a:schemeClr val="bg1"/>
                                      </a:solidFill>
                                    </a:rPr>
                                  </m:ctrlPr>
                                </m:sSubPr>
                                <m:e>
                                  <m:r>
                                    <a:rPr lang="uk-UA" sz="3200" b="1" i="1">
                                      <a:solidFill>
                                        <a:schemeClr val="bg1"/>
                                      </a:solidFill>
                                    </a:rPr>
                                    <m:t>𝒓</m:t>
                                  </m:r>
                                </m:e>
                                <m:sub>
                                  <m:r>
                                    <a:rPr lang="uk-UA" sz="3200" b="1" i="1">
                                      <a:solidFill>
                                        <a:schemeClr val="bg1"/>
                                      </a:solidFill>
                                    </a:rPr>
                                    <m:t>𝑪</m:t>
                                  </m:r>
                                  <m:r>
                                    <a:rPr lang="uk-UA" sz="3200" b="1" i="1">
                                      <a:solidFill>
                                        <a:schemeClr val="bg1"/>
                                      </a:solidFill>
                                    </a:rPr>
                                    <m:t>𝟐</m:t>
                                  </m:r>
                                </m:sub>
                              </m:sSub>
                              <m:r>
                                <a:rPr lang="uk-UA" sz="3200" b="1" i="1">
                                  <a:solidFill>
                                    <a:schemeClr val="bg1"/>
                                  </a:solidFill>
                                </a:rPr>
                                <m:t>×</m:t>
                              </m:r>
                              <m:f>
                                <m:fPr>
                                  <m:ctrlPr>
                                    <a:rPr lang="uk-UA" sz="3200" b="1" i="1">
                                      <a:solidFill>
                                        <a:schemeClr val="bg1"/>
                                      </a:solidFill>
                                    </a:rPr>
                                  </m:ctrlPr>
                                </m:fPr>
                                <m:num>
                                  <m:r>
                                    <a:rPr lang="uk-UA" sz="3200" b="1" i="1">
                                      <a:solidFill>
                                        <a:schemeClr val="bg1"/>
                                      </a:solidFill>
                                    </a:rPr>
                                    <m:t>𝒕</m:t>
                                  </m:r>
                                </m:num>
                                <m:den>
                                  <m:r>
                                    <a:rPr lang="uk-UA" sz="3200" b="1" i="1">
                                      <a:solidFill>
                                        <a:schemeClr val="bg1"/>
                                      </a:solidFill>
                                    </a:rPr>
                                    <m:t>𝑩𝑺</m:t>
                                  </m:r>
                                </m:den>
                              </m:f>
                            </m:den>
                          </m:f>
                        </m:e>
                      </m:d>
                    </m:oMath>
                  </m:oMathPara>
                </a14:m>
                <a:endParaRPr lang="uk-UA" sz="3200" b="1" dirty="0">
                  <a:solidFill>
                    <a:schemeClr val="bg1"/>
                  </a:solidFill>
                </a:endParaRPr>
              </a:p>
            </p:txBody>
          </p:sp>
        </mc:Choice>
        <mc:Fallback>
          <p:sp>
            <p:nvSpPr>
              <p:cNvPr id="8" name="Прямокутник 7"/>
              <p:cNvSpPr>
                <a:spLocks noRot="1" noChangeAspect="1" noMove="1" noResize="1" noEditPoints="1" noAdjustHandles="1" noChangeArrowheads="1" noChangeShapeType="1" noTextEdit="1"/>
              </p:cNvSpPr>
              <p:nvPr/>
            </p:nvSpPr>
            <p:spPr>
              <a:xfrm>
                <a:off x="4450080" y="4914900"/>
                <a:ext cx="9342120" cy="1677767"/>
              </a:xfrm>
              <a:prstGeom prst="rect">
                <a:avLst/>
              </a:prstGeom>
              <a:blipFill rotWithShape="1">
                <a:blip r:embed="rId4"/>
                <a:stretch>
                  <a:fillRect/>
                </a:stretch>
              </a:blipFill>
            </p:spPr>
            <p:txBody>
              <a:bodyPr/>
              <a:lstStyle/>
              <a:p>
                <a:r>
                  <a:rPr lang="uk-UA">
                    <a:noFill/>
                  </a:rPr>
                  <a:t> </a:t>
                </a:r>
              </a:p>
            </p:txBody>
          </p:sp>
        </mc:Fallback>
      </mc:AlternateContent>
      <p:sp>
        <p:nvSpPr>
          <p:cNvPr id="10" name="Прямокутник 9"/>
          <p:cNvSpPr/>
          <p:nvPr/>
        </p:nvSpPr>
        <p:spPr>
          <a:xfrm>
            <a:off x="939334" y="342900"/>
            <a:ext cx="16510465" cy="2554545"/>
          </a:xfrm>
          <a:prstGeom prst="rect">
            <a:avLst/>
          </a:prstGeom>
        </p:spPr>
        <p:txBody>
          <a:bodyPr wrap="square">
            <a:spAutoFit/>
          </a:bodyPr>
          <a:lstStyle/>
          <a:p>
            <a:pPr algn="just"/>
            <a:r>
              <a:rPr lang="uk-UA" sz="3200" b="1" dirty="0" smtClean="0"/>
              <a:t>   Основним питанням за укладання форвардного валютного контракту є рівень обмінного курсу, який визначається на дату угоди і за яким операція купівлі-продажу валюти буде здійснена на дату валютування. Щоб не втратити значних коштів на форварді, учасникам бажано мати прогноз зміни валютних курсів і враховувати вплив відповідних чинників на процес формування форвардних курсів за валютами.</a:t>
            </a:r>
            <a:endParaRPr lang="uk-UA" sz="3200" b="1" dirty="0"/>
          </a:p>
        </p:txBody>
      </p:sp>
      <p:sp>
        <p:nvSpPr>
          <p:cNvPr id="15" name="Прямокутник 14"/>
          <p:cNvSpPr/>
          <p:nvPr/>
        </p:nvSpPr>
        <p:spPr>
          <a:xfrm>
            <a:off x="4511040" y="6592667"/>
            <a:ext cx="9281160" cy="2246769"/>
          </a:xfrm>
          <a:prstGeom prst="rect">
            <a:avLst/>
          </a:prstGeom>
          <a:solidFill>
            <a:srgbClr val="FF99FF"/>
          </a:solidFill>
        </p:spPr>
        <p:txBody>
          <a:bodyPr wrap="square">
            <a:spAutoFit/>
          </a:bodyPr>
          <a:lstStyle/>
          <a:p>
            <a:pPr algn="just"/>
            <a:r>
              <a:rPr lang="uk-UA" sz="2800" b="1" dirty="0"/>
              <a:t>де </a:t>
            </a:r>
            <a:r>
              <a:rPr lang="ru-RU" sz="2800" b="1" dirty="0"/>
              <a:t>F</a:t>
            </a:r>
            <a:r>
              <a:rPr lang="uk-UA" sz="2800" b="1" dirty="0"/>
              <a:t>(</a:t>
            </a:r>
            <a:r>
              <a:rPr lang="ru-RU" sz="2800" b="1" dirty="0"/>
              <a:t>C</a:t>
            </a:r>
            <a:r>
              <a:rPr lang="uk-UA" sz="2800" b="1" baseline="-25000" dirty="0"/>
              <a:t>1</a:t>
            </a:r>
            <a:r>
              <a:rPr lang="uk-UA" sz="2800" b="1" dirty="0"/>
              <a:t> / </a:t>
            </a:r>
            <a:r>
              <a:rPr lang="ru-RU" sz="2800" b="1" dirty="0"/>
              <a:t>C</a:t>
            </a:r>
            <a:r>
              <a:rPr lang="uk-UA" sz="2800" b="1" baseline="-25000" dirty="0"/>
              <a:t>2</a:t>
            </a:r>
            <a:r>
              <a:rPr lang="uk-UA" sz="2800" b="1" dirty="0"/>
              <a:t>) — форвардний валютний курс однієї валюти (</a:t>
            </a:r>
            <a:r>
              <a:rPr lang="ru-RU" sz="2800" b="1" dirty="0"/>
              <a:t>C</a:t>
            </a:r>
            <a:r>
              <a:rPr lang="uk-UA" sz="2800" b="1" baseline="-25000" dirty="0"/>
              <a:t>1</a:t>
            </a:r>
            <a:r>
              <a:rPr lang="uk-UA" sz="2800" b="1" dirty="0"/>
              <a:t>) щодо іншої (</a:t>
            </a:r>
            <a:r>
              <a:rPr lang="ru-RU" sz="2800" b="1" dirty="0"/>
              <a:t>C</a:t>
            </a:r>
            <a:r>
              <a:rPr lang="uk-UA" sz="2800" b="1" baseline="-25000" dirty="0"/>
              <a:t>2</a:t>
            </a:r>
            <a:r>
              <a:rPr lang="uk-UA" sz="2800" b="1" dirty="0"/>
              <a:t>); </a:t>
            </a:r>
            <a:r>
              <a:rPr lang="ru-RU" sz="2800" b="1" dirty="0"/>
              <a:t>S</a:t>
            </a:r>
            <a:r>
              <a:rPr lang="uk-UA" sz="2800" b="1" dirty="0"/>
              <a:t>(</a:t>
            </a:r>
            <a:r>
              <a:rPr lang="ru-RU" sz="2800" b="1" dirty="0"/>
              <a:t>C</a:t>
            </a:r>
            <a:r>
              <a:rPr lang="uk-UA" sz="2800" b="1" baseline="-25000" dirty="0"/>
              <a:t>1</a:t>
            </a:r>
            <a:r>
              <a:rPr lang="uk-UA" sz="2800" b="1" dirty="0"/>
              <a:t> / </a:t>
            </a:r>
            <a:r>
              <a:rPr lang="ru-RU" sz="2800" b="1" dirty="0"/>
              <a:t>C</a:t>
            </a:r>
            <a:r>
              <a:rPr lang="uk-UA" sz="2800" b="1" baseline="-25000" dirty="0"/>
              <a:t>2</a:t>
            </a:r>
            <a:r>
              <a:rPr lang="uk-UA" sz="2800" b="1" dirty="0"/>
              <a:t>) — спотовий валютний курс; </a:t>
            </a:r>
            <a:r>
              <a:rPr lang="ru-RU" sz="2800" b="1" dirty="0"/>
              <a:t>r</a:t>
            </a:r>
            <a:r>
              <a:rPr lang="ru-RU" sz="2800" b="1" baseline="-25000" dirty="0"/>
              <a:t>C</a:t>
            </a:r>
            <a:r>
              <a:rPr lang="uk-UA" sz="2800" b="1" baseline="-25000" dirty="0"/>
              <a:t>1</a:t>
            </a:r>
            <a:r>
              <a:rPr lang="uk-UA" sz="2800" b="1" dirty="0"/>
              <a:t>, </a:t>
            </a:r>
            <a:r>
              <a:rPr lang="ru-RU" sz="2800" b="1" dirty="0"/>
              <a:t>r</a:t>
            </a:r>
            <a:r>
              <a:rPr lang="ru-RU" sz="2800" b="1" baseline="-25000" dirty="0"/>
              <a:t>C</a:t>
            </a:r>
            <a:r>
              <a:rPr lang="uk-UA" sz="2800" b="1" baseline="-25000" dirty="0"/>
              <a:t>2</a:t>
            </a:r>
            <a:r>
              <a:rPr lang="uk-UA" sz="2800" b="1" dirty="0"/>
              <a:t> — відсоткові ставки за відповідними валютами; </a:t>
            </a:r>
            <a:r>
              <a:rPr lang="uk-UA" sz="2800" b="1" dirty="0" smtClean="0"/>
              <a:t>                     </a:t>
            </a:r>
            <a:r>
              <a:rPr lang="ru-RU" sz="2800" b="1" dirty="0" smtClean="0"/>
              <a:t>t</a:t>
            </a:r>
            <a:r>
              <a:rPr lang="uk-UA" sz="2800" b="1" dirty="0" smtClean="0"/>
              <a:t> — </a:t>
            </a:r>
            <a:r>
              <a:rPr lang="uk-UA" sz="2800" b="1" dirty="0"/>
              <a:t>тривалість форвардного періоду (у днях); </a:t>
            </a:r>
            <a:r>
              <a:rPr lang="uk-UA" sz="2800" b="1" dirty="0" smtClean="0"/>
              <a:t>                                     </a:t>
            </a:r>
            <a:r>
              <a:rPr lang="ru-RU" sz="2800" b="1" dirty="0" smtClean="0"/>
              <a:t>BS</a:t>
            </a:r>
            <a:r>
              <a:rPr lang="uk-UA" sz="2800" b="1" dirty="0" smtClean="0"/>
              <a:t> </a:t>
            </a:r>
            <a:r>
              <a:rPr lang="uk-UA" sz="2800" b="1" dirty="0"/>
              <a:t>— база розрахунку (в днях). </a:t>
            </a:r>
          </a:p>
        </p:txBody>
      </p:sp>
    </p:spTree>
    <p:extLst>
      <p:ext uri="{BB962C8B-B14F-4D97-AF65-F5344CB8AC3E}">
        <p14:creationId xmlns:p14="http://schemas.microsoft.com/office/powerpoint/2010/main" val="16800367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9"/>
          <p:cNvGrpSpPr/>
          <p:nvPr/>
        </p:nvGrpSpPr>
        <p:grpSpPr>
          <a:xfrm>
            <a:off x="292588" y="5026782"/>
            <a:ext cx="17443744" cy="3162447"/>
            <a:chOff x="0" y="0"/>
            <a:chExt cx="657264" cy="245847"/>
          </a:xfrm>
        </p:grpSpPr>
        <p:sp>
          <p:nvSpPr>
            <p:cNvPr id="12" name="Freeform 10"/>
            <p:cNvSpPr/>
            <p:nvPr/>
          </p:nvSpPr>
          <p:spPr>
            <a:xfrm>
              <a:off x="0" y="0"/>
              <a:ext cx="657264" cy="245847"/>
            </a:xfrm>
            <a:custGeom>
              <a:avLst/>
              <a:gdLst/>
              <a:ahLst/>
              <a:cxnLst/>
              <a:rect l="l" t="t" r="r" b="b"/>
              <a:pathLst>
                <a:path w="657264" h="245847">
                  <a:moveTo>
                    <a:pt x="0" y="0"/>
                  </a:moveTo>
                  <a:lnTo>
                    <a:pt x="657264" y="0"/>
                  </a:lnTo>
                  <a:lnTo>
                    <a:pt x="657264" y="245847"/>
                  </a:lnTo>
                  <a:lnTo>
                    <a:pt x="0" y="245847"/>
                  </a:lnTo>
                  <a:close/>
                </a:path>
              </a:pathLst>
            </a:custGeom>
            <a:solidFill>
              <a:srgbClr val="E0D2EF"/>
            </a:solidFill>
          </p:spPr>
        </p:sp>
        <p:sp>
          <p:nvSpPr>
            <p:cNvPr id="14" name="TextBox 11"/>
            <p:cNvSpPr txBox="1"/>
            <p:nvPr/>
          </p:nvSpPr>
          <p:spPr>
            <a:xfrm>
              <a:off x="0" y="-38100"/>
              <a:ext cx="812800" cy="850900"/>
            </a:xfrm>
            <a:prstGeom prst="rect">
              <a:avLst/>
            </a:prstGeom>
          </p:spPr>
          <p:txBody>
            <a:bodyPr lIns="254000" tIns="254000" rIns="254000" bIns="254000" rtlCol="0" anchor="ctr"/>
            <a:lstStyle/>
            <a:p>
              <a:pPr algn="ctr">
                <a:lnSpc>
                  <a:spcPts val="2100"/>
                </a:lnSpc>
              </a:pPr>
              <a:endParaRPr lang="en-US" sz="1500" dirty="0">
                <a:solidFill>
                  <a:srgbClr val="000000"/>
                </a:solidFill>
                <a:latin typeface="Fira Sans Medium"/>
              </a:endParaRPr>
            </a:p>
          </p:txBody>
        </p:sp>
      </p:grpSp>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4026"/>
          <a:stretch>
            <a:fillRect/>
          </a:stretch>
        </p:blipFill>
        <p:spPr>
          <a:xfrm>
            <a:off x="990600" y="446683"/>
            <a:ext cx="1025231" cy="585373"/>
          </a:xfrm>
          <a:prstGeom prst="rect">
            <a:avLst/>
          </a:prstGeom>
        </p:spPr>
      </p:pic>
      <p:sp>
        <p:nvSpPr>
          <p:cNvPr id="13" name="Прямокутник 12"/>
          <p:cNvSpPr/>
          <p:nvPr/>
        </p:nvSpPr>
        <p:spPr>
          <a:xfrm>
            <a:off x="2392680" y="342900"/>
            <a:ext cx="15343652" cy="1200329"/>
          </a:xfrm>
          <a:prstGeom prst="rect">
            <a:avLst/>
          </a:prstGeom>
          <a:solidFill>
            <a:srgbClr val="0000FF"/>
          </a:solidFill>
        </p:spPr>
        <p:txBody>
          <a:bodyPr wrap="square">
            <a:spAutoFit/>
          </a:bodyPr>
          <a:lstStyle/>
          <a:p>
            <a:pPr algn="ctr"/>
            <a:r>
              <a:rPr lang="ru-RU" sz="3600" b="1" dirty="0">
                <a:solidFill>
                  <a:schemeClr val="bg1"/>
                </a:solidFill>
              </a:rPr>
              <a:t>Для </a:t>
            </a:r>
            <a:r>
              <a:rPr lang="ru-RU" sz="3600" b="1" dirty="0">
                <a:solidFill>
                  <a:schemeClr val="bg1"/>
                </a:solidFill>
              </a:rPr>
              <a:t>розрахунку</a:t>
            </a:r>
            <a:r>
              <a:rPr lang="ru-RU" sz="3600" b="1" dirty="0">
                <a:solidFill>
                  <a:schemeClr val="bg1"/>
                </a:solidFill>
              </a:rPr>
              <a:t> </a:t>
            </a:r>
            <a:r>
              <a:rPr lang="ru-RU" sz="3600" b="1" dirty="0">
                <a:solidFill>
                  <a:schemeClr val="bg1"/>
                </a:solidFill>
              </a:rPr>
              <a:t>довгострокових</a:t>
            </a:r>
            <a:r>
              <a:rPr lang="ru-RU" sz="3600" b="1" dirty="0">
                <a:solidFill>
                  <a:schemeClr val="bg1"/>
                </a:solidFill>
              </a:rPr>
              <a:t> </a:t>
            </a:r>
            <a:r>
              <a:rPr lang="ru-RU" sz="3600" b="1" dirty="0">
                <a:solidFill>
                  <a:schemeClr val="bg1"/>
                </a:solidFill>
              </a:rPr>
              <a:t>форвардних</a:t>
            </a:r>
            <a:r>
              <a:rPr lang="ru-RU" sz="3600" b="1" dirty="0">
                <a:solidFill>
                  <a:schemeClr val="bg1"/>
                </a:solidFill>
              </a:rPr>
              <a:t> </a:t>
            </a:r>
            <a:r>
              <a:rPr lang="ru-RU" sz="3600" b="1" dirty="0">
                <a:solidFill>
                  <a:schemeClr val="bg1"/>
                </a:solidFill>
              </a:rPr>
              <a:t>курсів</a:t>
            </a:r>
            <a:r>
              <a:rPr lang="ru-RU" sz="3600" b="1" dirty="0">
                <a:solidFill>
                  <a:schemeClr val="bg1"/>
                </a:solidFill>
              </a:rPr>
              <a:t> </a:t>
            </a:r>
            <a:r>
              <a:rPr lang="ru-RU" sz="3600" b="1" dirty="0">
                <a:solidFill>
                  <a:schemeClr val="bg1"/>
                </a:solidFill>
              </a:rPr>
              <a:t>використовується</a:t>
            </a:r>
            <a:r>
              <a:rPr lang="ru-RU" sz="3600" b="1" dirty="0">
                <a:solidFill>
                  <a:schemeClr val="bg1"/>
                </a:solidFill>
              </a:rPr>
              <a:t> формула</a:t>
            </a:r>
            <a:r>
              <a:rPr lang="ru-RU" sz="3600" b="1" dirty="0" smtClean="0">
                <a:solidFill>
                  <a:schemeClr val="bg1"/>
                </a:solidFill>
              </a:rPr>
              <a:t>:</a:t>
            </a:r>
            <a:endParaRPr lang="uk-UA" sz="3600" b="1" dirty="0">
              <a:solidFill>
                <a:schemeClr val="bg1"/>
              </a:solidFill>
            </a:endParaRPr>
          </a:p>
        </p:txBody>
      </p:sp>
      <p:sp>
        <p:nvSpPr>
          <p:cNvPr id="4" name="Прямокутник 3"/>
          <p:cNvSpPr/>
          <p:nvPr/>
        </p:nvSpPr>
        <p:spPr>
          <a:xfrm>
            <a:off x="5181600" y="3218154"/>
            <a:ext cx="8686800" cy="800219"/>
          </a:xfrm>
          <a:prstGeom prst="rect">
            <a:avLst/>
          </a:prstGeom>
          <a:solidFill>
            <a:srgbClr val="FF99FF"/>
          </a:solidFill>
        </p:spPr>
        <p:txBody>
          <a:bodyPr wrap="square">
            <a:spAutoFit/>
          </a:bodyPr>
          <a:lstStyle/>
          <a:p>
            <a:pPr algn="ctr"/>
            <a:r>
              <a:rPr lang="ru-RU" sz="2800" b="1" dirty="0"/>
              <a:t>де n — тривалість форвардного періоду у роках.</a:t>
            </a:r>
            <a:endParaRPr lang="uk-UA" sz="2800" b="1" dirty="0"/>
          </a:p>
          <a:p>
            <a:endParaRPr lang="uk-UA" dirty="0"/>
          </a:p>
        </p:txBody>
      </p:sp>
      <mc:AlternateContent xmlns:mc="http://schemas.openxmlformats.org/markup-compatibility/2006">
        <mc:Choice xmlns:a14="http://schemas.microsoft.com/office/drawing/2010/main" Requires="a14">
          <p:sp>
            <p:nvSpPr>
              <p:cNvPr id="8" name="Прямокутник 7"/>
              <p:cNvSpPr/>
              <p:nvPr/>
            </p:nvSpPr>
            <p:spPr>
              <a:xfrm>
                <a:off x="5181600" y="2019300"/>
                <a:ext cx="8686800" cy="1198854"/>
              </a:xfrm>
              <a:prstGeom prst="rect">
                <a:avLst/>
              </a:prstGeom>
              <a:solidFill>
                <a:srgbClr val="7030A0"/>
              </a:solidFill>
            </p:spPr>
            <p:txBody>
              <a:bodyPr wrap="square">
                <a:spAutoFit/>
              </a:bodyPr>
              <a:lstStyle/>
              <a:p>
                <a:pPr algn="ctr"/>
                <a14:m>
                  <m:oMathPara xmlns:m="http://schemas.openxmlformats.org/officeDocument/2006/math">
                    <m:oMathParaPr>
                      <m:jc m:val="centerGroup"/>
                    </m:oMathParaPr>
                    <m:oMath xmlns:m="http://schemas.openxmlformats.org/officeDocument/2006/math">
                      <m:r>
                        <a:rPr lang="uk-UA" sz="3200" b="1" i="1" smtClean="0">
                          <a:solidFill>
                            <a:schemeClr val="bg1"/>
                          </a:solidFill>
                        </a:rPr>
                        <m:t>𝑭</m:t>
                      </m:r>
                      <m:d>
                        <m:dPr>
                          <m:ctrlPr>
                            <a:rPr lang="uk-UA" sz="3200" b="1" i="1">
                              <a:solidFill>
                                <a:schemeClr val="bg1"/>
                              </a:solidFill>
                            </a:rPr>
                          </m:ctrlPr>
                        </m:dPr>
                        <m:e>
                          <m:f>
                            <m:fPr>
                              <m:ctrlPr>
                                <a:rPr lang="uk-UA" sz="3200" b="1" i="1">
                                  <a:solidFill>
                                    <a:schemeClr val="bg1"/>
                                  </a:solidFill>
                                </a:rPr>
                              </m:ctrlPr>
                            </m:fPr>
                            <m:num>
                              <m:sSub>
                                <m:sSubPr>
                                  <m:ctrlPr>
                                    <a:rPr lang="uk-UA" sz="3200" b="1" i="1">
                                      <a:solidFill>
                                        <a:schemeClr val="bg1"/>
                                      </a:solidFill>
                                    </a:rPr>
                                  </m:ctrlPr>
                                </m:sSubPr>
                                <m:e>
                                  <m:r>
                                    <a:rPr lang="uk-UA" sz="3200" b="1" i="1">
                                      <a:solidFill>
                                        <a:schemeClr val="bg1"/>
                                      </a:solidFill>
                                    </a:rPr>
                                    <m:t>𝑪</m:t>
                                  </m:r>
                                </m:e>
                                <m:sub>
                                  <m:r>
                                    <a:rPr lang="uk-UA" sz="3200" b="1" i="1">
                                      <a:solidFill>
                                        <a:schemeClr val="bg1"/>
                                      </a:solidFill>
                                    </a:rPr>
                                    <m:t>𝟏</m:t>
                                  </m:r>
                                </m:sub>
                              </m:sSub>
                            </m:num>
                            <m:den>
                              <m:sSub>
                                <m:sSubPr>
                                  <m:ctrlPr>
                                    <a:rPr lang="uk-UA" sz="3200" b="1" i="1">
                                      <a:solidFill>
                                        <a:schemeClr val="bg1"/>
                                      </a:solidFill>
                                    </a:rPr>
                                  </m:ctrlPr>
                                </m:sSubPr>
                                <m:e>
                                  <m:r>
                                    <a:rPr lang="uk-UA" sz="3200" b="1" i="1">
                                      <a:solidFill>
                                        <a:schemeClr val="bg1"/>
                                      </a:solidFill>
                                    </a:rPr>
                                    <m:t>𝑪</m:t>
                                  </m:r>
                                </m:e>
                                <m:sub>
                                  <m:r>
                                    <a:rPr lang="uk-UA" sz="3200" b="1" i="1">
                                      <a:solidFill>
                                        <a:schemeClr val="bg1"/>
                                      </a:solidFill>
                                    </a:rPr>
                                    <m:t>𝟐</m:t>
                                  </m:r>
                                </m:sub>
                              </m:sSub>
                            </m:den>
                          </m:f>
                        </m:e>
                      </m:d>
                      <m:r>
                        <a:rPr lang="uk-UA" sz="3200" b="1" i="1">
                          <a:solidFill>
                            <a:schemeClr val="bg1"/>
                          </a:solidFill>
                        </a:rPr>
                        <m:t>=</m:t>
                      </m:r>
                      <m:r>
                        <a:rPr lang="uk-UA" sz="3200" b="1" i="1">
                          <a:solidFill>
                            <a:schemeClr val="bg1"/>
                          </a:solidFill>
                        </a:rPr>
                        <m:t>𝑺</m:t>
                      </m:r>
                      <m:d>
                        <m:dPr>
                          <m:ctrlPr>
                            <a:rPr lang="uk-UA" sz="3200" b="1" i="1">
                              <a:solidFill>
                                <a:schemeClr val="bg1"/>
                              </a:solidFill>
                            </a:rPr>
                          </m:ctrlPr>
                        </m:dPr>
                        <m:e>
                          <m:f>
                            <m:fPr>
                              <m:ctrlPr>
                                <a:rPr lang="uk-UA" sz="3200" b="1" i="1">
                                  <a:solidFill>
                                    <a:schemeClr val="bg1"/>
                                  </a:solidFill>
                                </a:rPr>
                              </m:ctrlPr>
                            </m:fPr>
                            <m:num>
                              <m:sSub>
                                <m:sSubPr>
                                  <m:ctrlPr>
                                    <a:rPr lang="uk-UA" sz="3200" b="1" i="1">
                                      <a:solidFill>
                                        <a:schemeClr val="bg1"/>
                                      </a:solidFill>
                                    </a:rPr>
                                  </m:ctrlPr>
                                </m:sSubPr>
                                <m:e>
                                  <m:r>
                                    <a:rPr lang="uk-UA" sz="3200" b="1" i="1">
                                      <a:solidFill>
                                        <a:schemeClr val="bg1"/>
                                      </a:solidFill>
                                    </a:rPr>
                                    <m:t>𝑪</m:t>
                                  </m:r>
                                </m:e>
                                <m:sub>
                                  <m:r>
                                    <a:rPr lang="uk-UA" sz="3200" b="1" i="1">
                                      <a:solidFill>
                                        <a:schemeClr val="bg1"/>
                                      </a:solidFill>
                                    </a:rPr>
                                    <m:t>𝟏</m:t>
                                  </m:r>
                                </m:sub>
                              </m:sSub>
                            </m:num>
                            <m:den>
                              <m:sSub>
                                <m:sSubPr>
                                  <m:ctrlPr>
                                    <a:rPr lang="uk-UA" sz="3200" b="1" i="1">
                                      <a:solidFill>
                                        <a:schemeClr val="bg1"/>
                                      </a:solidFill>
                                    </a:rPr>
                                  </m:ctrlPr>
                                </m:sSubPr>
                                <m:e>
                                  <m:r>
                                    <a:rPr lang="uk-UA" sz="3200" b="1" i="1">
                                      <a:solidFill>
                                        <a:schemeClr val="bg1"/>
                                      </a:solidFill>
                                    </a:rPr>
                                    <m:t>𝑪</m:t>
                                  </m:r>
                                </m:e>
                                <m:sub>
                                  <m:r>
                                    <a:rPr lang="uk-UA" sz="3200" b="1" i="1">
                                      <a:solidFill>
                                        <a:schemeClr val="bg1"/>
                                      </a:solidFill>
                                    </a:rPr>
                                    <m:t>𝟐</m:t>
                                  </m:r>
                                </m:sub>
                              </m:sSub>
                            </m:den>
                          </m:f>
                        </m:e>
                      </m:d>
                      <m:r>
                        <a:rPr lang="uk-UA" sz="3200" b="1" i="1">
                          <a:solidFill>
                            <a:schemeClr val="bg1"/>
                          </a:solidFill>
                        </a:rPr>
                        <m:t>×</m:t>
                      </m:r>
                      <m:f>
                        <m:fPr>
                          <m:ctrlPr>
                            <a:rPr lang="uk-UA" sz="3200" b="1" i="1">
                              <a:solidFill>
                                <a:schemeClr val="bg1"/>
                              </a:solidFill>
                            </a:rPr>
                          </m:ctrlPr>
                        </m:fPr>
                        <m:num>
                          <m:sSup>
                            <m:sSupPr>
                              <m:ctrlPr>
                                <a:rPr lang="uk-UA" sz="3200" b="1" i="1">
                                  <a:solidFill>
                                    <a:schemeClr val="bg1"/>
                                  </a:solidFill>
                                </a:rPr>
                              </m:ctrlPr>
                            </m:sSupPr>
                            <m:e>
                              <m:d>
                                <m:dPr>
                                  <m:ctrlPr>
                                    <a:rPr lang="uk-UA" sz="3200" b="1" i="1">
                                      <a:solidFill>
                                        <a:schemeClr val="bg1"/>
                                      </a:solidFill>
                                    </a:rPr>
                                  </m:ctrlPr>
                                </m:dPr>
                                <m:e>
                                  <m:r>
                                    <a:rPr lang="uk-UA" sz="3200" b="1" i="1">
                                      <a:solidFill>
                                        <a:schemeClr val="bg1"/>
                                      </a:solidFill>
                                    </a:rPr>
                                    <m:t>𝟏</m:t>
                                  </m:r>
                                  <m:r>
                                    <a:rPr lang="uk-UA" sz="3200" b="1" i="1">
                                      <a:solidFill>
                                        <a:schemeClr val="bg1"/>
                                      </a:solidFill>
                                    </a:rPr>
                                    <m:t>+</m:t>
                                  </m:r>
                                  <m:sSub>
                                    <m:sSubPr>
                                      <m:ctrlPr>
                                        <a:rPr lang="uk-UA" sz="3200" b="1" i="1">
                                          <a:solidFill>
                                            <a:schemeClr val="bg1"/>
                                          </a:solidFill>
                                        </a:rPr>
                                      </m:ctrlPr>
                                    </m:sSubPr>
                                    <m:e>
                                      <m:r>
                                        <a:rPr lang="uk-UA" sz="3200" b="1" i="1">
                                          <a:solidFill>
                                            <a:schemeClr val="bg1"/>
                                          </a:solidFill>
                                        </a:rPr>
                                        <m:t>𝒓</m:t>
                                      </m:r>
                                    </m:e>
                                    <m:sub>
                                      <m:r>
                                        <a:rPr lang="uk-UA" sz="3200" b="1" i="1">
                                          <a:solidFill>
                                            <a:schemeClr val="bg1"/>
                                          </a:solidFill>
                                        </a:rPr>
                                        <m:t>𝑪</m:t>
                                      </m:r>
                                      <m:r>
                                        <a:rPr lang="uk-UA" sz="3200" b="1" i="1">
                                          <a:solidFill>
                                            <a:schemeClr val="bg1"/>
                                          </a:solidFill>
                                        </a:rPr>
                                        <m:t>𝟏</m:t>
                                      </m:r>
                                    </m:sub>
                                  </m:sSub>
                                </m:e>
                              </m:d>
                            </m:e>
                            <m:sup>
                              <m:r>
                                <a:rPr lang="uk-UA" sz="3200" b="1" i="1">
                                  <a:solidFill>
                                    <a:schemeClr val="bg1"/>
                                  </a:solidFill>
                                </a:rPr>
                                <m:t>𝒏</m:t>
                              </m:r>
                            </m:sup>
                          </m:sSup>
                        </m:num>
                        <m:den>
                          <m:sSup>
                            <m:sSupPr>
                              <m:ctrlPr>
                                <a:rPr lang="uk-UA" sz="3200" b="1" i="1">
                                  <a:solidFill>
                                    <a:schemeClr val="bg1"/>
                                  </a:solidFill>
                                </a:rPr>
                              </m:ctrlPr>
                            </m:sSupPr>
                            <m:e>
                              <m:d>
                                <m:dPr>
                                  <m:ctrlPr>
                                    <a:rPr lang="uk-UA" sz="3200" b="1" i="1">
                                      <a:solidFill>
                                        <a:schemeClr val="bg1"/>
                                      </a:solidFill>
                                    </a:rPr>
                                  </m:ctrlPr>
                                </m:dPr>
                                <m:e>
                                  <m:r>
                                    <a:rPr lang="uk-UA" sz="3200" b="1" i="1">
                                      <a:solidFill>
                                        <a:schemeClr val="bg1"/>
                                      </a:solidFill>
                                    </a:rPr>
                                    <m:t>𝟏</m:t>
                                  </m:r>
                                  <m:r>
                                    <a:rPr lang="uk-UA" sz="3200" b="1" i="1">
                                      <a:solidFill>
                                        <a:schemeClr val="bg1"/>
                                      </a:solidFill>
                                    </a:rPr>
                                    <m:t>+</m:t>
                                  </m:r>
                                  <m:sSub>
                                    <m:sSubPr>
                                      <m:ctrlPr>
                                        <a:rPr lang="uk-UA" sz="3200" b="1" i="1">
                                          <a:solidFill>
                                            <a:schemeClr val="bg1"/>
                                          </a:solidFill>
                                        </a:rPr>
                                      </m:ctrlPr>
                                    </m:sSubPr>
                                    <m:e>
                                      <m:r>
                                        <a:rPr lang="uk-UA" sz="3200" b="1" i="1">
                                          <a:solidFill>
                                            <a:schemeClr val="bg1"/>
                                          </a:solidFill>
                                        </a:rPr>
                                        <m:t>𝒓</m:t>
                                      </m:r>
                                    </m:e>
                                    <m:sub>
                                      <m:r>
                                        <a:rPr lang="uk-UA" sz="3200" b="1" i="1">
                                          <a:solidFill>
                                            <a:schemeClr val="bg1"/>
                                          </a:solidFill>
                                        </a:rPr>
                                        <m:t>𝑪</m:t>
                                      </m:r>
                                      <m:r>
                                        <a:rPr lang="uk-UA" sz="3200" b="1" i="1">
                                          <a:solidFill>
                                            <a:schemeClr val="bg1"/>
                                          </a:solidFill>
                                        </a:rPr>
                                        <m:t>𝟐</m:t>
                                      </m:r>
                                    </m:sub>
                                  </m:sSub>
                                </m:e>
                              </m:d>
                            </m:e>
                            <m:sup>
                              <m:r>
                                <a:rPr lang="uk-UA" sz="3200" b="1" i="1">
                                  <a:solidFill>
                                    <a:schemeClr val="bg1"/>
                                  </a:solidFill>
                                </a:rPr>
                                <m:t>𝒏</m:t>
                              </m:r>
                            </m:sup>
                          </m:sSup>
                        </m:den>
                      </m:f>
                      <m:r>
                        <a:rPr lang="uk-UA" sz="3200" b="1" i="1">
                          <a:solidFill>
                            <a:schemeClr val="bg1"/>
                          </a:solidFill>
                        </a:rPr>
                        <m:t>, </m:t>
                      </m:r>
                    </m:oMath>
                  </m:oMathPara>
                </a14:m>
                <a:endParaRPr lang="uk-UA" sz="3200" b="1" dirty="0">
                  <a:solidFill>
                    <a:schemeClr val="bg1"/>
                  </a:solidFill>
                </a:endParaRPr>
              </a:p>
            </p:txBody>
          </p:sp>
        </mc:Choice>
        <mc:Fallback>
          <p:sp>
            <p:nvSpPr>
              <p:cNvPr id="8" name="Прямокутник 7"/>
              <p:cNvSpPr>
                <a:spLocks noRot="1" noChangeAspect="1" noMove="1" noResize="1" noEditPoints="1" noAdjustHandles="1" noChangeArrowheads="1" noChangeShapeType="1" noTextEdit="1"/>
              </p:cNvSpPr>
              <p:nvPr/>
            </p:nvSpPr>
            <p:spPr>
              <a:xfrm>
                <a:off x="5181600" y="2019300"/>
                <a:ext cx="8686800" cy="1198854"/>
              </a:xfrm>
              <a:prstGeom prst="rect">
                <a:avLst/>
              </a:prstGeom>
              <a:blipFill rotWithShape="1">
                <a:blip r:embed="rId4"/>
                <a:stretch>
                  <a:fillRect/>
                </a:stretch>
              </a:blipFill>
            </p:spPr>
            <p:txBody>
              <a:bodyPr/>
              <a:lstStyle/>
              <a:p>
                <a:r>
                  <a:rPr lang="uk-UA">
                    <a:noFill/>
                  </a:rPr>
                  <a:t> </a:t>
                </a:r>
              </a:p>
            </p:txBody>
          </p:sp>
        </mc:Fallback>
      </mc:AlternateContent>
      <p:sp>
        <p:nvSpPr>
          <p:cNvPr id="10" name="Прямокутник 9"/>
          <p:cNvSpPr/>
          <p:nvPr/>
        </p:nvSpPr>
        <p:spPr>
          <a:xfrm>
            <a:off x="292588" y="5330732"/>
            <a:ext cx="17068800" cy="2554545"/>
          </a:xfrm>
          <a:prstGeom prst="rect">
            <a:avLst/>
          </a:prstGeom>
        </p:spPr>
        <p:txBody>
          <a:bodyPr wrap="square">
            <a:spAutoFit/>
          </a:bodyPr>
          <a:lstStyle/>
          <a:p>
            <a:pPr algn="just"/>
            <a:r>
              <a:rPr lang="uk-UA" sz="3200" b="1" dirty="0" smtClean="0"/>
              <a:t>   Валютна операція, яку покладено в основу форвардного контракту, може бути реальною, якщо сторони на дату розрахунків справді обмінюють одну суму валюти на іншу, або мати умовний характер. В останньому випадку за взаємною домовленістю сторін реальна поставка суми валютних коштів, зафіксована в контракті, не відбувається, а лише виплачується курсова різниця в розрахунку на умовну суму контракту.</a:t>
            </a:r>
            <a:endParaRPr lang="uk-UA" sz="3200" b="1" dirty="0"/>
          </a:p>
        </p:txBody>
      </p:sp>
    </p:spTree>
    <p:extLst>
      <p:ext uri="{BB962C8B-B14F-4D97-AF65-F5344CB8AC3E}">
        <p14:creationId xmlns:p14="http://schemas.microsoft.com/office/powerpoint/2010/main" val="16800367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4026"/>
          <a:stretch>
            <a:fillRect/>
          </a:stretch>
        </p:blipFill>
        <p:spPr>
          <a:xfrm>
            <a:off x="302881" y="561487"/>
            <a:ext cx="1451638" cy="828838"/>
          </a:xfrm>
          <a:prstGeom prst="rect">
            <a:avLst/>
          </a:prstGeom>
        </p:spPr>
      </p:pic>
      <p:grpSp>
        <p:nvGrpSpPr>
          <p:cNvPr id="8" name="Group 8"/>
          <p:cNvGrpSpPr/>
          <p:nvPr/>
        </p:nvGrpSpPr>
        <p:grpSpPr>
          <a:xfrm>
            <a:off x="1600200" y="378175"/>
            <a:ext cx="16326632" cy="3046988"/>
            <a:chOff x="0" y="0"/>
            <a:chExt cx="4563075" cy="688299"/>
          </a:xfrm>
        </p:grpSpPr>
        <p:sp>
          <p:nvSpPr>
            <p:cNvPr id="9" name="Freeform 9"/>
            <p:cNvSpPr/>
            <p:nvPr/>
          </p:nvSpPr>
          <p:spPr>
            <a:xfrm>
              <a:off x="0" y="0"/>
              <a:ext cx="4563075" cy="688299"/>
            </a:xfrm>
            <a:custGeom>
              <a:avLst/>
              <a:gdLst/>
              <a:ahLst/>
              <a:cxnLst/>
              <a:rect l="l" t="t" r="r" b="b"/>
              <a:pathLst>
                <a:path w="4563075" h="688299">
                  <a:moveTo>
                    <a:pt x="4563075" y="344149"/>
                  </a:moveTo>
                  <a:lnTo>
                    <a:pt x="4359875" y="688299"/>
                  </a:lnTo>
                  <a:lnTo>
                    <a:pt x="203200" y="688299"/>
                  </a:lnTo>
                  <a:lnTo>
                    <a:pt x="0" y="344149"/>
                  </a:lnTo>
                  <a:lnTo>
                    <a:pt x="203200" y="0"/>
                  </a:lnTo>
                  <a:lnTo>
                    <a:pt x="4359875" y="0"/>
                  </a:lnTo>
                  <a:lnTo>
                    <a:pt x="4563075" y="344149"/>
                  </a:lnTo>
                  <a:close/>
                </a:path>
              </a:pathLst>
            </a:custGeom>
            <a:solidFill>
              <a:srgbClr val="A066CB"/>
            </a:solidFill>
          </p:spPr>
        </p:sp>
        <p:sp>
          <p:nvSpPr>
            <p:cNvPr id="10" name="TextBox 10"/>
            <p:cNvSpPr txBox="1"/>
            <p:nvPr/>
          </p:nvSpPr>
          <p:spPr>
            <a:xfrm>
              <a:off x="114300" y="-66675"/>
              <a:ext cx="584200" cy="765175"/>
            </a:xfrm>
            <a:prstGeom prst="rect">
              <a:avLst/>
            </a:prstGeom>
          </p:spPr>
          <p:txBody>
            <a:bodyPr lIns="50800" tIns="50800" rIns="50800" bIns="50800" rtlCol="0" anchor="ctr"/>
            <a:lstStyle/>
            <a:p>
              <a:pPr algn="ctr">
                <a:lnSpc>
                  <a:spcPts val="4200"/>
                </a:lnSpc>
              </a:pPr>
              <a:endParaRPr dirty="0"/>
            </a:p>
          </p:txBody>
        </p:sp>
      </p:grpSp>
      <p:sp>
        <p:nvSpPr>
          <p:cNvPr id="11" name="Прямокутник 10"/>
          <p:cNvSpPr/>
          <p:nvPr/>
        </p:nvSpPr>
        <p:spPr>
          <a:xfrm>
            <a:off x="2849879" y="378175"/>
            <a:ext cx="14249399" cy="3046988"/>
          </a:xfrm>
          <a:prstGeom prst="rect">
            <a:avLst/>
          </a:prstGeom>
        </p:spPr>
        <p:txBody>
          <a:bodyPr wrap="square">
            <a:spAutoFit/>
          </a:bodyPr>
          <a:lstStyle/>
          <a:p>
            <a:pPr algn="just"/>
            <a:r>
              <a:rPr lang="uk-UA" sz="3200" b="1" dirty="0" smtClean="0"/>
              <a:t>   Під</a:t>
            </a:r>
            <a:r>
              <a:rPr lang="uk-UA" sz="3200" b="1" dirty="0" smtClean="0">
                <a:solidFill>
                  <a:schemeClr val="bg1"/>
                </a:solidFill>
              </a:rPr>
              <a:t> </a:t>
            </a:r>
            <a:r>
              <a:rPr lang="uk-UA" sz="3200" b="1" dirty="0">
                <a:solidFill>
                  <a:srgbClr val="FFFF00"/>
                </a:solidFill>
              </a:rPr>
              <a:t>фінансовим інструментом </a:t>
            </a:r>
            <a:r>
              <a:rPr lang="uk-UA" sz="3200" b="1" dirty="0"/>
              <a:t>розуміють будь-який контракт з чітко визначеними економічними наслідками, предметом якого є грошові кошти (або чинне право на отримання грошових коштів чи їх еквівалентів) і який обумовлює виникнення права в одного суб’єкта господарської діяльності та зобов’язання чи інструмента капіталу в іншого. Фінансові інструменти досить різноманітні за своїми характеристиками </a:t>
            </a:r>
            <a:r>
              <a:rPr lang="uk-UA" sz="3200" b="1" dirty="0" smtClean="0"/>
              <a:t>(рис.)</a:t>
            </a:r>
            <a:endParaRPr lang="uk-UA" sz="3200" b="1" dirty="0"/>
          </a:p>
        </p:txBody>
      </p:sp>
      <p:grpSp>
        <p:nvGrpSpPr>
          <p:cNvPr id="12" name="Полотно 1"/>
          <p:cNvGrpSpPr/>
          <p:nvPr/>
        </p:nvGrpSpPr>
        <p:grpSpPr>
          <a:xfrm>
            <a:off x="1948204" y="3471972"/>
            <a:ext cx="15278100" cy="6548327"/>
            <a:chOff x="0" y="0"/>
            <a:chExt cx="6162675" cy="3276600"/>
          </a:xfrm>
        </p:grpSpPr>
        <p:sp>
          <p:nvSpPr>
            <p:cNvPr id="13" name="Прямокутник 12"/>
            <p:cNvSpPr/>
            <p:nvPr/>
          </p:nvSpPr>
          <p:spPr>
            <a:xfrm>
              <a:off x="0" y="0"/>
              <a:ext cx="6162675" cy="3276600"/>
            </a:xfrm>
            <a:prstGeom prst="rect">
              <a:avLst/>
            </a:prstGeom>
          </p:spPr>
        </p:sp>
        <p:sp>
          <p:nvSpPr>
            <p:cNvPr id="14" name="Прямоугольник 2"/>
            <p:cNvSpPr/>
            <p:nvPr/>
          </p:nvSpPr>
          <p:spPr>
            <a:xfrm>
              <a:off x="1304925" y="66675"/>
              <a:ext cx="3105150" cy="438150"/>
            </a:xfrm>
            <a:prstGeom prst="rect">
              <a:avLst/>
            </a:prstGeom>
            <a:solidFill>
              <a:srgbClr val="4C3BF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2800" b="1" dirty="0">
                  <a:solidFill>
                    <a:srgbClr val="FFFF00"/>
                  </a:solidFill>
                  <a:effectLst/>
                  <a:latin typeface="Times New Roman"/>
                  <a:ea typeface="Calibri"/>
                </a:rPr>
                <a:t>Фінансові інструменти</a:t>
              </a:r>
              <a:endParaRPr lang="uk-UA" sz="3200" b="1" dirty="0">
                <a:solidFill>
                  <a:srgbClr val="FFFF00"/>
                </a:solidFill>
                <a:effectLst/>
                <a:latin typeface="Times New Roman"/>
                <a:ea typeface="Calibri"/>
              </a:endParaRPr>
            </a:p>
          </p:txBody>
        </p:sp>
        <p:sp>
          <p:nvSpPr>
            <p:cNvPr id="15" name="Прямоугольник 3"/>
            <p:cNvSpPr/>
            <p:nvPr/>
          </p:nvSpPr>
          <p:spPr>
            <a:xfrm>
              <a:off x="66675" y="695325"/>
              <a:ext cx="1885950" cy="438150"/>
            </a:xfrm>
            <a:prstGeom prst="rect">
              <a:avLst/>
            </a:prstGeom>
            <a:solidFill>
              <a:srgbClr val="4C3BF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2800" b="1" dirty="0">
                  <a:solidFill>
                    <a:srgbClr val="FFFF00"/>
                  </a:solidFill>
                  <a:effectLst/>
                  <a:latin typeface="Times New Roman"/>
                  <a:ea typeface="Calibri"/>
                </a:rPr>
                <a:t>За предметом контракту</a:t>
              </a:r>
              <a:endParaRPr lang="uk-UA" sz="3200" b="1" dirty="0">
                <a:solidFill>
                  <a:srgbClr val="FFFF00"/>
                </a:solidFill>
                <a:effectLst/>
                <a:latin typeface="Times New Roman"/>
                <a:ea typeface="Calibri"/>
              </a:endParaRPr>
            </a:p>
          </p:txBody>
        </p:sp>
        <p:sp>
          <p:nvSpPr>
            <p:cNvPr id="16" name="Прямоугольник 4"/>
            <p:cNvSpPr/>
            <p:nvPr/>
          </p:nvSpPr>
          <p:spPr>
            <a:xfrm>
              <a:off x="2219325" y="695325"/>
              <a:ext cx="1895475" cy="495300"/>
            </a:xfrm>
            <a:prstGeom prst="rect">
              <a:avLst/>
            </a:prstGeom>
            <a:solidFill>
              <a:srgbClr val="4C3BF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2800" b="1" dirty="0">
                  <a:solidFill>
                    <a:srgbClr val="FFFF00"/>
                  </a:solidFill>
                  <a:effectLst/>
                  <a:latin typeface="Times New Roman"/>
                  <a:ea typeface="Calibri"/>
                </a:rPr>
                <a:t>За економічним змістом</a:t>
              </a:r>
              <a:endParaRPr lang="uk-UA" sz="3200" b="1" dirty="0">
                <a:solidFill>
                  <a:srgbClr val="FFFF00"/>
                </a:solidFill>
                <a:effectLst/>
                <a:latin typeface="Times New Roman"/>
                <a:ea typeface="Calibri"/>
              </a:endParaRPr>
            </a:p>
          </p:txBody>
        </p:sp>
        <p:sp>
          <p:nvSpPr>
            <p:cNvPr id="17" name="Прямоугольник 5"/>
            <p:cNvSpPr/>
            <p:nvPr/>
          </p:nvSpPr>
          <p:spPr>
            <a:xfrm>
              <a:off x="4238624" y="695325"/>
              <a:ext cx="1872812" cy="560473"/>
            </a:xfrm>
            <a:prstGeom prst="rect">
              <a:avLst/>
            </a:prstGeom>
            <a:solidFill>
              <a:srgbClr val="4C3BF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2800" b="1" dirty="0">
                  <a:solidFill>
                    <a:srgbClr val="FFFF00"/>
                  </a:solidFill>
                  <a:effectLst/>
                  <a:latin typeface="Times New Roman"/>
                  <a:ea typeface="Calibri"/>
                </a:rPr>
                <a:t>За характером контрактних відносин</a:t>
              </a:r>
              <a:endParaRPr lang="uk-UA" sz="3200" b="1" dirty="0">
                <a:solidFill>
                  <a:srgbClr val="FFFF00"/>
                </a:solidFill>
                <a:effectLst/>
                <a:latin typeface="Times New Roman"/>
                <a:ea typeface="Calibri"/>
              </a:endParaRPr>
            </a:p>
          </p:txBody>
        </p:sp>
        <p:sp>
          <p:nvSpPr>
            <p:cNvPr id="18" name="Прямоугольник 6"/>
            <p:cNvSpPr/>
            <p:nvPr/>
          </p:nvSpPr>
          <p:spPr>
            <a:xfrm>
              <a:off x="581025" y="1390651"/>
              <a:ext cx="1476375" cy="381000"/>
            </a:xfrm>
            <a:prstGeom prst="rect">
              <a:avLst/>
            </a:prstGeom>
            <a:solidFill>
              <a:srgbClr val="4C3BF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2800" b="1" dirty="0">
                  <a:solidFill>
                    <a:srgbClr val="FFFF00"/>
                  </a:solidFill>
                  <a:effectLst/>
                  <a:latin typeface="Times New Roman"/>
                  <a:ea typeface="Calibri"/>
                </a:rPr>
                <a:t>первинні</a:t>
              </a:r>
              <a:endParaRPr lang="uk-UA" sz="3200" b="1" dirty="0">
                <a:solidFill>
                  <a:srgbClr val="FFFF00"/>
                </a:solidFill>
                <a:effectLst/>
                <a:latin typeface="Times New Roman"/>
                <a:ea typeface="Calibri"/>
              </a:endParaRPr>
            </a:p>
          </p:txBody>
        </p:sp>
        <p:sp>
          <p:nvSpPr>
            <p:cNvPr id="19" name="Прямоугольник 7"/>
            <p:cNvSpPr/>
            <p:nvPr/>
          </p:nvSpPr>
          <p:spPr>
            <a:xfrm>
              <a:off x="581024" y="1876425"/>
              <a:ext cx="1476163" cy="400050"/>
            </a:xfrm>
            <a:prstGeom prst="rect">
              <a:avLst/>
            </a:prstGeom>
            <a:solidFill>
              <a:srgbClr val="4C3BF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2800" b="1" dirty="0">
                  <a:solidFill>
                    <a:srgbClr val="FFFF00"/>
                  </a:solidFill>
                  <a:effectLst/>
                  <a:latin typeface="Times New Roman"/>
                  <a:ea typeface="Calibri"/>
                </a:rPr>
                <a:t>похідні</a:t>
              </a:r>
              <a:endParaRPr lang="uk-UA" sz="3200" b="1" dirty="0">
                <a:solidFill>
                  <a:srgbClr val="FFFF00"/>
                </a:solidFill>
                <a:effectLst/>
                <a:latin typeface="Times New Roman"/>
                <a:ea typeface="Calibri"/>
              </a:endParaRPr>
            </a:p>
          </p:txBody>
        </p:sp>
        <p:sp>
          <p:nvSpPr>
            <p:cNvPr id="20" name="Прямоугольник 9"/>
            <p:cNvSpPr/>
            <p:nvPr/>
          </p:nvSpPr>
          <p:spPr>
            <a:xfrm>
              <a:off x="2847975" y="1390650"/>
              <a:ext cx="1266402" cy="381001"/>
            </a:xfrm>
            <a:prstGeom prst="rect">
              <a:avLst/>
            </a:prstGeom>
            <a:solidFill>
              <a:srgbClr val="4C3BF1"/>
            </a:solidFill>
            <a:ln w="3175">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2800" b="1" dirty="0">
                  <a:solidFill>
                    <a:srgbClr val="FFFF00"/>
                  </a:solidFill>
                  <a:effectLst/>
                  <a:latin typeface="Times New Roman"/>
                  <a:ea typeface="Calibri"/>
                </a:rPr>
                <a:t>балансові</a:t>
              </a:r>
              <a:endParaRPr lang="uk-UA" sz="3200" b="1" dirty="0">
                <a:solidFill>
                  <a:srgbClr val="FFFF00"/>
                </a:solidFill>
                <a:effectLst/>
                <a:latin typeface="Times New Roman"/>
                <a:ea typeface="Calibri"/>
              </a:endParaRPr>
            </a:p>
          </p:txBody>
        </p:sp>
        <p:sp>
          <p:nvSpPr>
            <p:cNvPr id="21" name="Прямоугольник 10"/>
            <p:cNvSpPr/>
            <p:nvPr/>
          </p:nvSpPr>
          <p:spPr>
            <a:xfrm>
              <a:off x="2847975" y="1876425"/>
              <a:ext cx="1266825" cy="400050"/>
            </a:xfrm>
            <a:prstGeom prst="rect">
              <a:avLst/>
            </a:prstGeom>
            <a:solidFill>
              <a:srgbClr val="4C3BF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2800" b="1" dirty="0">
                  <a:solidFill>
                    <a:srgbClr val="FFFF00"/>
                  </a:solidFill>
                  <a:effectLst/>
                  <a:latin typeface="Times New Roman"/>
                  <a:ea typeface="Calibri"/>
                </a:rPr>
                <a:t>позабалансові</a:t>
              </a:r>
              <a:endParaRPr lang="uk-UA" sz="3200" b="1" dirty="0">
                <a:solidFill>
                  <a:srgbClr val="FFFF00"/>
                </a:solidFill>
                <a:effectLst/>
                <a:latin typeface="Times New Roman"/>
                <a:ea typeface="Calibri"/>
              </a:endParaRPr>
            </a:p>
          </p:txBody>
        </p:sp>
        <p:sp>
          <p:nvSpPr>
            <p:cNvPr id="22" name="Прямоугольник 12"/>
            <p:cNvSpPr/>
            <p:nvPr/>
          </p:nvSpPr>
          <p:spPr>
            <a:xfrm>
              <a:off x="4610100" y="1390650"/>
              <a:ext cx="1409081" cy="485775"/>
            </a:xfrm>
            <a:prstGeom prst="rect">
              <a:avLst/>
            </a:prstGeom>
            <a:solidFill>
              <a:srgbClr val="4C3BF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2800" b="1" dirty="0">
                  <a:solidFill>
                    <a:srgbClr val="FFFF00"/>
                  </a:solidFill>
                  <a:effectLst/>
                  <a:latin typeface="Times New Roman"/>
                  <a:ea typeface="Calibri"/>
                </a:rPr>
                <a:t>Фінансові активи</a:t>
              </a:r>
            </a:p>
          </p:txBody>
        </p:sp>
        <p:sp>
          <p:nvSpPr>
            <p:cNvPr id="23" name="Прямоугольник 13"/>
            <p:cNvSpPr/>
            <p:nvPr/>
          </p:nvSpPr>
          <p:spPr>
            <a:xfrm>
              <a:off x="4667250" y="2028825"/>
              <a:ext cx="1444186" cy="523337"/>
            </a:xfrm>
            <a:prstGeom prst="rect">
              <a:avLst/>
            </a:prstGeom>
            <a:solidFill>
              <a:srgbClr val="4C3BF1"/>
            </a:solidFill>
            <a:ln w="3175">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2800" b="1" dirty="0">
                  <a:solidFill>
                    <a:srgbClr val="FFFF00"/>
                  </a:solidFill>
                  <a:effectLst/>
                  <a:latin typeface="Times New Roman"/>
                  <a:ea typeface="Calibri"/>
                </a:rPr>
                <a:t>Фінансові зобовʼязання</a:t>
              </a:r>
            </a:p>
          </p:txBody>
        </p:sp>
        <p:sp>
          <p:nvSpPr>
            <p:cNvPr id="24" name="Прямоугольник 14"/>
            <p:cNvSpPr/>
            <p:nvPr/>
          </p:nvSpPr>
          <p:spPr>
            <a:xfrm>
              <a:off x="4667250" y="2647950"/>
              <a:ext cx="1444187" cy="628650"/>
            </a:xfrm>
            <a:prstGeom prst="rect">
              <a:avLst/>
            </a:prstGeom>
            <a:solidFill>
              <a:srgbClr val="4C3BF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uk-UA" sz="2800" b="1" dirty="0">
                  <a:solidFill>
                    <a:srgbClr val="FFFF00"/>
                  </a:solidFill>
                  <a:effectLst/>
                  <a:latin typeface="Times New Roman"/>
                  <a:ea typeface="Calibri"/>
                </a:rPr>
                <a:t>Інструменти капіталу</a:t>
              </a:r>
              <a:endParaRPr lang="uk-UA" sz="3200" b="1" dirty="0">
                <a:solidFill>
                  <a:srgbClr val="FFFF00"/>
                </a:solidFill>
                <a:effectLst/>
                <a:latin typeface="Times New Roman"/>
                <a:ea typeface="Calibri"/>
              </a:endParaRPr>
            </a:p>
          </p:txBody>
        </p:sp>
        <p:cxnSp>
          <p:nvCxnSpPr>
            <p:cNvPr id="25" name="Прямая со стрелкой 16"/>
            <p:cNvCxnSpPr>
              <a:stCxn id="14" idx="2"/>
              <a:endCxn id="15" idx="0"/>
            </p:cNvCxnSpPr>
            <p:nvPr/>
          </p:nvCxnSpPr>
          <p:spPr>
            <a:xfrm flipH="1">
              <a:off x="1009650" y="504825"/>
              <a:ext cx="1847850" cy="1905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6" name="Прямая со стрелкой 17"/>
            <p:cNvCxnSpPr>
              <a:stCxn id="14" idx="2"/>
              <a:endCxn id="17" idx="0"/>
            </p:cNvCxnSpPr>
            <p:nvPr/>
          </p:nvCxnSpPr>
          <p:spPr>
            <a:xfrm>
              <a:off x="2857500" y="504825"/>
              <a:ext cx="2317531" cy="1905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7" name="Прямая со стрелкой 18"/>
            <p:cNvCxnSpPr/>
            <p:nvPr/>
          </p:nvCxnSpPr>
          <p:spPr>
            <a:xfrm>
              <a:off x="2847975" y="504825"/>
              <a:ext cx="9525" cy="1905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8" name="Прямая соединительная линия 19"/>
            <p:cNvCxnSpPr/>
            <p:nvPr/>
          </p:nvCxnSpPr>
          <p:spPr>
            <a:xfrm>
              <a:off x="276225" y="1133475"/>
              <a:ext cx="0" cy="942975"/>
            </a:xfrm>
            <a:prstGeom prst="line">
              <a:avLst/>
            </a:prstGeom>
          </p:spPr>
          <p:style>
            <a:lnRef idx="1">
              <a:schemeClr val="dk1"/>
            </a:lnRef>
            <a:fillRef idx="0">
              <a:schemeClr val="dk1"/>
            </a:fillRef>
            <a:effectRef idx="0">
              <a:schemeClr val="dk1"/>
            </a:effectRef>
            <a:fontRef idx="minor">
              <a:schemeClr val="tx1"/>
            </a:fontRef>
          </p:style>
        </p:cxnSp>
        <p:cxnSp>
          <p:nvCxnSpPr>
            <p:cNvPr id="29" name="Прямая соединительная линия 20"/>
            <p:cNvCxnSpPr>
              <a:endCxn id="18" idx="1"/>
            </p:cNvCxnSpPr>
            <p:nvPr/>
          </p:nvCxnSpPr>
          <p:spPr>
            <a:xfrm>
              <a:off x="276225" y="1581151"/>
              <a:ext cx="304800" cy="0"/>
            </a:xfrm>
            <a:prstGeom prst="line">
              <a:avLst/>
            </a:prstGeom>
          </p:spPr>
          <p:style>
            <a:lnRef idx="1">
              <a:schemeClr val="dk1"/>
            </a:lnRef>
            <a:fillRef idx="0">
              <a:schemeClr val="dk1"/>
            </a:fillRef>
            <a:effectRef idx="0">
              <a:schemeClr val="dk1"/>
            </a:effectRef>
            <a:fontRef idx="minor">
              <a:schemeClr val="tx1"/>
            </a:fontRef>
          </p:style>
        </p:cxnSp>
        <p:cxnSp>
          <p:nvCxnSpPr>
            <p:cNvPr id="30" name="Прямая соединительная линия 21"/>
            <p:cNvCxnSpPr>
              <a:endCxn id="19" idx="1"/>
            </p:cNvCxnSpPr>
            <p:nvPr/>
          </p:nvCxnSpPr>
          <p:spPr>
            <a:xfrm>
              <a:off x="276225" y="2076450"/>
              <a:ext cx="304799" cy="0"/>
            </a:xfrm>
            <a:prstGeom prst="line">
              <a:avLst/>
            </a:prstGeom>
          </p:spPr>
          <p:style>
            <a:lnRef idx="1">
              <a:schemeClr val="dk1"/>
            </a:lnRef>
            <a:fillRef idx="0">
              <a:schemeClr val="dk1"/>
            </a:fillRef>
            <a:effectRef idx="0">
              <a:schemeClr val="dk1"/>
            </a:effectRef>
            <a:fontRef idx="minor">
              <a:schemeClr val="tx1"/>
            </a:fontRef>
          </p:style>
        </p:cxnSp>
        <p:cxnSp>
          <p:nvCxnSpPr>
            <p:cNvPr id="31" name="Прямая соединительная линия 22"/>
            <p:cNvCxnSpPr/>
            <p:nvPr/>
          </p:nvCxnSpPr>
          <p:spPr>
            <a:xfrm>
              <a:off x="2505075" y="1190625"/>
              <a:ext cx="0" cy="885825"/>
            </a:xfrm>
            <a:prstGeom prst="line">
              <a:avLst/>
            </a:prstGeom>
          </p:spPr>
          <p:style>
            <a:lnRef idx="1">
              <a:schemeClr val="dk1"/>
            </a:lnRef>
            <a:fillRef idx="0">
              <a:schemeClr val="dk1"/>
            </a:fillRef>
            <a:effectRef idx="0">
              <a:schemeClr val="dk1"/>
            </a:effectRef>
            <a:fontRef idx="minor">
              <a:schemeClr val="tx1"/>
            </a:fontRef>
          </p:style>
        </p:cxnSp>
        <p:cxnSp>
          <p:nvCxnSpPr>
            <p:cNvPr id="32" name="Прямая соединительная линия 23"/>
            <p:cNvCxnSpPr>
              <a:endCxn id="21" idx="1"/>
            </p:cNvCxnSpPr>
            <p:nvPr/>
          </p:nvCxnSpPr>
          <p:spPr>
            <a:xfrm>
              <a:off x="2514600" y="2076450"/>
              <a:ext cx="333375" cy="0"/>
            </a:xfrm>
            <a:prstGeom prst="line">
              <a:avLst/>
            </a:prstGeom>
          </p:spPr>
          <p:style>
            <a:lnRef idx="1">
              <a:schemeClr val="dk1"/>
            </a:lnRef>
            <a:fillRef idx="0">
              <a:schemeClr val="dk1"/>
            </a:fillRef>
            <a:effectRef idx="0">
              <a:schemeClr val="dk1"/>
            </a:effectRef>
            <a:fontRef idx="minor">
              <a:schemeClr val="tx1"/>
            </a:fontRef>
          </p:style>
        </p:cxnSp>
        <p:cxnSp>
          <p:nvCxnSpPr>
            <p:cNvPr id="33" name="Прямая соединительная линия 24"/>
            <p:cNvCxnSpPr>
              <a:endCxn id="20" idx="1"/>
            </p:cNvCxnSpPr>
            <p:nvPr/>
          </p:nvCxnSpPr>
          <p:spPr>
            <a:xfrm>
              <a:off x="2524125" y="1581151"/>
              <a:ext cx="323850" cy="0"/>
            </a:xfrm>
            <a:prstGeom prst="line">
              <a:avLst/>
            </a:prstGeom>
          </p:spPr>
          <p:style>
            <a:lnRef idx="1">
              <a:schemeClr val="dk1"/>
            </a:lnRef>
            <a:fillRef idx="0">
              <a:schemeClr val="dk1"/>
            </a:fillRef>
            <a:effectRef idx="0">
              <a:schemeClr val="dk1"/>
            </a:effectRef>
            <a:fontRef idx="minor">
              <a:schemeClr val="tx1"/>
            </a:fontRef>
          </p:style>
        </p:cxnSp>
        <p:cxnSp>
          <p:nvCxnSpPr>
            <p:cNvPr id="34" name="Прямая соединительная линия 25"/>
            <p:cNvCxnSpPr/>
            <p:nvPr/>
          </p:nvCxnSpPr>
          <p:spPr>
            <a:xfrm>
              <a:off x="4410075" y="1255798"/>
              <a:ext cx="0" cy="1601702"/>
            </a:xfrm>
            <a:prstGeom prst="line">
              <a:avLst/>
            </a:prstGeom>
          </p:spPr>
          <p:style>
            <a:lnRef idx="1">
              <a:schemeClr val="dk1"/>
            </a:lnRef>
            <a:fillRef idx="0">
              <a:schemeClr val="dk1"/>
            </a:fillRef>
            <a:effectRef idx="0">
              <a:schemeClr val="dk1"/>
            </a:effectRef>
            <a:fontRef idx="minor">
              <a:schemeClr val="tx1"/>
            </a:fontRef>
          </p:style>
        </p:cxnSp>
        <p:cxnSp>
          <p:nvCxnSpPr>
            <p:cNvPr id="35" name="Прямая соединительная линия 26"/>
            <p:cNvCxnSpPr/>
            <p:nvPr/>
          </p:nvCxnSpPr>
          <p:spPr>
            <a:xfrm>
              <a:off x="4410075" y="2857500"/>
              <a:ext cx="257175" cy="0"/>
            </a:xfrm>
            <a:prstGeom prst="line">
              <a:avLst/>
            </a:prstGeom>
          </p:spPr>
          <p:style>
            <a:lnRef idx="1">
              <a:schemeClr val="dk1"/>
            </a:lnRef>
            <a:fillRef idx="0">
              <a:schemeClr val="dk1"/>
            </a:fillRef>
            <a:effectRef idx="0">
              <a:schemeClr val="dk1"/>
            </a:effectRef>
            <a:fontRef idx="minor">
              <a:schemeClr val="tx1"/>
            </a:fontRef>
          </p:style>
        </p:cxnSp>
        <p:cxnSp>
          <p:nvCxnSpPr>
            <p:cNvPr id="36" name="Прямая соединительная линия 27"/>
            <p:cNvCxnSpPr/>
            <p:nvPr/>
          </p:nvCxnSpPr>
          <p:spPr>
            <a:xfrm>
              <a:off x="4410075" y="2238375"/>
              <a:ext cx="257175" cy="0"/>
            </a:xfrm>
            <a:prstGeom prst="line">
              <a:avLst/>
            </a:prstGeom>
          </p:spPr>
          <p:style>
            <a:lnRef idx="1">
              <a:schemeClr val="dk1"/>
            </a:lnRef>
            <a:fillRef idx="0">
              <a:schemeClr val="dk1"/>
            </a:fillRef>
            <a:effectRef idx="0">
              <a:schemeClr val="dk1"/>
            </a:effectRef>
            <a:fontRef idx="minor">
              <a:schemeClr val="tx1"/>
            </a:fontRef>
          </p:style>
        </p:cxnSp>
        <p:cxnSp>
          <p:nvCxnSpPr>
            <p:cNvPr id="37" name="Прямая соединительная линия 28"/>
            <p:cNvCxnSpPr>
              <a:endCxn id="22" idx="1"/>
            </p:cNvCxnSpPr>
            <p:nvPr/>
          </p:nvCxnSpPr>
          <p:spPr>
            <a:xfrm>
              <a:off x="4410075" y="1633538"/>
              <a:ext cx="200025" cy="0"/>
            </a:xfrm>
            <a:prstGeom prst="line">
              <a:avLst/>
            </a:prstGeom>
          </p:spPr>
          <p:style>
            <a:lnRef idx="1">
              <a:schemeClr val="dk1"/>
            </a:lnRef>
            <a:fillRef idx="0">
              <a:schemeClr val="dk1"/>
            </a:fillRef>
            <a:effectRef idx="0">
              <a:schemeClr val="dk1"/>
            </a:effectRef>
            <a:fontRef idx="minor">
              <a:schemeClr val="tx1"/>
            </a:fontRef>
          </p:style>
        </p:cxn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Особливості припинення трудового договору за угодою сторін | Перша  електронна газета"/>
          <p:cNvPicPr>
            <a:picLocks noChangeAspect="1" noChangeArrowheads="1"/>
          </p:cNvPicPr>
          <p:nvPr/>
        </p:nvPicPr>
        <p:blipFill rotWithShape="1">
          <a:blip r:embed="rId2">
            <a:extLst>
              <a:ext uri="{28A0092B-C50C-407E-A947-70E740481C1C}">
                <a14:useLocalDpi xmlns:a14="http://schemas.microsoft.com/office/drawing/2010/main" val="0"/>
              </a:ext>
            </a:extLst>
          </a:blip>
          <a:srcRect l="23439" r="40351"/>
          <a:stretch/>
        </p:blipFill>
        <p:spPr bwMode="auto">
          <a:xfrm>
            <a:off x="-76200" y="-14622"/>
            <a:ext cx="3931920" cy="1029400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2362200" y="0"/>
            <a:ext cx="15925800" cy="2511720"/>
            <a:chOff x="0" y="0"/>
            <a:chExt cx="2121017" cy="355245"/>
          </a:xfrm>
        </p:grpSpPr>
        <p:sp>
          <p:nvSpPr>
            <p:cNvPr id="3" name="Freeform 3"/>
            <p:cNvSpPr/>
            <p:nvPr/>
          </p:nvSpPr>
          <p:spPr>
            <a:xfrm>
              <a:off x="0" y="0"/>
              <a:ext cx="2121017" cy="355245"/>
            </a:xfrm>
            <a:custGeom>
              <a:avLst/>
              <a:gdLst/>
              <a:ahLst/>
              <a:cxnLst/>
              <a:rect l="l" t="t" r="r" b="b"/>
              <a:pathLst>
                <a:path w="2121017" h="355245">
                  <a:moveTo>
                    <a:pt x="1917817" y="0"/>
                  </a:moveTo>
                  <a:lnTo>
                    <a:pt x="0" y="0"/>
                  </a:lnTo>
                  <a:lnTo>
                    <a:pt x="203200" y="355245"/>
                  </a:lnTo>
                  <a:lnTo>
                    <a:pt x="2121017" y="355245"/>
                  </a:lnTo>
                  <a:lnTo>
                    <a:pt x="1917817" y="0"/>
                  </a:lnTo>
                  <a:close/>
                </a:path>
              </a:pathLst>
            </a:custGeom>
            <a:solidFill>
              <a:srgbClr val="A066CB"/>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380"/>
                </a:lnSpc>
              </a:pPr>
              <a:endParaRPr dirty="0"/>
            </a:p>
          </p:txBody>
        </p:sp>
      </p:grpSp>
      <p:sp>
        <p:nvSpPr>
          <p:cNvPr id="6" name="Прямокутник 5"/>
          <p:cNvSpPr/>
          <p:nvPr/>
        </p:nvSpPr>
        <p:spPr>
          <a:xfrm>
            <a:off x="4572000" y="250329"/>
            <a:ext cx="12573000" cy="2492990"/>
          </a:xfrm>
          <a:prstGeom prst="rect">
            <a:avLst/>
          </a:prstGeom>
        </p:spPr>
        <p:txBody>
          <a:bodyPr wrap="square">
            <a:spAutoFit/>
          </a:bodyPr>
          <a:lstStyle/>
          <a:p>
            <a:pPr algn="just"/>
            <a:r>
              <a:rPr lang="uk-UA" sz="3200" b="1" dirty="0" smtClean="0">
                <a:solidFill>
                  <a:schemeClr val="bg1"/>
                </a:solidFill>
              </a:rPr>
              <a:t>7.2 </a:t>
            </a:r>
            <a:r>
              <a:rPr lang="ru-RU" sz="3200" b="1" dirty="0">
                <a:solidFill>
                  <a:schemeClr val="bg1"/>
                </a:solidFill>
              </a:rPr>
              <a:t>Ф</a:t>
            </a:r>
            <a:r>
              <a:rPr lang="en-US" sz="3200" b="1" dirty="0">
                <a:solidFill>
                  <a:schemeClr val="bg1"/>
                </a:solidFill>
              </a:rPr>
              <a:t>’</a:t>
            </a:r>
            <a:r>
              <a:rPr lang="ru-RU" sz="3200" b="1" dirty="0">
                <a:solidFill>
                  <a:schemeClr val="bg1"/>
                </a:solidFill>
              </a:rPr>
              <a:t>ючерсні</a:t>
            </a:r>
            <a:r>
              <a:rPr lang="ru-RU" sz="3200" b="1" dirty="0">
                <a:solidFill>
                  <a:schemeClr val="bg1"/>
                </a:solidFill>
              </a:rPr>
              <a:t> контракти за </a:t>
            </a:r>
            <a:r>
              <a:rPr lang="ru-RU" sz="3200" b="1" dirty="0">
                <a:solidFill>
                  <a:schemeClr val="bg1"/>
                </a:solidFill>
              </a:rPr>
              <a:t>іноземною</a:t>
            </a:r>
            <a:r>
              <a:rPr lang="ru-RU" sz="3200" b="1" dirty="0">
                <a:solidFill>
                  <a:schemeClr val="bg1"/>
                </a:solidFill>
              </a:rPr>
              <a:t> валютою</a:t>
            </a:r>
            <a:r>
              <a:rPr lang="en-US" sz="3200" b="1" dirty="0">
                <a:solidFill>
                  <a:schemeClr val="bg1"/>
                </a:solidFill>
              </a:rPr>
              <a:t> </a:t>
            </a:r>
            <a:r>
              <a:rPr lang="en-US" sz="3200" b="1" dirty="0"/>
              <a:t>— </a:t>
            </a:r>
            <a:r>
              <a:rPr lang="ru-RU" sz="3200" b="1" dirty="0"/>
              <a:t>це</a:t>
            </a:r>
            <a:r>
              <a:rPr lang="ru-RU" sz="3200" b="1" dirty="0"/>
              <a:t> угода </a:t>
            </a:r>
            <a:r>
              <a:rPr lang="ru-RU" sz="3200" b="1" dirty="0"/>
              <a:t>між</a:t>
            </a:r>
            <a:r>
              <a:rPr lang="ru-RU" sz="3200" b="1" dirty="0"/>
              <a:t> </a:t>
            </a:r>
            <a:r>
              <a:rPr lang="ru-RU" sz="3200" b="1" dirty="0"/>
              <a:t>продавцем</a:t>
            </a:r>
            <a:r>
              <a:rPr lang="en-US" sz="3200" b="1" dirty="0"/>
              <a:t> (</a:t>
            </a:r>
            <a:r>
              <a:rPr lang="ru-RU" sz="3200" b="1" dirty="0"/>
              <a:t>покупцем</a:t>
            </a:r>
            <a:r>
              <a:rPr lang="en-US" sz="3200" b="1" dirty="0"/>
              <a:t>) </a:t>
            </a:r>
            <a:r>
              <a:rPr lang="ru-RU" sz="3200" b="1" dirty="0"/>
              <a:t>та </a:t>
            </a:r>
            <a:r>
              <a:rPr lang="ru-RU" sz="3200" b="1" dirty="0"/>
              <a:t>кліринговою</a:t>
            </a:r>
            <a:r>
              <a:rPr lang="ru-RU" sz="3200" b="1" dirty="0"/>
              <a:t> палатою ф</a:t>
            </a:r>
            <a:r>
              <a:rPr lang="en-US" sz="3200" b="1" dirty="0"/>
              <a:t>’</a:t>
            </a:r>
            <a:r>
              <a:rPr lang="ru-RU" sz="3200" b="1" dirty="0"/>
              <a:t>ючерсної</a:t>
            </a:r>
            <a:r>
              <a:rPr lang="ru-RU" sz="3200" b="1" dirty="0"/>
              <a:t> </a:t>
            </a:r>
            <a:r>
              <a:rPr lang="ru-RU" sz="3200" b="1" dirty="0"/>
              <a:t>біржі</a:t>
            </a:r>
            <a:r>
              <a:rPr lang="ru-RU" sz="3200" b="1" dirty="0"/>
              <a:t> про продаж</a:t>
            </a:r>
            <a:r>
              <a:rPr lang="en-US" sz="3200" b="1" dirty="0"/>
              <a:t> (</a:t>
            </a:r>
            <a:r>
              <a:rPr lang="ru-RU" sz="3200" b="1" dirty="0"/>
              <a:t>купівлю</a:t>
            </a:r>
            <a:r>
              <a:rPr lang="en-US" sz="3200" b="1" dirty="0"/>
              <a:t>) </a:t>
            </a:r>
            <a:r>
              <a:rPr lang="ru-RU" sz="3200" b="1" dirty="0"/>
              <a:t>стандартної</a:t>
            </a:r>
            <a:r>
              <a:rPr lang="ru-RU" sz="3200" b="1" dirty="0"/>
              <a:t> </a:t>
            </a:r>
            <a:r>
              <a:rPr lang="ru-RU" sz="3200" b="1" dirty="0"/>
              <a:t>суми</a:t>
            </a:r>
            <a:r>
              <a:rPr lang="ru-RU" sz="3200" b="1" dirty="0"/>
              <a:t> </a:t>
            </a:r>
            <a:r>
              <a:rPr lang="ru-RU" sz="3200" b="1" dirty="0"/>
              <a:t>однієї</a:t>
            </a:r>
            <a:r>
              <a:rPr lang="ru-RU" sz="3200" b="1" dirty="0"/>
              <a:t> </a:t>
            </a:r>
            <a:r>
              <a:rPr lang="ru-RU" sz="3200" b="1" dirty="0"/>
              <a:t>валюти</a:t>
            </a:r>
            <a:r>
              <a:rPr lang="ru-RU" sz="3200" b="1" dirty="0"/>
              <a:t> за </a:t>
            </a:r>
            <a:r>
              <a:rPr lang="ru-RU" sz="3200" b="1" dirty="0"/>
              <a:t>іншу</a:t>
            </a:r>
            <a:r>
              <a:rPr lang="ru-RU" sz="3200" b="1" dirty="0"/>
              <a:t> за </a:t>
            </a:r>
            <a:r>
              <a:rPr lang="ru-RU" sz="3200" b="1" dirty="0"/>
              <a:t>узгодженим</a:t>
            </a:r>
            <a:r>
              <a:rPr lang="ru-RU" sz="3200" b="1" dirty="0"/>
              <a:t> </a:t>
            </a:r>
            <a:r>
              <a:rPr lang="ru-RU" sz="3200" b="1" dirty="0"/>
              <a:t>валютним</a:t>
            </a:r>
            <a:r>
              <a:rPr lang="ru-RU" sz="3200" b="1" dirty="0"/>
              <a:t> курсом на </a:t>
            </a:r>
            <a:r>
              <a:rPr lang="ru-RU" sz="3200" b="1" dirty="0"/>
              <a:t>конкретну</a:t>
            </a:r>
            <a:r>
              <a:rPr lang="ru-RU" sz="3200" b="1" dirty="0"/>
              <a:t> дату в </a:t>
            </a:r>
            <a:r>
              <a:rPr lang="ru-RU" sz="3200" b="1" dirty="0"/>
              <a:t>майбутньому</a:t>
            </a:r>
            <a:r>
              <a:rPr lang="en-US" sz="3200" b="1" dirty="0"/>
              <a:t>.</a:t>
            </a:r>
            <a:endParaRPr lang="uk-UA" sz="3200" b="1" dirty="0"/>
          </a:p>
          <a:p>
            <a:pPr algn="just"/>
            <a:endParaRPr lang="uk-UA" sz="2800" b="1" dirty="0"/>
          </a:p>
        </p:txBody>
      </p:sp>
      <p:sp>
        <p:nvSpPr>
          <p:cNvPr id="5" name="Прямокутник 4"/>
          <p:cNvSpPr/>
          <p:nvPr/>
        </p:nvSpPr>
        <p:spPr>
          <a:xfrm>
            <a:off x="4114800" y="2766298"/>
            <a:ext cx="13944600" cy="6555641"/>
          </a:xfrm>
          <a:prstGeom prst="rect">
            <a:avLst/>
          </a:prstGeom>
        </p:spPr>
        <p:txBody>
          <a:bodyPr wrap="square">
            <a:spAutoFit/>
          </a:bodyPr>
          <a:lstStyle/>
          <a:p>
            <a:pPr marL="457200" indent="-457200" algn="just">
              <a:buFont typeface="Wingdings" pitchFamily="2" charset="2"/>
              <a:buChar char="Ø"/>
            </a:pPr>
            <a:r>
              <a:rPr lang="ru-RU" sz="2800" b="1" dirty="0" smtClean="0"/>
              <a:t>   Сутність </a:t>
            </a:r>
            <a:r>
              <a:rPr lang="ru-RU" sz="2800" b="1" dirty="0"/>
              <a:t>ф’ючерсного</a:t>
            </a:r>
            <a:r>
              <a:rPr lang="ru-RU" sz="2800" b="1" dirty="0"/>
              <a:t> валютного контракту </a:t>
            </a:r>
            <a:r>
              <a:rPr lang="ru-RU" sz="2800" b="1" dirty="0"/>
              <a:t>полягає</a:t>
            </a:r>
            <a:r>
              <a:rPr lang="ru-RU" sz="2800" b="1" dirty="0"/>
              <a:t> в тому, </a:t>
            </a:r>
            <a:r>
              <a:rPr lang="ru-RU" sz="2800" b="1" dirty="0"/>
              <a:t>щоб</a:t>
            </a:r>
            <a:r>
              <a:rPr lang="ru-RU" sz="2800" b="1" dirty="0"/>
              <a:t> </a:t>
            </a:r>
            <a:r>
              <a:rPr lang="ru-RU" sz="2800" b="1" dirty="0"/>
              <a:t>зафіксувати</a:t>
            </a:r>
            <a:r>
              <a:rPr lang="ru-RU" sz="2800" b="1" dirty="0"/>
              <a:t> в момент </a:t>
            </a:r>
            <a:r>
              <a:rPr lang="ru-RU" sz="2800" b="1" dirty="0"/>
              <a:t>укладення</a:t>
            </a:r>
            <a:r>
              <a:rPr lang="ru-RU" sz="2800" b="1" dirty="0"/>
              <a:t> угоди валютний курс, за </a:t>
            </a:r>
            <a:r>
              <a:rPr lang="ru-RU" sz="2800" b="1" dirty="0"/>
              <a:t>яким</a:t>
            </a:r>
            <a:r>
              <a:rPr lang="ru-RU" sz="2800" b="1" dirty="0"/>
              <a:t> </a:t>
            </a:r>
            <a:r>
              <a:rPr lang="ru-RU" sz="2800" b="1" dirty="0"/>
              <a:t>відбудеться</a:t>
            </a:r>
            <a:r>
              <a:rPr lang="ru-RU" sz="2800" b="1" dirty="0"/>
              <a:t> </a:t>
            </a:r>
            <a:r>
              <a:rPr lang="ru-RU" sz="2800" b="1" dirty="0"/>
              <a:t>операція</a:t>
            </a:r>
            <a:r>
              <a:rPr lang="ru-RU" sz="2800" b="1" dirty="0"/>
              <a:t> </a:t>
            </a:r>
            <a:r>
              <a:rPr lang="ru-RU" sz="2800" b="1" dirty="0"/>
              <a:t>купівлі</a:t>
            </a:r>
            <a:r>
              <a:rPr lang="ru-RU" sz="2800" b="1" dirty="0"/>
              <a:t>-продажу </a:t>
            </a:r>
            <a:r>
              <a:rPr lang="ru-RU" sz="2800" b="1" dirty="0"/>
              <a:t>валюти</a:t>
            </a:r>
            <a:r>
              <a:rPr lang="ru-RU" sz="2800" b="1" dirty="0"/>
              <a:t> в </a:t>
            </a:r>
            <a:r>
              <a:rPr lang="ru-RU" sz="2800" b="1" dirty="0"/>
              <a:t>майбутньому</a:t>
            </a:r>
            <a:r>
              <a:rPr lang="uk-UA" sz="2800" b="1" dirty="0"/>
              <a:t>.</a:t>
            </a:r>
          </a:p>
          <a:p>
            <a:pPr marL="457200" indent="-457200" algn="just">
              <a:buFont typeface="Wingdings" pitchFamily="2" charset="2"/>
              <a:buChar char="Ø"/>
            </a:pPr>
            <a:r>
              <a:rPr lang="uk-UA" sz="2800" b="1" dirty="0" smtClean="0"/>
              <a:t>   Типи </a:t>
            </a:r>
            <a:r>
              <a:rPr lang="uk-UA" sz="2800" b="1" dirty="0"/>
              <a:t>ф’ючерсних контрактів на іноземну валюту досить різноманітні і змінюються від біржі до біржі за номінальною вартістю та видами валют, що обмінюються. Предметом найактивнішої торгівлі є ф’ючерси на долари США, євро, канадські долари, фунти стерлінгів, єни, австралійські долари. </a:t>
            </a:r>
          </a:p>
          <a:p>
            <a:pPr marL="457200" indent="-457200" algn="just">
              <a:buFont typeface="Wingdings" pitchFamily="2" charset="2"/>
              <a:buChar char="Ø"/>
            </a:pPr>
            <a:r>
              <a:rPr lang="ru-RU" sz="2800" b="1" dirty="0" smtClean="0"/>
              <a:t>   Для </a:t>
            </a:r>
            <a:r>
              <a:rPr lang="ru-RU" sz="2800" b="1" dirty="0"/>
              <a:t>ф’ючерсів</a:t>
            </a:r>
            <a:r>
              <a:rPr lang="ru-RU" sz="2800" b="1" dirty="0"/>
              <a:t> на </a:t>
            </a:r>
            <a:r>
              <a:rPr lang="ru-RU" sz="2800" b="1" dirty="0"/>
              <a:t>іноземну</a:t>
            </a:r>
            <a:r>
              <a:rPr lang="ru-RU" sz="2800" b="1" dirty="0"/>
              <a:t> валюту система </a:t>
            </a:r>
            <a:r>
              <a:rPr lang="ru-RU" sz="2800" b="1" dirty="0"/>
              <a:t>ціноутворення</a:t>
            </a:r>
            <a:r>
              <a:rPr lang="ru-RU" sz="2800" b="1" dirty="0"/>
              <a:t> </a:t>
            </a:r>
            <a:r>
              <a:rPr lang="ru-RU" sz="2800" b="1" dirty="0"/>
              <a:t>паралельна</a:t>
            </a:r>
            <a:r>
              <a:rPr lang="ru-RU" sz="2800" b="1" dirty="0"/>
              <a:t> </a:t>
            </a:r>
            <a:r>
              <a:rPr lang="ru-RU" sz="2800" b="1" dirty="0"/>
              <a:t>звичайному</a:t>
            </a:r>
            <a:r>
              <a:rPr lang="ru-RU" sz="2800" b="1" dirty="0"/>
              <a:t> форвардному ринку </a:t>
            </a:r>
            <a:r>
              <a:rPr lang="ru-RU" sz="2800" b="1" dirty="0"/>
              <a:t>іноземної</a:t>
            </a:r>
            <a:r>
              <a:rPr lang="ru-RU" sz="2800" b="1" dirty="0"/>
              <a:t> </a:t>
            </a:r>
            <a:r>
              <a:rPr lang="ru-RU" sz="2800" b="1" dirty="0"/>
              <a:t>валюти</a:t>
            </a:r>
            <a:r>
              <a:rPr lang="ru-RU" sz="2800" b="1" dirty="0"/>
              <a:t> з </a:t>
            </a:r>
            <a:r>
              <a:rPr lang="ru-RU" sz="2800" b="1" dirty="0"/>
              <a:t>урахуванням</a:t>
            </a:r>
            <a:r>
              <a:rPr lang="ru-RU" sz="2800" b="1" dirty="0"/>
              <a:t> того, </a:t>
            </a:r>
            <a:r>
              <a:rPr lang="ru-RU" sz="2800" b="1" dirty="0"/>
              <a:t>що</a:t>
            </a:r>
            <a:r>
              <a:rPr lang="ru-RU" sz="2800" b="1" dirty="0"/>
              <a:t> контракти </a:t>
            </a:r>
            <a:r>
              <a:rPr lang="ru-RU" sz="2800" b="1" dirty="0"/>
              <a:t>оцінюються</a:t>
            </a:r>
            <a:r>
              <a:rPr lang="ru-RU" sz="2800" b="1" dirty="0"/>
              <a:t> з </a:t>
            </a:r>
            <a:r>
              <a:rPr lang="ru-RU" sz="2800" b="1" dirty="0"/>
              <a:t>огляду</a:t>
            </a:r>
            <a:r>
              <a:rPr lang="ru-RU" sz="2800" b="1" dirty="0"/>
              <a:t> на </a:t>
            </a:r>
            <a:r>
              <a:rPr lang="ru-RU" sz="2800" b="1" dirty="0"/>
              <a:t>основний</a:t>
            </a:r>
            <a:r>
              <a:rPr lang="ru-RU" sz="2800" b="1" dirty="0"/>
              <a:t> валютний курс у </a:t>
            </a:r>
            <a:r>
              <a:rPr lang="ru-RU" sz="2800" b="1" dirty="0"/>
              <a:t>американських</a:t>
            </a:r>
            <a:r>
              <a:rPr lang="ru-RU" sz="2800" b="1" dirty="0"/>
              <a:t> </a:t>
            </a:r>
            <a:r>
              <a:rPr lang="ru-RU" sz="2800" b="1" dirty="0"/>
              <a:t>котируваннях</a:t>
            </a:r>
            <a:r>
              <a:rPr lang="ru-RU" sz="2800" b="1" dirty="0"/>
              <a:t>.</a:t>
            </a:r>
            <a:endParaRPr lang="uk-UA" sz="2800" b="1" dirty="0"/>
          </a:p>
          <a:p>
            <a:pPr marL="457200" indent="-457200" algn="just">
              <a:buFont typeface="Wingdings" pitchFamily="2" charset="2"/>
              <a:buChar char="Ø"/>
            </a:pPr>
            <a:r>
              <a:rPr lang="ru-RU" sz="2800" b="1" dirty="0"/>
              <a:t> </a:t>
            </a:r>
            <a:r>
              <a:rPr lang="ru-RU" sz="2800" b="1" dirty="0" smtClean="0"/>
              <a:t>  Особливість </a:t>
            </a:r>
            <a:r>
              <a:rPr lang="ru-RU" sz="2800" b="1" dirty="0"/>
              <a:t>валютних</a:t>
            </a:r>
            <a:r>
              <a:rPr lang="ru-RU" sz="2800" b="1" dirty="0"/>
              <a:t> </a:t>
            </a:r>
            <a:r>
              <a:rPr lang="ru-RU" sz="2800" b="1" dirty="0"/>
              <a:t>ф’ючерсів</a:t>
            </a:r>
            <a:r>
              <a:rPr lang="ru-RU" sz="2800" b="1" dirty="0"/>
              <a:t> </a:t>
            </a:r>
            <a:r>
              <a:rPr lang="ru-RU" sz="2800" b="1" dirty="0"/>
              <a:t>полягає</a:t>
            </a:r>
            <a:r>
              <a:rPr lang="ru-RU" sz="2800" b="1" dirty="0"/>
              <a:t> в </a:t>
            </a:r>
            <a:r>
              <a:rPr lang="ru-RU" sz="2800" b="1" dirty="0"/>
              <a:t>котируваннях</a:t>
            </a:r>
            <a:r>
              <a:rPr lang="ru-RU" sz="2800" b="1" dirty="0"/>
              <a:t> за </a:t>
            </a:r>
            <a:r>
              <a:rPr lang="ru-RU" sz="2800" b="1" dirty="0"/>
              <a:t>американською</a:t>
            </a:r>
            <a:r>
              <a:rPr lang="ru-RU" sz="2800" b="1" dirty="0"/>
              <a:t> системою. </a:t>
            </a:r>
            <a:r>
              <a:rPr lang="ru-RU" sz="2800" b="1" dirty="0"/>
              <a:t>Мінімальним</a:t>
            </a:r>
            <a:r>
              <a:rPr lang="ru-RU" sz="2800" b="1" dirty="0"/>
              <a:t> </a:t>
            </a:r>
            <a:r>
              <a:rPr lang="ru-RU" sz="2800" b="1" dirty="0"/>
              <a:t>кроком</a:t>
            </a:r>
            <a:r>
              <a:rPr lang="ru-RU" sz="2800" b="1" dirty="0"/>
              <a:t> </a:t>
            </a:r>
            <a:r>
              <a:rPr lang="ru-RU" sz="2800" b="1" dirty="0"/>
              <a:t>ціни</a:t>
            </a:r>
            <a:r>
              <a:rPr lang="ru-RU" sz="2800" b="1" dirty="0"/>
              <a:t> валютного </a:t>
            </a:r>
            <a:r>
              <a:rPr lang="ru-RU" sz="2800" b="1" dirty="0"/>
              <a:t>ф’ючерсу</a:t>
            </a:r>
            <a:r>
              <a:rPr lang="ru-RU" sz="2800" b="1" dirty="0"/>
              <a:t>, як і в </a:t>
            </a:r>
            <a:r>
              <a:rPr lang="ru-RU" sz="2800" b="1" dirty="0"/>
              <a:t>загальному</a:t>
            </a:r>
            <a:r>
              <a:rPr lang="ru-RU" sz="2800" b="1" dirty="0"/>
              <a:t> </a:t>
            </a:r>
            <a:r>
              <a:rPr lang="ru-RU" sz="2800" b="1" dirty="0"/>
              <a:t>випадку</a:t>
            </a:r>
            <a:r>
              <a:rPr lang="ru-RU" sz="2800" b="1" dirty="0"/>
              <a:t>, є </a:t>
            </a:r>
            <a:r>
              <a:rPr lang="ru-RU" sz="2800" b="1" dirty="0"/>
              <a:t>тік</a:t>
            </a:r>
            <a:r>
              <a:rPr lang="ru-RU" sz="2800" b="1" dirty="0"/>
              <a:t>. Але величина та </a:t>
            </a:r>
            <a:r>
              <a:rPr lang="ru-RU" sz="2800" b="1" dirty="0"/>
              <a:t>вартість</a:t>
            </a:r>
            <a:r>
              <a:rPr lang="ru-RU" sz="2800" b="1" dirty="0"/>
              <a:t> </a:t>
            </a:r>
            <a:r>
              <a:rPr lang="ru-RU" sz="2800" b="1" dirty="0"/>
              <a:t>тіків</a:t>
            </a:r>
            <a:r>
              <a:rPr lang="ru-RU" sz="2800" b="1" dirty="0"/>
              <a:t> для </a:t>
            </a:r>
            <a:r>
              <a:rPr lang="ru-RU" sz="2800" b="1" dirty="0"/>
              <a:t>різних</a:t>
            </a:r>
            <a:r>
              <a:rPr lang="ru-RU" sz="2800" b="1" dirty="0"/>
              <a:t> </a:t>
            </a:r>
            <a:r>
              <a:rPr lang="ru-RU" sz="2800" b="1" dirty="0"/>
              <a:t>ф’ючерсних</a:t>
            </a:r>
            <a:r>
              <a:rPr lang="ru-RU" sz="2800" b="1" dirty="0"/>
              <a:t> </a:t>
            </a:r>
            <a:r>
              <a:rPr lang="ru-RU" sz="2800" b="1" dirty="0"/>
              <a:t>контрактів</a:t>
            </a:r>
            <a:r>
              <a:rPr lang="ru-RU" sz="2800" b="1" dirty="0"/>
              <a:t> на валюту не </a:t>
            </a:r>
            <a:r>
              <a:rPr lang="ru-RU" sz="2800" b="1" dirty="0"/>
              <a:t>однакові</a:t>
            </a:r>
            <a:r>
              <a:rPr lang="ru-RU" sz="2800" b="1" dirty="0"/>
              <a:t>, оскільки </a:t>
            </a:r>
            <a:r>
              <a:rPr lang="ru-RU" sz="2800" b="1" dirty="0"/>
              <a:t>різні</a:t>
            </a:r>
            <a:r>
              <a:rPr lang="ru-RU" sz="2800" b="1" dirty="0"/>
              <a:t> </a:t>
            </a:r>
            <a:r>
              <a:rPr lang="ru-RU" sz="2800" b="1" dirty="0"/>
              <a:t>валюти</a:t>
            </a:r>
            <a:r>
              <a:rPr lang="ru-RU" sz="2800" b="1" dirty="0"/>
              <a:t> </a:t>
            </a:r>
            <a:r>
              <a:rPr lang="ru-RU" sz="2800" b="1" dirty="0"/>
              <a:t>мають</a:t>
            </a:r>
            <a:r>
              <a:rPr lang="ru-RU" sz="2800" b="1" dirty="0"/>
              <a:t> </a:t>
            </a:r>
            <a:r>
              <a:rPr lang="ru-RU" sz="2800" b="1" dirty="0"/>
              <a:t>різну</a:t>
            </a:r>
            <a:r>
              <a:rPr lang="ru-RU" sz="2800" b="1" dirty="0"/>
              <a:t> </a:t>
            </a:r>
            <a:r>
              <a:rPr lang="ru-RU" sz="2800" b="1" dirty="0"/>
              <a:t>вартість</a:t>
            </a:r>
            <a:r>
              <a:rPr lang="ru-RU" sz="2800" b="1" dirty="0"/>
              <a:t> у </a:t>
            </a:r>
            <a:r>
              <a:rPr lang="ru-RU" sz="2800" b="1" dirty="0"/>
              <a:t>доларовому</a:t>
            </a:r>
            <a:r>
              <a:rPr lang="ru-RU" sz="2800" b="1" dirty="0"/>
              <a:t> </a:t>
            </a:r>
            <a:r>
              <a:rPr lang="ru-RU" sz="2800" b="1" dirty="0"/>
              <a:t>вираженні</a:t>
            </a:r>
            <a:r>
              <a:rPr lang="ru-RU" sz="2800" b="1" dirty="0"/>
              <a:t>. </a:t>
            </a:r>
            <a:endParaRPr lang="uk-UA" sz="2800" b="1" dirty="0"/>
          </a:p>
        </p:txBody>
      </p:sp>
    </p:spTree>
    <p:extLst>
      <p:ext uri="{BB962C8B-B14F-4D97-AF65-F5344CB8AC3E}">
        <p14:creationId xmlns:p14="http://schemas.microsoft.com/office/powerpoint/2010/main" val="26955998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Оформлення нового працівника: роз'яснення Держпраці » Профспілка  працівників освіти і науки України"/>
          <p:cNvPicPr>
            <a:picLocks noChangeAspect="1" noChangeArrowheads="1"/>
          </p:cNvPicPr>
          <p:nvPr/>
        </p:nvPicPr>
        <p:blipFill rotWithShape="1">
          <a:blip r:embed="rId2">
            <a:extLst>
              <a:ext uri="{28A0092B-C50C-407E-A947-70E740481C1C}">
                <a14:useLocalDpi xmlns:a14="http://schemas.microsoft.com/office/drawing/2010/main" val="0"/>
              </a:ext>
            </a:extLst>
          </a:blip>
          <a:srcRect l="29725" t="-248" r="43779" b="248"/>
          <a:stretch/>
        </p:blipFill>
        <p:spPr bwMode="auto">
          <a:xfrm>
            <a:off x="0" y="0"/>
            <a:ext cx="42291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кутник 13"/>
          <p:cNvSpPr/>
          <p:nvPr/>
        </p:nvSpPr>
        <p:spPr>
          <a:xfrm>
            <a:off x="4419600" y="4367093"/>
            <a:ext cx="13716000" cy="1200329"/>
          </a:xfrm>
          <a:prstGeom prst="rect">
            <a:avLst/>
          </a:prstGeom>
          <a:solidFill>
            <a:srgbClr val="0000FF"/>
          </a:solidFill>
        </p:spPr>
        <p:txBody>
          <a:bodyPr wrap="square">
            <a:spAutoFit/>
          </a:bodyPr>
          <a:lstStyle/>
          <a:p>
            <a:pPr algn="ctr"/>
            <a:endParaRPr lang="uk-UA" sz="3600" b="1" dirty="0" smtClean="0">
              <a:solidFill>
                <a:schemeClr val="bg1"/>
              </a:solidFill>
            </a:endParaRPr>
          </a:p>
          <a:p>
            <a:pPr algn="ctr"/>
            <a:endParaRPr lang="uk-UA" sz="3600" b="1" dirty="0">
              <a:solidFill>
                <a:schemeClr val="bg1"/>
              </a:solidFill>
            </a:endParaRPr>
          </a:p>
        </p:txBody>
      </p:sp>
      <p:grpSp>
        <p:nvGrpSpPr>
          <p:cNvPr id="2" name="Group 2"/>
          <p:cNvGrpSpPr/>
          <p:nvPr/>
        </p:nvGrpSpPr>
        <p:grpSpPr>
          <a:xfrm>
            <a:off x="2743200" y="-14623"/>
            <a:ext cx="15544800" cy="2511720"/>
            <a:chOff x="0" y="0"/>
            <a:chExt cx="2121017" cy="355245"/>
          </a:xfrm>
        </p:grpSpPr>
        <p:sp>
          <p:nvSpPr>
            <p:cNvPr id="3" name="Freeform 3"/>
            <p:cNvSpPr/>
            <p:nvPr/>
          </p:nvSpPr>
          <p:spPr>
            <a:xfrm>
              <a:off x="0" y="0"/>
              <a:ext cx="2121017" cy="355245"/>
            </a:xfrm>
            <a:custGeom>
              <a:avLst/>
              <a:gdLst/>
              <a:ahLst/>
              <a:cxnLst/>
              <a:rect l="l" t="t" r="r" b="b"/>
              <a:pathLst>
                <a:path w="2121017" h="355245">
                  <a:moveTo>
                    <a:pt x="1917817" y="0"/>
                  </a:moveTo>
                  <a:lnTo>
                    <a:pt x="0" y="0"/>
                  </a:lnTo>
                  <a:lnTo>
                    <a:pt x="203200" y="355245"/>
                  </a:lnTo>
                  <a:lnTo>
                    <a:pt x="2121017" y="355245"/>
                  </a:lnTo>
                  <a:lnTo>
                    <a:pt x="1917817" y="0"/>
                  </a:lnTo>
                  <a:close/>
                </a:path>
              </a:pathLst>
            </a:custGeom>
            <a:solidFill>
              <a:srgbClr val="A066CB"/>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380"/>
                </a:lnSpc>
              </a:pPr>
              <a:endParaRPr dirty="0"/>
            </a:p>
          </p:txBody>
        </p:sp>
      </p:grpSp>
      <p:sp>
        <p:nvSpPr>
          <p:cNvPr id="6" name="Прямокутник 5"/>
          <p:cNvSpPr/>
          <p:nvPr/>
        </p:nvSpPr>
        <p:spPr>
          <a:xfrm>
            <a:off x="4229100" y="252750"/>
            <a:ext cx="12573000" cy="2246769"/>
          </a:xfrm>
          <a:prstGeom prst="rect">
            <a:avLst/>
          </a:prstGeom>
        </p:spPr>
        <p:txBody>
          <a:bodyPr wrap="square">
            <a:spAutoFit/>
          </a:bodyPr>
          <a:lstStyle/>
          <a:p>
            <a:pPr algn="just"/>
            <a:r>
              <a:rPr lang="uk-UA" sz="2800" b="1" dirty="0" smtClean="0">
                <a:solidFill>
                  <a:schemeClr val="bg1"/>
                </a:solidFill>
              </a:rPr>
              <a:t>7.3 </a:t>
            </a:r>
            <a:r>
              <a:rPr lang="ru-RU" sz="2800" b="1" dirty="0" smtClean="0">
                <a:solidFill>
                  <a:schemeClr val="bg1"/>
                </a:solidFill>
              </a:rPr>
              <a:t>Валютний </a:t>
            </a:r>
            <a:r>
              <a:rPr lang="ru-RU" sz="2800" b="1" dirty="0">
                <a:solidFill>
                  <a:schemeClr val="bg1"/>
                </a:solidFill>
              </a:rPr>
              <a:t>опціон</a:t>
            </a:r>
            <a:r>
              <a:rPr lang="ru-RU" sz="2800" b="1" dirty="0">
                <a:solidFill>
                  <a:schemeClr val="bg1"/>
                </a:solidFill>
              </a:rPr>
              <a:t> </a:t>
            </a:r>
            <a:r>
              <a:rPr lang="ru-RU" sz="2800" b="1" dirty="0"/>
              <a:t>— </a:t>
            </a:r>
            <a:r>
              <a:rPr lang="ru-RU" sz="2800" b="1" dirty="0"/>
              <a:t>це</a:t>
            </a:r>
            <a:r>
              <a:rPr lang="ru-RU" sz="2800" b="1" dirty="0"/>
              <a:t> контракт, </a:t>
            </a:r>
            <a:r>
              <a:rPr lang="ru-RU" sz="2800" b="1" dirty="0"/>
              <a:t>який</a:t>
            </a:r>
            <a:r>
              <a:rPr lang="ru-RU" sz="2800" b="1" dirty="0"/>
              <a:t> </a:t>
            </a:r>
            <a:r>
              <a:rPr lang="ru-RU" sz="2800" b="1" dirty="0"/>
              <a:t>надає</a:t>
            </a:r>
            <a:r>
              <a:rPr lang="ru-RU" sz="2800" b="1" dirty="0"/>
              <a:t> </a:t>
            </a:r>
            <a:r>
              <a:rPr lang="ru-RU" sz="2800" b="1" dirty="0"/>
              <a:t>покупцеві</a:t>
            </a:r>
            <a:r>
              <a:rPr lang="ru-RU" sz="2800" b="1" dirty="0"/>
              <a:t> право (але не </a:t>
            </a:r>
            <a:r>
              <a:rPr lang="ru-RU" sz="2800" b="1" dirty="0"/>
              <a:t>зобов’язання</a:t>
            </a:r>
            <a:r>
              <a:rPr lang="ru-RU" sz="2800" b="1" dirty="0"/>
              <a:t>) </a:t>
            </a:r>
            <a:r>
              <a:rPr lang="ru-RU" sz="2800" b="1" dirty="0"/>
              <a:t>купівлі</a:t>
            </a:r>
            <a:r>
              <a:rPr lang="ru-RU" sz="2800" b="1" dirty="0"/>
              <a:t> </a:t>
            </a:r>
            <a:r>
              <a:rPr lang="ru-RU" sz="2800" b="1" dirty="0"/>
              <a:t>або</a:t>
            </a:r>
            <a:r>
              <a:rPr lang="ru-RU" sz="2800" b="1" dirty="0"/>
              <a:t> продажу </a:t>
            </a:r>
            <a:r>
              <a:rPr lang="ru-RU" sz="2800" b="1" dirty="0"/>
              <a:t>обумовленої</a:t>
            </a:r>
            <a:r>
              <a:rPr lang="ru-RU" sz="2800" b="1" dirty="0"/>
              <a:t> </a:t>
            </a:r>
            <a:r>
              <a:rPr lang="ru-RU" sz="2800" b="1" dirty="0"/>
              <a:t>суми</a:t>
            </a:r>
            <a:r>
              <a:rPr lang="ru-RU" sz="2800" b="1" dirty="0"/>
              <a:t> </a:t>
            </a:r>
            <a:r>
              <a:rPr lang="ru-RU" sz="2800" b="1" dirty="0"/>
              <a:t>валютних</a:t>
            </a:r>
            <a:r>
              <a:rPr lang="ru-RU" sz="2800" b="1" dirty="0"/>
              <a:t> </a:t>
            </a:r>
            <a:r>
              <a:rPr lang="ru-RU" sz="2800" b="1" dirty="0"/>
              <a:t>коштів</a:t>
            </a:r>
            <a:r>
              <a:rPr lang="ru-RU" sz="2800" b="1" dirty="0"/>
              <a:t> за </a:t>
            </a:r>
            <a:r>
              <a:rPr lang="ru-RU" sz="2800" b="1" dirty="0"/>
              <a:t>фіксованим</a:t>
            </a:r>
            <a:r>
              <a:rPr lang="ru-RU" sz="2800" b="1" dirty="0"/>
              <a:t> курсом на </a:t>
            </a:r>
            <a:r>
              <a:rPr lang="ru-RU" sz="2800" b="1" dirty="0"/>
              <a:t>визначену</a:t>
            </a:r>
            <a:r>
              <a:rPr lang="ru-RU" sz="2800" b="1" dirty="0"/>
              <a:t> дату </a:t>
            </a:r>
            <a:r>
              <a:rPr lang="ru-RU" sz="2800" b="1" dirty="0"/>
              <a:t>або</a:t>
            </a:r>
            <a:r>
              <a:rPr lang="ru-RU" sz="2800" b="1" dirty="0"/>
              <a:t> </a:t>
            </a:r>
            <a:r>
              <a:rPr lang="ru-RU" sz="2800" b="1" dirty="0"/>
              <a:t>протягом</a:t>
            </a:r>
            <a:r>
              <a:rPr lang="ru-RU" sz="2800" b="1" dirty="0"/>
              <a:t> </a:t>
            </a:r>
            <a:r>
              <a:rPr lang="ru-RU" sz="2800" b="1" dirty="0"/>
              <a:t>певного</a:t>
            </a:r>
            <a:r>
              <a:rPr lang="ru-RU" sz="2800" b="1" dirty="0"/>
              <a:t> періоду в </a:t>
            </a:r>
            <a:r>
              <a:rPr lang="ru-RU" sz="2800" b="1" dirty="0"/>
              <a:t>майбутньому</a:t>
            </a:r>
            <a:r>
              <a:rPr lang="ru-RU" sz="2800" b="1" dirty="0"/>
              <a:t> в </a:t>
            </a:r>
            <a:r>
              <a:rPr lang="ru-RU" sz="2800" b="1" dirty="0"/>
              <a:t>обмін</a:t>
            </a:r>
            <a:r>
              <a:rPr lang="ru-RU" sz="2800" b="1" dirty="0"/>
              <a:t> на </a:t>
            </a:r>
            <a:r>
              <a:rPr lang="ru-RU" sz="2800" b="1" dirty="0"/>
              <a:t>опціонну</a:t>
            </a:r>
            <a:r>
              <a:rPr lang="ru-RU" sz="2800" b="1" dirty="0"/>
              <a:t> </a:t>
            </a:r>
            <a:r>
              <a:rPr lang="ru-RU" sz="2800" b="1" dirty="0"/>
              <a:t>премію</a:t>
            </a:r>
            <a:r>
              <a:rPr lang="ru-RU" sz="2800" b="1" dirty="0"/>
              <a:t>, </a:t>
            </a:r>
            <a:r>
              <a:rPr lang="ru-RU" sz="2800" b="1" dirty="0"/>
              <a:t>виплачену</a:t>
            </a:r>
            <a:r>
              <a:rPr lang="ru-RU" sz="2800" b="1" dirty="0"/>
              <a:t> </a:t>
            </a:r>
            <a:r>
              <a:rPr lang="ru-RU" sz="2800" b="1" dirty="0"/>
              <a:t>продавцеві</a:t>
            </a:r>
            <a:r>
              <a:rPr lang="ru-RU" sz="2800" b="1" dirty="0"/>
              <a:t> </a:t>
            </a:r>
            <a:r>
              <a:rPr lang="ru-RU" sz="2800" b="1" dirty="0"/>
              <a:t>опціону</a:t>
            </a:r>
            <a:r>
              <a:rPr lang="ru-RU" sz="2800" b="1" dirty="0"/>
              <a:t>. </a:t>
            </a:r>
            <a:endParaRPr lang="uk-UA" sz="2800" b="1" dirty="0"/>
          </a:p>
          <a:p>
            <a:pPr algn="just"/>
            <a:endParaRPr lang="uk-UA" sz="2800" dirty="0"/>
          </a:p>
        </p:txBody>
      </p:sp>
      <p:sp>
        <p:nvSpPr>
          <p:cNvPr id="5" name="Прямокутник 4"/>
          <p:cNvSpPr/>
          <p:nvPr/>
        </p:nvSpPr>
        <p:spPr>
          <a:xfrm>
            <a:off x="4572000" y="2705100"/>
            <a:ext cx="12725400" cy="2862322"/>
          </a:xfrm>
          <a:prstGeom prst="rect">
            <a:avLst/>
          </a:prstGeom>
        </p:spPr>
        <p:txBody>
          <a:bodyPr wrap="square">
            <a:spAutoFit/>
          </a:bodyPr>
          <a:lstStyle/>
          <a:p>
            <a:pPr algn="just"/>
            <a:r>
              <a:rPr lang="uk-UA" sz="2800" b="1" dirty="0"/>
              <a:t>Для банків основні напрями використання валютних опціонів полягають у страхуванні відкритої валютної позиції та захисті інвестиційного портфеля, деномінованого в іноземній валюті. </a:t>
            </a:r>
            <a:endParaRPr lang="uk-UA" sz="2800" b="1" dirty="0" smtClean="0"/>
          </a:p>
          <a:p>
            <a:pPr algn="just"/>
            <a:endParaRPr lang="uk-UA" sz="3200" b="1" dirty="0">
              <a:solidFill>
                <a:schemeClr val="bg1"/>
              </a:solidFill>
            </a:endParaRPr>
          </a:p>
          <a:p>
            <a:pPr algn="just"/>
            <a:r>
              <a:rPr lang="uk-UA" sz="3200" b="1" dirty="0">
                <a:solidFill>
                  <a:schemeClr val="bg1"/>
                </a:solidFill>
              </a:rPr>
              <a:t>Використання валютних опціонів суб’єктами зовнішньоекономічної діяльності для страхування ризиків доцільне в таких випадках:</a:t>
            </a:r>
          </a:p>
        </p:txBody>
      </p:sp>
      <p:sp>
        <p:nvSpPr>
          <p:cNvPr id="10" name="Прямокутник 9"/>
          <p:cNvSpPr/>
          <p:nvPr/>
        </p:nvSpPr>
        <p:spPr>
          <a:xfrm>
            <a:off x="4419600" y="6210300"/>
            <a:ext cx="13716000" cy="3539430"/>
          </a:xfrm>
          <a:prstGeom prst="rect">
            <a:avLst/>
          </a:prstGeom>
          <a:solidFill>
            <a:srgbClr val="99CCFF"/>
          </a:solidFill>
        </p:spPr>
        <p:txBody>
          <a:bodyPr wrap="square">
            <a:spAutoFit/>
          </a:bodyPr>
          <a:lstStyle/>
          <a:p>
            <a:pPr algn="just"/>
            <a:r>
              <a:rPr lang="uk-UA" sz="3200" b="1" dirty="0"/>
              <a:t> </a:t>
            </a:r>
            <a:r>
              <a:rPr lang="ru-RU" sz="3200" b="1" dirty="0">
                <a:sym typeface="Symbol"/>
              </a:rPr>
              <a:t></a:t>
            </a:r>
            <a:r>
              <a:rPr lang="uk-UA" sz="3200" b="1" dirty="0"/>
              <a:t>коли терміни та суми валютних надходжень і платежів точно не визначені, а отже, застосування форвардів та ф’ючерсів неможливе; </a:t>
            </a:r>
          </a:p>
          <a:p>
            <a:pPr algn="just"/>
            <a:r>
              <a:rPr lang="ru-RU" sz="3200" b="1" dirty="0">
                <a:sym typeface="Symbol"/>
              </a:rPr>
              <a:t></a:t>
            </a:r>
            <a:r>
              <a:rPr lang="uk-UA" sz="3200" b="1" dirty="0"/>
              <a:t>у разі захисту експортних або імпортних товарів, чутливих до зміни цін, виражених у конкретній валюті; </a:t>
            </a:r>
          </a:p>
          <a:p>
            <a:pPr algn="just"/>
            <a:r>
              <a:rPr lang="ru-RU" sz="3200" b="1" dirty="0">
                <a:sym typeface="Symbol"/>
              </a:rPr>
              <a:t></a:t>
            </a:r>
            <a:r>
              <a:rPr lang="uk-UA" sz="3200" b="1" dirty="0"/>
              <a:t>при публікації прейскурантів на свої товари в іноземній валюті; </a:t>
            </a:r>
          </a:p>
          <a:p>
            <a:pPr algn="just"/>
            <a:r>
              <a:rPr lang="ru-RU" sz="3200" b="1" dirty="0">
                <a:sym typeface="Symbol"/>
              </a:rPr>
              <a:t></a:t>
            </a:r>
            <a:r>
              <a:rPr lang="uk-UA" sz="3200" b="1" dirty="0"/>
              <a:t>для підтримання комерційної пропозиції на укладання контрактів в іноземній валюті із зарубіжним партнером</a:t>
            </a:r>
            <a:r>
              <a:rPr lang="uk-UA" sz="3200" dirty="0"/>
              <a:t>.</a:t>
            </a:r>
          </a:p>
        </p:txBody>
      </p:sp>
    </p:spTree>
    <p:extLst>
      <p:ext uri="{BB962C8B-B14F-4D97-AF65-F5344CB8AC3E}">
        <p14:creationId xmlns:p14="http://schemas.microsoft.com/office/powerpoint/2010/main" val="26955998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Особливості припинення трудового договору за угодою сторін | Перша  електронна газета"/>
          <p:cNvPicPr>
            <a:picLocks noChangeAspect="1" noChangeArrowheads="1"/>
          </p:cNvPicPr>
          <p:nvPr/>
        </p:nvPicPr>
        <p:blipFill rotWithShape="1">
          <a:blip r:embed="rId2">
            <a:extLst>
              <a:ext uri="{28A0092B-C50C-407E-A947-70E740481C1C}">
                <a14:useLocalDpi xmlns:a14="http://schemas.microsoft.com/office/drawing/2010/main" val="0"/>
              </a:ext>
            </a:extLst>
          </a:blip>
          <a:srcRect l="23439" r="40351"/>
          <a:stretch/>
        </p:blipFill>
        <p:spPr bwMode="auto">
          <a:xfrm>
            <a:off x="-76200" y="-14622"/>
            <a:ext cx="3810000" cy="1029400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2133600" y="-14624"/>
            <a:ext cx="16154400" cy="3405524"/>
            <a:chOff x="0" y="0"/>
            <a:chExt cx="2121017" cy="355245"/>
          </a:xfrm>
        </p:grpSpPr>
        <p:sp>
          <p:nvSpPr>
            <p:cNvPr id="3" name="Freeform 3"/>
            <p:cNvSpPr/>
            <p:nvPr/>
          </p:nvSpPr>
          <p:spPr>
            <a:xfrm>
              <a:off x="0" y="0"/>
              <a:ext cx="2121017" cy="355245"/>
            </a:xfrm>
            <a:custGeom>
              <a:avLst/>
              <a:gdLst/>
              <a:ahLst/>
              <a:cxnLst/>
              <a:rect l="l" t="t" r="r" b="b"/>
              <a:pathLst>
                <a:path w="2121017" h="355245">
                  <a:moveTo>
                    <a:pt x="1917817" y="0"/>
                  </a:moveTo>
                  <a:lnTo>
                    <a:pt x="0" y="0"/>
                  </a:lnTo>
                  <a:lnTo>
                    <a:pt x="203200" y="355245"/>
                  </a:lnTo>
                  <a:lnTo>
                    <a:pt x="2121017" y="355245"/>
                  </a:lnTo>
                  <a:lnTo>
                    <a:pt x="1917817" y="0"/>
                  </a:lnTo>
                  <a:close/>
                </a:path>
              </a:pathLst>
            </a:custGeom>
            <a:solidFill>
              <a:srgbClr val="A066CB"/>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380"/>
                </a:lnSpc>
              </a:pPr>
              <a:endParaRPr dirty="0"/>
            </a:p>
          </p:txBody>
        </p:sp>
      </p:grpSp>
      <p:sp>
        <p:nvSpPr>
          <p:cNvPr id="6" name="Прямокутник 5"/>
          <p:cNvSpPr/>
          <p:nvPr/>
        </p:nvSpPr>
        <p:spPr>
          <a:xfrm>
            <a:off x="3486150" y="564753"/>
            <a:ext cx="13449300" cy="2677656"/>
          </a:xfrm>
          <a:prstGeom prst="rect">
            <a:avLst/>
          </a:prstGeom>
        </p:spPr>
        <p:txBody>
          <a:bodyPr wrap="square">
            <a:spAutoFit/>
          </a:bodyPr>
          <a:lstStyle/>
          <a:p>
            <a:pPr algn="just"/>
            <a:r>
              <a:rPr lang="ru-RU" sz="2800" b="1" dirty="0" smtClean="0"/>
              <a:t>   </a:t>
            </a:r>
            <a:r>
              <a:rPr lang="ru-RU" sz="2800" b="1" dirty="0" smtClean="0">
                <a:solidFill>
                  <a:schemeClr val="bg1"/>
                </a:solidFill>
              </a:rPr>
              <a:t>7.4</a:t>
            </a:r>
            <a:r>
              <a:rPr lang="ru-RU" sz="2800" b="1" dirty="0" smtClean="0"/>
              <a:t> Для </a:t>
            </a:r>
            <a:r>
              <a:rPr lang="ru-RU" sz="2800" b="1" dirty="0"/>
              <a:t>уникнення</a:t>
            </a:r>
            <a:r>
              <a:rPr lang="ru-RU" sz="2800" b="1" dirty="0"/>
              <a:t> валютного ризику банки, </a:t>
            </a:r>
            <a:r>
              <a:rPr lang="ru-RU" sz="2800" b="1" dirty="0"/>
              <a:t>компанії</a:t>
            </a:r>
            <a:r>
              <a:rPr lang="ru-RU" sz="2800" b="1" dirty="0"/>
              <a:t> та </a:t>
            </a:r>
            <a:r>
              <a:rPr lang="ru-RU" sz="2800" b="1" dirty="0"/>
              <a:t>інші</a:t>
            </a:r>
            <a:r>
              <a:rPr lang="ru-RU" sz="2800" b="1" dirty="0"/>
              <a:t> </a:t>
            </a:r>
            <a:r>
              <a:rPr lang="ru-RU" sz="2800" b="1" dirty="0"/>
              <a:t>учасники</a:t>
            </a:r>
            <a:r>
              <a:rPr lang="ru-RU" sz="2800" b="1" dirty="0"/>
              <a:t> ринку </a:t>
            </a:r>
            <a:r>
              <a:rPr lang="ru-RU" sz="2800" b="1" dirty="0"/>
              <a:t>вдаються</a:t>
            </a:r>
            <a:r>
              <a:rPr lang="ru-RU" sz="2800" b="1" dirty="0"/>
              <a:t> до </a:t>
            </a:r>
            <a:r>
              <a:rPr lang="ru-RU" sz="2800" b="1" dirty="0">
                <a:solidFill>
                  <a:schemeClr val="bg1"/>
                </a:solidFill>
              </a:rPr>
              <a:t>валютного свопу</a:t>
            </a:r>
            <a:r>
              <a:rPr lang="ru-RU" sz="2800" b="1" dirty="0"/>
              <a:t>, </a:t>
            </a:r>
            <a:r>
              <a:rPr lang="ru-RU" sz="2800" b="1" dirty="0"/>
              <a:t>який</a:t>
            </a:r>
            <a:r>
              <a:rPr lang="ru-RU" sz="2800" b="1" dirty="0"/>
              <a:t> </a:t>
            </a:r>
            <a:r>
              <a:rPr lang="ru-RU" sz="2800" b="1" dirty="0"/>
              <a:t>нагадує</a:t>
            </a:r>
            <a:r>
              <a:rPr lang="ru-RU" sz="2800" b="1" dirty="0"/>
              <a:t> </a:t>
            </a:r>
            <a:r>
              <a:rPr lang="ru-RU" sz="2800" b="1" dirty="0"/>
              <a:t>надання</a:t>
            </a:r>
            <a:r>
              <a:rPr lang="ru-RU" sz="2800" b="1" dirty="0"/>
              <a:t> </a:t>
            </a:r>
            <a:r>
              <a:rPr lang="ru-RU" sz="2800" b="1" dirty="0"/>
              <a:t>паралельних</a:t>
            </a:r>
            <a:r>
              <a:rPr lang="ru-RU" sz="2800" b="1" dirty="0"/>
              <a:t> </a:t>
            </a:r>
            <a:r>
              <a:rPr lang="ru-RU" sz="2800" b="1" dirty="0"/>
              <a:t>кредитів</a:t>
            </a:r>
            <a:r>
              <a:rPr lang="ru-RU" sz="2800" b="1" dirty="0"/>
              <a:t> у </a:t>
            </a:r>
            <a:r>
              <a:rPr lang="ru-RU" sz="2800" b="1" dirty="0"/>
              <a:t>різних</a:t>
            </a:r>
            <a:r>
              <a:rPr lang="ru-RU" sz="2800" b="1" dirty="0"/>
              <a:t> </a:t>
            </a:r>
            <a:r>
              <a:rPr lang="ru-RU" sz="2800" b="1" dirty="0"/>
              <a:t>країнах</a:t>
            </a:r>
            <a:r>
              <a:rPr lang="ru-RU" sz="2800" b="1" dirty="0"/>
              <a:t>. При </a:t>
            </a:r>
            <a:r>
              <a:rPr lang="ru-RU" sz="2800" b="1" dirty="0"/>
              <a:t>цьому</a:t>
            </a:r>
            <a:r>
              <a:rPr lang="ru-RU" sz="2800" b="1" dirty="0"/>
              <a:t> </a:t>
            </a:r>
            <a:r>
              <a:rPr lang="ru-RU" sz="2800" b="1" dirty="0"/>
              <a:t>дві</a:t>
            </a:r>
            <a:r>
              <a:rPr lang="ru-RU" sz="2800" b="1" dirty="0"/>
              <a:t> </a:t>
            </a:r>
            <a:r>
              <a:rPr lang="ru-RU" sz="2800" b="1" dirty="0"/>
              <a:t>сторони</a:t>
            </a:r>
            <a:r>
              <a:rPr lang="ru-RU" sz="2800" b="1" dirty="0"/>
              <a:t> </a:t>
            </a:r>
            <a:r>
              <a:rPr lang="ru-RU" sz="2800" b="1" dirty="0"/>
              <a:t>погоджуються</a:t>
            </a:r>
            <a:r>
              <a:rPr lang="ru-RU" sz="2800" b="1" dirty="0"/>
              <a:t> </a:t>
            </a:r>
            <a:r>
              <a:rPr lang="ru-RU" sz="2800" b="1" dirty="0"/>
              <a:t>надати</a:t>
            </a:r>
            <a:r>
              <a:rPr lang="ru-RU" sz="2800" b="1" dirty="0"/>
              <a:t> </a:t>
            </a:r>
            <a:r>
              <a:rPr lang="ru-RU" sz="2800" b="1" dirty="0"/>
              <a:t>рівновеликі</a:t>
            </a:r>
            <a:r>
              <a:rPr lang="ru-RU" sz="2800" b="1" dirty="0"/>
              <a:t> </a:t>
            </a:r>
            <a:r>
              <a:rPr lang="ru-RU" sz="2800" b="1" dirty="0"/>
              <a:t>позички</a:t>
            </a:r>
            <a:r>
              <a:rPr lang="ru-RU" sz="2800" b="1" dirty="0"/>
              <a:t> з </a:t>
            </a:r>
            <a:r>
              <a:rPr lang="ru-RU" sz="2800" b="1" dirty="0"/>
              <a:t>однаковим</a:t>
            </a:r>
            <a:r>
              <a:rPr lang="ru-RU" sz="2800" b="1" dirty="0"/>
              <a:t> </a:t>
            </a:r>
            <a:r>
              <a:rPr lang="ru-RU" sz="2800" b="1" dirty="0"/>
              <a:t>строком</a:t>
            </a:r>
            <a:r>
              <a:rPr lang="ru-RU" sz="2800" b="1" dirty="0"/>
              <a:t> </a:t>
            </a:r>
            <a:r>
              <a:rPr lang="ru-RU" sz="2800" b="1" dirty="0"/>
              <a:t>погашення</a:t>
            </a:r>
            <a:r>
              <a:rPr lang="ru-RU" sz="2800" b="1" dirty="0"/>
              <a:t> </a:t>
            </a:r>
            <a:r>
              <a:rPr lang="ru-RU" sz="2800" b="1" dirty="0"/>
              <a:t>місцевому</a:t>
            </a:r>
            <a:r>
              <a:rPr lang="ru-RU" sz="2800" b="1" dirty="0"/>
              <a:t> </a:t>
            </a:r>
            <a:r>
              <a:rPr lang="ru-RU" sz="2800" b="1" dirty="0"/>
              <a:t>позичальнику</a:t>
            </a:r>
            <a:r>
              <a:rPr lang="ru-RU" sz="2800" b="1" dirty="0"/>
              <a:t>, </a:t>
            </a:r>
            <a:r>
              <a:rPr lang="ru-RU" sz="2800" b="1" dirty="0"/>
              <a:t>який</a:t>
            </a:r>
            <a:r>
              <a:rPr lang="ru-RU" sz="2800" b="1" dirty="0"/>
              <a:t> </a:t>
            </a:r>
            <a:r>
              <a:rPr lang="ru-RU" sz="2800" b="1" dirty="0"/>
              <a:t>вказується</a:t>
            </a:r>
            <a:r>
              <a:rPr lang="ru-RU" sz="2800" b="1" dirty="0"/>
              <a:t> </a:t>
            </a:r>
            <a:r>
              <a:rPr lang="ru-RU" sz="2800" b="1" dirty="0"/>
              <a:t>іншою</a:t>
            </a:r>
            <a:r>
              <a:rPr lang="ru-RU" sz="2800" b="1" dirty="0"/>
              <a:t> стороною, але в </a:t>
            </a:r>
            <a:r>
              <a:rPr lang="ru-RU" sz="2800" b="1" dirty="0"/>
              <a:t>місцевій</a:t>
            </a:r>
            <a:r>
              <a:rPr lang="ru-RU" sz="2800" b="1" dirty="0"/>
              <a:t> </a:t>
            </a:r>
            <a:r>
              <a:rPr lang="ru-RU" sz="2800" b="1" dirty="0"/>
              <a:t>валюті</a:t>
            </a:r>
            <a:r>
              <a:rPr lang="ru-RU" sz="2800" b="1" dirty="0"/>
              <a:t>. </a:t>
            </a:r>
            <a:r>
              <a:rPr lang="ru-RU" sz="2800" b="1" dirty="0"/>
              <a:t>Розглянемо</a:t>
            </a:r>
            <a:r>
              <a:rPr lang="ru-RU" sz="2800" b="1" dirty="0"/>
              <a:t> приклад </a:t>
            </a:r>
            <a:r>
              <a:rPr lang="ru-RU" sz="2800" b="1" dirty="0"/>
              <a:t>міжбанківського</a:t>
            </a:r>
            <a:r>
              <a:rPr lang="ru-RU" sz="2800" b="1" dirty="0"/>
              <a:t> валютного своп-контракту.</a:t>
            </a:r>
            <a:endParaRPr lang="uk-UA" sz="2800" b="1" dirty="0"/>
          </a:p>
        </p:txBody>
      </p:sp>
      <p:sp>
        <p:nvSpPr>
          <p:cNvPr id="10" name="Прямокутник 9"/>
          <p:cNvSpPr/>
          <p:nvPr/>
        </p:nvSpPr>
        <p:spPr>
          <a:xfrm>
            <a:off x="3985260" y="4274979"/>
            <a:ext cx="13716000" cy="2246769"/>
          </a:xfrm>
          <a:prstGeom prst="rect">
            <a:avLst/>
          </a:prstGeom>
          <a:solidFill>
            <a:srgbClr val="99CCFF"/>
          </a:solidFill>
        </p:spPr>
        <p:txBody>
          <a:bodyPr wrap="square">
            <a:spAutoFit/>
          </a:bodyPr>
          <a:lstStyle/>
          <a:p>
            <a:pPr algn="just"/>
            <a:r>
              <a:rPr lang="uk-UA" sz="2800" b="1" dirty="0"/>
              <a:t> </a:t>
            </a:r>
            <a:r>
              <a:rPr lang="uk-UA" sz="2800" b="1" dirty="0" smtClean="0"/>
              <a:t>   Операції </a:t>
            </a:r>
            <a:r>
              <a:rPr lang="uk-UA" sz="2800" b="1" dirty="0"/>
              <a:t>з укладання своп-контрактів часто є конфіденційними, і тому клієнти банків можуть не здогадуватися про існування свопу, адже кредитний договір укладається з банком клієнта, а не з іншою стороною свопу. </a:t>
            </a:r>
            <a:r>
              <a:rPr lang="ru-RU" sz="2800" b="1" dirty="0"/>
              <a:t>Таким чином, описаний своп</a:t>
            </a:r>
            <a:r>
              <a:rPr lang="uk-UA" sz="2800" b="1" dirty="0"/>
              <a:t>-</a:t>
            </a:r>
            <a:r>
              <a:rPr lang="ru-RU" sz="2800" b="1" dirty="0"/>
              <a:t>контракт надав змогу обом банкам прохеджувати свій валютний ризик</a:t>
            </a:r>
            <a:r>
              <a:rPr lang="uk-UA" sz="2800" b="1" dirty="0"/>
              <a:t>.</a:t>
            </a:r>
          </a:p>
          <a:p>
            <a:pPr algn="just"/>
            <a:endParaRPr lang="uk-UA" sz="2800" dirty="0"/>
          </a:p>
        </p:txBody>
      </p:sp>
    </p:spTree>
    <p:extLst>
      <p:ext uri="{BB962C8B-B14F-4D97-AF65-F5344CB8AC3E}">
        <p14:creationId xmlns:p14="http://schemas.microsoft.com/office/powerpoint/2010/main" val="36821261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grpSp>
        <p:nvGrpSpPr>
          <p:cNvPr id="3" name="Group 3"/>
          <p:cNvGrpSpPr/>
          <p:nvPr/>
        </p:nvGrpSpPr>
        <p:grpSpPr>
          <a:xfrm>
            <a:off x="0" y="4014036"/>
            <a:ext cx="17068800" cy="1828800"/>
            <a:chOff x="0" y="0"/>
            <a:chExt cx="984320" cy="350109"/>
          </a:xfrm>
        </p:grpSpPr>
        <p:sp>
          <p:nvSpPr>
            <p:cNvPr id="4" name="Freeform 4"/>
            <p:cNvSpPr/>
            <p:nvPr/>
          </p:nvSpPr>
          <p:spPr>
            <a:xfrm>
              <a:off x="0" y="0"/>
              <a:ext cx="984320" cy="350109"/>
            </a:xfrm>
            <a:custGeom>
              <a:avLst/>
              <a:gdLst/>
              <a:ahLst/>
              <a:cxnLst/>
              <a:rect l="l" t="t" r="r" b="b"/>
              <a:pathLst>
                <a:path w="984320" h="350109">
                  <a:moveTo>
                    <a:pt x="781120" y="0"/>
                  </a:moveTo>
                  <a:lnTo>
                    <a:pt x="0" y="0"/>
                  </a:lnTo>
                  <a:lnTo>
                    <a:pt x="203200" y="350109"/>
                  </a:lnTo>
                  <a:lnTo>
                    <a:pt x="984320" y="350109"/>
                  </a:lnTo>
                  <a:lnTo>
                    <a:pt x="781120" y="0"/>
                  </a:lnTo>
                  <a:close/>
                </a:path>
              </a:pathLst>
            </a:custGeom>
            <a:solidFill>
              <a:srgbClr val="1836B2"/>
            </a:solidFill>
          </p:spPr>
        </p:sp>
        <p:sp>
          <p:nvSpPr>
            <p:cNvPr id="5" name="TextBox 5"/>
            <p:cNvSpPr txBox="1"/>
            <p:nvPr/>
          </p:nvSpPr>
          <p:spPr>
            <a:xfrm>
              <a:off x="101600" y="-38100"/>
              <a:ext cx="609600" cy="647700"/>
            </a:xfrm>
            <a:prstGeom prst="rect">
              <a:avLst/>
            </a:prstGeom>
          </p:spPr>
          <p:txBody>
            <a:bodyPr lIns="50800" tIns="50800" rIns="50800" bIns="50800" rtlCol="0" anchor="ctr"/>
            <a:lstStyle/>
            <a:p>
              <a:pPr algn="ctr">
                <a:lnSpc>
                  <a:spcPts val="2380"/>
                </a:lnSpc>
              </a:pPr>
              <a:endParaRPr dirty="0"/>
            </a:p>
          </p:txBody>
        </p:sp>
      </p:grpSp>
      <p:grpSp>
        <p:nvGrpSpPr>
          <p:cNvPr id="6" name="Group 6"/>
          <p:cNvGrpSpPr/>
          <p:nvPr/>
        </p:nvGrpSpPr>
        <p:grpSpPr>
          <a:xfrm>
            <a:off x="12632346" y="-14622"/>
            <a:ext cx="5655654" cy="1424322"/>
            <a:chOff x="0" y="0"/>
            <a:chExt cx="1283814" cy="355245"/>
          </a:xfrm>
        </p:grpSpPr>
        <p:sp>
          <p:nvSpPr>
            <p:cNvPr id="7" name="Freeform 7"/>
            <p:cNvSpPr/>
            <p:nvPr/>
          </p:nvSpPr>
          <p:spPr>
            <a:xfrm>
              <a:off x="0" y="0"/>
              <a:ext cx="1283814" cy="355245"/>
            </a:xfrm>
            <a:custGeom>
              <a:avLst/>
              <a:gdLst/>
              <a:ahLst/>
              <a:cxnLst/>
              <a:rect l="l" t="t" r="r" b="b"/>
              <a:pathLst>
                <a:path w="1283814" h="355245">
                  <a:moveTo>
                    <a:pt x="1080614" y="0"/>
                  </a:moveTo>
                  <a:lnTo>
                    <a:pt x="0" y="0"/>
                  </a:lnTo>
                  <a:lnTo>
                    <a:pt x="203200" y="355245"/>
                  </a:lnTo>
                  <a:lnTo>
                    <a:pt x="1283814" y="355245"/>
                  </a:lnTo>
                  <a:lnTo>
                    <a:pt x="1080614" y="0"/>
                  </a:lnTo>
                  <a:close/>
                </a:path>
              </a:pathLst>
            </a:custGeom>
            <a:solidFill>
              <a:srgbClr val="A066CB"/>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2380"/>
                </a:lnSpc>
              </a:pPr>
              <a:endParaRPr dirty="0"/>
            </a:p>
          </p:txBody>
        </p:sp>
      </p:grpSp>
      <p:grpSp>
        <p:nvGrpSpPr>
          <p:cNvPr id="9" name="Group 9"/>
          <p:cNvGrpSpPr/>
          <p:nvPr/>
        </p:nvGrpSpPr>
        <p:grpSpPr>
          <a:xfrm>
            <a:off x="14095672" y="628042"/>
            <a:ext cx="3506528" cy="564302"/>
            <a:chOff x="0" y="0"/>
            <a:chExt cx="4675371" cy="752402"/>
          </a:xfrm>
        </p:grpSpPr>
        <p:sp>
          <p:nvSpPr>
            <p:cNvPr id="10" name="TextBox 10"/>
            <p:cNvSpPr txBox="1"/>
            <p:nvPr/>
          </p:nvSpPr>
          <p:spPr>
            <a:xfrm>
              <a:off x="1711549" y="24335"/>
              <a:ext cx="2963822" cy="657102"/>
            </a:xfrm>
            <a:prstGeom prst="rect">
              <a:avLst/>
            </a:prstGeom>
          </p:spPr>
          <p:txBody>
            <a:bodyPr lIns="0" tIns="0" rIns="0" bIns="0" rtlCol="0" anchor="t">
              <a:spAutoFit/>
            </a:bodyPr>
            <a:lstStyle/>
            <a:p>
              <a:pPr>
                <a:lnSpc>
                  <a:spcPts val="4059"/>
                </a:lnSpc>
                <a:spcBef>
                  <a:spcPct val="0"/>
                </a:spcBef>
              </a:pPr>
              <a:endParaRPr lang="en-US" sz="2899" dirty="0">
                <a:solidFill>
                  <a:srgbClr val="FFFFFF"/>
                </a:solidFill>
                <a:latin typeface="Fira Sans Bold Bold"/>
              </a:endParaRPr>
            </a:p>
          </p:txBody>
        </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4026"/>
            <a:stretch>
              <a:fillRect/>
            </a:stretch>
          </p:blipFill>
          <p:spPr>
            <a:xfrm>
              <a:off x="0" y="0"/>
              <a:ext cx="1317768" cy="752402"/>
            </a:xfrm>
            <a:prstGeom prst="rect">
              <a:avLst/>
            </a:prstGeom>
          </p:spPr>
        </p:pic>
      </p:grpSp>
      <p:grpSp>
        <p:nvGrpSpPr>
          <p:cNvPr id="12" name="Group 12"/>
          <p:cNvGrpSpPr/>
          <p:nvPr/>
        </p:nvGrpSpPr>
        <p:grpSpPr>
          <a:xfrm>
            <a:off x="3886200" y="4928436"/>
            <a:ext cx="9306426" cy="3894110"/>
            <a:chOff x="0" y="0"/>
            <a:chExt cx="12408569" cy="5192146"/>
          </a:xfrm>
        </p:grpSpPr>
        <p:sp>
          <p:nvSpPr>
            <p:cNvPr id="13" name="TextBox 13"/>
            <p:cNvSpPr txBox="1"/>
            <p:nvPr/>
          </p:nvSpPr>
          <p:spPr>
            <a:xfrm>
              <a:off x="0" y="0"/>
              <a:ext cx="12408569" cy="1991913"/>
            </a:xfrm>
            <a:prstGeom prst="rect">
              <a:avLst/>
            </a:prstGeom>
          </p:spPr>
          <p:txBody>
            <a:bodyPr lIns="0" tIns="0" rIns="0" bIns="0" rtlCol="0" anchor="t">
              <a:spAutoFit/>
            </a:bodyPr>
            <a:lstStyle/>
            <a:p>
              <a:pPr>
                <a:lnSpc>
                  <a:spcPts val="11999"/>
                </a:lnSpc>
              </a:pPr>
              <a:endParaRPr lang="en-US" sz="9999" spc="299" dirty="0">
                <a:solidFill>
                  <a:srgbClr val="FFFFFF"/>
                </a:solidFill>
                <a:latin typeface="Fira Sans Bold Bold"/>
              </a:endParaRPr>
            </a:p>
          </p:txBody>
        </p:sp>
        <p:sp>
          <p:nvSpPr>
            <p:cNvPr id="14" name="TextBox 14"/>
            <p:cNvSpPr txBox="1"/>
            <p:nvPr/>
          </p:nvSpPr>
          <p:spPr>
            <a:xfrm>
              <a:off x="0" y="4404746"/>
              <a:ext cx="12408569" cy="787400"/>
            </a:xfrm>
            <a:prstGeom prst="rect">
              <a:avLst/>
            </a:prstGeom>
          </p:spPr>
          <p:txBody>
            <a:bodyPr lIns="0" tIns="0" rIns="0" bIns="0" rtlCol="0" anchor="t">
              <a:spAutoFit/>
            </a:bodyPr>
            <a:lstStyle/>
            <a:p>
              <a:pPr>
                <a:lnSpc>
                  <a:spcPts val="4900"/>
                </a:lnSpc>
              </a:pPr>
              <a:endParaRPr lang="en-US" sz="3500" spc="105" dirty="0">
                <a:solidFill>
                  <a:srgbClr val="FFFFFF"/>
                </a:solidFill>
                <a:latin typeface="Fira Sans Light Bold"/>
              </a:endParaRPr>
            </a:p>
          </p:txBody>
        </p:sp>
      </p:grpSp>
      <p:sp>
        <p:nvSpPr>
          <p:cNvPr id="15" name="Прямокутник 14"/>
          <p:cNvSpPr/>
          <p:nvPr/>
        </p:nvSpPr>
        <p:spPr>
          <a:xfrm>
            <a:off x="5536027" y="4466771"/>
            <a:ext cx="6006774" cy="1107996"/>
          </a:xfrm>
          <a:prstGeom prst="rect">
            <a:avLst/>
          </a:prstGeom>
        </p:spPr>
        <p:txBody>
          <a:bodyPr wrap="none">
            <a:spAutoFit/>
          </a:bodyPr>
          <a:lstStyle/>
          <a:p>
            <a:pPr algn="ctr"/>
            <a:r>
              <a:rPr lang="uk-UA" sz="6600" b="1" dirty="0" smtClean="0">
                <a:solidFill>
                  <a:schemeClr val="bg1"/>
                </a:solidFill>
              </a:rPr>
              <a:t>Дякую за увагу!</a:t>
            </a:r>
            <a:endParaRPr lang="uk-UA" sz="6600" b="1" dirty="0">
              <a:solidFill>
                <a:schemeClr val="bg1"/>
              </a:solidFill>
            </a:endParaRPr>
          </a:p>
        </p:txBody>
      </p:sp>
    </p:spTree>
    <p:extLst>
      <p:ext uri="{BB962C8B-B14F-4D97-AF65-F5344CB8AC3E}">
        <p14:creationId xmlns:p14="http://schemas.microsoft.com/office/powerpoint/2010/main" val="13745669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grpSp>
        <p:nvGrpSpPr>
          <p:cNvPr id="2" name="Group 2"/>
          <p:cNvGrpSpPr/>
          <p:nvPr/>
        </p:nvGrpSpPr>
        <p:grpSpPr>
          <a:xfrm>
            <a:off x="2743200" y="-14622"/>
            <a:ext cx="15544800" cy="2110121"/>
            <a:chOff x="0" y="0"/>
            <a:chExt cx="2121017" cy="355245"/>
          </a:xfrm>
        </p:grpSpPr>
        <p:sp>
          <p:nvSpPr>
            <p:cNvPr id="3" name="Freeform 3"/>
            <p:cNvSpPr/>
            <p:nvPr/>
          </p:nvSpPr>
          <p:spPr>
            <a:xfrm>
              <a:off x="0" y="0"/>
              <a:ext cx="2121017" cy="355245"/>
            </a:xfrm>
            <a:custGeom>
              <a:avLst/>
              <a:gdLst/>
              <a:ahLst/>
              <a:cxnLst/>
              <a:rect l="l" t="t" r="r" b="b"/>
              <a:pathLst>
                <a:path w="2121017" h="355245">
                  <a:moveTo>
                    <a:pt x="1917817" y="0"/>
                  </a:moveTo>
                  <a:lnTo>
                    <a:pt x="0" y="0"/>
                  </a:lnTo>
                  <a:lnTo>
                    <a:pt x="203200" y="355245"/>
                  </a:lnTo>
                  <a:lnTo>
                    <a:pt x="2121017" y="355245"/>
                  </a:lnTo>
                  <a:lnTo>
                    <a:pt x="1917817" y="0"/>
                  </a:lnTo>
                  <a:close/>
                </a:path>
              </a:pathLst>
            </a:custGeom>
            <a:solidFill>
              <a:srgbClr val="A066CB"/>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380"/>
                </a:lnSpc>
              </a:pPr>
              <a:endParaRPr dirty="0"/>
            </a:p>
          </p:txBody>
        </p:sp>
      </p:grpSp>
      <p:sp>
        <p:nvSpPr>
          <p:cNvPr id="5" name="TextBox 5"/>
          <p:cNvSpPr txBox="1"/>
          <p:nvPr/>
        </p:nvSpPr>
        <p:spPr>
          <a:xfrm>
            <a:off x="5105400" y="232524"/>
            <a:ext cx="11811000" cy="1615827"/>
          </a:xfrm>
          <a:prstGeom prst="rect">
            <a:avLst/>
          </a:prstGeom>
        </p:spPr>
        <p:txBody>
          <a:bodyPr wrap="square" lIns="0" tIns="0" rIns="0" bIns="0" rtlCol="0" anchor="t">
            <a:spAutoFit/>
          </a:bodyPr>
          <a:lstStyle/>
          <a:p>
            <a:pPr algn="ctr">
              <a:lnSpc>
                <a:spcPts val="4200"/>
              </a:lnSpc>
            </a:pPr>
            <a:r>
              <a:rPr lang="ru-RU" sz="4000" b="1" dirty="0"/>
              <a:t>Залежно від предмету угоди фінансові інструменти поділяються на первинні та </a:t>
            </a:r>
            <a:r>
              <a:rPr lang="ru-RU" sz="4000" b="1" dirty="0" smtClean="0"/>
              <a:t>похідні</a:t>
            </a:r>
            <a:r>
              <a:rPr lang="ru-RU" sz="4000" b="1" dirty="0"/>
              <a:t>.</a:t>
            </a:r>
            <a:r>
              <a:rPr lang="ru-RU" sz="4000" b="1" dirty="0" smtClean="0"/>
              <a:t> </a:t>
            </a:r>
            <a:endParaRPr lang="uk-UA" sz="4000" b="1" dirty="0"/>
          </a:p>
          <a:p>
            <a:pPr algn="r">
              <a:lnSpc>
                <a:spcPts val="4200"/>
              </a:lnSpc>
            </a:pPr>
            <a:endParaRPr lang="en-US" sz="3500" spc="105" dirty="0">
              <a:solidFill>
                <a:srgbClr val="FFFFFF"/>
              </a:solidFill>
              <a:latin typeface="Fira Sans Bold Bold"/>
            </a:endParaRPr>
          </a:p>
        </p:txBody>
      </p:sp>
      <p:grpSp>
        <p:nvGrpSpPr>
          <p:cNvPr id="12" name="Group 12"/>
          <p:cNvGrpSpPr>
            <a:grpSpLocks noChangeAspect="1"/>
          </p:cNvGrpSpPr>
          <p:nvPr/>
        </p:nvGrpSpPr>
        <p:grpSpPr>
          <a:xfrm>
            <a:off x="0" y="0"/>
            <a:ext cx="6096000" cy="10302181"/>
            <a:chOff x="996157" y="0"/>
            <a:chExt cx="3286283" cy="3708400"/>
          </a:xfrm>
        </p:grpSpPr>
        <p:sp>
          <p:nvSpPr>
            <p:cNvPr id="13" name="Freeform 13"/>
            <p:cNvSpPr/>
            <p:nvPr/>
          </p:nvSpPr>
          <p:spPr>
            <a:xfrm>
              <a:off x="996157" y="0"/>
              <a:ext cx="3286283" cy="3708400"/>
            </a:xfrm>
            <a:prstGeom prst="homePlate">
              <a:avLst/>
            </a:prstGeom>
            <a:blipFill>
              <a:blip r:embed="rId2"/>
              <a:srcRect/>
              <a:stretch>
                <a:fillRect l="-30313" t="-54974" b="-18244"/>
              </a:stretch>
            </a:blipFill>
          </p:spPr>
        </p:sp>
      </p:grpSp>
      <p:sp>
        <p:nvSpPr>
          <p:cNvPr id="14" name="Прямокутник 13"/>
          <p:cNvSpPr/>
          <p:nvPr/>
        </p:nvSpPr>
        <p:spPr>
          <a:xfrm>
            <a:off x="5943600" y="2400300"/>
            <a:ext cx="12039600" cy="7478970"/>
          </a:xfrm>
          <a:prstGeom prst="rect">
            <a:avLst/>
          </a:prstGeom>
        </p:spPr>
        <p:txBody>
          <a:bodyPr wrap="square">
            <a:spAutoFit/>
          </a:bodyPr>
          <a:lstStyle/>
          <a:p>
            <a:pPr marL="457200" indent="-457200" algn="just">
              <a:buFont typeface="Wingdings" pitchFamily="2" charset="2"/>
              <a:buChar char="ü"/>
            </a:pPr>
            <a:r>
              <a:rPr lang="uk-UA" sz="3200" b="1" dirty="0" smtClean="0">
                <a:solidFill>
                  <a:schemeClr val="bg1"/>
                </a:solidFill>
              </a:rPr>
              <a:t>   До </a:t>
            </a:r>
            <a:r>
              <a:rPr lang="uk-UA" sz="3200" b="1" dirty="0">
                <a:solidFill>
                  <a:srgbClr val="FFFF00"/>
                </a:solidFill>
              </a:rPr>
              <a:t>первинних фінансових інструментів </a:t>
            </a:r>
            <a:r>
              <a:rPr lang="uk-UA" sz="3200" b="1" dirty="0">
                <a:solidFill>
                  <a:schemeClr val="bg1"/>
                </a:solidFill>
              </a:rPr>
              <a:t>належать угоди, предметом яких є грошові кошти (або їх еквіваленти), зокрема такі, як кредиторська та дебіторська заборгованість; векселі; акції; облігації; факторинг; форфейтинг; фінансова оренда (операційна оренда не є фінансовим інструментом); гарантії; кредитні лінії; страхові угоди фінансового характеру. </a:t>
            </a:r>
          </a:p>
          <a:p>
            <a:pPr marL="457200" indent="-457200" algn="just">
              <a:buFont typeface="Wingdings" pitchFamily="2" charset="2"/>
              <a:buChar char="ü"/>
            </a:pPr>
            <a:endParaRPr lang="uk-UA" sz="3200" b="1" dirty="0" smtClean="0">
              <a:solidFill>
                <a:srgbClr val="FFFF00"/>
              </a:solidFill>
            </a:endParaRPr>
          </a:p>
          <a:p>
            <a:pPr marL="457200" indent="-457200" algn="just">
              <a:buFont typeface="Wingdings" pitchFamily="2" charset="2"/>
              <a:buChar char="ü"/>
            </a:pPr>
            <a:r>
              <a:rPr lang="uk-UA" sz="3200" b="1" dirty="0" smtClean="0">
                <a:solidFill>
                  <a:srgbClr val="FFFF00"/>
                </a:solidFill>
              </a:rPr>
              <a:t>   Похідні </a:t>
            </a:r>
            <a:r>
              <a:rPr lang="uk-UA" sz="3200" b="1" dirty="0">
                <a:solidFill>
                  <a:srgbClr val="FFFF00"/>
                </a:solidFill>
              </a:rPr>
              <a:t>фінансові інструменти </a:t>
            </a:r>
            <a:r>
              <a:rPr lang="uk-UA" sz="3200" b="1" dirty="0">
                <a:solidFill>
                  <a:schemeClr val="bg1"/>
                </a:solidFill>
              </a:rPr>
              <a:t>— це контракти, які укладаються для перерозподілу фінансових ризиків і передбачають попередню фіксацію всіх умов проведення в майбутньому певної операції (купівлі, продажу, обміну, емісії) з інструментом, який є предметом угоди. Похідні фінансові інструменти ще називають деривативами (від англ. </a:t>
            </a:r>
            <a:r>
              <a:rPr lang="ru-RU" sz="3200" b="1" dirty="0">
                <a:solidFill>
                  <a:schemeClr val="bg1"/>
                </a:solidFill>
              </a:rPr>
              <a:t>derivative</a:t>
            </a:r>
            <a:r>
              <a:rPr lang="uk-UA" sz="3200" b="1" dirty="0">
                <a:solidFill>
                  <a:schemeClr val="bg1"/>
                </a:solidFill>
              </a:rPr>
              <a:t> — похідний), оскільки їх вартість похідна від вартості базових інструментів, покладених в основу угоди.</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066CB"/>
        </a:solidFill>
        <a:effectLst/>
      </p:bgPr>
    </p:bg>
    <p:spTree>
      <p:nvGrpSpPr>
        <p:cNvPr id="1" name=""/>
        <p:cNvGrpSpPr/>
        <p:nvPr/>
      </p:nvGrpSpPr>
      <p:grpSpPr>
        <a:xfrm>
          <a:off x="0" y="0"/>
          <a:ext cx="0" cy="0"/>
          <a:chOff x="0" y="0"/>
          <a:chExt cx="0" cy="0"/>
        </a:xfrm>
      </p:grpSpPr>
      <p:grpSp>
        <p:nvGrpSpPr>
          <p:cNvPr id="13" name="Group 2"/>
          <p:cNvGrpSpPr/>
          <p:nvPr/>
        </p:nvGrpSpPr>
        <p:grpSpPr>
          <a:xfrm>
            <a:off x="0" y="2626947"/>
            <a:ext cx="16078200" cy="1711646"/>
            <a:chOff x="0" y="0"/>
            <a:chExt cx="1682040" cy="358596"/>
          </a:xfrm>
        </p:grpSpPr>
        <p:sp>
          <p:nvSpPr>
            <p:cNvPr id="14" name="Freeform 3"/>
            <p:cNvSpPr/>
            <p:nvPr/>
          </p:nvSpPr>
          <p:spPr>
            <a:xfrm>
              <a:off x="0" y="0"/>
              <a:ext cx="1682040" cy="358596"/>
            </a:xfrm>
            <a:custGeom>
              <a:avLst/>
              <a:gdLst/>
              <a:ahLst/>
              <a:cxnLst/>
              <a:rect l="l" t="t" r="r" b="b"/>
              <a:pathLst>
                <a:path w="1682040" h="358596">
                  <a:moveTo>
                    <a:pt x="203200" y="0"/>
                  </a:moveTo>
                  <a:lnTo>
                    <a:pt x="1682040" y="0"/>
                  </a:lnTo>
                  <a:lnTo>
                    <a:pt x="1478840" y="358596"/>
                  </a:lnTo>
                  <a:lnTo>
                    <a:pt x="0" y="358596"/>
                  </a:lnTo>
                  <a:lnTo>
                    <a:pt x="203200" y="0"/>
                  </a:lnTo>
                  <a:close/>
                </a:path>
              </a:pathLst>
            </a:custGeom>
            <a:solidFill>
              <a:srgbClr val="FFFFFF"/>
            </a:solidFill>
          </p:spPr>
        </p:sp>
        <p:sp>
          <p:nvSpPr>
            <p:cNvPr id="15" name="TextBox 4"/>
            <p:cNvSpPr txBox="1"/>
            <p:nvPr/>
          </p:nvSpPr>
          <p:spPr>
            <a:xfrm>
              <a:off x="101600" y="-38100"/>
              <a:ext cx="609600" cy="647700"/>
            </a:xfrm>
            <a:prstGeom prst="rect">
              <a:avLst/>
            </a:prstGeom>
          </p:spPr>
          <p:txBody>
            <a:bodyPr lIns="50800" tIns="50800" rIns="50800" bIns="50800" rtlCol="0" anchor="ctr"/>
            <a:lstStyle/>
            <a:p>
              <a:pPr algn="ctr">
                <a:lnSpc>
                  <a:spcPts val="2380"/>
                </a:lnSpc>
              </a:pPr>
              <a:endParaRPr dirty="0"/>
            </a:p>
          </p:txBody>
        </p:sp>
      </p:grpSp>
      <p:sp>
        <p:nvSpPr>
          <p:cNvPr id="4" name="Прямокутник 3"/>
          <p:cNvSpPr/>
          <p:nvPr/>
        </p:nvSpPr>
        <p:spPr>
          <a:xfrm>
            <a:off x="228600" y="229916"/>
            <a:ext cx="13944600" cy="2062103"/>
          </a:xfrm>
          <a:prstGeom prst="rect">
            <a:avLst/>
          </a:prstGeom>
        </p:spPr>
        <p:txBody>
          <a:bodyPr wrap="square">
            <a:spAutoFit/>
          </a:bodyPr>
          <a:lstStyle/>
          <a:p>
            <a:pPr algn="just"/>
            <a:r>
              <a:rPr lang="uk-UA" sz="3200" b="1" dirty="0" smtClean="0"/>
              <a:t>   У </a:t>
            </a:r>
            <a:r>
              <a:rPr lang="uk-UA" sz="3200" b="1" dirty="0"/>
              <a:t>міжнародній практиці найпоширенішими видами деривативів є форвардні та ф’ючерсні контракти, опціони і своп-контракти, а найпопулярнішими видами базових фінансових інструментів — валюта, грошові кошти у формі кредитів та депозитів, цінні папери, фондові індекси.</a:t>
            </a:r>
          </a:p>
        </p:txBody>
      </p:sp>
      <p:sp>
        <p:nvSpPr>
          <p:cNvPr id="5" name="Прямокутник 4"/>
          <p:cNvSpPr/>
          <p:nvPr/>
        </p:nvSpPr>
        <p:spPr>
          <a:xfrm>
            <a:off x="952500" y="2776553"/>
            <a:ext cx="13220700" cy="1077218"/>
          </a:xfrm>
          <a:prstGeom prst="rect">
            <a:avLst/>
          </a:prstGeom>
        </p:spPr>
        <p:txBody>
          <a:bodyPr wrap="square">
            <a:spAutoFit/>
          </a:bodyPr>
          <a:lstStyle/>
          <a:p>
            <a:pPr algn="ctr"/>
            <a:r>
              <a:rPr lang="uk-UA" sz="3200" b="1" dirty="0" smtClean="0"/>
              <a:t>У фінансовій діяльності прийнято розрізняти не вид фінансового інструмента, а позицію, яка виникла у зв’язку з проведенням операції. </a:t>
            </a:r>
            <a:endParaRPr lang="uk-UA" sz="3200" b="1" dirty="0"/>
          </a:p>
        </p:txBody>
      </p:sp>
      <p:sp>
        <p:nvSpPr>
          <p:cNvPr id="9" name="Прямокутник 8"/>
          <p:cNvSpPr/>
          <p:nvPr/>
        </p:nvSpPr>
        <p:spPr>
          <a:xfrm>
            <a:off x="466218" y="5219700"/>
            <a:ext cx="12746862" cy="3046988"/>
          </a:xfrm>
          <a:prstGeom prst="rect">
            <a:avLst/>
          </a:prstGeom>
        </p:spPr>
        <p:txBody>
          <a:bodyPr wrap="square">
            <a:spAutoFit/>
          </a:bodyPr>
          <a:lstStyle/>
          <a:p>
            <a:pPr marL="457200" indent="-457200" algn="just">
              <a:buFont typeface="Wingdings" pitchFamily="2" charset="2"/>
              <a:buChar char="ü"/>
            </a:pPr>
            <a:r>
              <a:rPr lang="ru-RU" sz="3200" b="1" dirty="0" smtClean="0"/>
              <a:t>   </a:t>
            </a:r>
            <a:r>
              <a:rPr lang="ru-RU" sz="3200" b="1" dirty="0" smtClean="0">
                <a:solidFill>
                  <a:srgbClr val="FFFF00"/>
                </a:solidFill>
              </a:rPr>
              <a:t>Довга </a:t>
            </a:r>
            <a:r>
              <a:rPr lang="ru-RU" sz="3200" b="1" dirty="0">
                <a:solidFill>
                  <a:srgbClr val="FFFF00"/>
                </a:solidFill>
              </a:rPr>
              <a:t>позиція </a:t>
            </a:r>
            <a:r>
              <a:rPr lang="ru-RU" sz="3200" b="1" dirty="0"/>
              <a:t>означає купівлю фінансових інструментів, а отже, з погляду бухгалтерського обліку — актив банку. </a:t>
            </a:r>
            <a:endParaRPr lang="uk-UA" sz="3200" b="1" dirty="0"/>
          </a:p>
          <a:p>
            <a:pPr marL="457200" indent="-457200" algn="just">
              <a:buFont typeface="Wingdings" pitchFamily="2" charset="2"/>
              <a:buChar char="ü"/>
            </a:pPr>
            <a:endParaRPr lang="ru-RU" sz="3200" b="1" dirty="0" smtClean="0"/>
          </a:p>
          <a:p>
            <a:pPr marL="457200" indent="-457200" algn="just">
              <a:buFont typeface="Wingdings" pitchFamily="2" charset="2"/>
              <a:buChar char="ü"/>
            </a:pPr>
            <a:endParaRPr lang="ru-RU" sz="3200" b="1" dirty="0"/>
          </a:p>
          <a:p>
            <a:pPr marL="457200" indent="-457200" algn="just">
              <a:buFont typeface="Wingdings" pitchFamily="2" charset="2"/>
              <a:buChar char="ü"/>
            </a:pPr>
            <a:r>
              <a:rPr lang="ru-RU" sz="3200" b="1" dirty="0" smtClean="0"/>
              <a:t>   </a:t>
            </a:r>
            <a:r>
              <a:rPr lang="ru-RU" sz="3200" b="1" dirty="0" smtClean="0">
                <a:solidFill>
                  <a:srgbClr val="FFFF00"/>
                </a:solidFill>
              </a:rPr>
              <a:t>Коротка </a:t>
            </a:r>
            <a:r>
              <a:rPr lang="ru-RU" sz="3200" b="1" dirty="0">
                <a:solidFill>
                  <a:srgbClr val="FFFF00"/>
                </a:solidFill>
              </a:rPr>
              <a:t>позиція </a:t>
            </a:r>
            <a:r>
              <a:rPr lang="ru-RU" sz="3200" b="1" dirty="0"/>
              <a:t>означає продаж інструментів і є зобов’язанням для продавця</a:t>
            </a:r>
            <a:r>
              <a:rPr lang="uk-UA" sz="3200" b="1" dirty="0"/>
              <a:t>.</a:t>
            </a:r>
          </a:p>
        </p:txBody>
      </p:sp>
      <p:grpSp>
        <p:nvGrpSpPr>
          <p:cNvPr id="16" name="Group 2"/>
          <p:cNvGrpSpPr>
            <a:grpSpLocks noChangeAspect="1"/>
          </p:cNvGrpSpPr>
          <p:nvPr/>
        </p:nvGrpSpPr>
        <p:grpSpPr>
          <a:xfrm>
            <a:off x="14173200" y="-22430"/>
            <a:ext cx="4358641" cy="10309430"/>
            <a:chOff x="1321717" y="3174"/>
            <a:chExt cx="1391153" cy="3483076"/>
          </a:xfrm>
        </p:grpSpPr>
        <p:sp>
          <p:nvSpPr>
            <p:cNvPr id="17" name="Freeform 3"/>
            <p:cNvSpPr/>
            <p:nvPr/>
          </p:nvSpPr>
          <p:spPr>
            <a:xfrm>
              <a:off x="1321717" y="3174"/>
              <a:ext cx="1391153" cy="3483076"/>
            </a:xfrm>
            <a:prstGeom prst="flowChartPunchedCard">
              <a:avLst/>
            </a:prstGeom>
            <a:blipFill>
              <a:blip r:embed="rId3"/>
              <a:srcRect/>
              <a:stretch>
                <a:fillRect l="-85457" t="-27069" r="-34279" b="-46149"/>
              </a:stretch>
            </a:blipFill>
          </p:spPr>
        </p:sp>
      </p:grpSp>
    </p:spTree>
    <p:extLst>
      <p:ext uri="{BB962C8B-B14F-4D97-AF65-F5344CB8AC3E}">
        <p14:creationId xmlns:p14="http://schemas.microsoft.com/office/powerpoint/2010/main" val="39282003"/>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0" y="-22860"/>
            <a:ext cx="15285832" cy="2070561"/>
            <a:chOff x="0" y="0"/>
            <a:chExt cx="2151604" cy="350109"/>
          </a:xfrm>
        </p:grpSpPr>
        <p:sp>
          <p:nvSpPr>
            <p:cNvPr id="7" name="Freeform 7"/>
            <p:cNvSpPr/>
            <p:nvPr/>
          </p:nvSpPr>
          <p:spPr>
            <a:xfrm>
              <a:off x="0" y="0"/>
              <a:ext cx="2151604" cy="350109"/>
            </a:xfrm>
            <a:custGeom>
              <a:avLst/>
              <a:gdLst/>
              <a:ahLst/>
              <a:cxnLst/>
              <a:rect l="l" t="t" r="r" b="b"/>
              <a:pathLst>
                <a:path w="2151604" h="350109">
                  <a:moveTo>
                    <a:pt x="1948404" y="0"/>
                  </a:moveTo>
                  <a:lnTo>
                    <a:pt x="0" y="0"/>
                  </a:lnTo>
                  <a:lnTo>
                    <a:pt x="203200" y="350109"/>
                  </a:lnTo>
                  <a:lnTo>
                    <a:pt x="2151604" y="350109"/>
                  </a:lnTo>
                  <a:lnTo>
                    <a:pt x="1948404" y="0"/>
                  </a:lnTo>
                  <a:close/>
                </a:path>
              </a:pathLst>
            </a:custGeom>
            <a:solidFill>
              <a:srgbClr val="A066CB"/>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2380"/>
                </a:lnSpc>
              </a:pPr>
              <a:endParaRPr dirty="0"/>
            </a:p>
          </p:txBody>
        </p:sp>
      </p:grpSp>
      <p:grpSp>
        <p:nvGrpSpPr>
          <p:cNvPr id="3" name="Group 3"/>
          <p:cNvGrpSpPr>
            <a:grpSpLocks noChangeAspect="1"/>
          </p:cNvGrpSpPr>
          <p:nvPr/>
        </p:nvGrpSpPr>
        <p:grpSpPr>
          <a:xfrm>
            <a:off x="11963400" y="-30480"/>
            <a:ext cx="6324600" cy="10309860"/>
            <a:chOff x="1103195" y="0"/>
            <a:chExt cx="3012384" cy="3749678"/>
          </a:xfrm>
        </p:grpSpPr>
        <p:sp>
          <p:nvSpPr>
            <p:cNvPr id="4" name="Freeform 4"/>
            <p:cNvSpPr/>
            <p:nvPr/>
          </p:nvSpPr>
          <p:spPr>
            <a:xfrm>
              <a:off x="1103195" y="0"/>
              <a:ext cx="3012384" cy="3749678"/>
            </a:xfrm>
            <a:prstGeom prst="flowChartPunchedCard">
              <a:avLst/>
            </a:prstGeom>
            <a:blipFill>
              <a:blip r:embed="rId2"/>
              <a:srcRect/>
              <a:stretch>
                <a:fillRect l="-43932" r="-40724"/>
              </a:stretch>
            </a:blipFill>
          </p:spPr>
        </p:sp>
      </p:grpSp>
      <p:sp>
        <p:nvSpPr>
          <p:cNvPr id="9" name="Прямокутник 8"/>
          <p:cNvSpPr/>
          <p:nvPr/>
        </p:nvSpPr>
        <p:spPr>
          <a:xfrm>
            <a:off x="721806" y="190500"/>
            <a:ext cx="11532001" cy="1077218"/>
          </a:xfrm>
          <a:prstGeom prst="rect">
            <a:avLst/>
          </a:prstGeom>
        </p:spPr>
        <p:txBody>
          <a:bodyPr wrap="square">
            <a:spAutoFit/>
          </a:bodyPr>
          <a:lstStyle/>
          <a:p>
            <a:pPr algn="ctr"/>
            <a:r>
              <a:rPr lang="uk-UA" sz="3200" b="1" dirty="0" smtClean="0"/>
              <a:t>З погляду динаміки структура фінансового ринку представлена тільки двома сегментами — спотовим ринком та строковим. </a:t>
            </a:r>
            <a:endParaRPr lang="uk-UA" sz="3200" b="1" dirty="0"/>
          </a:p>
        </p:txBody>
      </p:sp>
      <p:sp>
        <p:nvSpPr>
          <p:cNvPr id="10" name="Прямокутник 9"/>
          <p:cNvSpPr/>
          <p:nvPr/>
        </p:nvSpPr>
        <p:spPr>
          <a:xfrm>
            <a:off x="243840" y="2705100"/>
            <a:ext cx="10668000" cy="6986528"/>
          </a:xfrm>
          <a:prstGeom prst="rect">
            <a:avLst/>
          </a:prstGeom>
        </p:spPr>
        <p:txBody>
          <a:bodyPr wrap="square">
            <a:spAutoFit/>
          </a:bodyPr>
          <a:lstStyle/>
          <a:p>
            <a:pPr marL="457200" indent="-457200" algn="just">
              <a:buFont typeface="Wingdings" pitchFamily="2" charset="2"/>
              <a:buChar char="ü"/>
            </a:pPr>
            <a:r>
              <a:rPr lang="ru-RU" sz="3200" b="1" dirty="0" smtClean="0"/>
              <a:t>   На </a:t>
            </a:r>
            <a:r>
              <a:rPr lang="ru-RU" sz="3200" b="1" dirty="0">
                <a:solidFill>
                  <a:srgbClr val="0000FF"/>
                </a:solidFill>
              </a:rPr>
              <a:t>спотовому ринку </a:t>
            </a:r>
            <a:r>
              <a:rPr lang="ru-RU" sz="3200" b="1" dirty="0"/>
              <a:t>укладаються угоди, умовами яких передбачається проведення реальної </a:t>
            </a:r>
            <a:r>
              <a:rPr lang="ru-RU" sz="3200" b="1" dirty="0"/>
              <a:t>операції</a:t>
            </a:r>
            <a:r>
              <a:rPr lang="ru-RU" sz="3200" b="1" dirty="0"/>
              <a:t> (купівлі, продажу, надання кредитів тощо) протягом не більш як двох робочих днів від дати підписання контракту. Інша назва такого ринку — готівковий (касовий). На спотовому ринку угоди укладаються за поточною ринковою ціною.</a:t>
            </a:r>
            <a:endParaRPr lang="uk-UA" sz="3200" b="1" dirty="0"/>
          </a:p>
          <a:p>
            <a:pPr marL="457200" indent="-457200" algn="just">
              <a:buFont typeface="Wingdings" pitchFamily="2" charset="2"/>
              <a:buChar char="ü"/>
            </a:pPr>
            <a:endParaRPr lang="ru-RU" sz="3200" b="1" dirty="0" smtClean="0"/>
          </a:p>
          <a:p>
            <a:pPr marL="457200" indent="-457200" algn="just">
              <a:buFont typeface="Wingdings" pitchFamily="2" charset="2"/>
              <a:buChar char="ü"/>
            </a:pPr>
            <a:r>
              <a:rPr lang="ru-RU" sz="3200" b="1" dirty="0"/>
              <a:t> </a:t>
            </a:r>
            <a:r>
              <a:rPr lang="ru-RU" sz="3200" b="1" dirty="0" smtClean="0"/>
              <a:t>  Якщо </a:t>
            </a:r>
            <a:r>
              <a:rPr lang="ru-RU" sz="3200" b="1" dirty="0"/>
              <a:t>період від дати укладення угоди до дати її виконання становить понад два робочі дні, то угоду називають строковою, а ринок — </a:t>
            </a:r>
            <a:r>
              <a:rPr lang="ru-RU" sz="3200" b="1" dirty="0">
                <a:solidFill>
                  <a:srgbClr val="0000FF"/>
                </a:solidFill>
              </a:rPr>
              <a:t>строковим</a:t>
            </a:r>
            <a:r>
              <a:rPr lang="ru-RU" sz="3200" b="1" dirty="0"/>
              <a:t>, або форвардним. На практиці зазначений період може сягати кількох років, хоча здебільшого він становить один — три місяці.</a:t>
            </a:r>
            <a:endParaRPr lang="uk-UA" sz="32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9"/>
          <p:cNvGrpSpPr/>
          <p:nvPr/>
        </p:nvGrpSpPr>
        <p:grpSpPr>
          <a:xfrm>
            <a:off x="768056" y="4118981"/>
            <a:ext cx="16986544" cy="5783863"/>
            <a:chOff x="0" y="0"/>
            <a:chExt cx="657264" cy="245847"/>
          </a:xfrm>
        </p:grpSpPr>
        <p:sp>
          <p:nvSpPr>
            <p:cNvPr id="16" name="Freeform 10"/>
            <p:cNvSpPr/>
            <p:nvPr/>
          </p:nvSpPr>
          <p:spPr>
            <a:xfrm>
              <a:off x="0" y="0"/>
              <a:ext cx="657264" cy="245847"/>
            </a:xfrm>
            <a:custGeom>
              <a:avLst/>
              <a:gdLst/>
              <a:ahLst/>
              <a:cxnLst/>
              <a:rect l="l" t="t" r="r" b="b"/>
              <a:pathLst>
                <a:path w="657264" h="245847">
                  <a:moveTo>
                    <a:pt x="0" y="0"/>
                  </a:moveTo>
                  <a:lnTo>
                    <a:pt x="657264" y="0"/>
                  </a:lnTo>
                  <a:lnTo>
                    <a:pt x="657264" y="245847"/>
                  </a:lnTo>
                  <a:lnTo>
                    <a:pt x="0" y="245847"/>
                  </a:lnTo>
                  <a:close/>
                </a:path>
              </a:pathLst>
            </a:custGeom>
            <a:solidFill>
              <a:srgbClr val="E0D2EF"/>
            </a:solidFill>
          </p:spPr>
        </p:sp>
        <p:sp>
          <p:nvSpPr>
            <p:cNvPr id="17" name="TextBox 11"/>
            <p:cNvSpPr txBox="1"/>
            <p:nvPr/>
          </p:nvSpPr>
          <p:spPr>
            <a:xfrm>
              <a:off x="0" y="-38100"/>
              <a:ext cx="812800" cy="850900"/>
            </a:xfrm>
            <a:prstGeom prst="rect">
              <a:avLst/>
            </a:prstGeom>
          </p:spPr>
          <p:txBody>
            <a:bodyPr lIns="254000" tIns="254000" rIns="254000" bIns="254000" rtlCol="0" anchor="ctr"/>
            <a:lstStyle/>
            <a:p>
              <a:pPr algn="ctr">
                <a:lnSpc>
                  <a:spcPts val="2100"/>
                </a:lnSpc>
              </a:pPr>
              <a:r>
                <a:rPr lang="en-US" sz="1500" dirty="0">
                  <a:solidFill>
                    <a:srgbClr val="000000"/>
                  </a:solidFill>
                  <a:latin typeface="Fira Sans Medium"/>
                </a:rPr>
                <a:t>Add a related idea</a:t>
              </a:r>
            </a:p>
          </p:txBody>
        </p:sp>
      </p:grpSp>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4026"/>
          <a:stretch>
            <a:fillRect/>
          </a:stretch>
        </p:blipFill>
        <p:spPr>
          <a:xfrm>
            <a:off x="990600" y="446683"/>
            <a:ext cx="1025231" cy="585373"/>
          </a:xfrm>
          <a:prstGeom prst="rect">
            <a:avLst/>
          </a:prstGeom>
        </p:spPr>
      </p:pic>
      <p:sp>
        <p:nvSpPr>
          <p:cNvPr id="13" name="Прямокутник 12"/>
          <p:cNvSpPr/>
          <p:nvPr/>
        </p:nvSpPr>
        <p:spPr>
          <a:xfrm>
            <a:off x="2407920" y="446683"/>
            <a:ext cx="15346680" cy="646331"/>
          </a:xfrm>
          <a:prstGeom prst="rect">
            <a:avLst/>
          </a:prstGeom>
          <a:solidFill>
            <a:srgbClr val="0000FF"/>
          </a:solidFill>
        </p:spPr>
        <p:txBody>
          <a:bodyPr wrap="square">
            <a:spAutoFit/>
          </a:bodyPr>
          <a:lstStyle/>
          <a:p>
            <a:pPr algn="ctr"/>
            <a:r>
              <a:rPr lang="ru-RU" sz="3600" b="1" dirty="0">
                <a:solidFill>
                  <a:schemeClr val="bg1"/>
                </a:solidFill>
              </a:rPr>
              <a:t>Хеджування та спекуляція</a:t>
            </a:r>
            <a:endParaRPr lang="uk-UA" sz="3600" dirty="0">
              <a:solidFill>
                <a:schemeClr val="bg1"/>
              </a:solidFill>
            </a:endParaRPr>
          </a:p>
        </p:txBody>
      </p:sp>
      <p:sp>
        <p:nvSpPr>
          <p:cNvPr id="14" name="Прямокутник 13"/>
          <p:cNvSpPr/>
          <p:nvPr/>
        </p:nvSpPr>
        <p:spPr>
          <a:xfrm>
            <a:off x="838200" y="1562100"/>
            <a:ext cx="16687800" cy="8340745"/>
          </a:xfrm>
          <a:prstGeom prst="rect">
            <a:avLst/>
          </a:prstGeom>
        </p:spPr>
        <p:txBody>
          <a:bodyPr wrap="square">
            <a:spAutoFit/>
          </a:bodyPr>
          <a:lstStyle/>
          <a:p>
            <a:pPr algn="just"/>
            <a:r>
              <a:rPr lang="ru-RU" sz="3200" b="1" dirty="0" smtClean="0">
                <a:solidFill>
                  <a:srgbClr val="0000FF"/>
                </a:solidFill>
              </a:rPr>
              <a:t>  </a:t>
            </a:r>
            <a:r>
              <a:rPr lang="ru-RU" sz="2800" b="1" dirty="0" smtClean="0">
                <a:solidFill>
                  <a:srgbClr val="0000FF"/>
                </a:solidFill>
              </a:rPr>
              <a:t> Хеджер </a:t>
            </a:r>
            <a:r>
              <a:rPr lang="ru-RU" sz="2800" b="1" dirty="0"/>
              <a:t>— це учасник ринку (фізична чи юридична особа), який проводить </a:t>
            </a:r>
            <a:r>
              <a:rPr lang="ru-RU" sz="2800" b="1" dirty="0"/>
              <a:t>операції</a:t>
            </a:r>
            <a:r>
              <a:rPr lang="ru-RU" sz="2800" b="1" dirty="0"/>
              <a:t> з деривативами для зниження (уникнення) цінового ризику, пов’язаного з власністю на базові інструменти. Сутність </a:t>
            </a:r>
            <a:r>
              <a:rPr lang="ru-RU" sz="2800" b="1" dirty="0"/>
              <a:t>операції</a:t>
            </a:r>
            <a:r>
              <a:rPr lang="ru-RU" sz="2800" b="1" dirty="0"/>
              <a:t> хеджування полягає в перенесенні цінових ризиків з хеджера на іншого учасника ринку. Хеджери зацікавлені в кінцевому результаті як сумі прибутків і втрат за балансовою та позабалансовою позиціями.</a:t>
            </a:r>
            <a:endParaRPr lang="uk-UA" sz="2800" b="1" dirty="0"/>
          </a:p>
          <a:p>
            <a:pPr algn="just"/>
            <a:endParaRPr lang="ru-RU" sz="2800" b="1" dirty="0" smtClean="0"/>
          </a:p>
          <a:p>
            <a:pPr marL="457200" indent="-457200" algn="just">
              <a:buFont typeface="Wingdings" pitchFamily="2" charset="2"/>
              <a:buChar char="ü"/>
            </a:pPr>
            <a:r>
              <a:rPr lang="ru-RU" sz="2800" b="1" dirty="0" smtClean="0">
                <a:solidFill>
                  <a:srgbClr val="0000FF"/>
                </a:solidFill>
              </a:rPr>
              <a:t>Торгівці</a:t>
            </a:r>
            <a:r>
              <a:rPr lang="ru-RU" sz="2800" b="1" dirty="0"/>
              <a:t>, навпаки, розраховують лише на одержання прибутку від різниці між ціною продажу та купівлі деривативів. Сподіваючись на спекулятивні прибутки, торгівці беруть на себе ризик хеджерів. Зміст такої діяльності як спекуляція в найширшому розумінні можна визначити як формування певних очікувань на основі прогнозування майбутнього та використання їх для одержання прибутку від різниці в ціні продажу та купівлі товарів чи фінансових інструментів. Для ефективної роботи ринку необхідні і хеджери, і торгівці, які забезпечують йому високу ліквідність.</a:t>
            </a:r>
            <a:endParaRPr lang="uk-UA" sz="2800" b="1" dirty="0"/>
          </a:p>
          <a:p>
            <a:pPr marL="457200" indent="-457200" algn="just">
              <a:buFont typeface="Wingdings" pitchFamily="2" charset="2"/>
              <a:buChar char="ü"/>
            </a:pPr>
            <a:r>
              <a:rPr lang="ru-RU" sz="2800" b="1" dirty="0" smtClean="0"/>
              <a:t>    На </a:t>
            </a:r>
            <a:r>
              <a:rPr lang="ru-RU" sz="2800" b="1" dirty="0"/>
              <a:t>ринках, зокрема й на строкових, здійснюються також </a:t>
            </a:r>
            <a:r>
              <a:rPr lang="ru-RU" sz="2800" b="1" dirty="0">
                <a:solidFill>
                  <a:srgbClr val="0000FF"/>
                </a:solidFill>
              </a:rPr>
              <a:t>арбітражні </a:t>
            </a:r>
            <a:r>
              <a:rPr lang="ru-RU" sz="2800" b="1" dirty="0">
                <a:solidFill>
                  <a:srgbClr val="0000FF"/>
                </a:solidFill>
              </a:rPr>
              <a:t>операції</a:t>
            </a:r>
            <a:r>
              <a:rPr lang="ru-RU" sz="2800" b="1" dirty="0"/>
              <a:t>. Іноді арбітраж розглядають як різновид спекулятивної </a:t>
            </a:r>
            <a:r>
              <a:rPr lang="ru-RU" sz="2800" b="1" dirty="0"/>
              <a:t>операції</a:t>
            </a:r>
            <a:r>
              <a:rPr lang="ru-RU" sz="2800" b="1" dirty="0"/>
              <a:t>, а іноді — як самостійний вид діяльності. </a:t>
            </a:r>
            <a:endParaRPr lang="uk-UA" sz="2800" b="1" dirty="0"/>
          </a:p>
          <a:p>
            <a:pPr marL="457200" indent="-457200" algn="just">
              <a:buFont typeface="Wingdings" pitchFamily="2" charset="2"/>
              <a:buChar char="ü"/>
            </a:pPr>
            <a:r>
              <a:rPr lang="ru-RU" sz="2800" b="1" dirty="0" smtClean="0"/>
              <a:t>    Під </a:t>
            </a:r>
            <a:r>
              <a:rPr lang="ru-RU" sz="2800" b="1" dirty="0">
                <a:solidFill>
                  <a:srgbClr val="0000FF"/>
                </a:solidFill>
              </a:rPr>
              <a:t>арбітражем</a:t>
            </a:r>
            <a:r>
              <a:rPr lang="ru-RU" sz="2800" b="1" dirty="0"/>
              <a:t> розуміють одночасне проведення операцій купівлі та продажу одного і того самого інструмента для одержання прибутку від різниці в цінах. Розрізняють </a:t>
            </a:r>
            <a:r>
              <a:rPr lang="ru-RU" sz="2800" b="1" dirty="0">
                <a:solidFill>
                  <a:srgbClr val="0000FF"/>
                </a:solidFill>
              </a:rPr>
              <a:t>просторовий арбітраж</a:t>
            </a:r>
            <a:r>
              <a:rPr lang="ru-RU" sz="2800" b="1" dirty="0"/>
              <a:t>, коли </a:t>
            </a:r>
            <a:r>
              <a:rPr lang="ru-RU" sz="2800" b="1" dirty="0"/>
              <a:t>операції</a:t>
            </a:r>
            <a:r>
              <a:rPr lang="ru-RU" sz="2800" b="1" dirty="0"/>
              <a:t> проводяться на різних ринках, та </a:t>
            </a:r>
            <a:r>
              <a:rPr lang="ru-RU" sz="2800" b="1" dirty="0">
                <a:solidFill>
                  <a:srgbClr val="0000FF"/>
                </a:solidFill>
              </a:rPr>
              <a:t>часовий арбітраж</a:t>
            </a:r>
            <a:r>
              <a:rPr lang="ru-RU" sz="2800" b="1" dirty="0"/>
              <a:t>, спрямований на використання сприятливих цінових змін протягом певного періоду. На строковому ринку арбітражні </a:t>
            </a:r>
            <a:r>
              <a:rPr lang="ru-RU" sz="2800" b="1" dirty="0"/>
              <a:t>операції</a:t>
            </a:r>
            <a:r>
              <a:rPr lang="ru-RU" sz="2800" b="1" dirty="0"/>
              <a:t> досить популярні і дістали спеціальну назву — </a:t>
            </a:r>
            <a:r>
              <a:rPr lang="ru-RU" sz="2800" b="1" dirty="0">
                <a:solidFill>
                  <a:srgbClr val="0000FF"/>
                </a:solidFill>
              </a:rPr>
              <a:t>стреддл</a:t>
            </a:r>
            <a:r>
              <a:rPr lang="ru-RU" sz="2800" b="1" dirty="0"/>
              <a:t>, або </a:t>
            </a:r>
            <a:r>
              <a:rPr lang="ru-RU" sz="2800" b="1" dirty="0">
                <a:solidFill>
                  <a:srgbClr val="0000FF"/>
                </a:solidFill>
              </a:rPr>
              <a:t>спред</a:t>
            </a:r>
            <a:r>
              <a:rPr lang="ru-RU" sz="2800" b="1" dirty="0"/>
              <a:t> (спредова угода).</a:t>
            </a:r>
            <a:endParaRPr lang="uk-UA" sz="28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452</TotalTime>
  <Words>7125</Words>
  <Application>Microsoft Office PowerPoint</Application>
  <PresentationFormat>Довільний</PresentationFormat>
  <Paragraphs>329</Paragraphs>
  <Slides>53</Slides>
  <Notes>0</Notes>
  <HiddenSlides>0</HiddenSlides>
  <MMClips>0</MMClips>
  <ScaleCrop>false</ScaleCrop>
  <HeadingPairs>
    <vt:vector size="6" baseType="variant">
      <vt:variant>
        <vt:lpstr>Використані шрифти</vt:lpstr>
      </vt:variant>
      <vt:variant>
        <vt:i4>8</vt:i4>
      </vt:variant>
      <vt:variant>
        <vt:lpstr>Тема</vt:lpstr>
      </vt:variant>
      <vt:variant>
        <vt:i4>1</vt:i4>
      </vt:variant>
      <vt:variant>
        <vt:lpstr>Заголовки слайдів</vt:lpstr>
      </vt:variant>
      <vt:variant>
        <vt:i4>53</vt:i4>
      </vt:variant>
    </vt:vector>
  </HeadingPairs>
  <TitlesOfParts>
    <vt:vector size="62" baseType="lpstr">
      <vt:lpstr>Arial</vt:lpstr>
      <vt:lpstr>Calibri</vt:lpstr>
      <vt:lpstr>Symbol</vt:lpstr>
      <vt:lpstr>Wingdings</vt:lpstr>
      <vt:lpstr>Fira Sans Bold Bold</vt:lpstr>
      <vt:lpstr>Fira Sans Light Bold</vt:lpstr>
      <vt:lpstr>Fira Sans Medium</vt:lpstr>
      <vt:lpstr>Times New Roman</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 Development Startup Company Presentation in Blue Purple Corporate Geometric Style</dc:title>
  <dc:creator>student</dc:creator>
  <cp:lastModifiedBy>student</cp:lastModifiedBy>
  <cp:revision>46</cp:revision>
  <dcterms:created xsi:type="dcterms:W3CDTF">2006-08-16T00:00:00Z</dcterms:created>
  <dcterms:modified xsi:type="dcterms:W3CDTF">2023-02-19T14:33:12Z</dcterms:modified>
  <dc:identifier>DAFa2eIlNqE</dc:identifier>
</cp:coreProperties>
</file>