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8"/>
  </p:notesMasterIdLst>
  <p:handoutMasterIdLst>
    <p:handoutMasterId r:id="rId109"/>
  </p:handoutMasterIdLst>
  <p:sldIdLst>
    <p:sldId id="258" r:id="rId2"/>
    <p:sldId id="256" r:id="rId3"/>
    <p:sldId id="266" r:id="rId4"/>
    <p:sldId id="265" r:id="rId5"/>
    <p:sldId id="273" r:id="rId6"/>
    <p:sldId id="260" r:id="rId7"/>
    <p:sldId id="264" r:id="rId8"/>
    <p:sldId id="261" r:id="rId9"/>
    <p:sldId id="271" r:id="rId10"/>
    <p:sldId id="270" r:id="rId11"/>
    <p:sldId id="262" r:id="rId12"/>
    <p:sldId id="257" r:id="rId13"/>
    <p:sldId id="263" r:id="rId14"/>
    <p:sldId id="259" r:id="rId15"/>
    <p:sldId id="276" r:id="rId16"/>
    <p:sldId id="275" r:id="rId17"/>
    <p:sldId id="274" r:id="rId18"/>
    <p:sldId id="269" r:id="rId19"/>
    <p:sldId id="272" r:id="rId20"/>
    <p:sldId id="268" r:id="rId21"/>
    <p:sldId id="280" r:id="rId22"/>
    <p:sldId id="277" r:id="rId23"/>
    <p:sldId id="267" r:id="rId24"/>
    <p:sldId id="278" r:id="rId25"/>
    <p:sldId id="284" r:id="rId26"/>
    <p:sldId id="279" r:id="rId27"/>
    <p:sldId id="287" r:id="rId28"/>
    <p:sldId id="286" r:id="rId29"/>
    <p:sldId id="281" r:id="rId30"/>
    <p:sldId id="285" r:id="rId31"/>
    <p:sldId id="282" r:id="rId32"/>
    <p:sldId id="294" r:id="rId33"/>
    <p:sldId id="283" r:id="rId34"/>
    <p:sldId id="295" r:id="rId35"/>
    <p:sldId id="292" r:id="rId36"/>
    <p:sldId id="288" r:id="rId37"/>
    <p:sldId id="289" r:id="rId38"/>
    <p:sldId id="291" r:id="rId39"/>
    <p:sldId id="293" r:id="rId40"/>
    <p:sldId id="290" r:id="rId41"/>
    <p:sldId id="296" r:id="rId42"/>
    <p:sldId id="297" r:id="rId43"/>
    <p:sldId id="312" r:id="rId44"/>
    <p:sldId id="311" r:id="rId45"/>
    <p:sldId id="308" r:id="rId46"/>
    <p:sldId id="303" r:id="rId47"/>
    <p:sldId id="300" r:id="rId48"/>
    <p:sldId id="302" r:id="rId49"/>
    <p:sldId id="305" r:id="rId50"/>
    <p:sldId id="301" r:id="rId51"/>
    <p:sldId id="320" r:id="rId52"/>
    <p:sldId id="319" r:id="rId53"/>
    <p:sldId id="310" r:id="rId54"/>
    <p:sldId id="317" r:id="rId55"/>
    <p:sldId id="298" r:id="rId56"/>
    <p:sldId id="318" r:id="rId57"/>
    <p:sldId id="299" r:id="rId58"/>
    <p:sldId id="321" r:id="rId59"/>
    <p:sldId id="307" r:id="rId60"/>
    <p:sldId id="315" r:id="rId61"/>
    <p:sldId id="309" r:id="rId62"/>
    <p:sldId id="322" r:id="rId63"/>
    <p:sldId id="314" r:id="rId64"/>
    <p:sldId id="313" r:id="rId65"/>
    <p:sldId id="326" r:id="rId66"/>
    <p:sldId id="327" r:id="rId67"/>
    <p:sldId id="328" r:id="rId68"/>
    <p:sldId id="329" r:id="rId69"/>
    <p:sldId id="330" r:id="rId70"/>
    <p:sldId id="331" r:id="rId71"/>
    <p:sldId id="332" r:id="rId72"/>
    <p:sldId id="306" r:id="rId73"/>
    <p:sldId id="324" r:id="rId74"/>
    <p:sldId id="342" r:id="rId75"/>
    <p:sldId id="350" r:id="rId76"/>
    <p:sldId id="337" r:id="rId77"/>
    <p:sldId id="304" r:id="rId78"/>
    <p:sldId id="323" r:id="rId79"/>
    <p:sldId id="348" r:id="rId80"/>
    <p:sldId id="340" r:id="rId81"/>
    <p:sldId id="339" r:id="rId82"/>
    <p:sldId id="325" r:id="rId83"/>
    <p:sldId id="338" r:id="rId84"/>
    <p:sldId id="333" r:id="rId85"/>
    <p:sldId id="336" r:id="rId86"/>
    <p:sldId id="343" r:id="rId87"/>
    <p:sldId id="341" r:id="rId88"/>
    <p:sldId id="335" r:id="rId89"/>
    <p:sldId id="347" r:id="rId90"/>
    <p:sldId id="346" r:id="rId91"/>
    <p:sldId id="345" r:id="rId92"/>
    <p:sldId id="344" r:id="rId93"/>
    <p:sldId id="334" r:id="rId94"/>
    <p:sldId id="349" r:id="rId95"/>
    <p:sldId id="351" r:id="rId96"/>
    <p:sldId id="354" r:id="rId97"/>
    <p:sldId id="353" r:id="rId98"/>
    <p:sldId id="355" r:id="rId99"/>
    <p:sldId id="352" r:id="rId100"/>
    <p:sldId id="356" r:id="rId101"/>
    <p:sldId id="360" r:id="rId102"/>
    <p:sldId id="359" r:id="rId103"/>
    <p:sldId id="358" r:id="rId104"/>
    <p:sldId id="357" r:id="rId105"/>
    <p:sldId id="361" r:id="rId106"/>
    <p:sldId id="362" r:id="rId10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1944"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7F5D490A-09E3-6833-235F-C00595E14B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a:extLst>
              <a:ext uri="{FF2B5EF4-FFF2-40B4-BE49-F238E27FC236}">
                <a16:creationId xmlns:a16="http://schemas.microsoft.com/office/drawing/2014/main" id="{795142DF-867C-BFCE-347C-FEFE40425A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737B1D-D94B-41E2-8A8B-1CA7672A509E}" type="datetimeFigureOut">
              <a:rPr lang="uk-UA" smtClean="0"/>
              <a:t>15.11.2024</a:t>
            </a:fld>
            <a:endParaRPr lang="uk-UA"/>
          </a:p>
        </p:txBody>
      </p:sp>
      <p:sp>
        <p:nvSpPr>
          <p:cNvPr id="4" name="Місце для нижнього колонтитула 3">
            <a:extLst>
              <a:ext uri="{FF2B5EF4-FFF2-40B4-BE49-F238E27FC236}">
                <a16:creationId xmlns:a16="http://schemas.microsoft.com/office/drawing/2014/main" id="{11E92A92-79E5-E0DC-16BC-CA7DA0B38D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a:extLst>
              <a:ext uri="{FF2B5EF4-FFF2-40B4-BE49-F238E27FC236}">
                <a16:creationId xmlns:a16="http://schemas.microsoft.com/office/drawing/2014/main" id="{B30BAB00-B3F7-F7F7-2704-181EB6F592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33A907-288F-4FED-8882-0440F5BACEC6}" type="slidenum">
              <a:rPr lang="uk-UA" smtClean="0"/>
              <a:t>‹№›</a:t>
            </a:fld>
            <a:endParaRPr lang="uk-UA"/>
          </a:p>
        </p:txBody>
      </p:sp>
    </p:spTree>
    <p:extLst>
      <p:ext uri="{BB962C8B-B14F-4D97-AF65-F5344CB8AC3E}">
        <p14:creationId xmlns:p14="http://schemas.microsoft.com/office/powerpoint/2010/main" val="3677360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55EA3-8242-4824-A99D-F44F2F9C0972}" type="datetimeFigureOut">
              <a:rPr lang="uk-UA" smtClean="0"/>
              <a:t>15.11.2024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749FD-9B92-4AF5-A64F-2DDC2429BF57}" type="slidenum">
              <a:rPr lang="uk-UA" smtClean="0"/>
              <a:t>‹№›</a:t>
            </a:fld>
            <a:endParaRPr lang="uk-UA"/>
          </a:p>
        </p:txBody>
      </p:sp>
    </p:spTree>
    <p:extLst>
      <p:ext uri="{BB962C8B-B14F-4D97-AF65-F5344CB8AC3E}">
        <p14:creationId xmlns:p14="http://schemas.microsoft.com/office/powerpoint/2010/main" val="2653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8</a:t>
            </a:fld>
            <a:endParaRPr lang="uk-UA" dirty="0"/>
          </a:p>
        </p:txBody>
      </p:sp>
    </p:spTree>
    <p:extLst>
      <p:ext uri="{BB962C8B-B14F-4D97-AF65-F5344CB8AC3E}">
        <p14:creationId xmlns:p14="http://schemas.microsoft.com/office/powerpoint/2010/main" val="315920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9</a:t>
            </a:fld>
            <a:endParaRPr lang="uk-UA" dirty="0"/>
          </a:p>
        </p:txBody>
      </p:sp>
    </p:spTree>
    <p:extLst>
      <p:ext uri="{BB962C8B-B14F-4D97-AF65-F5344CB8AC3E}">
        <p14:creationId xmlns:p14="http://schemas.microsoft.com/office/powerpoint/2010/main" val="42008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8AB749FD-9B92-4AF5-A64F-2DDC2429BF57}" type="slidenum">
              <a:rPr lang="uk-UA" smtClean="0"/>
              <a:t>40</a:t>
            </a:fld>
            <a:endParaRPr lang="uk-UA"/>
          </a:p>
        </p:txBody>
      </p:sp>
    </p:spTree>
    <p:extLst>
      <p:ext uri="{BB962C8B-B14F-4D97-AF65-F5344CB8AC3E}">
        <p14:creationId xmlns:p14="http://schemas.microsoft.com/office/powerpoint/2010/main" val="1532138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4C71EC6-210F-42DE-9C53-41977AD35B3D}" type="datetimeFigureOut">
              <a:rPr lang="ru-RU" smtClean="0"/>
              <a:t>15.11.2024</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B19B0651-EE4F-4900-A07F-96A6BFA9D0F0}" type="slidenum">
              <a:rPr lang="ru-RU" smtClean="0"/>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017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15.11.2024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8941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15.11.2024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3918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15.11.2024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908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15.11.2024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0123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15.11.2024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225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uk-UA"/>
              <a:t>Клацніть, щоб редагувати стиль зразка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15.11.2024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7658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35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481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Два объекта">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Date Placeholder 4">
            <a:extLst>
              <a:ext uri="{FF2B5EF4-FFF2-40B4-BE49-F238E27FC236}">
                <a16:creationId xmlns:a16="http://schemas.microsoft.com/office/drawing/2014/main" id="{FFBC46F0-9EE6-DC12-7138-DF521D423DAC}"/>
              </a:ext>
            </a:extLst>
          </p:cNvPr>
          <p:cNvSpPr>
            <a:spLocks noGrp="1"/>
          </p:cNvSpPr>
          <p:nvPr>
            <p:ph type="dt" sz="half" idx="15"/>
          </p:nvPr>
        </p:nvSpPr>
        <p:spPr/>
        <p:txBody>
          <a:bodyPr/>
          <a:lstStyle>
            <a:lvl1pPr>
              <a:defRPr/>
            </a:lvl1pPr>
          </a:lstStyle>
          <a:p>
            <a:pPr>
              <a:defRPr/>
            </a:pPr>
            <a:fld id="{1A31010E-339C-41DC-B204-621666B14E22}" type="datetimeFigureOut">
              <a:rPr lang="ru-RU"/>
              <a:pPr>
                <a:defRPr/>
              </a:pPr>
              <a:t>15.11.2024</a:t>
            </a:fld>
            <a:endParaRPr lang="ru-RU"/>
          </a:p>
        </p:txBody>
      </p:sp>
      <p:sp>
        <p:nvSpPr>
          <p:cNvPr id="7" name="Footer Placeholder 5">
            <a:extLst>
              <a:ext uri="{FF2B5EF4-FFF2-40B4-BE49-F238E27FC236}">
                <a16:creationId xmlns:a16="http://schemas.microsoft.com/office/drawing/2014/main" id="{6CA67916-FB25-9688-6A64-936C133B9819}"/>
              </a:ext>
            </a:extLst>
          </p:cNvPr>
          <p:cNvSpPr>
            <a:spLocks noGrp="1"/>
          </p:cNvSpPr>
          <p:nvPr>
            <p:ph type="ftr" sz="quarter" idx="16"/>
          </p:nvPr>
        </p:nvSpPr>
        <p:spPr/>
        <p:txBody>
          <a:bodyPr/>
          <a:lstStyle>
            <a:lvl1pPr>
              <a:defRPr/>
            </a:lvl1pPr>
          </a:lstStyle>
          <a:p>
            <a:pPr>
              <a:defRPr/>
            </a:pPr>
            <a:endParaRPr lang="ru-RU"/>
          </a:p>
        </p:txBody>
      </p:sp>
      <p:sp>
        <p:nvSpPr>
          <p:cNvPr id="9" name="Slide Number Placeholder 6">
            <a:extLst>
              <a:ext uri="{FF2B5EF4-FFF2-40B4-BE49-F238E27FC236}">
                <a16:creationId xmlns:a16="http://schemas.microsoft.com/office/drawing/2014/main" id="{7DFB1F7E-F653-0FBE-A8BC-BFDF13C3C326}"/>
              </a:ext>
            </a:extLst>
          </p:cNvPr>
          <p:cNvSpPr>
            <a:spLocks noGrp="1"/>
          </p:cNvSpPr>
          <p:nvPr>
            <p:ph type="sldNum" sz="quarter" idx="17"/>
          </p:nvPr>
        </p:nvSpPr>
        <p:spPr/>
        <p:txBody>
          <a:bodyPr/>
          <a:lstStyle>
            <a:lvl1pPr>
              <a:defRPr/>
            </a:lvl1pPr>
          </a:lstStyle>
          <a:p>
            <a:fld id="{FCFA74BF-FA34-45D8-A3AC-0C78123459C1}" type="slidenum">
              <a:rPr lang="ru-RU" altLang="uk-UA"/>
              <a:pPr/>
              <a:t>‹№›</a:t>
            </a:fld>
            <a:endParaRPr lang="ru-RU" altLang="uk-UA"/>
          </a:p>
        </p:txBody>
      </p:sp>
    </p:spTree>
    <p:extLst>
      <p:ext uri="{BB962C8B-B14F-4D97-AF65-F5344CB8AC3E}">
        <p14:creationId xmlns:p14="http://schemas.microsoft.com/office/powerpoint/2010/main" val="163168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56094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15.11.2024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077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15.11.2024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8889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15.11.2024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8942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15.11.2024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935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15.11.2024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2223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15.11.2024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421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15.11.2024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1727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C71EC6-210F-42DE-9C53-41977AD35B3D}" type="datetimeFigureOut">
              <a:rPr lang="ru-RU" smtClean="0"/>
              <a:t>15.11.2024</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2705973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77.webp"/><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8.webp"/><Relationship Id="rId2" Type="http://schemas.openxmlformats.org/officeDocument/2006/relationships/image" Target="../media/image47.web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2.jf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73.jfi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4.jfi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8604856" cy="4524315"/>
          </a:xfrm>
          <a:prstGeom prst="rect">
            <a:avLst/>
          </a:prstGeom>
          <a:noFill/>
          <a:effectLst>
            <a:innerShdw blurRad="63500" dist="50800">
              <a:prstClr val="black">
                <a:alpha val="50000"/>
              </a:prstClr>
            </a:innerShdw>
          </a:effectLst>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a:t>
            </a:r>
          </a:p>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ПОЛІТИКА</a:t>
            </a:r>
          </a:p>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КРАЇН СВІТУ</a:t>
            </a:r>
          </a:p>
        </p:txBody>
      </p:sp>
    </p:spTree>
    <p:extLst>
      <p:ext uri="{BB962C8B-B14F-4D97-AF65-F5344CB8AC3E}">
        <p14:creationId xmlns:p14="http://schemas.microsoft.com/office/powerpoint/2010/main" val="392206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60" y="404664"/>
            <a:ext cx="9036496" cy="5755422"/>
          </a:xfrm>
          <a:prstGeom prst="rect">
            <a:avLst/>
          </a:prstGeom>
        </p:spPr>
        <p:txBody>
          <a:bodyPr wrap="square">
            <a:spAutoFit/>
          </a:bodyPr>
          <a:lstStyle/>
          <a:p>
            <a:r>
              <a:rPr lang="uk-UA" sz="2800" b="1" dirty="0">
                <a:solidFill>
                  <a:srgbClr val="FF0000"/>
                </a:solidFill>
                <a:latin typeface="Times New Roman" panose="02020603050405020304" pitchFamily="18" charset="0"/>
                <a:cs typeface="Times New Roman" panose="02020603050405020304" pitchFamily="18" charset="0"/>
              </a:rPr>
              <a:t>Принципи державної політики </a:t>
            </a:r>
            <a:r>
              <a:rPr lang="uk-UA" sz="2000" dirty="0">
                <a:latin typeface="Times New Roman" panose="02020603050405020304" pitchFamily="18" charset="0"/>
                <a:cs typeface="Times New Roman" panose="02020603050405020304" pitchFamily="18" charset="0"/>
              </a:rPr>
              <a:t>поділяються на </a:t>
            </a:r>
            <a:r>
              <a:rPr lang="uk-UA" sz="2000" b="1" i="1" dirty="0">
                <a:latin typeface="Times New Roman" panose="02020603050405020304" pitchFamily="18" charset="0"/>
                <a:cs typeface="Times New Roman" panose="02020603050405020304" pitchFamily="18" charset="0"/>
              </a:rPr>
              <a:t>загальні (універсальні) та галузеві (специфічні)</a:t>
            </a:r>
            <a:r>
              <a:rPr lang="uk-UA" sz="2000" dirty="0">
                <a:latin typeface="Times New Roman" panose="02020603050405020304" pitchFamily="18" charset="0"/>
                <a:cs typeface="Times New Roman" panose="02020603050405020304" pitchFamily="18" charset="0"/>
              </a:rPr>
              <a:t>. Універсальні принципи застосовуються в усіх видах державної політики, які мають загальний зміст. До них відносять: </a:t>
            </a:r>
            <a:r>
              <a:rPr lang="uk-UA" sz="2000" i="1" dirty="0">
                <a:latin typeface="Times New Roman" panose="02020603050405020304" pitchFamily="18" charset="0"/>
                <a:cs typeface="Times New Roman" panose="02020603050405020304" pitchFamily="18" charset="0"/>
              </a:rPr>
              <a:t>об'єктивність; конкретність; оптимальність; зворотні зв'язки</a:t>
            </a:r>
            <a:r>
              <a:rPr lang="uk-UA" sz="2000" dirty="0">
                <a:latin typeface="Times New Roman" panose="02020603050405020304" pitchFamily="18" charset="0"/>
                <a:cs typeface="Times New Roman" panose="02020603050405020304" pitchFamily="18" charset="0"/>
              </a:rPr>
              <a:t>; відповідність юридичним нормам та ін. Галузеві принципи діють в управлінні окремими сферами суспільства або застосовуються лише в державній політиці, політиці політичних партій та громадсько-політичних організацій. </a:t>
            </a:r>
          </a:p>
          <a:p>
            <a:endParaRPr lang="uk-UA" sz="2000" dirty="0">
              <a:latin typeface="Times New Roman" panose="02020603050405020304" pitchFamily="18" charset="0"/>
              <a:cs typeface="Times New Roman" panose="02020603050405020304" pitchFamily="18" charset="0"/>
            </a:endParaRPr>
          </a:p>
          <a:p>
            <a:pPr algn="just"/>
            <a:r>
              <a:rPr lang="uk-UA" sz="2000" b="1" i="1" dirty="0" err="1">
                <a:latin typeface="Times New Roman" panose="02020603050405020304" pitchFamily="18" charset="0"/>
                <a:cs typeface="Times New Roman" panose="02020603050405020304" pitchFamily="18" charset="0"/>
              </a:rPr>
              <a:t>М.Мішелетті</a:t>
            </a:r>
            <a:r>
              <a:rPr lang="uk-UA" sz="2000" dirty="0">
                <a:latin typeface="Times New Roman" panose="02020603050405020304" pitchFamily="18" charset="0"/>
                <a:cs typeface="Times New Roman" panose="02020603050405020304" pitchFamily="18" charset="0"/>
              </a:rPr>
              <a:t> виділяє </a:t>
            </a:r>
            <a:r>
              <a:rPr lang="uk-UA" sz="2000" b="1" dirty="0">
                <a:latin typeface="Times New Roman" panose="02020603050405020304" pitchFamily="18" charset="0"/>
                <a:cs typeface="Times New Roman" panose="02020603050405020304" pitchFamily="18" charset="0"/>
              </a:rPr>
              <a:t>вісім</a:t>
            </a:r>
            <a:r>
              <a:rPr lang="uk-UA" sz="2000" dirty="0">
                <a:latin typeface="Times New Roman" panose="02020603050405020304" pitchFamily="18" charset="0"/>
                <a:cs typeface="Times New Roman" panose="02020603050405020304" pitchFamily="18" charset="0"/>
              </a:rPr>
              <a:t> головних принципів державної політики, дотримання яких відповідає </a:t>
            </a:r>
            <a:r>
              <a:rPr lang="uk-UA" sz="2000" b="1" i="1" dirty="0">
                <a:solidFill>
                  <a:srgbClr val="FF0000"/>
                </a:solidFill>
                <a:latin typeface="Times New Roman" panose="02020603050405020304" pitchFamily="18" charset="0"/>
                <a:cs typeface="Times New Roman" panose="02020603050405020304" pitchFamily="18" charset="0"/>
              </a:rPr>
              <a:t>цінностям демократії</a:t>
            </a:r>
            <a:r>
              <a:rPr lang="uk-UA" sz="2000" dirty="0">
                <a:latin typeface="Times New Roman" panose="02020603050405020304" pitchFamily="18" charset="0"/>
                <a:cs typeface="Times New Roman" panose="02020603050405020304" pitchFamily="18" charset="0"/>
              </a:rPr>
              <a:t>: </a:t>
            </a:r>
            <a:r>
              <a:rPr lang="uk-UA" sz="2000" b="1" i="1" dirty="0">
                <a:latin typeface="Times New Roman" panose="02020603050405020304" pitchFamily="18" charset="0"/>
                <a:cs typeface="Times New Roman" panose="02020603050405020304" pitchFamily="18" charset="0"/>
              </a:rPr>
              <a:t>конституційності уряду; народовладдя; підзвітності; ефективності; відкритості; адекватного реагування на зовнішнє середовище або чутливості; відповідності процесуальним нормам; поділу влади. Дотримання цих принципів сприяє вирішенню важливих теоретичних і практичних завдань із доступу до прийняття рішень, способів їх прийняття, а також забезпечення суспільними благами та якості демократії</a:t>
            </a:r>
            <a:r>
              <a:rPr lang="uk-UA" sz="2000" dirty="0">
                <a:latin typeface="Times New Roman" panose="02020603050405020304" pitchFamily="18" charset="0"/>
                <a:cs typeface="Times New Roman" panose="02020603050405020304" pitchFamily="18" charset="0"/>
              </a:rPr>
              <a:t>. Особливе місце серед них належить принципам </a:t>
            </a:r>
            <a:r>
              <a:rPr lang="uk-UA" sz="2000" b="1" i="1" dirty="0">
                <a:latin typeface="Times New Roman" panose="02020603050405020304" pitchFamily="18" charset="0"/>
                <a:cs typeface="Times New Roman" panose="02020603050405020304" pitchFamily="18" charset="0"/>
              </a:rPr>
              <a:t>народовладдя та конституційності</a:t>
            </a:r>
            <a:r>
              <a:rPr lang="uk-UA" sz="2000" dirty="0">
                <a:latin typeface="Times New Roman" panose="02020603050405020304" pitchFamily="18" charset="0"/>
                <a:cs typeface="Times New Roman" panose="02020603050405020304" pitchFamily="18" charset="0"/>
              </a:rPr>
              <a:t>. Тобто уряд служить інтересам народу, залучаючи його до участі в управлінні.</a:t>
            </a:r>
          </a:p>
        </p:txBody>
      </p:sp>
    </p:spTree>
    <p:extLst>
      <p:ext uri="{BB962C8B-B14F-4D97-AF65-F5344CB8AC3E}">
        <p14:creationId xmlns:p14="http://schemas.microsoft.com/office/powerpoint/2010/main" val="14767606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2F7E9-9029-25C3-FD4E-1F424AFECC1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234926-557F-E6E4-7A5B-6F1EA02C61D3}"/>
              </a:ext>
            </a:extLst>
          </p:cNvPr>
          <p:cNvSpPr txBox="1"/>
          <p:nvPr/>
        </p:nvSpPr>
        <p:spPr>
          <a:xfrm>
            <a:off x="606619" y="612844"/>
            <a:ext cx="7930762" cy="5632311"/>
          </a:xfrm>
          <a:prstGeom prst="rect">
            <a:avLst/>
          </a:prstGeom>
          <a:noFill/>
        </p:spPr>
        <p:txBody>
          <a:bodyPr wrap="square">
            <a:spAutoFit/>
          </a:bodyPr>
          <a:lstStyle/>
          <a:p>
            <a:pPr algn="just"/>
            <a:r>
              <a:rPr lang="uk-UA" sz="2400" dirty="0"/>
              <a:t>Основними напрямами цього співробітництва є: - участь України безпосередньо в роботі ООН та миротворчих операціях і поліцейських місіях під егідою ООН; - співпраця України з ЄС, ОБСЄ та НАТО у військово-політичній сфері; - співпраця України в рамках двостороннього міждержавного співробітництва. За юридичним статусом міжнародні операції і місії, у яких бере участь Україна, можна поділити на такі, що проводяться: 1) за прямою санкцією Ради Безпеки силами ООН; 2) за прямою санкцією Ради Безпеки силами регіональних організацій; 3) відповідно до резолюцій Ради Безпеки регіональними організаціями; 4) відповідно до права на самооборону (ст. 51 уставу ООН) або/і відповідно до повноважень, що випливають з резолюцій Ради Безпеки і міжнародного права; 5) на базі спеціальних угод міжнародними коаліціями</a:t>
            </a:r>
          </a:p>
        </p:txBody>
      </p:sp>
    </p:spTree>
    <p:extLst>
      <p:ext uri="{BB962C8B-B14F-4D97-AF65-F5344CB8AC3E}">
        <p14:creationId xmlns:p14="http://schemas.microsoft.com/office/powerpoint/2010/main" val="2873715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70970-1442-5A5B-D8D6-EDA5935A48AE}"/>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442C4B8C-BC04-D647-406F-0FDCEDF81C3D}"/>
              </a:ext>
            </a:extLst>
          </p:cNvPr>
          <p:cNvSpPr/>
          <p:nvPr/>
        </p:nvSpPr>
        <p:spPr>
          <a:xfrm>
            <a:off x="647564" y="260648"/>
            <a:ext cx="7848872" cy="6247864"/>
          </a:xfrm>
          <a:prstGeom prst="rect">
            <a:avLst/>
          </a:prstGeom>
          <a:noFill/>
        </p:spPr>
        <p:txBody>
          <a:bodyPr wrap="square" lIns="91440" tIns="45720" rIns="91440" bIns="45720">
            <a:spAutoFit/>
          </a:bodyPr>
          <a:lstStyle/>
          <a:p>
            <a:pPr algn="ctr"/>
            <a:r>
              <a:rPr lang="uk-UA"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Визначення </a:t>
            </a:r>
          </a:p>
          <a:p>
            <a:pPr algn="ctr"/>
            <a:r>
              <a:rPr lang="uk-UA"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та </a:t>
            </a:r>
          </a:p>
          <a:p>
            <a:pPr algn="ctr"/>
            <a:r>
              <a:rPr lang="uk-UA"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аналіз </a:t>
            </a:r>
          </a:p>
          <a:p>
            <a:pPr algn="ctr"/>
            <a:r>
              <a:rPr lang="uk-UA" sz="8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державної політики</a:t>
            </a:r>
          </a:p>
        </p:txBody>
      </p:sp>
    </p:spTree>
    <p:extLst>
      <p:ext uri="{BB962C8B-B14F-4D97-AF65-F5344CB8AC3E}">
        <p14:creationId xmlns:p14="http://schemas.microsoft.com/office/powerpoint/2010/main" val="29656468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8ADEC-64F0-94E9-ED5E-EFE612AC0357}"/>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3745ADBF-1DD7-8D7F-2AD5-F6FE0199B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92696"/>
            <a:ext cx="7658864" cy="5472608"/>
          </a:xfrm>
          <a:prstGeom prst="rect">
            <a:avLst/>
          </a:prstGeom>
        </p:spPr>
      </p:pic>
    </p:spTree>
    <p:extLst>
      <p:ext uri="{BB962C8B-B14F-4D97-AF65-F5344CB8AC3E}">
        <p14:creationId xmlns:p14="http://schemas.microsoft.com/office/powerpoint/2010/main" val="29849558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77E6D-93D0-8EF2-EC96-1327614CF11C}"/>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B39F4F3E-640E-14D0-6870-7A3FF66B3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811" y="656692"/>
            <a:ext cx="7840377" cy="5544616"/>
          </a:xfrm>
          <a:prstGeom prst="rect">
            <a:avLst/>
          </a:prstGeom>
        </p:spPr>
      </p:pic>
    </p:spTree>
    <p:extLst>
      <p:ext uri="{BB962C8B-B14F-4D97-AF65-F5344CB8AC3E}">
        <p14:creationId xmlns:p14="http://schemas.microsoft.com/office/powerpoint/2010/main" val="5023364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E3880-62BF-34B6-AF24-27075AAF2119}"/>
            </a:ext>
          </a:extLst>
        </p:cNvPr>
        <p:cNvGrpSpPr/>
        <p:nvPr/>
      </p:nvGrpSpPr>
      <p:grpSpPr>
        <a:xfrm>
          <a:off x="0" y="0"/>
          <a:ext cx="0" cy="0"/>
          <a:chOff x="0" y="0"/>
          <a:chExt cx="0" cy="0"/>
        </a:xfrm>
      </p:grpSpPr>
      <p:sp>
        <p:nvSpPr>
          <p:cNvPr id="2" name="Прямокутник: округлені кути 1">
            <a:extLst>
              <a:ext uri="{FF2B5EF4-FFF2-40B4-BE49-F238E27FC236}">
                <a16:creationId xmlns:a16="http://schemas.microsoft.com/office/drawing/2014/main" id="{F9A6ED84-472B-401D-2FC5-AA2436E1D53C}"/>
              </a:ext>
            </a:extLst>
          </p:cNvPr>
          <p:cNvSpPr/>
          <p:nvPr/>
        </p:nvSpPr>
        <p:spPr>
          <a:xfrm>
            <a:off x="3347864" y="692696"/>
            <a:ext cx="2736304" cy="576064"/>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uk-UA"/>
              <a:t>Технології аналізу державної політики </a:t>
            </a:r>
          </a:p>
        </p:txBody>
      </p:sp>
      <p:sp>
        <p:nvSpPr>
          <p:cNvPr id="3" name="Прямокутник: округлені кути 2">
            <a:extLst>
              <a:ext uri="{FF2B5EF4-FFF2-40B4-BE49-F238E27FC236}">
                <a16:creationId xmlns:a16="http://schemas.microsoft.com/office/drawing/2014/main" id="{69FA5BB5-EC1F-A2C3-D79E-CCD402B53D7F}"/>
              </a:ext>
            </a:extLst>
          </p:cNvPr>
          <p:cNvSpPr/>
          <p:nvPr/>
        </p:nvSpPr>
        <p:spPr>
          <a:xfrm>
            <a:off x="971600" y="1412776"/>
            <a:ext cx="2952328" cy="8640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a:t>Методологія виявлення та аналізу політичної проблеми</a:t>
            </a:r>
            <a:endParaRPr lang="uk-UA"/>
          </a:p>
        </p:txBody>
      </p:sp>
      <p:sp>
        <p:nvSpPr>
          <p:cNvPr id="4" name="Прямокутник: округлені кути 3">
            <a:extLst>
              <a:ext uri="{FF2B5EF4-FFF2-40B4-BE49-F238E27FC236}">
                <a16:creationId xmlns:a16="http://schemas.microsoft.com/office/drawing/2014/main" id="{BB963FE1-DAE7-20D9-55F6-38EFFF413FF9}"/>
              </a:ext>
            </a:extLst>
          </p:cNvPr>
          <p:cNvSpPr/>
          <p:nvPr/>
        </p:nvSpPr>
        <p:spPr>
          <a:xfrm>
            <a:off x="4572000" y="1412776"/>
            <a:ext cx="2952328" cy="8640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noProof="0" dirty="0"/>
              <a:t>Моделі прийняття державними органами політичних рішень</a:t>
            </a:r>
          </a:p>
        </p:txBody>
      </p:sp>
      <p:sp>
        <p:nvSpPr>
          <p:cNvPr id="7" name="Прямокутник: округлені кути 6">
            <a:extLst>
              <a:ext uri="{FF2B5EF4-FFF2-40B4-BE49-F238E27FC236}">
                <a16:creationId xmlns:a16="http://schemas.microsoft.com/office/drawing/2014/main" id="{37240A29-BCBD-2084-F403-A71EAAC10142}"/>
              </a:ext>
            </a:extLst>
          </p:cNvPr>
          <p:cNvSpPr/>
          <p:nvPr/>
        </p:nvSpPr>
        <p:spPr>
          <a:xfrm>
            <a:off x="998227" y="2437899"/>
            <a:ext cx="2952328"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a:t>Процес і технології аналізу державної політики</a:t>
            </a:r>
            <a:endParaRPr lang="uk-UA"/>
          </a:p>
        </p:txBody>
      </p:sp>
      <p:sp>
        <p:nvSpPr>
          <p:cNvPr id="8" name="Прямокутник: округлені кути 7">
            <a:extLst>
              <a:ext uri="{FF2B5EF4-FFF2-40B4-BE49-F238E27FC236}">
                <a16:creationId xmlns:a16="http://schemas.microsoft.com/office/drawing/2014/main" id="{F592B946-A7B9-6C0B-8073-29DE047ABAA9}"/>
              </a:ext>
            </a:extLst>
          </p:cNvPr>
          <p:cNvSpPr/>
          <p:nvPr/>
        </p:nvSpPr>
        <p:spPr>
          <a:xfrm>
            <a:off x="4572000" y="2437899"/>
            <a:ext cx="2952328"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dirty="0"/>
              <a:t>Модельний аналіз державної політики</a:t>
            </a:r>
          </a:p>
        </p:txBody>
      </p:sp>
      <p:sp>
        <p:nvSpPr>
          <p:cNvPr id="9" name="Прямокутник: округлені кути 8">
            <a:extLst>
              <a:ext uri="{FF2B5EF4-FFF2-40B4-BE49-F238E27FC236}">
                <a16:creationId xmlns:a16="http://schemas.microsoft.com/office/drawing/2014/main" id="{BCDC0E18-46DD-1559-7BAB-ED2068FBD9F7}"/>
              </a:ext>
            </a:extLst>
          </p:cNvPr>
          <p:cNvSpPr/>
          <p:nvPr/>
        </p:nvSpPr>
        <p:spPr>
          <a:xfrm>
            <a:off x="2771800" y="3574005"/>
            <a:ext cx="2952328"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uk-UA" noProof="0"/>
              <a:t>Вдосконалення державної політики</a:t>
            </a:r>
          </a:p>
        </p:txBody>
      </p:sp>
    </p:spTree>
    <p:extLst>
      <p:ext uri="{BB962C8B-B14F-4D97-AF65-F5344CB8AC3E}">
        <p14:creationId xmlns:p14="http://schemas.microsoft.com/office/powerpoint/2010/main" val="902347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BC034-7AD5-F554-A2A2-FC00956F8241}"/>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6FFA87CE-4172-4CD5-1960-21D924B5C59A}"/>
              </a:ext>
            </a:extLst>
          </p:cNvPr>
          <p:cNvSpPr/>
          <p:nvPr/>
        </p:nvSpPr>
        <p:spPr>
          <a:xfrm>
            <a:off x="523054" y="548680"/>
            <a:ext cx="7595349" cy="2862322"/>
          </a:xfrm>
          <a:prstGeom prst="rect">
            <a:avLst/>
          </a:prstGeom>
          <a:noFill/>
        </p:spPr>
        <p:txBody>
          <a:bodyPr wrap="none" lIns="91440" tIns="45720" rIns="91440" bIns="45720">
            <a:spAutoFit/>
          </a:bodyPr>
          <a:lstStyle/>
          <a:p>
            <a:pPr marL="914400" indent="-914400" algn="ctr">
              <a:buAutoNum type="arabicPeriod"/>
            </a:pPr>
            <a:r>
              <a:rPr lang="uk-UA"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Як Ви розумі</a:t>
            </a:r>
            <a:r>
              <a:rPr lang="uk-UA"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є</a:t>
            </a:r>
            <a:r>
              <a:rPr lang="uk-UA"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те </a:t>
            </a:r>
          </a:p>
          <a:p>
            <a:pPr algn="ctr"/>
            <a:r>
              <a:rPr lang="uk-UA"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термін «Аналіз державної політика»</a:t>
            </a:r>
          </a:p>
          <a:p>
            <a:pPr algn="ctr"/>
            <a:r>
              <a:rPr lang="uk-UA"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2.Практична цінність </a:t>
            </a:r>
          </a:p>
          <a:p>
            <a:pPr algn="ctr"/>
            <a:r>
              <a:rPr lang="uk-UA"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«Аналізу державної політика»</a:t>
            </a:r>
          </a:p>
          <a:p>
            <a:pPr algn="ctr"/>
            <a:endParaRPr lang="uk-UA"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9552225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E60B8-9611-6BC1-2820-40EFC9CC350B}"/>
            </a:ext>
          </a:extLst>
        </p:cNvPr>
        <p:cNvGrpSpPr/>
        <p:nvPr/>
      </p:nvGrpSpPr>
      <p:grpSpPr>
        <a:xfrm>
          <a:off x="0" y="0"/>
          <a:ext cx="0" cy="0"/>
          <a:chOff x="0" y="0"/>
          <a:chExt cx="0" cy="0"/>
        </a:xfrm>
      </p:grpSpPr>
    </p:spTree>
    <p:extLst>
      <p:ext uri="{BB962C8B-B14F-4D97-AF65-F5344CB8AC3E}">
        <p14:creationId xmlns:p14="http://schemas.microsoft.com/office/powerpoint/2010/main" val="2815745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5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519238"/>
            <a:ext cx="772636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6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876425"/>
            <a:ext cx="831691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876425"/>
            <a:ext cx="765016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0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asus\Desktop\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56" y="260648"/>
            <a:ext cx="878533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67" y="3789040"/>
            <a:ext cx="2854587" cy="2854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12" y="116632"/>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696605"/>
            <a:ext cx="4320480" cy="20742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Desktop\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9" y="116632"/>
            <a:ext cx="585628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69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3209020"/>
            <a:ext cx="6732240" cy="347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sers\asus\Desktop\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9992" cy="432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8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asus\Desktop\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22732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4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704856"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6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b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b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СУТНІСТЬ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 Державна політика як управлінська категорія</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2. Державна політика як система</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3. Суб'єкти формування державної політики </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4. Механізм і моделі формування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5. Механізм реалізації та оцінювання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6. Політико-правові засади побудови правової держави.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7. </a:t>
            </a:r>
            <a:r>
              <a:rPr lang="uk-UA" sz="2800" b="1" dirty="0">
                <a:ln w="11430"/>
                <a:solidFill>
                  <a:schemeClr val="bg2">
                    <a:lumMod val="50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Участь державних службовців у політичному процесі та реалізації ДП.</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8. Вплив глобалізації на формування та реалізацію державної політики.</a:t>
            </a:r>
          </a:p>
        </p:txBody>
      </p:sp>
    </p:spTree>
    <p:extLst>
      <p:ext uri="{BB962C8B-B14F-4D97-AF65-F5344CB8AC3E}">
        <p14:creationId xmlns:p14="http://schemas.microsoft.com/office/powerpoint/2010/main" val="131585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4339650"/>
          </a:xfrm>
          <a:prstGeom prst="rect">
            <a:avLst/>
          </a:prstGeom>
        </p:spPr>
        <p:txBody>
          <a:bodyPr wrap="square">
            <a:spAutoFit/>
          </a:bodyPr>
          <a:lstStyle/>
          <a:p>
            <a:pPr algn="just"/>
            <a:r>
              <a:rPr lang="uk-UA" sz="2300" dirty="0">
                <a:latin typeface="Times New Roman" panose="02020603050405020304" pitchFamily="18" charset="0"/>
                <a:cs typeface="Times New Roman" panose="02020603050405020304" pitchFamily="18" charset="0"/>
              </a:rPr>
              <a:t>Наприкінці ХІХ ст. вчений із </a:t>
            </a:r>
            <a:r>
              <a:rPr lang="uk-UA" sz="2300" dirty="0" err="1">
                <a:latin typeface="Times New Roman" panose="02020603050405020304" pitchFamily="18" charset="0"/>
                <a:cs typeface="Times New Roman" panose="02020603050405020304" pitchFamily="18" charset="0"/>
              </a:rPr>
              <a:t>Принстонського</a:t>
            </a:r>
            <a:r>
              <a:rPr lang="uk-UA" sz="2300" dirty="0">
                <a:latin typeface="Times New Roman" panose="02020603050405020304" pitchFamily="18" charset="0"/>
                <a:cs typeface="Times New Roman" panose="02020603050405020304" pitchFamily="18" charset="0"/>
              </a:rPr>
              <a:t> університету і майбутній президент США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 обґрунтував ідею про дихотомію (розподіл) </a:t>
            </a:r>
            <a:r>
              <a:rPr lang="uk-UA" sz="2300" b="1" i="1" dirty="0">
                <a:latin typeface="Times New Roman" panose="02020603050405020304" pitchFamily="18" charset="0"/>
                <a:cs typeface="Times New Roman" panose="02020603050405020304" pitchFamily="18" charset="0"/>
              </a:rPr>
              <a:t>державної влади </a:t>
            </a:r>
            <a:r>
              <a:rPr lang="uk-UA" sz="2300" dirty="0">
                <a:latin typeface="Times New Roman" panose="02020603050405020304" pitchFamily="18" charset="0"/>
                <a:cs typeface="Times New Roman" panose="02020603050405020304" pitchFamily="18" charset="0"/>
              </a:rPr>
              <a:t>на </a:t>
            </a:r>
            <a:r>
              <a:rPr lang="uk-UA" sz="2300" b="1" dirty="0">
                <a:latin typeface="Times New Roman" panose="02020603050405020304" pitchFamily="18" charset="0"/>
                <a:cs typeface="Times New Roman" panose="02020603050405020304" pitchFamily="18" charset="0"/>
              </a:rPr>
              <a:t>політичне керівництво </a:t>
            </a:r>
            <a:r>
              <a:rPr lang="uk-UA" sz="2300" dirty="0">
                <a:latin typeface="Times New Roman" panose="02020603050405020304" pitchFamily="18" charset="0"/>
                <a:cs typeface="Times New Roman" panose="02020603050405020304" pitchFamily="18" charset="0"/>
              </a:rPr>
              <a:t>і </a:t>
            </a:r>
            <a:r>
              <a:rPr lang="uk-UA" sz="2300" b="1" dirty="0">
                <a:latin typeface="Times New Roman" panose="02020603050405020304" pitchFamily="18" charset="0"/>
                <a:cs typeface="Times New Roman" panose="02020603050405020304" pitchFamily="18" charset="0"/>
              </a:rPr>
              <a:t>адміністративну діяльність</a:t>
            </a:r>
            <a:r>
              <a:rPr lang="uk-UA" sz="2300" dirty="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 вважав, що </a:t>
            </a:r>
            <a:r>
              <a:rPr lang="uk-UA" sz="2300" b="1" i="1" dirty="0">
                <a:latin typeface="Times New Roman" panose="02020603050405020304" pitchFamily="18" charset="0"/>
                <a:cs typeface="Times New Roman" panose="02020603050405020304" pitchFamily="18" charset="0"/>
              </a:rPr>
              <a:t>держава виконує дві базові функції</a:t>
            </a:r>
            <a:r>
              <a:rPr lang="uk-UA" sz="2300" dirty="0">
                <a:latin typeface="Times New Roman" panose="02020603050405020304" pitchFamily="18" charset="0"/>
                <a:cs typeface="Times New Roman" panose="02020603050405020304" pitchFamily="18" charset="0"/>
              </a:rPr>
              <a:t>: </a:t>
            </a:r>
            <a:r>
              <a:rPr lang="uk-UA" sz="2300" b="1" dirty="0">
                <a:latin typeface="Times New Roman" panose="02020603050405020304" pitchFamily="18" charset="0"/>
                <a:cs typeface="Times New Roman" panose="02020603050405020304" pitchFamily="18" charset="0"/>
              </a:rPr>
              <a:t>політичну</a:t>
            </a:r>
            <a:r>
              <a:rPr lang="uk-UA" sz="2300" dirty="0">
                <a:latin typeface="Times New Roman" panose="02020603050405020304" pitchFamily="18" charset="0"/>
                <a:cs typeface="Times New Roman" panose="02020603050405020304" pitchFamily="18" charset="0"/>
              </a:rPr>
              <a:t>, яка полягає у визначенні напрямів розвитку суспільства та виробленні загальних законів, і </a:t>
            </a:r>
            <a:r>
              <a:rPr lang="uk-UA" sz="2300" b="1" dirty="0">
                <a:latin typeface="Times New Roman" panose="02020603050405020304" pitchFamily="18" charset="0"/>
                <a:cs typeface="Times New Roman" panose="02020603050405020304" pitchFamily="18" charset="0"/>
              </a:rPr>
              <a:t>адміністративну</a:t>
            </a:r>
            <a:r>
              <a:rPr lang="uk-UA" sz="2300" dirty="0">
                <a:latin typeface="Times New Roman" panose="02020603050405020304" pitchFamily="18" charset="0"/>
                <a:cs typeface="Times New Roman" panose="02020603050405020304" pitchFamily="18" charset="0"/>
              </a:rPr>
              <a:t>, яка полягає в застосуванні ідей щодо пріоритетів розвитку країни та норм законів у конкретних ситуаціях. На думку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Вільсона, виконувати адміністративні функції в умовах демократії має деполітизований корпус цивільних службовців, які працюють на основі встановлених правил без свавільного втручання в їх поточну роботу з боку політичних посадовців.</a:t>
            </a:r>
          </a:p>
        </p:txBody>
      </p:sp>
      <p:sp>
        <p:nvSpPr>
          <p:cNvPr id="3" name="Овал 2"/>
          <p:cNvSpPr/>
          <p:nvPr/>
        </p:nvSpPr>
        <p:spPr>
          <a:xfrm>
            <a:off x="323528" y="5301208"/>
            <a:ext cx="27363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Політична функція держави</a:t>
            </a:r>
          </a:p>
        </p:txBody>
      </p:sp>
      <p:sp>
        <p:nvSpPr>
          <p:cNvPr id="4" name="Овал 3"/>
          <p:cNvSpPr/>
          <p:nvPr/>
        </p:nvSpPr>
        <p:spPr>
          <a:xfrm>
            <a:off x="6198158" y="5277188"/>
            <a:ext cx="266429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Адміністративна функція держави</a:t>
            </a:r>
          </a:p>
        </p:txBody>
      </p:sp>
      <p:sp>
        <p:nvSpPr>
          <p:cNvPr id="5" name="Скругленный прямоугольник 4"/>
          <p:cNvSpPr/>
          <p:nvPr/>
        </p:nvSpPr>
        <p:spPr>
          <a:xfrm>
            <a:off x="3707904" y="5589240"/>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Державна політика</a:t>
            </a:r>
          </a:p>
        </p:txBody>
      </p:sp>
      <p:sp>
        <p:nvSpPr>
          <p:cNvPr id="7" name="Двойная стрелка влево/вправо 6"/>
          <p:cNvSpPr/>
          <p:nvPr/>
        </p:nvSpPr>
        <p:spPr>
          <a:xfrm>
            <a:off x="3059832" y="5803815"/>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Двойная стрелка влево/вправо 7"/>
          <p:cNvSpPr/>
          <p:nvPr/>
        </p:nvSpPr>
        <p:spPr>
          <a:xfrm>
            <a:off x="5532365" y="5747157"/>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Выгнутая вверх стрелка 8"/>
          <p:cNvSpPr/>
          <p:nvPr/>
        </p:nvSpPr>
        <p:spPr>
          <a:xfrm>
            <a:off x="2447764" y="4670470"/>
            <a:ext cx="4320480"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0" name="Стрелка вправо 9"/>
          <p:cNvSpPr/>
          <p:nvPr/>
        </p:nvSpPr>
        <p:spPr>
          <a:xfrm rot="10800000">
            <a:off x="2753798" y="6437490"/>
            <a:ext cx="3708412" cy="119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757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28557014"/>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extLst>
                    <a:ext uri="{9D8B030D-6E8A-4147-A177-3AD203B41FA5}">
                      <a16:colId xmlns:a16="http://schemas.microsoft.com/office/drawing/2014/main" val="20000"/>
                    </a:ext>
                  </a:extLst>
                </a:gridCol>
                <a:gridCol w="2049517">
                  <a:extLst>
                    <a:ext uri="{9D8B030D-6E8A-4147-A177-3AD203B41FA5}">
                      <a16:colId xmlns:a16="http://schemas.microsoft.com/office/drawing/2014/main" val="20001"/>
                    </a:ext>
                  </a:extLst>
                </a:gridCol>
                <a:gridCol w="2725672">
                  <a:extLst>
                    <a:ext uri="{9D8B030D-6E8A-4147-A177-3AD203B41FA5}">
                      <a16:colId xmlns:a16="http://schemas.microsoft.com/office/drawing/2014/main" val="20002"/>
                    </a:ext>
                  </a:extLst>
                </a:gridCol>
                <a:gridCol w="2555776">
                  <a:extLst>
                    <a:ext uri="{9D8B030D-6E8A-4147-A177-3AD203B41FA5}">
                      <a16:colId xmlns:a16="http://schemas.microsoft.com/office/drawing/2014/main" val="20003"/>
                    </a:ext>
                  </a:extLst>
                </a:gridCol>
              </a:tblGrid>
              <a:tr h="548679">
                <a:tc>
                  <a:txBody>
                    <a:bodyPr/>
                    <a:lstStyle/>
                    <a:p>
                      <a:pPr algn="ctr"/>
                      <a:r>
                        <a:rPr lang="uk-UA" sz="1600" dirty="0"/>
                        <a:t>рівні</a:t>
                      </a:r>
                    </a:p>
                  </a:txBody>
                  <a:tcPr/>
                </a:tc>
                <a:tc>
                  <a:txBody>
                    <a:bodyPr/>
                    <a:lstStyle/>
                    <a:p>
                      <a:r>
                        <a:rPr lang="uk-UA" sz="1600" dirty="0"/>
                        <a:t>Політичний</a:t>
                      </a:r>
                    </a:p>
                  </a:txBody>
                  <a:tcPr/>
                </a:tc>
                <a:tc>
                  <a:txBody>
                    <a:bodyPr/>
                    <a:lstStyle/>
                    <a:p>
                      <a:pPr algn="ctr"/>
                      <a:r>
                        <a:rPr lang="uk-UA" sz="1600" dirty="0"/>
                        <a:t>Державно-управлінський</a:t>
                      </a:r>
                    </a:p>
                  </a:txBody>
                  <a:tcPr/>
                </a:tc>
                <a:tc>
                  <a:txBody>
                    <a:bodyPr/>
                    <a:lstStyle/>
                    <a:p>
                      <a:r>
                        <a:rPr lang="uk-UA" sz="1600" dirty="0"/>
                        <a:t>Адміністративний</a:t>
                      </a:r>
                    </a:p>
                  </a:txBody>
                  <a:tcPr/>
                </a:tc>
                <a:extLst>
                  <a:ext uri="{0D108BD9-81ED-4DB2-BD59-A6C34878D82A}">
                    <a16:rowId xmlns:a16="http://schemas.microsoft.com/office/drawing/2014/main" val="10000"/>
                  </a:ext>
                </a:extLst>
              </a:tr>
              <a:tr h="612915">
                <a:tc>
                  <a:txBody>
                    <a:bodyPr/>
                    <a:lstStyle/>
                    <a:p>
                      <a:r>
                        <a:rPr lang="uk-UA" sz="1600" dirty="0"/>
                        <a:t>Міжнародний</a:t>
                      </a:r>
                    </a:p>
                  </a:txBody>
                  <a:tcPr/>
                </a:tc>
                <a:tc>
                  <a:txBody>
                    <a:bodyPr/>
                    <a:lstStyle/>
                    <a:p>
                      <a:pPr algn="ctr"/>
                      <a:r>
                        <a:rPr lang="uk-UA" sz="1600" dirty="0"/>
                        <a:t>Міжнародні відносини</a:t>
                      </a:r>
                    </a:p>
                  </a:txBody>
                  <a:tcPr/>
                </a:tc>
                <a:tc>
                  <a:txBody>
                    <a:bodyPr/>
                    <a:lstStyle/>
                    <a:p>
                      <a:r>
                        <a:rPr lang="uk-UA" sz="1600" dirty="0"/>
                        <a:t>Участь</a:t>
                      </a:r>
                      <a:r>
                        <a:rPr lang="uk-UA" sz="1600" baseline="0" dirty="0"/>
                        <a:t> та координація в міжнародних програмах</a:t>
                      </a:r>
                      <a:endParaRPr lang="uk-UA" sz="1600" dirty="0"/>
                    </a:p>
                  </a:txBody>
                  <a:tcPr/>
                </a:tc>
                <a:tc>
                  <a:txBody>
                    <a:bodyPr/>
                    <a:lstStyle/>
                    <a:p>
                      <a:r>
                        <a:rPr lang="uk-UA" sz="1600" dirty="0"/>
                        <a:t>Фінансування перспективних проектів</a:t>
                      </a:r>
                      <a:r>
                        <a:rPr lang="uk-UA" sz="1600" baseline="0" dirty="0"/>
                        <a:t> </a:t>
                      </a:r>
                      <a:endParaRPr lang="uk-UA" sz="1600" dirty="0"/>
                    </a:p>
                  </a:txBody>
                  <a:tcPr/>
                </a:tc>
                <a:extLst>
                  <a:ext uri="{0D108BD9-81ED-4DB2-BD59-A6C34878D82A}">
                    <a16:rowId xmlns:a16="http://schemas.microsoft.com/office/drawing/2014/main" val="10001"/>
                  </a:ext>
                </a:extLst>
              </a:tr>
              <a:tr h="672229">
                <a:tc>
                  <a:txBody>
                    <a:bodyPr/>
                    <a:lstStyle/>
                    <a:p>
                      <a:r>
                        <a:rPr lang="uk-UA" sz="1600" dirty="0"/>
                        <a:t>Національний</a:t>
                      </a:r>
                    </a:p>
                  </a:txBody>
                  <a:tcPr/>
                </a:tc>
                <a:tc>
                  <a:txBody>
                    <a:bodyPr/>
                    <a:lstStyle/>
                    <a:p>
                      <a:r>
                        <a:rPr lang="uk-UA" sz="1600" dirty="0"/>
                        <a:t>Вищі органи влади</a:t>
                      </a:r>
                    </a:p>
                    <a:p>
                      <a:pPr algn="ctr"/>
                      <a:r>
                        <a:rPr lang="uk-UA" sz="1600" dirty="0"/>
                        <a:t>держави</a:t>
                      </a:r>
                    </a:p>
                  </a:txBody>
                  <a:tcPr/>
                </a:tc>
                <a:tc>
                  <a:txBody>
                    <a:bodyPr/>
                    <a:lstStyle/>
                    <a:p>
                      <a:r>
                        <a:rPr lang="uk-UA" sz="1600" dirty="0"/>
                        <a:t>Державні органи та інституції</a:t>
                      </a:r>
                    </a:p>
                  </a:txBody>
                  <a:tcPr/>
                </a:tc>
                <a:tc>
                  <a:txBody>
                    <a:bodyPr/>
                    <a:lstStyle/>
                    <a:p>
                      <a:r>
                        <a:rPr lang="uk-UA" sz="1600" dirty="0"/>
                        <a:t>Виконавчі структури</a:t>
                      </a:r>
                    </a:p>
                  </a:txBody>
                  <a:tcPr/>
                </a:tc>
                <a:extLst>
                  <a:ext uri="{0D108BD9-81ED-4DB2-BD59-A6C34878D82A}">
                    <a16:rowId xmlns:a16="http://schemas.microsoft.com/office/drawing/2014/main" val="10002"/>
                  </a:ext>
                </a:extLst>
              </a:tr>
              <a:tr h="810629">
                <a:tc>
                  <a:txBody>
                    <a:bodyPr/>
                    <a:lstStyle/>
                    <a:p>
                      <a:r>
                        <a:rPr lang="uk-UA" sz="1600" dirty="0"/>
                        <a:t>Регіональний</a:t>
                      </a:r>
                    </a:p>
                  </a:txBody>
                  <a:tcPr/>
                </a:tc>
                <a:tc>
                  <a:txBody>
                    <a:bodyPr/>
                    <a:lstStyle/>
                    <a:p>
                      <a:r>
                        <a:rPr lang="uk-UA" sz="1600" dirty="0"/>
                        <a:t>Регіональні органи врядування</a:t>
                      </a:r>
                    </a:p>
                  </a:txBody>
                  <a:tcPr/>
                </a:tc>
                <a:tc>
                  <a:txBody>
                    <a:bodyPr/>
                    <a:lstStyle/>
                    <a:p>
                      <a:r>
                        <a:rPr lang="uk-UA" sz="1600" dirty="0"/>
                        <a:t>Регіональні представництва центральних органів </a:t>
                      </a:r>
                    </a:p>
                  </a:txBody>
                  <a:tcPr/>
                </a:tc>
                <a:tc>
                  <a:txBody>
                    <a:bodyPr/>
                    <a:lstStyle/>
                    <a:p>
                      <a:r>
                        <a:rPr lang="uk-UA" sz="1600" dirty="0"/>
                        <a:t>Регіональні структури</a:t>
                      </a:r>
                    </a:p>
                  </a:txBody>
                  <a:tcPr/>
                </a:tc>
                <a:extLst>
                  <a:ext uri="{0D108BD9-81ED-4DB2-BD59-A6C34878D82A}">
                    <a16:rowId xmlns:a16="http://schemas.microsoft.com/office/drawing/2014/main" val="10003"/>
                  </a:ext>
                </a:extLst>
              </a:tr>
              <a:tr h="810629">
                <a:tc>
                  <a:txBody>
                    <a:bodyPr/>
                    <a:lstStyle/>
                    <a:p>
                      <a:r>
                        <a:rPr lang="uk-UA" sz="1600" dirty="0"/>
                        <a:t>Місцевий</a:t>
                      </a:r>
                    </a:p>
                  </a:txBody>
                  <a:tcPr/>
                </a:tc>
                <a:tc>
                  <a:txBody>
                    <a:bodyPr/>
                    <a:lstStyle/>
                    <a:p>
                      <a:r>
                        <a:rPr lang="uk-UA" sz="1600" dirty="0"/>
                        <a:t>Самоврядні інституції</a:t>
                      </a:r>
                    </a:p>
                  </a:txBody>
                  <a:tcPr/>
                </a:tc>
                <a:tc>
                  <a:txBody>
                    <a:bodyPr/>
                    <a:lstStyle/>
                    <a:p>
                      <a:r>
                        <a:rPr lang="uk-UA" sz="1600" dirty="0"/>
                        <a:t>Самоврядні представницькі органи влади</a:t>
                      </a:r>
                    </a:p>
                  </a:txBody>
                  <a:tcPr/>
                </a:tc>
                <a:tc>
                  <a:txBody>
                    <a:bodyPr/>
                    <a:lstStyle/>
                    <a:p>
                      <a:r>
                        <a:rPr lang="uk-UA" sz="1600" dirty="0"/>
                        <a:t>Громадськість, особистість</a:t>
                      </a:r>
                    </a:p>
                  </a:txBody>
                  <a:tcPr/>
                </a:tc>
                <a:extLst>
                  <a:ext uri="{0D108BD9-81ED-4DB2-BD59-A6C34878D82A}">
                    <a16:rowId xmlns:a16="http://schemas.microsoft.com/office/drawing/2014/main" val="10004"/>
                  </a:ext>
                </a:extLst>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a:solidFill>
                <a:srgbClr val="FF0000"/>
              </a:solidFill>
            </a:endParaRPr>
          </a:p>
          <a:p>
            <a:pPr algn="ctr"/>
            <a:r>
              <a:rPr lang="uk-UA" sz="1600" dirty="0">
                <a:solidFill>
                  <a:srgbClr val="FF0000"/>
                </a:solidFill>
              </a:rPr>
              <a:t>Держава</a:t>
            </a:r>
          </a:p>
          <a:p>
            <a:pPr algn="ctr"/>
            <a:endParaRPr lang="uk-UA" sz="1600" dirty="0">
              <a:solidFill>
                <a:srgbClr val="FF0000"/>
              </a:solidFill>
            </a:endParaRPr>
          </a:p>
          <a:p>
            <a:pPr algn="ctr"/>
            <a:endParaRPr lang="uk-UA" sz="1600" dirty="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a:solidFill>
                  <a:srgbClr val="FF0000"/>
                </a:solidFill>
              </a:rPr>
              <a:t>Особистість</a:t>
            </a: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a:solidFill>
                  <a:srgbClr val="FF0000"/>
                </a:solidFill>
              </a:rPr>
              <a:t>Суспільство</a:t>
            </a: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a:t>Державоцентриська</a:t>
            </a:r>
            <a:r>
              <a:rPr lang="uk-UA" dirty="0"/>
              <a:t> модель ДУ+ДП</a:t>
            </a:r>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a:t>Менеджеріальна</a:t>
            </a:r>
            <a:r>
              <a:rPr lang="uk-UA" dirty="0"/>
              <a:t> модель ДУ+ДП</a:t>
            </a:r>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Соціально-орієнтована модель ДУ+ДП</a:t>
            </a:r>
          </a:p>
        </p:txBody>
      </p:sp>
    </p:spTree>
    <p:extLst>
      <p:ext uri="{BB962C8B-B14F-4D97-AF65-F5344CB8AC3E}">
        <p14:creationId xmlns:p14="http://schemas.microsoft.com/office/powerpoint/2010/main" val="113316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26" y="0"/>
            <a:ext cx="8424936" cy="2862322"/>
          </a:xfrm>
          <a:prstGeom prst="rect">
            <a:avLst/>
          </a:prstGeom>
        </p:spPr>
        <p:txBody>
          <a:bodyPr wrap="square">
            <a:spAutoFit/>
          </a:bodyPr>
          <a:lstStyle/>
          <a:p>
            <a:pPr algn="ctr"/>
            <a:r>
              <a:rPr lang="uk-UA" sz="6000" dirty="0"/>
              <a:t>Кінцева мета правової політики - побудова правової держави</a:t>
            </a:r>
          </a:p>
        </p:txBody>
      </p:sp>
      <p:sp>
        <p:nvSpPr>
          <p:cNvPr id="3" name="Прямоугольник 2"/>
          <p:cNvSpPr/>
          <p:nvPr/>
        </p:nvSpPr>
        <p:spPr>
          <a:xfrm>
            <a:off x="162298" y="3429000"/>
            <a:ext cx="8731758" cy="2862322"/>
          </a:xfrm>
          <a:prstGeom prst="rect">
            <a:avLst/>
          </a:prstGeom>
        </p:spPr>
        <p:txBody>
          <a:bodyPr wrap="square">
            <a:spAutoFit/>
          </a:bodyPr>
          <a:lstStyle/>
          <a:p>
            <a:pPr algn="ctr"/>
            <a:r>
              <a:rPr lang="uk-UA" sz="3600" dirty="0"/>
              <a:t>Головне завдання української правової політики - правове забезпечення проведених реформ, демократизація суспільного життя, стабільність і правопорядок у країні. </a:t>
            </a:r>
          </a:p>
        </p:txBody>
      </p:sp>
    </p:spTree>
    <p:extLst>
      <p:ext uri="{BB962C8B-B14F-4D97-AF65-F5344CB8AC3E}">
        <p14:creationId xmlns:p14="http://schemas.microsoft.com/office/powerpoint/2010/main" val="377555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306" y="332656"/>
            <a:ext cx="8793182" cy="5693866"/>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Правова політика - особливий різновид державної політики, яка, у свою чергу, є одним із видів політики взагалі як родового інтеграційного поняття. Демократичні перетворення в Україні, зокрема в правовій сфері (визнання прав людини і громадянина, формування правової держави; судово-правова реформа; удосконалення законодавства; усвідомлення нової, гуманістичної ролі права; пошук мирних конституційних шляхів вирішення конфліктів),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a:t>
            </a:r>
          </a:p>
        </p:txBody>
      </p:sp>
    </p:spTree>
    <p:extLst>
      <p:ext uri="{BB962C8B-B14F-4D97-AF65-F5344CB8AC3E}">
        <p14:creationId xmlns:p14="http://schemas.microsoft.com/office/powerpoint/2010/main" val="140005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79697"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5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0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7126"/>
            <a:ext cx="8712968" cy="638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8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4831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2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6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sus\Desktop\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836712"/>
            <a:ext cx="9069387"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478688" cy="3108543"/>
          </a:xfrm>
          <a:prstGeom prst="rect">
            <a:avLst/>
          </a:prstGeom>
        </p:spPr>
        <p:txBody>
          <a:bodyPr wrap="square">
            <a:spAutoFit/>
          </a:bodyPr>
          <a:lstStyle/>
          <a:p>
            <a:r>
              <a:rPr lang="uk-UA" sz="2800" dirty="0">
                <a:solidFill>
                  <a:srgbClr val="FF0000"/>
                </a:solidFill>
                <a:latin typeface="Times New Roman" panose="02020603050405020304" pitchFamily="18" charset="0"/>
                <a:cs typeface="Times New Roman" panose="02020603050405020304" pitchFamily="18" charset="0"/>
              </a:rPr>
              <a:t>Політика</a:t>
            </a:r>
            <a:r>
              <a:rPr lang="uk-UA" sz="2800" dirty="0">
                <a:solidFill>
                  <a:srgbClr val="002060"/>
                </a:solidFill>
                <a:latin typeface="Times New Roman" panose="02020603050405020304" pitchFamily="18" charset="0"/>
                <a:cs typeface="Times New Roman" panose="02020603050405020304" pitchFamily="18" charset="0"/>
              </a:rPr>
              <a:t> в традиційному розумінні інтерпретується як середовище взаємодії між різними соціальними групами, партіями, націями, народами, державами, владою і населенням, а також громадянами та їх об'єднаннями. Це найважливіший і найскладніший пласт суспільного життя, "самостійний світ політичних цінностей"</a:t>
            </a:r>
          </a:p>
        </p:txBody>
      </p:sp>
      <p:sp>
        <p:nvSpPr>
          <p:cNvPr id="3" name="Прямоугольник 2"/>
          <p:cNvSpPr/>
          <p:nvPr/>
        </p:nvSpPr>
        <p:spPr>
          <a:xfrm>
            <a:off x="1403648" y="3573016"/>
            <a:ext cx="7542584" cy="3108543"/>
          </a:xfrm>
          <a:prstGeom prst="rect">
            <a:avLst/>
          </a:prstGeom>
        </p:spPr>
        <p:txBody>
          <a:bodyPr wrap="square">
            <a:spAutoFit/>
          </a:bodyPr>
          <a:lstStyle/>
          <a:p>
            <a:r>
              <a:rPr lang="uk-UA" sz="2800" dirty="0">
                <a:solidFill>
                  <a:srgbClr val="FF0000"/>
                </a:solidFill>
                <a:latin typeface="Times New Roman" panose="02020603050405020304" pitchFamily="18" charset="0"/>
                <a:cs typeface="Times New Roman" panose="02020603050405020304" pitchFamily="18" charset="0"/>
              </a:rPr>
              <a:t>Під </a:t>
            </a:r>
            <a:r>
              <a:rPr lang="uk-UA" sz="2800" dirty="0">
                <a:solidFill>
                  <a:srgbClr val="002060"/>
                </a:solidFill>
                <a:latin typeface="Times New Roman" panose="02020603050405020304" pitchFamily="18" charset="0"/>
                <a:cs typeface="Times New Roman" panose="02020603050405020304" pitchFamily="18" charset="0"/>
              </a:rPr>
              <a:t>державною політикою </a:t>
            </a:r>
            <a:r>
              <a:rPr lang="uk-UA" sz="2800" dirty="0">
                <a:solidFill>
                  <a:srgbClr val="FF0000"/>
                </a:solidFill>
                <a:latin typeface="Times New Roman" panose="02020603050405020304" pitchFamily="18" charset="0"/>
                <a:cs typeface="Times New Roman" panose="02020603050405020304" pitchFamily="18" charset="0"/>
              </a:rPr>
              <a:t>слід розуміти сукупність ціннісних цілей, державно-управлінських заходів, рішень і дій, порядок реалізації державно-політичних рішень (поставлених державною владою цілей) і системи державного управління розвитком країни. </a:t>
            </a:r>
          </a:p>
        </p:txBody>
      </p:sp>
    </p:spTree>
    <p:extLst>
      <p:ext uri="{BB962C8B-B14F-4D97-AF65-F5344CB8AC3E}">
        <p14:creationId xmlns:p14="http://schemas.microsoft.com/office/powerpoint/2010/main" val="4266553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444668"/>
            <a:ext cx="50292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sus\Desktop\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50292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6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081088"/>
            <a:ext cx="6640513"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60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33600"/>
            <a:ext cx="9144000" cy="2585323"/>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ПОЛІТИКА ТА УПРАВЛІННЯ У СФЕРАХ СУСПІЛЬНОГО ЖИТТЯ</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70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2266491"/>
            <a:ext cx="9144000" cy="2246769"/>
          </a:xfrm>
          <a:prstGeom prst="rect">
            <a:avLst/>
          </a:prstGeom>
          <a:noFill/>
          <a:effectLst>
            <a:innerShdw blurRad="63500" dist="50800">
              <a:prstClr val="black">
                <a:alpha val="50000"/>
              </a:prstClr>
            </a:innerShdw>
          </a:effectLst>
        </p:spPr>
        <p:txBody>
          <a:bodyPr wrap="square" lIns="91440" tIns="45720" rIns="91440" bIns="45720">
            <a:prstTxWarp prst="textArchDown">
              <a:avLst/>
            </a:prstTxWarp>
            <a:spAutoFit/>
          </a:bodyPr>
          <a:lstStyle/>
          <a:p>
            <a:pPr algn="ctr"/>
            <a:r>
              <a:rPr lang="uk-UA" sz="1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суспільство</a:t>
            </a:r>
          </a:p>
        </p:txBody>
      </p:sp>
      <p:sp>
        <p:nvSpPr>
          <p:cNvPr id="2" name="Прямоугольник 1"/>
          <p:cNvSpPr/>
          <p:nvPr/>
        </p:nvSpPr>
        <p:spPr>
          <a:xfrm>
            <a:off x="-62537" y="-19178"/>
            <a:ext cx="417928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p>
        </p:txBody>
      </p:sp>
      <p:sp>
        <p:nvSpPr>
          <p:cNvPr id="3" name="Прямоугольник 2"/>
          <p:cNvSpPr/>
          <p:nvPr/>
        </p:nvSpPr>
        <p:spPr>
          <a:xfrm>
            <a:off x="1264996" y="2348880"/>
            <a:ext cx="20537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a:ln w="11430"/>
                <a:solidFill>
                  <a:srgbClr val="0070C0"/>
                </a:solidFill>
                <a:effectLst>
                  <a:outerShdw blurRad="76200" dist="50800" dir="5400000" algn="tl" rotWithShape="0">
                    <a:srgbClr val="000000">
                      <a:alpha val="65000"/>
                    </a:srgbClr>
                  </a:outerShdw>
                </a:effectLst>
              </a:rPr>
              <a:t>Влада</a:t>
            </a:r>
          </a:p>
        </p:txBody>
      </p:sp>
      <p:sp>
        <p:nvSpPr>
          <p:cNvPr id="4" name="Прямоугольник 3"/>
          <p:cNvSpPr/>
          <p:nvPr/>
        </p:nvSpPr>
        <p:spPr>
          <a:xfrm>
            <a:off x="5541347" y="0"/>
            <a:ext cx="3570593"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Державне </a:t>
            </a:r>
          </a:p>
          <a:p>
            <a:pPr algn="ctr"/>
            <a:r>
              <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управління</a:t>
            </a:r>
          </a:p>
        </p:txBody>
      </p:sp>
      <p:sp>
        <p:nvSpPr>
          <p:cNvPr id="5" name="Стрелка вниз 4"/>
          <p:cNvSpPr/>
          <p:nvPr/>
        </p:nvSpPr>
        <p:spPr>
          <a:xfrm rot="19806730">
            <a:off x="1761134" y="1054471"/>
            <a:ext cx="531944" cy="139970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6" name="Стрелка вниз 5"/>
          <p:cNvSpPr/>
          <p:nvPr/>
        </p:nvSpPr>
        <p:spPr>
          <a:xfrm rot="19806730">
            <a:off x="3322835" y="3474400"/>
            <a:ext cx="531944" cy="18569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5445224"/>
            <a:ext cx="91440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cap="none" spc="50" dirty="0">
                <a:ln w="11430"/>
                <a:solidFill>
                  <a:srgbClr val="FFFF00"/>
                </a:solidFill>
                <a:effectLst>
                  <a:outerShdw blurRad="76200" dist="50800" dir="5400000" algn="tl" rotWithShape="0">
                    <a:srgbClr val="000000">
                      <a:alpha val="65000"/>
                    </a:srgbClr>
                  </a:outerShdw>
                </a:effectLst>
              </a:rPr>
              <a:t>РЕСУРСИ</a:t>
            </a:r>
          </a:p>
        </p:txBody>
      </p:sp>
      <p:sp>
        <p:nvSpPr>
          <p:cNvPr id="8" name="Стрелка вниз 7"/>
          <p:cNvSpPr/>
          <p:nvPr/>
        </p:nvSpPr>
        <p:spPr>
          <a:xfrm rot="1870819">
            <a:off x="6134976" y="1460753"/>
            <a:ext cx="531944" cy="43332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uk-UA" b="1" dirty="0">
                <a:solidFill>
                  <a:srgbClr val="FF0000"/>
                </a:solidFill>
              </a:rPr>
              <a:t>адміністрування</a:t>
            </a:r>
          </a:p>
        </p:txBody>
      </p:sp>
      <p:sp>
        <p:nvSpPr>
          <p:cNvPr id="10" name="Стрелка вниз 9"/>
          <p:cNvSpPr/>
          <p:nvPr/>
        </p:nvSpPr>
        <p:spPr>
          <a:xfrm rot="3484308">
            <a:off x="4269739" y="1205338"/>
            <a:ext cx="406282" cy="228708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
        <p:nvSpPr>
          <p:cNvPr id="11" name="Стрелка вниз 10"/>
          <p:cNvSpPr/>
          <p:nvPr/>
        </p:nvSpPr>
        <p:spPr>
          <a:xfrm rot="14330766">
            <a:off x="3933215" y="632352"/>
            <a:ext cx="406282" cy="228708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solidFill>
                <a:srgbClr val="FF0000"/>
              </a:solidFill>
            </a:endParaRPr>
          </a:p>
        </p:txBody>
      </p:sp>
    </p:spTree>
    <p:extLst>
      <p:ext uri="{BB962C8B-B14F-4D97-AF65-F5344CB8AC3E}">
        <p14:creationId xmlns:p14="http://schemas.microsoft.com/office/powerpoint/2010/main" val="2688643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01"/>
            <a:ext cx="3707904" cy="261610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a:t>
            </a: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28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Створення</a:t>
            </a: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стратегії</a:t>
            </a: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діяльності</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4542447" y="-3301"/>
            <a:ext cx="4601553" cy="249299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Державне управління</a:t>
            </a:r>
          </a:p>
          <a:p>
            <a:pPr algn="ctr"/>
            <a:r>
              <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Реалізація стратегії та напрямків діяльності </a:t>
            </a:r>
          </a:p>
        </p:txBody>
      </p:sp>
      <p:sp>
        <p:nvSpPr>
          <p:cNvPr id="4" name="Прямоугольник 3"/>
          <p:cNvSpPr/>
          <p:nvPr/>
        </p:nvSpPr>
        <p:spPr>
          <a:xfrm>
            <a:off x="611560" y="4293096"/>
            <a:ext cx="777686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Галузь господарювання </a:t>
            </a:r>
          </a:p>
        </p:txBody>
      </p:sp>
      <p:sp>
        <p:nvSpPr>
          <p:cNvPr id="5" name="Стрелка вправо 4"/>
          <p:cNvSpPr/>
          <p:nvPr/>
        </p:nvSpPr>
        <p:spPr>
          <a:xfrm>
            <a:off x="3709657" y="1124743"/>
            <a:ext cx="1296144" cy="648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6195151" y="2632645"/>
            <a:ext cx="648072" cy="1464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938891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464" y="73135"/>
            <a:ext cx="8699241" cy="646331"/>
          </a:xfrm>
          <a:prstGeom prst="rect">
            <a:avLst/>
          </a:prstGeom>
        </p:spPr>
        <p:txBody>
          <a:bodyPr wrap="none">
            <a:spAutoFit/>
          </a:bodyPr>
          <a:lstStyle/>
          <a:p>
            <a:r>
              <a:rPr lang="uk-UA" sz="3600" dirty="0">
                <a:solidFill>
                  <a:srgbClr val="FF0000"/>
                </a:solidFill>
                <a:latin typeface="Times New Roman" panose="02020603050405020304" pitchFamily="18" charset="0"/>
                <a:cs typeface="Times New Roman" panose="02020603050405020304" pitchFamily="18" charset="0"/>
              </a:rPr>
              <a:t>Економічні функції суспільства та держави</a:t>
            </a:r>
          </a:p>
        </p:txBody>
      </p:sp>
      <p:sp>
        <p:nvSpPr>
          <p:cNvPr id="4" name="Прямоугольник 3"/>
          <p:cNvSpPr/>
          <p:nvPr/>
        </p:nvSpPr>
        <p:spPr>
          <a:xfrm>
            <a:off x="153685" y="1866138"/>
            <a:ext cx="4394921" cy="707886"/>
          </a:xfrm>
          <a:prstGeom prst="rect">
            <a:avLst/>
          </a:prstGeom>
        </p:spPr>
        <p:txBody>
          <a:bodyPr wrap="none">
            <a:spAutoFit/>
          </a:bodyPr>
          <a:lstStyle/>
          <a:p>
            <a:r>
              <a:rPr lang="uk-UA" sz="4000" dirty="0">
                <a:solidFill>
                  <a:srgbClr val="FF0000"/>
                </a:solidFill>
              </a:rPr>
              <a:t>Бюджетна політика</a:t>
            </a:r>
          </a:p>
        </p:txBody>
      </p:sp>
      <p:sp>
        <p:nvSpPr>
          <p:cNvPr id="5" name="Прямоугольник 4"/>
          <p:cNvSpPr/>
          <p:nvPr/>
        </p:nvSpPr>
        <p:spPr>
          <a:xfrm>
            <a:off x="4823544" y="1896914"/>
            <a:ext cx="4404411" cy="707886"/>
          </a:xfrm>
          <a:prstGeom prst="rect">
            <a:avLst/>
          </a:prstGeom>
        </p:spPr>
        <p:txBody>
          <a:bodyPr wrap="none">
            <a:spAutoFit/>
          </a:bodyPr>
          <a:lstStyle/>
          <a:p>
            <a:r>
              <a:rPr lang="uk-UA" sz="4000" dirty="0">
                <a:solidFill>
                  <a:srgbClr val="FF0000"/>
                </a:solidFill>
              </a:rPr>
              <a:t>Фінансова політика</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 y="4005064"/>
            <a:ext cx="914400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низ 5"/>
          <p:cNvSpPr/>
          <p:nvPr/>
        </p:nvSpPr>
        <p:spPr>
          <a:xfrm rot="2957407">
            <a:off x="2949740" y="11913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rot="18483388">
            <a:off x="6369828" y="12017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3088968" y="3140968"/>
            <a:ext cx="2635160" cy="831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1374394" y="650575"/>
            <a:ext cx="6847003" cy="584775"/>
          </a:xfrm>
          <a:prstGeom prst="rect">
            <a:avLst/>
          </a:prstGeom>
          <a:noFill/>
        </p:spPr>
        <p:txBody>
          <a:bodyPr wrap="none" rtlCol="0">
            <a:spAutoFit/>
          </a:bodyPr>
          <a:lstStyle/>
          <a:p>
            <a:r>
              <a:rPr lang="uk-UA" sz="3200" dirty="0">
                <a:latin typeface="Times New Roman" panose="02020603050405020304" pitchFamily="18" charset="0"/>
                <a:cs typeface="Times New Roman" panose="02020603050405020304" pitchFamily="18" charset="0"/>
              </a:rPr>
              <a:t>Ринкова та планова економічні моделі</a:t>
            </a:r>
          </a:p>
        </p:txBody>
      </p:sp>
      <p:sp>
        <p:nvSpPr>
          <p:cNvPr id="12" name="Прямоугольник 11"/>
          <p:cNvSpPr/>
          <p:nvPr/>
        </p:nvSpPr>
        <p:spPr>
          <a:xfrm>
            <a:off x="2494006" y="2543245"/>
            <a:ext cx="4455130" cy="707886"/>
          </a:xfrm>
          <a:prstGeom prst="rect">
            <a:avLst/>
          </a:prstGeom>
        </p:spPr>
        <p:txBody>
          <a:bodyPr wrap="none">
            <a:spAutoFit/>
          </a:bodyPr>
          <a:lstStyle/>
          <a:p>
            <a:r>
              <a:rPr lang="uk-UA" sz="4000" dirty="0">
                <a:solidFill>
                  <a:srgbClr val="FF0000"/>
                </a:solidFill>
              </a:rPr>
              <a:t>Податкова політика</a:t>
            </a:r>
          </a:p>
        </p:txBody>
      </p:sp>
    </p:spTree>
    <p:extLst>
      <p:ext uri="{BB962C8B-B14F-4D97-AF65-F5344CB8AC3E}">
        <p14:creationId xmlns:p14="http://schemas.microsoft.com/office/powerpoint/2010/main" val="1900360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7" y="-25292"/>
            <a:ext cx="9168618" cy="646331"/>
          </a:xfrm>
          <a:prstGeom prst="rect">
            <a:avLst/>
          </a:prstGeom>
        </p:spPr>
        <p:txBody>
          <a:bodyPr wrap="square">
            <a:spAutoFit/>
          </a:bodyPr>
          <a:lstStyle/>
          <a:p>
            <a:r>
              <a:rPr lang="uk-UA" sz="3600" dirty="0">
                <a:solidFill>
                  <a:srgbClr val="FF0000"/>
                </a:solidFill>
                <a:latin typeface="Times New Roman" panose="02020603050405020304" pitchFamily="18" charset="0"/>
                <a:cs typeface="Times New Roman" panose="02020603050405020304" pitchFamily="18" charset="0"/>
              </a:rPr>
              <a:t>Державне управління природокористуванням</a:t>
            </a:r>
          </a:p>
        </p:txBody>
      </p:sp>
      <p:sp>
        <p:nvSpPr>
          <p:cNvPr id="3" name="Прямоугольник 2"/>
          <p:cNvSpPr/>
          <p:nvPr/>
        </p:nvSpPr>
        <p:spPr>
          <a:xfrm>
            <a:off x="-27710" y="621039"/>
            <a:ext cx="9144000" cy="2554545"/>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Державне управління у сфері природокористування будемо розглядати як управління охороною навколишнього природного середовища, природокористуванням та екологічною безпекою. Це система управління, яка забезпечує формування та сприяє реалізації екологічної політики та міжнародних екологічних зобов'язань із застосуванням законодавчо визначених державних функцій, економічних, правових, організаційних механізмів і важелів, що забезпечують </a:t>
            </a:r>
            <a:r>
              <a:rPr lang="uk-UA" sz="2000" b="1" dirty="0">
                <a:solidFill>
                  <a:srgbClr val="FF0000"/>
                </a:solidFill>
                <a:latin typeface="Times New Roman" panose="02020603050405020304" pitchFamily="18" charset="0"/>
                <a:cs typeface="Times New Roman" panose="02020603050405020304" pitchFamily="18" charset="0"/>
              </a:rPr>
              <a:t>гармонізацію відносин природи і суспільства</a:t>
            </a:r>
            <a:r>
              <a:rPr lang="uk-UA" sz="2000" dirty="0">
                <a:latin typeface="Times New Roman" panose="02020603050405020304" pitchFamily="18" charset="0"/>
                <a:cs typeface="Times New Roman" panose="02020603050405020304" pitchFamily="18" charset="0"/>
              </a:rPr>
              <a:t>, збалансованого розвитку еколого-господарських, </a:t>
            </a:r>
            <a:r>
              <a:rPr lang="uk-UA" sz="2000" dirty="0" err="1">
                <a:latin typeface="Times New Roman" panose="02020603050405020304" pitchFamily="18" charset="0"/>
                <a:cs typeface="Times New Roman" panose="02020603050405020304" pitchFamily="18" charset="0"/>
              </a:rPr>
              <a:t>етноландшафтних</a:t>
            </a:r>
            <a:r>
              <a:rPr lang="uk-UA" sz="2000" dirty="0">
                <a:latin typeface="Times New Roman" panose="02020603050405020304" pitchFamily="18" charset="0"/>
                <a:cs typeface="Times New Roman" panose="02020603050405020304" pitchFamily="18" charset="0"/>
              </a:rPr>
              <a:t> і </a:t>
            </a:r>
            <a:r>
              <a:rPr lang="uk-UA" sz="2000" dirty="0" err="1">
                <a:latin typeface="Times New Roman" panose="02020603050405020304" pitchFamily="18" charset="0"/>
                <a:cs typeface="Times New Roman" panose="02020603050405020304" pitchFamily="18" charset="0"/>
              </a:rPr>
              <a:t>природоресурсних</a:t>
            </a:r>
            <a:r>
              <a:rPr lang="uk-UA" sz="2000" dirty="0">
                <a:latin typeface="Times New Roman" panose="02020603050405020304" pitchFamily="18" charset="0"/>
                <a:cs typeface="Times New Roman" panose="02020603050405020304" pitchFamily="18" charset="0"/>
              </a:rPr>
              <a:t> систем.</a:t>
            </a:r>
          </a:p>
        </p:txBody>
      </p:sp>
      <p:sp>
        <p:nvSpPr>
          <p:cNvPr id="4" name="Прямоугольник 3"/>
          <p:cNvSpPr/>
          <p:nvPr/>
        </p:nvSpPr>
        <p:spPr>
          <a:xfrm>
            <a:off x="-27710" y="3175583"/>
            <a:ext cx="2953950" cy="461665"/>
          </a:xfrm>
          <a:prstGeom prst="rect">
            <a:avLst/>
          </a:prstGeom>
        </p:spPr>
        <p:txBody>
          <a:bodyPr wrap="none">
            <a:spAutoFit/>
          </a:bodyPr>
          <a:lstStyle/>
          <a:p>
            <a:r>
              <a:rPr lang="uk-UA" sz="2400" dirty="0">
                <a:solidFill>
                  <a:srgbClr val="FF0000"/>
                </a:solidFill>
              </a:rPr>
              <a:t>Стимулююча функція</a:t>
            </a:r>
          </a:p>
        </p:txBody>
      </p:sp>
      <p:sp>
        <p:nvSpPr>
          <p:cNvPr id="5" name="Прямоугольник 4"/>
          <p:cNvSpPr/>
          <p:nvPr/>
        </p:nvSpPr>
        <p:spPr>
          <a:xfrm>
            <a:off x="1804080" y="4136882"/>
            <a:ext cx="3095078" cy="461665"/>
          </a:xfrm>
          <a:prstGeom prst="rect">
            <a:avLst/>
          </a:prstGeom>
        </p:spPr>
        <p:txBody>
          <a:bodyPr wrap="none">
            <a:spAutoFit/>
          </a:bodyPr>
          <a:lstStyle/>
          <a:p>
            <a:r>
              <a:rPr lang="uk-UA" sz="2400" dirty="0">
                <a:solidFill>
                  <a:srgbClr val="FF0000"/>
                </a:solidFill>
              </a:rPr>
              <a:t>Контролююча функція</a:t>
            </a:r>
          </a:p>
        </p:txBody>
      </p:sp>
      <p:sp>
        <p:nvSpPr>
          <p:cNvPr id="6" name="Прямоугольник 5"/>
          <p:cNvSpPr/>
          <p:nvPr/>
        </p:nvSpPr>
        <p:spPr>
          <a:xfrm>
            <a:off x="683567" y="3637248"/>
            <a:ext cx="3280963" cy="461665"/>
          </a:xfrm>
          <a:prstGeom prst="rect">
            <a:avLst/>
          </a:prstGeom>
        </p:spPr>
        <p:txBody>
          <a:bodyPr wrap="none">
            <a:spAutoFit/>
          </a:bodyPr>
          <a:lstStyle/>
          <a:p>
            <a:r>
              <a:rPr lang="uk-UA" sz="2400" dirty="0">
                <a:solidFill>
                  <a:srgbClr val="FF0000"/>
                </a:solidFill>
              </a:rPr>
              <a:t>Регламентуюча функція</a:t>
            </a:r>
          </a:p>
        </p:txBody>
      </p:sp>
      <p:sp>
        <p:nvSpPr>
          <p:cNvPr id="7" name="Прямоугольник 6"/>
          <p:cNvSpPr/>
          <p:nvPr/>
        </p:nvSpPr>
        <p:spPr>
          <a:xfrm>
            <a:off x="3491880" y="5046147"/>
            <a:ext cx="3421258" cy="461665"/>
          </a:xfrm>
          <a:prstGeom prst="rect">
            <a:avLst/>
          </a:prstGeom>
        </p:spPr>
        <p:txBody>
          <a:bodyPr wrap="none">
            <a:spAutoFit/>
          </a:bodyPr>
          <a:lstStyle/>
          <a:p>
            <a:r>
              <a:rPr lang="uk-UA" sz="2400" dirty="0" err="1">
                <a:solidFill>
                  <a:srgbClr val="FF0000"/>
                </a:solidFill>
              </a:rPr>
              <a:t>Цілепокладення</a:t>
            </a:r>
            <a:r>
              <a:rPr lang="uk-UA" sz="2400" dirty="0">
                <a:solidFill>
                  <a:srgbClr val="FF0000"/>
                </a:solidFill>
              </a:rPr>
              <a:t> функція</a:t>
            </a:r>
          </a:p>
        </p:txBody>
      </p:sp>
      <p:sp>
        <p:nvSpPr>
          <p:cNvPr id="8" name="Прямоугольник 7"/>
          <p:cNvSpPr/>
          <p:nvPr/>
        </p:nvSpPr>
        <p:spPr>
          <a:xfrm>
            <a:off x="2926240" y="4584482"/>
            <a:ext cx="2910284" cy="461665"/>
          </a:xfrm>
          <a:prstGeom prst="rect">
            <a:avLst/>
          </a:prstGeom>
        </p:spPr>
        <p:txBody>
          <a:bodyPr wrap="none">
            <a:spAutoFit/>
          </a:bodyPr>
          <a:lstStyle/>
          <a:p>
            <a:r>
              <a:rPr lang="uk-UA" sz="2400" dirty="0">
                <a:solidFill>
                  <a:srgbClr val="FF0000"/>
                </a:solidFill>
              </a:rPr>
              <a:t>Організуюча функція</a:t>
            </a:r>
          </a:p>
        </p:txBody>
      </p:sp>
    </p:spTree>
    <p:extLst>
      <p:ext uri="{BB962C8B-B14F-4D97-AF65-F5344CB8AC3E}">
        <p14:creationId xmlns:p14="http://schemas.microsoft.com/office/powerpoint/2010/main" val="2067572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494085"/>
          </a:xfrm>
          <a:prstGeom prst="rect">
            <a:avLst/>
          </a:prstGeom>
        </p:spPr>
        <p:txBody>
          <a:bodyPr wrap="square">
            <a:spAutoFit/>
          </a:bodyPr>
          <a:lstStyle/>
          <a:p>
            <a:pPr algn="just"/>
            <a:r>
              <a:rPr lang="uk-UA" sz="3200" dirty="0">
                <a:solidFill>
                  <a:srgbClr val="7030A0"/>
                </a:solidFill>
                <a:latin typeface="Times New Roman" panose="02020603050405020304" pitchFamily="18" charset="0"/>
                <a:cs typeface="Times New Roman" panose="02020603050405020304" pitchFamily="18" charset="0"/>
              </a:rPr>
              <a:t>глобальність та комплексність проблем природокористування, стратегічна мета державного управління у цій сфері полягає в максимальному збереженні природних ресурсів, їх раціональному використанні, запобіганні негативних наслідків використання, забезпеченні прав та свобод людини і громадянина, які стосуються збереження сприятливих умов життя в процесі природокористування та розвитку людини, відтворення навколишнього природного середовища для прийдешніх поколінь, формуванні у населення ощадливого ставлення до використання природних ресурсів</a:t>
            </a:r>
          </a:p>
        </p:txBody>
      </p:sp>
    </p:spTree>
    <p:extLst>
      <p:ext uri="{BB962C8B-B14F-4D97-AF65-F5344CB8AC3E}">
        <p14:creationId xmlns:p14="http://schemas.microsoft.com/office/powerpoint/2010/main" val="16503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52" y="0"/>
            <a:ext cx="841300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УСПС </a:t>
            </a:r>
            <a:r>
              <a:rPr lang="uk-UA" sz="2800" dirty="0">
                <a:solidFill>
                  <a:srgbClr val="FF0000"/>
                </a:solidFill>
              </a:rPr>
              <a:t>Управління соціальними процесами суспільства</a:t>
            </a:r>
            <a:endParaRPr lang="ru-RU" sz="2800" b="1" cap="none" spc="50" dirty="0">
              <a:ln w="11430"/>
              <a:solidFill>
                <a:srgbClr val="FF0000"/>
              </a:solidFill>
              <a:effectLst>
                <a:outerShdw blurRad="76200" dist="50800" dir="5400000" algn="tl" rotWithShape="0">
                  <a:srgbClr val="000000">
                    <a:alpha val="65000"/>
                  </a:srgbClr>
                </a:outerShdw>
              </a:effectLst>
            </a:endParaRPr>
          </a:p>
        </p:txBody>
      </p:sp>
      <p:sp>
        <p:nvSpPr>
          <p:cNvPr id="3" name="Прямоугольник 2"/>
          <p:cNvSpPr/>
          <p:nvPr/>
        </p:nvSpPr>
        <p:spPr>
          <a:xfrm>
            <a:off x="179512" y="1379708"/>
            <a:ext cx="308045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Гуманітарна ПД</a:t>
            </a:r>
          </a:p>
        </p:txBody>
      </p:sp>
      <p:sp>
        <p:nvSpPr>
          <p:cNvPr id="5" name="Прямоугольник 4"/>
          <p:cNvSpPr/>
          <p:nvPr/>
        </p:nvSpPr>
        <p:spPr>
          <a:xfrm>
            <a:off x="2853093" y="909767"/>
            <a:ext cx="29797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Економічна ПД</a:t>
            </a:r>
          </a:p>
        </p:txBody>
      </p:sp>
      <p:sp>
        <p:nvSpPr>
          <p:cNvPr id="6" name="Прямоугольник 5"/>
          <p:cNvSpPr/>
          <p:nvPr/>
        </p:nvSpPr>
        <p:spPr>
          <a:xfrm>
            <a:off x="4366504" y="1624991"/>
            <a:ext cx="480715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ПД в політичних аспектів</a:t>
            </a:r>
          </a:p>
        </p:txBody>
      </p:sp>
      <p:sp>
        <p:nvSpPr>
          <p:cNvPr id="7" name="Прямоугольник 6"/>
          <p:cNvSpPr/>
          <p:nvPr/>
        </p:nvSpPr>
        <p:spPr>
          <a:xfrm>
            <a:off x="26517" y="2881518"/>
            <a:ext cx="232307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Освітню ПД</a:t>
            </a:r>
          </a:p>
        </p:txBody>
      </p:sp>
      <p:sp>
        <p:nvSpPr>
          <p:cNvPr id="8" name="Прямоугольник 7"/>
          <p:cNvSpPr/>
          <p:nvPr/>
        </p:nvSpPr>
        <p:spPr>
          <a:xfrm>
            <a:off x="-26478" y="3501008"/>
            <a:ext cx="442242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в охорони здоров'я</a:t>
            </a:r>
          </a:p>
        </p:txBody>
      </p:sp>
      <p:sp>
        <p:nvSpPr>
          <p:cNvPr id="9" name="Прямоугольник 8"/>
          <p:cNvSpPr/>
          <p:nvPr/>
        </p:nvSpPr>
        <p:spPr>
          <a:xfrm>
            <a:off x="-64711" y="4085783"/>
            <a:ext cx="569700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соціального забезпечення</a:t>
            </a:r>
          </a:p>
        </p:txBody>
      </p:sp>
      <p:sp>
        <p:nvSpPr>
          <p:cNvPr id="10" name="Стрелка вниз 9"/>
          <p:cNvSpPr/>
          <p:nvPr/>
        </p:nvSpPr>
        <p:spPr>
          <a:xfrm rot="10800000">
            <a:off x="1125568" y="196448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Стрелка вниз 3"/>
          <p:cNvSpPr/>
          <p:nvPr/>
        </p:nvSpPr>
        <p:spPr>
          <a:xfrm rot="2513148">
            <a:off x="1470651" y="586245"/>
            <a:ext cx="434204" cy="92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низ 10"/>
          <p:cNvSpPr/>
          <p:nvPr/>
        </p:nvSpPr>
        <p:spPr>
          <a:xfrm rot="20063995">
            <a:off x="6725018" y="561526"/>
            <a:ext cx="434204" cy="1154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4058296" y="438093"/>
            <a:ext cx="434204" cy="5735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6599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asus\Desktop\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682"/>
            <a:ext cx="8208912" cy="67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87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652" y="7755"/>
            <a:ext cx="9165704" cy="461665"/>
          </a:xfrm>
          <a:prstGeom prst="rect">
            <a:avLst/>
          </a:prstGeom>
        </p:spPr>
        <p:txBody>
          <a:bodyPr wrap="square">
            <a:spAutoFit/>
          </a:bodyPr>
          <a:lstStyle/>
          <a:p>
            <a:r>
              <a:rPr lang="uk-UA" sz="2400" b="1" dirty="0">
                <a:solidFill>
                  <a:srgbClr val="FF0000"/>
                </a:solidFill>
                <a:latin typeface="Times New Roman" panose="02020603050405020304" pitchFamily="18" charset="0"/>
                <a:cs typeface="Times New Roman" panose="02020603050405020304" pitchFamily="18" charset="0"/>
              </a:rPr>
              <a:t>Державне управління соціальними процесами суспільства</a:t>
            </a:r>
          </a:p>
        </p:txBody>
      </p:sp>
      <p:sp>
        <p:nvSpPr>
          <p:cNvPr id="3" name="Прямоугольник 2"/>
          <p:cNvSpPr/>
          <p:nvPr/>
        </p:nvSpPr>
        <p:spPr>
          <a:xfrm>
            <a:off x="159652" y="524838"/>
            <a:ext cx="8640960" cy="1384995"/>
          </a:xfrm>
          <a:prstGeom prst="rect">
            <a:avLst/>
          </a:prstGeom>
        </p:spPr>
        <p:txBody>
          <a:bodyPr wrap="square">
            <a:spAutoFit/>
          </a:bodyPr>
          <a:lstStyle/>
          <a:p>
            <a:pPr algn="ctr"/>
            <a:r>
              <a:rPr lang="uk-UA" sz="2800" b="1" dirty="0">
                <a:solidFill>
                  <a:srgbClr val="7030A0"/>
                </a:solidFill>
              </a:rPr>
              <a:t>"Декларації соціального прогресу і розвитку", проголошеній резолюцією 2542 (XXIV) Генеральної Асамблеї ООН ще в грудні 1969 р. </a:t>
            </a:r>
          </a:p>
        </p:txBody>
      </p:sp>
    </p:spTree>
    <p:extLst>
      <p:ext uri="{BB962C8B-B14F-4D97-AF65-F5344CB8AC3E}">
        <p14:creationId xmlns:p14="http://schemas.microsoft.com/office/powerpoint/2010/main" val="2405866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25" y="188640"/>
            <a:ext cx="9144000" cy="2308324"/>
          </a:xfrm>
          <a:prstGeom prst="rect">
            <a:avLst/>
          </a:prstGeom>
        </p:spPr>
        <p:txBody>
          <a:bodyPr wrap="square">
            <a:spAutoFit/>
          </a:bodyPr>
          <a:lstStyle/>
          <a:p>
            <a:r>
              <a:rPr lang="ru-RU" sz="2400" dirty="0" err="1"/>
              <a:t>Соціальний</a:t>
            </a:r>
            <a:r>
              <a:rPr lang="ru-RU" sz="2400" dirty="0"/>
              <a:t> </a:t>
            </a:r>
            <a:r>
              <a:rPr lang="ru-RU" sz="2400" dirty="0" err="1"/>
              <a:t>процес</a:t>
            </a:r>
            <a:r>
              <a:rPr lang="ru-RU" sz="2400" dirty="0"/>
              <a:t> (англ. </a:t>
            </a:r>
            <a:r>
              <a:rPr lang="en-US" sz="2400" dirty="0"/>
              <a:t>social process) - </a:t>
            </a:r>
            <a:r>
              <a:rPr lang="ru-RU" sz="2400" dirty="0" err="1"/>
              <a:t>це</a:t>
            </a:r>
            <a:r>
              <a:rPr lang="ru-RU" sz="2400" dirty="0"/>
              <a:t> </a:t>
            </a:r>
            <a:r>
              <a:rPr lang="ru-RU" sz="2400" dirty="0" err="1"/>
              <a:t>сукупність</a:t>
            </a:r>
            <a:r>
              <a:rPr lang="ru-RU" sz="2400" dirty="0"/>
              <a:t> </a:t>
            </a:r>
            <a:r>
              <a:rPr lang="ru-RU" sz="2400" dirty="0" err="1"/>
              <a:t>соціальних</a:t>
            </a:r>
            <a:r>
              <a:rPr lang="ru-RU" sz="2400" dirty="0"/>
              <a:t> </a:t>
            </a:r>
            <a:r>
              <a:rPr lang="ru-RU" sz="2400" dirty="0" err="1"/>
              <a:t>подій</a:t>
            </a:r>
            <a:r>
              <a:rPr lang="ru-RU" sz="2400" dirty="0"/>
              <a:t>, </a:t>
            </a:r>
            <a:r>
              <a:rPr lang="ru-RU" sz="2400" dirty="0" err="1"/>
              <a:t>станів</a:t>
            </a:r>
            <a:r>
              <a:rPr lang="ru-RU" sz="2400" dirty="0"/>
              <a:t>, </a:t>
            </a:r>
            <a:r>
              <a:rPr lang="ru-RU" sz="2400" dirty="0" err="1"/>
              <a:t>змін</a:t>
            </a:r>
            <a:r>
              <a:rPr lang="ru-RU" sz="2400" dirty="0"/>
              <a:t>, </a:t>
            </a:r>
            <a:r>
              <a:rPr lang="ru-RU" sz="2400" dirty="0" err="1"/>
              <a:t>відносин</a:t>
            </a:r>
            <a:r>
              <a:rPr lang="ru-RU" sz="2400" dirty="0"/>
              <a:t>, </a:t>
            </a:r>
            <a:r>
              <a:rPr lang="ru-RU" sz="2400" dirty="0" err="1"/>
              <a:t>які</a:t>
            </a:r>
            <a:r>
              <a:rPr lang="ru-RU" sz="2400" dirty="0"/>
              <a:t> </a:t>
            </a:r>
            <a:r>
              <a:rPr lang="ru-RU" sz="2400" dirty="0" err="1"/>
              <a:t>мають</a:t>
            </a:r>
            <a:r>
              <a:rPr lang="ru-RU" sz="2400" dirty="0"/>
              <a:t> </a:t>
            </a:r>
            <a:r>
              <a:rPr lang="ru-RU" sz="2400" dirty="0" err="1"/>
              <a:t>певну</a:t>
            </a:r>
            <a:r>
              <a:rPr lang="ru-RU" sz="2400" dirty="0"/>
              <a:t> </a:t>
            </a:r>
            <a:r>
              <a:rPr lang="ru-RU" sz="2400" dirty="0" err="1"/>
              <a:t>цілісність</a:t>
            </a:r>
            <a:r>
              <a:rPr lang="ru-RU" sz="2400" dirty="0"/>
              <a:t> і </a:t>
            </a:r>
            <a:r>
              <a:rPr lang="ru-RU" sz="2400" dirty="0" err="1"/>
              <a:t>спрямованість</a:t>
            </a:r>
            <a:r>
              <a:rPr lang="ru-RU" sz="2400" dirty="0"/>
              <a:t>. </a:t>
            </a:r>
            <a:r>
              <a:rPr lang="ru-RU" sz="2400" dirty="0" err="1"/>
              <a:t>Соціальний</a:t>
            </a:r>
            <a:r>
              <a:rPr lang="ru-RU" sz="2400" dirty="0"/>
              <a:t> </a:t>
            </a:r>
            <a:r>
              <a:rPr lang="ru-RU" sz="2400" dirty="0" err="1"/>
              <a:t>процес</a:t>
            </a:r>
            <a:r>
              <a:rPr lang="ru-RU" sz="2400" dirty="0"/>
              <a:t> </a:t>
            </a:r>
            <a:r>
              <a:rPr lang="ru-RU" sz="2400" dirty="0" err="1"/>
              <a:t>являє</a:t>
            </a:r>
            <a:r>
              <a:rPr lang="ru-RU" sz="2400" dirty="0"/>
              <a:t> собою </a:t>
            </a:r>
            <a:r>
              <a:rPr lang="ru-RU" sz="2400" dirty="0" err="1"/>
              <a:t>серію</a:t>
            </a:r>
            <a:r>
              <a:rPr lang="ru-RU" sz="2400" dirty="0"/>
              <a:t> </a:t>
            </a:r>
            <a:r>
              <a:rPr lang="ru-RU" sz="2400" dirty="0" err="1"/>
              <a:t>взаємообумовлених</a:t>
            </a:r>
            <a:r>
              <a:rPr lang="ru-RU" sz="2400" dirty="0"/>
              <a:t> </a:t>
            </a:r>
            <a:r>
              <a:rPr lang="ru-RU" sz="2400" dirty="0" err="1"/>
              <a:t>явищ</a:t>
            </a:r>
            <a:r>
              <a:rPr lang="ru-RU" sz="2400" dirty="0"/>
              <a:t> </a:t>
            </a:r>
            <a:r>
              <a:rPr lang="ru-RU" sz="2400" dirty="0" err="1"/>
              <a:t>чи</a:t>
            </a:r>
            <a:r>
              <a:rPr lang="ru-RU" sz="2400" dirty="0"/>
              <a:t> </a:t>
            </a:r>
            <a:r>
              <a:rPr lang="ru-RU" sz="2400" dirty="0" err="1"/>
              <a:t>взаємодій</a:t>
            </a:r>
            <a:r>
              <a:rPr lang="ru-RU" sz="2400" dirty="0"/>
              <a:t>, </a:t>
            </a:r>
            <a:r>
              <a:rPr lang="ru-RU" sz="2400" dirty="0" err="1"/>
              <a:t>які</a:t>
            </a:r>
            <a:r>
              <a:rPr lang="ru-RU" sz="2400" dirty="0"/>
              <a:t> </a:t>
            </a:r>
            <a:r>
              <a:rPr lang="ru-RU" sz="2400" dirty="0" err="1"/>
              <a:t>відбуваються</a:t>
            </a:r>
            <a:r>
              <a:rPr lang="ru-RU" sz="2400" dirty="0"/>
              <a:t> в </a:t>
            </a:r>
            <a:r>
              <a:rPr lang="ru-RU" sz="2400" dirty="0" err="1"/>
              <a:t>суспільстві</a:t>
            </a:r>
            <a:r>
              <a:rPr lang="ru-RU" sz="2400" dirty="0"/>
              <a:t>, </a:t>
            </a:r>
            <a:r>
              <a:rPr lang="ru-RU" sz="2400" dirty="0" err="1"/>
              <a:t>його</a:t>
            </a:r>
            <a:r>
              <a:rPr lang="ru-RU" sz="2400" dirty="0"/>
              <a:t> </a:t>
            </a:r>
            <a:r>
              <a:rPr lang="ru-RU" sz="2400" dirty="0" err="1"/>
              <a:t>соціальних</a:t>
            </a:r>
            <a:r>
              <a:rPr lang="ru-RU" sz="2400" dirty="0"/>
              <a:t> </a:t>
            </a:r>
            <a:r>
              <a:rPr lang="ru-RU" sz="2400" dirty="0" err="1"/>
              <a:t>групах</a:t>
            </a:r>
            <a:r>
              <a:rPr lang="ru-RU" sz="2400" dirty="0"/>
              <a:t>, </a:t>
            </a:r>
            <a:r>
              <a:rPr lang="ru-RU" sz="2400" dirty="0" err="1"/>
              <a:t>спільнотах</a:t>
            </a:r>
            <a:r>
              <a:rPr lang="ru-RU" sz="2400" dirty="0"/>
              <a:t>, </a:t>
            </a:r>
            <a:r>
              <a:rPr lang="ru-RU" sz="2400" dirty="0" err="1"/>
              <a:t>пов'язаних</a:t>
            </a:r>
            <a:r>
              <a:rPr lang="ru-RU" sz="2400" dirty="0"/>
              <a:t> </a:t>
            </a:r>
            <a:r>
              <a:rPr lang="ru-RU" sz="2400" dirty="0" err="1"/>
              <a:t>між</a:t>
            </a:r>
            <a:r>
              <a:rPr lang="ru-RU" sz="2400" dirty="0"/>
              <a:t> собою </a:t>
            </a:r>
            <a:r>
              <a:rPr lang="ru-RU" sz="2400" dirty="0" err="1"/>
              <a:t>причинними</a:t>
            </a:r>
            <a:r>
              <a:rPr lang="ru-RU" sz="2400" dirty="0"/>
              <a:t> </a:t>
            </a:r>
            <a:r>
              <a:rPr lang="ru-RU" sz="2400" dirty="0" err="1"/>
              <a:t>залежностями</a:t>
            </a:r>
            <a:endParaRPr lang="uk-UA" sz="2400" dirty="0"/>
          </a:p>
        </p:txBody>
      </p:sp>
    </p:spTree>
    <p:extLst>
      <p:ext uri="{BB962C8B-B14F-4D97-AF65-F5344CB8AC3E}">
        <p14:creationId xmlns:p14="http://schemas.microsoft.com/office/powerpoint/2010/main" val="312735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62C5C60E-B0D5-63B1-5A18-3875A1E3DAF5}"/>
              </a:ext>
            </a:extLst>
          </p:cNvPr>
          <p:cNvSpPr/>
          <p:nvPr/>
        </p:nvSpPr>
        <p:spPr>
          <a:xfrm>
            <a:off x="107504" y="843677"/>
            <a:ext cx="8856984" cy="5170646"/>
          </a:xfrm>
          <a:prstGeom prst="rect">
            <a:avLst/>
          </a:prstGeom>
          <a:solidFill>
            <a:schemeClr val="accent5">
              <a:lumMod val="60000"/>
              <a:lumOff val="40000"/>
            </a:schemeClr>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ДЕРЖАВНА </a:t>
            </a:r>
          </a:p>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РЕГІОНАЛЬНА </a:t>
            </a:r>
          </a:p>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ПОЛІТИКА</a:t>
            </a:r>
          </a:p>
        </p:txBody>
      </p:sp>
    </p:spTree>
    <p:extLst>
      <p:ext uri="{BB962C8B-B14F-4D97-AF65-F5344CB8AC3E}">
        <p14:creationId xmlns:p14="http://schemas.microsoft.com/office/powerpoint/2010/main" val="4238348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C1BEAA3-C57D-000E-3C29-3EF693EB1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8640"/>
            <a:ext cx="8784976" cy="6552728"/>
          </a:xfrm>
          <a:prstGeom prst="rect">
            <a:avLst/>
          </a:prstGeom>
        </p:spPr>
      </p:pic>
    </p:spTree>
    <p:extLst>
      <p:ext uri="{BB962C8B-B14F-4D97-AF65-F5344CB8AC3E}">
        <p14:creationId xmlns:p14="http://schemas.microsoft.com/office/powerpoint/2010/main" val="1155240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26E02D10-2F8B-468D-E7BE-95E37A1F1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218" y="640663"/>
            <a:ext cx="7435564" cy="5576673"/>
          </a:xfrm>
          <a:prstGeom prst="rect">
            <a:avLst/>
          </a:prstGeom>
        </p:spPr>
      </p:pic>
    </p:spTree>
    <p:extLst>
      <p:ext uri="{BB962C8B-B14F-4D97-AF65-F5344CB8AC3E}">
        <p14:creationId xmlns:p14="http://schemas.microsoft.com/office/powerpoint/2010/main" val="342732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53BAE17-08D3-DB63-20F3-07FACE223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563732"/>
            <a:ext cx="7632848" cy="5730536"/>
          </a:xfrm>
          <a:prstGeom prst="rect">
            <a:avLst/>
          </a:prstGeom>
        </p:spPr>
      </p:pic>
    </p:spTree>
    <p:extLst>
      <p:ext uri="{BB962C8B-B14F-4D97-AF65-F5344CB8AC3E}">
        <p14:creationId xmlns:p14="http://schemas.microsoft.com/office/powerpoint/2010/main" val="2480395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08720"/>
            <a:ext cx="7776864" cy="5047536"/>
          </a:xfrm>
          <a:prstGeom prst="rect">
            <a:avLst/>
          </a:prstGeom>
        </p:spPr>
        <p:txBody>
          <a:bodyPr wrap="square">
            <a:spAutoFit/>
          </a:bodyPr>
          <a:lstStyle/>
          <a:p>
            <a:pPr algn="ctr"/>
            <a:r>
              <a:rPr lang="uk-UA" sz="1400" dirty="0"/>
              <a:t>Державна регіональна політика базується на низці принципів. </a:t>
            </a:r>
            <a:r>
              <a:rPr lang="uk-UA" sz="1400" dirty="0">
                <a:solidFill>
                  <a:srgbClr val="FF0000"/>
                </a:solidFill>
              </a:rPr>
              <a:t>Принципи політики регіонального розвитку</a:t>
            </a:r>
            <a:r>
              <a:rPr lang="uk-UA" sz="1400" dirty="0"/>
              <a:t> - це </a:t>
            </a:r>
            <a:r>
              <a:rPr lang="uk-UA" sz="1400" dirty="0" err="1"/>
              <a:t>науково</a:t>
            </a:r>
            <a:r>
              <a:rPr lang="uk-UA" sz="1400" dirty="0"/>
              <a:t> обґрунтовані ідеї і положення, якими керуються в </a:t>
            </a:r>
            <a:r>
              <a:rPr lang="uk-UA" sz="1400" dirty="0" err="1"/>
              <a:t>практичній</a:t>
            </a:r>
            <a:r>
              <a:rPr lang="uk-UA" sz="1400" dirty="0"/>
              <a:t> діяльності при формуванні політики та її реалізації. Згідно з чинною нормативно-правовою базою </a:t>
            </a:r>
            <a:r>
              <a:rPr lang="uk-UA" sz="1400" dirty="0">
                <a:solidFill>
                  <a:srgbClr val="FF0000"/>
                </a:solidFill>
              </a:rPr>
              <a:t>принципами державної регіональної політики </a:t>
            </a:r>
            <a:r>
              <a:rPr lang="uk-UA" sz="1400" dirty="0"/>
              <a:t>є такі: 1) </a:t>
            </a:r>
            <a:r>
              <a:rPr lang="uk-UA" sz="1400" dirty="0">
                <a:solidFill>
                  <a:srgbClr val="FF0000"/>
                </a:solidFill>
              </a:rPr>
              <a:t>конституційності та законності </a:t>
            </a:r>
            <a:r>
              <a:rPr lang="uk-UA" sz="1400" dirty="0"/>
              <a:t>- відповідності Конституції та законам України, актам Верховної Ради України, Президента України та Кабінету Міністрів України; 2) </a:t>
            </a:r>
            <a:r>
              <a:rPr lang="uk-UA" sz="1400" dirty="0">
                <a:solidFill>
                  <a:srgbClr val="FF0000"/>
                </a:solidFill>
              </a:rPr>
              <a:t>координації</a:t>
            </a:r>
            <a:r>
              <a:rPr lang="uk-UA" sz="1400" dirty="0"/>
              <a:t> - просторового узгодження секторальних політик, цілей, пріоритетів та дій центральних і місцевих органів виконавчої влади, органів місцевого самоврядування; 3) </a:t>
            </a:r>
            <a:r>
              <a:rPr lang="uk-UA" sz="1400" dirty="0">
                <a:solidFill>
                  <a:srgbClr val="FF0000"/>
                </a:solidFill>
              </a:rPr>
              <a:t>єдності</a:t>
            </a:r>
            <a:r>
              <a:rPr lang="uk-UA" sz="1400" dirty="0"/>
              <a:t> - неодмінності забезпечення просторової, політичної, економічної, інформаційної, соціальної, гуманітарної цілісності України; 4) </a:t>
            </a:r>
            <a:r>
              <a:rPr lang="uk-UA" sz="1400" dirty="0">
                <a:solidFill>
                  <a:srgbClr val="FF0000"/>
                </a:solidFill>
              </a:rPr>
              <a:t>децентралізації</a:t>
            </a:r>
            <a:r>
              <a:rPr lang="uk-UA" sz="1400" dirty="0"/>
              <a:t> - збалансованого розподілу владних повноважень з управління розвитком територій між центральними і місцевими органами виконавчої влади та органами місцевого самоврядування з передачею відповідних ресурсів; 5) </a:t>
            </a:r>
            <a:r>
              <a:rPr lang="uk-UA" sz="1400" dirty="0" err="1">
                <a:solidFill>
                  <a:srgbClr val="FF0000"/>
                </a:solidFill>
              </a:rPr>
              <a:t>деконцентрації</a:t>
            </a:r>
            <a:r>
              <a:rPr lang="uk-UA" sz="1400" dirty="0">
                <a:solidFill>
                  <a:srgbClr val="FF0000"/>
                </a:solidFill>
              </a:rPr>
              <a:t> </a:t>
            </a:r>
            <a:r>
              <a:rPr lang="uk-UA" sz="1400" dirty="0"/>
              <a:t>- перерозподілу владних повноважень у межах системи органів виконавчої влади - від центральних до місцевих; 6) </a:t>
            </a:r>
            <a:r>
              <a:rPr lang="uk-UA" sz="1400" dirty="0" err="1">
                <a:solidFill>
                  <a:srgbClr val="FF0000"/>
                </a:solidFill>
              </a:rPr>
              <a:t>субсидіарності</a:t>
            </a:r>
            <a:r>
              <a:rPr lang="uk-UA" sz="1400" dirty="0"/>
              <a:t> - прийняття рішень та надання публічних послуг на найближчому до громадянина рівні (відповідні повноваження можуть передаватись на вищий рівень управління лише з міркувань ефективності та економії); 7</a:t>
            </a:r>
            <a:r>
              <a:rPr lang="uk-UA" sz="1400" dirty="0">
                <a:solidFill>
                  <a:srgbClr val="FF0000"/>
                </a:solidFill>
              </a:rPr>
              <a:t>) партнерства </a:t>
            </a:r>
            <a:r>
              <a:rPr lang="uk-UA" sz="1400" dirty="0"/>
              <a:t>- узгодження цілей, пріоритетів і дій органів виконавчої влади та органів місцевого самоврядування з іншими суб'єктами регіонального розвитку, забезпечення тісного співробітництва, кооперації та солідарності між ними в процесі формування та реалізації державної регіональної політики; 8) </a:t>
            </a:r>
            <a:r>
              <a:rPr lang="uk-UA" sz="1400" dirty="0">
                <a:solidFill>
                  <a:srgbClr val="FF0000"/>
                </a:solidFill>
              </a:rPr>
              <a:t>відкритості - прозорості</a:t>
            </a:r>
            <a:r>
              <a:rPr lang="uk-UA" sz="1400" dirty="0"/>
              <a:t>, прогнозованості, передбачуваності діяльності органів державної влади та органів місцевого самоврядування у сфері формування та реалізації державної регіональної політики; 9) </a:t>
            </a:r>
            <a:r>
              <a:rPr lang="uk-UA" sz="1400" dirty="0">
                <a:solidFill>
                  <a:srgbClr val="FF0000"/>
                </a:solidFill>
              </a:rPr>
              <a:t>сталого розвитку</a:t>
            </a:r>
            <a:r>
              <a:rPr lang="uk-UA" sz="1400" dirty="0"/>
              <a:t> - розвитку суспільства, що дає змогу задовольняти потреби нинішнього покоління з урахуванням інтересів майбутніх поколінь; 10) </a:t>
            </a:r>
            <a:r>
              <a:rPr lang="uk-UA" sz="1400" dirty="0">
                <a:solidFill>
                  <a:srgbClr val="FF0000"/>
                </a:solidFill>
              </a:rPr>
              <a:t>історичної спадкоємності </a:t>
            </a:r>
            <a:r>
              <a:rPr lang="uk-UA" sz="1400" dirty="0"/>
              <a:t>- врахування та збереження позитивних надбань попереднього розвитку регіонів.</a:t>
            </a:r>
          </a:p>
        </p:txBody>
      </p:sp>
    </p:spTree>
    <p:extLst>
      <p:ext uri="{BB962C8B-B14F-4D97-AF65-F5344CB8AC3E}">
        <p14:creationId xmlns:p14="http://schemas.microsoft.com/office/powerpoint/2010/main" val="726461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851"/>
            <a:ext cx="9144000" cy="6124754"/>
          </a:xfrm>
          <a:prstGeom prst="rect">
            <a:avLst/>
          </a:prstGeom>
        </p:spPr>
        <p:txBody>
          <a:bodyPr wrap="square">
            <a:spAutoFit/>
          </a:bodyPr>
          <a:lstStyle/>
          <a:p>
            <a:r>
              <a:rPr lang="uk-UA" sz="2800" dirty="0">
                <a:solidFill>
                  <a:srgbClr val="FF0000"/>
                </a:solidFill>
              </a:rPr>
              <a:t>Державна регіональна політика здійснюється у напрямах</a:t>
            </a:r>
            <a:r>
              <a:rPr lang="uk-UA" sz="2600" dirty="0"/>
              <a:t>: - створення ефективної системи публічної влади в регіонах, спроможної забезпечити сталий розвиток територій, надання якісних публічних послуг людям; - </a:t>
            </a:r>
            <a:r>
              <a:rPr lang="uk-UA" sz="2600" dirty="0">
                <a:solidFill>
                  <a:srgbClr val="FF0000"/>
                </a:solidFill>
              </a:rPr>
              <a:t>сприяння поліпшенню матеріального фінансового, інформаційного, кадрового та іншого ресурсного забезпечення розвитку регіонів, виконанню завдань місцевим самоврядуванням</a:t>
            </a:r>
            <a:r>
              <a:rPr lang="uk-UA" sz="2600" dirty="0"/>
              <a:t>; - стимулювання міжрегіональної інтеграції, подолання міжрегіонального відчуження та інтеграції регіональних інформаційних, освітніх просторів у єдиний загальноукраїнський простір; - розробка ефективних механізмів представництва на загальнонаціональному рівні інтересів регіонів, а на регіональному - територіальних громад, урахування самобутності регіонів та їх конкурентних переваг під час формування та реалізації державної регіональної політики.</a:t>
            </a:r>
          </a:p>
        </p:txBody>
      </p:sp>
    </p:spTree>
    <p:extLst>
      <p:ext uri="{BB962C8B-B14F-4D97-AF65-F5344CB8AC3E}">
        <p14:creationId xmlns:p14="http://schemas.microsoft.com/office/powerpoint/2010/main" val="2613874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052" y="692696"/>
            <a:ext cx="8207896" cy="3908762"/>
          </a:xfrm>
          <a:prstGeom prst="rect">
            <a:avLst/>
          </a:prstGeom>
        </p:spPr>
        <p:txBody>
          <a:bodyPr wrap="square">
            <a:spAutoFit/>
          </a:bodyPr>
          <a:lstStyle/>
          <a:p>
            <a:pPr algn="ctr"/>
            <a:r>
              <a:rPr lang="uk-UA" sz="2800" b="1" dirty="0">
                <a:solidFill>
                  <a:srgbClr val="FF0000"/>
                </a:solidFill>
              </a:rPr>
              <a:t>Мета державної регіональної політики досягається шляхом</a:t>
            </a:r>
            <a:r>
              <a:rPr lang="uk-UA" sz="2400" dirty="0"/>
              <a:t>: </a:t>
            </a:r>
          </a:p>
          <a:p>
            <a:pPr marL="457200" indent="-457200" algn="ctr">
              <a:buAutoNum type="arabicParenR"/>
            </a:pPr>
            <a:r>
              <a:rPr lang="uk-UA" sz="2400" dirty="0"/>
              <a:t>створення умов для збалансованого розвитку регіонів; </a:t>
            </a:r>
          </a:p>
          <a:p>
            <a:pPr marL="457200" indent="-457200" algn="ctr">
              <a:buAutoNum type="arabicParenR"/>
            </a:pPr>
            <a:r>
              <a:rPr lang="uk-UA" sz="2400" dirty="0"/>
              <a:t>інтеграції регіонів у єдиному політичному, правовому, економічному, інформаційному, культурному просторі; </a:t>
            </a:r>
          </a:p>
          <a:p>
            <a:pPr marL="457200" indent="-457200" algn="ctr">
              <a:buAutoNum type="arabicParenR"/>
            </a:pPr>
            <a:r>
              <a:rPr lang="uk-UA" sz="2400" dirty="0"/>
              <a:t>ефективного використання потенціалу регіонів з урахуванням їх географічних, природних, історичних, економічних, екологічних, демографічних та інших особливостей, етнічних і культурних традицій;</a:t>
            </a:r>
          </a:p>
          <a:p>
            <a:pPr marL="457200" indent="-457200" algn="ctr">
              <a:buAutoNum type="arabicParenR"/>
            </a:pPr>
            <a:r>
              <a:rPr lang="uk-UA" sz="2400" dirty="0"/>
              <a:t>підвищення конкурентоспроможності регіонів</a:t>
            </a:r>
          </a:p>
        </p:txBody>
      </p:sp>
    </p:spTree>
    <p:extLst>
      <p:ext uri="{BB962C8B-B14F-4D97-AF65-F5344CB8AC3E}">
        <p14:creationId xmlns:p14="http://schemas.microsoft.com/office/powerpoint/2010/main" val="247261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874728"/>
            <a:ext cx="7718532" cy="3108543"/>
          </a:xfrm>
          <a:prstGeom prst="rect">
            <a:avLst/>
          </a:prstGeom>
        </p:spPr>
        <p:txBody>
          <a:bodyPr wrap="square">
            <a:spAutoFit/>
          </a:bodyPr>
          <a:lstStyle/>
          <a:p>
            <a:pPr algn="ctr"/>
            <a:r>
              <a:rPr lang="uk-UA" sz="2800" b="1" dirty="0">
                <a:solidFill>
                  <a:srgbClr val="FF0000"/>
                </a:solidFill>
              </a:rPr>
              <a:t>Принципи політики регіонального розвитку </a:t>
            </a:r>
            <a:r>
              <a:rPr lang="uk-UA" sz="2800" dirty="0"/>
              <a:t>- це науково обґрунтовані ідеї і положення, якими керуються в практичній діяльності при формуванні політики та її реалізації. Згідно з чинною нормативно-правовою базою принципами державної регіональної політики є такі: </a:t>
            </a:r>
          </a:p>
        </p:txBody>
      </p:sp>
    </p:spTree>
    <p:extLst>
      <p:ext uri="{BB962C8B-B14F-4D97-AF65-F5344CB8AC3E}">
        <p14:creationId xmlns:p14="http://schemas.microsoft.com/office/powerpoint/2010/main" val="57752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9" y="116632"/>
            <a:ext cx="8970997"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27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58956"/>
            <a:ext cx="7825858" cy="5940088"/>
          </a:xfrm>
          <a:prstGeom prst="rect">
            <a:avLst/>
          </a:prstGeom>
        </p:spPr>
        <p:txBody>
          <a:bodyPr wrap="square">
            <a:spAutoFit/>
          </a:bodyPr>
          <a:lstStyle/>
          <a:p>
            <a:r>
              <a:rPr lang="uk-UA" sz="2000" b="1" dirty="0">
                <a:solidFill>
                  <a:srgbClr val="FF0000"/>
                </a:solidFill>
              </a:rPr>
              <a:t>Пріоритетами державної регіональної політики </a:t>
            </a:r>
            <a:r>
              <a:rPr lang="uk-UA" sz="2000" dirty="0"/>
              <a:t>є: - формування нормативно-правової бази, необхідної для реалізації Концепції державної регіональної політики, зокрема прийняття закону про засади державної регіональної </a:t>
            </a:r>
            <a:r>
              <a:rPr lang="uk-UA" sz="2000" dirty="0" err="1"/>
              <a:t>політики</a:t>
            </a:r>
            <a:r>
              <a:rPr lang="uk-UA" sz="2000" dirty="0"/>
              <a:t>, інших законів, внесення змін до чинних законів України; - приведення законодавства України у відповідність із документами Ради Європи та </a:t>
            </a:r>
            <a:r>
              <a:rPr lang="uk-UA" sz="2000" dirty="0" err="1"/>
              <a:t>Європейського</a:t>
            </a:r>
            <a:r>
              <a:rPr lang="uk-UA" sz="2000" dirty="0"/>
              <a:t> Союзу, які визначають принципи регіональної політики і розвитку; - оптимізація територіальної основи публічної влади з упорядкуванням меж </a:t>
            </a:r>
            <a:r>
              <a:rPr lang="uk-UA" sz="2000" dirty="0" err="1"/>
              <a:t>адміністративно-територіальних</a:t>
            </a:r>
            <a:r>
              <a:rPr lang="uk-UA" sz="2000" dirty="0"/>
              <a:t> одиниць, чітким розподілом сфери повноважень між місцевими </a:t>
            </a:r>
            <a:r>
              <a:rPr lang="uk-UA" sz="2000" dirty="0" err="1"/>
              <a:t>органами</a:t>
            </a:r>
            <a:r>
              <a:rPr lang="uk-UA" sz="2000" dirty="0"/>
              <a:t> виконавчої влади та органами місцевого самоврядування; - створення та підтримання повноцінного життєвого середовища, підвищення якості життя людей, зменшення територіальної диференціації за індексом людського розвитку, </a:t>
            </a:r>
            <a:r>
              <a:rPr lang="uk-UA" sz="2000" dirty="0" err="1">
                <a:solidFill>
                  <a:srgbClr val="FF0000"/>
                </a:solidFill>
              </a:rPr>
              <a:t>формування</a:t>
            </a:r>
            <a:r>
              <a:rPr lang="uk-UA" sz="2000" dirty="0">
                <a:solidFill>
                  <a:srgbClr val="FF0000"/>
                </a:solidFill>
              </a:rPr>
              <a:t> поліцентричної системи розвитку території держави</a:t>
            </a:r>
            <a:r>
              <a:rPr lang="uk-UA" sz="2000" dirty="0"/>
              <a:t>; - запровадження механізмів визначення "проблемних" територій у регіонах та вжиття заходів щодо державного реагування на ситуації, які склалися в них; -запровадження більш дієвих механізмів державної підтримки міжрегіональної інтеграції, виконання міжрегіональних проектів та програм ефективного використання місцевих ресурсів;</a:t>
            </a:r>
          </a:p>
        </p:txBody>
      </p:sp>
    </p:spTree>
    <p:extLst>
      <p:ext uri="{BB962C8B-B14F-4D97-AF65-F5344CB8AC3E}">
        <p14:creationId xmlns:p14="http://schemas.microsoft.com/office/powerpoint/2010/main" val="3387793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EE386E0-A94F-9959-BAC3-8F90EAF22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268" y="833069"/>
            <a:ext cx="7545464" cy="5191861"/>
          </a:xfrm>
          <a:prstGeom prst="rect">
            <a:avLst/>
          </a:prstGeom>
        </p:spPr>
      </p:pic>
    </p:spTree>
    <p:extLst>
      <p:ext uri="{BB962C8B-B14F-4D97-AF65-F5344CB8AC3E}">
        <p14:creationId xmlns:p14="http://schemas.microsoft.com/office/powerpoint/2010/main" val="3027710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35EC53-0F99-B34C-FA07-C71FB0D7E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167" y="656692"/>
            <a:ext cx="7453665" cy="5544616"/>
          </a:xfrm>
          <a:prstGeom prst="rect">
            <a:avLst/>
          </a:prstGeom>
        </p:spPr>
      </p:pic>
    </p:spTree>
    <p:extLst>
      <p:ext uri="{BB962C8B-B14F-4D97-AF65-F5344CB8AC3E}">
        <p14:creationId xmlns:p14="http://schemas.microsoft.com/office/powerpoint/2010/main" val="937139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6420DF92-EC79-D014-D47F-3E764999E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95" y="692696"/>
            <a:ext cx="7517209" cy="5472608"/>
          </a:xfrm>
          <a:prstGeom prst="rect">
            <a:avLst/>
          </a:prstGeom>
        </p:spPr>
      </p:pic>
    </p:spTree>
    <p:extLst>
      <p:ext uri="{BB962C8B-B14F-4D97-AF65-F5344CB8AC3E}">
        <p14:creationId xmlns:p14="http://schemas.microsoft.com/office/powerpoint/2010/main" val="2535187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A1AED01-FF22-DB2A-D747-38AB975C9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832034"/>
            <a:ext cx="7056784" cy="5193931"/>
          </a:xfrm>
          <a:prstGeom prst="rect">
            <a:avLst/>
          </a:prstGeom>
        </p:spPr>
      </p:pic>
    </p:spTree>
    <p:extLst>
      <p:ext uri="{BB962C8B-B14F-4D97-AF65-F5344CB8AC3E}">
        <p14:creationId xmlns:p14="http://schemas.microsoft.com/office/powerpoint/2010/main" val="1072083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0912952D-283D-7562-366C-F18F5E4E5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51648"/>
            <a:ext cx="7416824" cy="5554703"/>
          </a:xfrm>
          <a:prstGeom prst="rect">
            <a:avLst/>
          </a:prstGeom>
        </p:spPr>
      </p:pic>
    </p:spTree>
    <p:extLst>
      <p:ext uri="{BB962C8B-B14F-4D97-AF65-F5344CB8AC3E}">
        <p14:creationId xmlns:p14="http://schemas.microsoft.com/office/powerpoint/2010/main" val="1149082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C753D436-8BFA-B982-9A10-370FFE013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21" y="548680"/>
            <a:ext cx="7689958" cy="5575219"/>
          </a:xfrm>
          <a:prstGeom prst="rect">
            <a:avLst/>
          </a:prstGeom>
        </p:spPr>
      </p:pic>
    </p:spTree>
    <p:extLst>
      <p:ext uri="{BB962C8B-B14F-4D97-AF65-F5344CB8AC3E}">
        <p14:creationId xmlns:p14="http://schemas.microsoft.com/office/powerpoint/2010/main" val="697350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AF9D7D11-3AB5-E2BD-EAF3-B53E62233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80" y="1652552"/>
            <a:ext cx="7560840" cy="3552895"/>
          </a:xfrm>
          <a:prstGeom prst="rect">
            <a:avLst/>
          </a:prstGeom>
        </p:spPr>
      </p:pic>
    </p:spTree>
    <p:extLst>
      <p:ext uri="{BB962C8B-B14F-4D97-AF65-F5344CB8AC3E}">
        <p14:creationId xmlns:p14="http://schemas.microsoft.com/office/powerpoint/2010/main" val="192315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DDC5E0DD-FB83-F9E5-23B9-06C333CA3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932" y="3645024"/>
            <a:ext cx="4565666" cy="2568186"/>
          </a:xfrm>
          <a:prstGeom prst="rect">
            <a:avLst/>
          </a:prstGeom>
        </p:spPr>
      </p:pic>
      <p:pic>
        <p:nvPicPr>
          <p:cNvPr id="9" name="Рисунок 8">
            <a:extLst>
              <a:ext uri="{FF2B5EF4-FFF2-40B4-BE49-F238E27FC236}">
                <a16:creationId xmlns:a16="http://schemas.microsoft.com/office/drawing/2014/main" id="{6620DA5A-888C-C46E-CB28-4941B84B3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79907"/>
            <a:ext cx="5646481" cy="3165117"/>
          </a:xfrm>
          <a:prstGeom prst="rect">
            <a:avLst/>
          </a:prstGeom>
        </p:spPr>
      </p:pic>
    </p:spTree>
    <p:extLst>
      <p:ext uri="{BB962C8B-B14F-4D97-AF65-F5344CB8AC3E}">
        <p14:creationId xmlns:p14="http://schemas.microsoft.com/office/powerpoint/2010/main" val="24231453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id="{67D24186-F422-89F7-61DE-915BE1A7A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5" y="548678"/>
            <a:ext cx="4248473" cy="3186355"/>
          </a:xfrm>
          <a:prstGeom prst="rect">
            <a:avLst/>
          </a:prstGeom>
        </p:spPr>
      </p:pic>
      <p:pic>
        <p:nvPicPr>
          <p:cNvPr id="15" name="Рисунок 14">
            <a:extLst>
              <a:ext uri="{FF2B5EF4-FFF2-40B4-BE49-F238E27FC236}">
                <a16:creationId xmlns:a16="http://schemas.microsoft.com/office/drawing/2014/main" id="{F810CC85-515F-38A2-6FC7-BC9180D9D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256" y="3735033"/>
            <a:ext cx="3254169" cy="2440627"/>
          </a:xfrm>
          <a:prstGeom prst="rect">
            <a:avLst/>
          </a:prstGeom>
        </p:spPr>
      </p:pic>
    </p:spTree>
    <p:extLst>
      <p:ext uri="{BB962C8B-B14F-4D97-AF65-F5344CB8AC3E}">
        <p14:creationId xmlns:p14="http://schemas.microsoft.com/office/powerpoint/2010/main" val="142545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876425"/>
            <a:ext cx="7802563"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400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30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C32DC084-6108-19FB-7575-D56419281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65" y="692696"/>
            <a:ext cx="7635869" cy="5472608"/>
          </a:xfrm>
          <a:prstGeom prst="rect">
            <a:avLst/>
          </a:prstGeom>
        </p:spPr>
      </p:pic>
    </p:spTree>
    <p:extLst>
      <p:ext uri="{BB962C8B-B14F-4D97-AF65-F5344CB8AC3E}">
        <p14:creationId xmlns:p14="http://schemas.microsoft.com/office/powerpoint/2010/main" val="992525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3D43DB6E-CCE0-5D94-A8D7-883D2B221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380" y="634380"/>
            <a:ext cx="5589240" cy="5589240"/>
          </a:xfrm>
          <a:prstGeom prst="rect">
            <a:avLst/>
          </a:prstGeom>
        </p:spPr>
      </p:pic>
    </p:spTree>
    <p:extLst>
      <p:ext uri="{BB962C8B-B14F-4D97-AF65-F5344CB8AC3E}">
        <p14:creationId xmlns:p14="http://schemas.microsoft.com/office/powerpoint/2010/main" val="1792594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86108EC-2618-C0F4-52B5-901D6155F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72" y="1196752"/>
            <a:ext cx="7704856" cy="4332291"/>
          </a:xfrm>
          <a:prstGeom prst="rect">
            <a:avLst/>
          </a:prstGeom>
        </p:spPr>
      </p:pic>
    </p:spTree>
    <p:extLst>
      <p:ext uri="{BB962C8B-B14F-4D97-AF65-F5344CB8AC3E}">
        <p14:creationId xmlns:p14="http://schemas.microsoft.com/office/powerpoint/2010/main" val="30419509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2D64AC0-8D3D-319F-4703-1B5BA1D61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721748"/>
            <a:ext cx="4392488" cy="5414503"/>
          </a:xfrm>
          <a:prstGeom prst="rect">
            <a:avLst/>
          </a:prstGeom>
        </p:spPr>
      </p:pic>
    </p:spTree>
    <p:extLst>
      <p:ext uri="{BB962C8B-B14F-4D97-AF65-F5344CB8AC3E}">
        <p14:creationId xmlns:p14="http://schemas.microsoft.com/office/powerpoint/2010/main" val="32072398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D37CA94E-19BE-30BE-2006-A43C087128FE}"/>
              </a:ext>
            </a:extLst>
          </p:cNvPr>
          <p:cNvSpPr/>
          <p:nvPr/>
        </p:nvSpPr>
        <p:spPr>
          <a:xfrm>
            <a:off x="1079612" y="836712"/>
            <a:ext cx="6984776" cy="4524315"/>
          </a:xfrm>
          <a:prstGeom prst="rect">
            <a:avLst/>
          </a:prstGeom>
          <a:noFill/>
        </p:spPr>
        <p:txBody>
          <a:bodyPr wrap="square" lIns="91440" tIns="45720" rIns="91440" bIns="45720">
            <a:spAutoFit/>
            <a:scene3d>
              <a:camera prst="orthographicFront"/>
              <a:lightRig rig="threePt" dir="t"/>
            </a:scene3d>
            <a:sp3d extrusionH="57150">
              <a:bevelT w="57150" h="38100" prst="artDeco"/>
            </a:sp3d>
          </a:bodyPr>
          <a:lstStyle/>
          <a:p>
            <a:pPr algn="ctr"/>
            <a:r>
              <a:rPr lang="uk-UA" sz="9600" b="1" dirty="0">
                <a:ln w="13462">
                  <a:solidFill>
                    <a:schemeClr val="accent4">
                      <a:lumMod val="60000"/>
                      <a:lumOff val="40000"/>
                    </a:schemeClr>
                  </a:solidFill>
                  <a:prstDash val="solid"/>
                </a:ln>
                <a:solidFill>
                  <a:schemeClr val="accent4"/>
                </a:solidFill>
                <a:effectLst>
                  <a:outerShdw blurRad="50800" dist="38100" dir="8100000" algn="tr" rotWithShape="0">
                    <a:prstClr val="black">
                      <a:alpha val="40000"/>
                    </a:prstClr>
                  </a:outerShdw>
                </a:effectLst>
              </a:rPr>
              <a:t>Державна економічна політика</a:t>
            </a:r>
          </a:p>
        </p:txBody>
      </p:sp>
    </p:spTree>
    <p:extLst>
      <p:ext uri="{BB962C8B-B14F-4D97-AF65-F5344CB8AC3E}">
        <p14:creationId xmlns:p14="http://schemas.microsoft.com/office/powerpoint/2010/main" val="8909634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BD4240-CCFE-E6A3-C3DD-2C92AFC452EC}"/>
              </a:ext>
            </a:extLst>
          </p:cNvPr>
          <p:cNvSpPr>
            <a:spLocks noGrp="1"/>
          </p:cNvSpPr>
          <p:nvPr>
            <p:ph type="title"/>
          </p:nvPr>
        </p:nvSpPr>
        <p:spPr>
          <a:ln>
            <a:miter lim="800000"/>
            <a:headEnd/>
            <a:tailEnd/>
          </a:ln>
        </p:spPr>
        <p:txBody>
          <a:bodyPr/>
          <a:lstStyle/>
          <a:p>
            <a:pPr lvl="1" algn="ctr" eaLnBrk="1" fontAlgn="auto" hangingPunct="1">
              <a:spcAft>
                <a:spcPts val="0"/>
              </a:spcAft>
              <a:defRPr/>
            </a:pPr>
            <a:r>
              <a:rPr lang="uk-UA" sz="2400" kern="120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ea typeface="+mj-ea"/>
                <a:cs typeface="Times New Roman" pitchFamily="18" charset="0"/>
              </a:rPr>
              <a:t>1. Суть, мета і концепція державної економічної політики. </a:t>
            </a:r>
          </a:p>
        </p:txBody>
      </p:sp>
      <p:sp>
        <p:nvSpPr>
          <p:cNvPr id="11267" name="Прямоугольник 2">
            <a:extLst>
              <a:ext uri="{FF2B5EF4-FFF2-40B4-BE49-F238E27FC236}">
                <a16:creationId xmlns:a16="http://schemas.microsoft.com/office/drawing/2014/main" id="{1E231005-E294-10BA-D0C5-F4E47B0FB890}"/>
              </a:ext>
            </a:extLst>
          </p:cNvPr>
          <p:cNvSpPr>
            <a:spLocks noChangeArrowheads="1"/>
          </p:cNvSpPr>
          <p:nvPr/>
        </p:nvSpPr>
        <p:spPr bwMode="auto">
          <a:xfrm>
            <a:off x="683568" y="2420938"/>
            <a:ext cx="7776864" cy="3570208"/>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b="1" noProof="0" dirty="0">
                <a:latin typeface="+mj-lt"/>
                <a:ea typeface="Times New Roman" pitchFamily="18" charset="0"/>
                <a:cs typeface="Arial" charset="0"/>
              </a:rPr>
              <a:t>Державна регіональна економічна політика </a:t>
            </a:r>
            <a:r>
              <a:rPr lang="uk-UA" sz="2400" noProof="0" dirty="0">
                <a:latin typeface="+mj-lt"/>
                <a:ea typeface="Times New Roman" pitchFamily="18" charset="0"/>
                <a:cs typeface="Arial" charset="0"/>
              </a:rPr>
              <a:t>– це цілеспрямована діяльність держави щодо управління соціальним, економічним, екологічним розвитком регіонів. Вона містить комплекс державних рішень та конкретних заходів, які відповідають економічній стратегії держави.</a:t>
            </a:r>
          </a:p>
          <a:p>
            <a:pPr algn="just">
              <a:defRPr/>
            </a:pPr>
            <a:r>
              <a:rPr lang="uk-UA" sz="1000" noProof="0" dirty="0">
                <a:latin typeface="+mj-lt"/>
                <a:ea typeface="Times New Roman" pitchFamily="18" charset="0"/>
                <a:cs typeface="Arial" charset="0"/>
              </a:rPr>
              <a:t>	</a:t>
            </a:r>
          </a:p>
          <a:p>
            <a:pPr algn="just">
              <a:defRPr/>
            </a:pPr>
            <a:r>
              <a:rPr lang="uk-UA" sz="2400" noProof="0" dirty="0">
                <a:latin typeface="+mj-lt"/>
                <a:ea typeface="Times New Roman" pitchFamily="18" charset="0"/>
                <a:cs typeface="Arial" charset="0"/>
              </a:rPr>
              <a:t>	Ця політика характеризується сукупністю цілей, завдань, механізмів, які визначають її стратегію і тактику. Вона охоплює всю систему взаємовідносин між державою і регіонами, з одного боку, та між регіонами – з другого.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2">
            <a:extLst>
              <a:ext uri="{FF2B5EF4-FFF2-40B4-BE49-F238E27FC236}">
                <a16:creationId xmlns:a16="http://schemas.microsoft.com/office/drawing/2014/main" id="{63594A93-E2C0-9118-6110-699FDBC7D5AC}"/>
              </a:ext>
            </a:extLst>
          </p:cNvPr>
          <p:cNvSpPr>
            <a:spLocks noChangeArrowheads="1"/>
          </p:cNvSpPr>
          <p:nvPr/>
        </p:nvSpPr>
        <p:spPr bwMode="auto">
          <a:xfrm>
            <a:off x="683567" y="2565400"/>
            <a:ext cx="7704857" cy="3046988"/>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b="1" noProof="0" dirty="0">
                <a:latin typeface="+mj-lt"/>
                <a:ea typeface="Times New Roman" pitchFamily="18" charset="0"/>
                <a:cs typeface="Arial" charset="0"/>
              </a:rPr>
              <a:t>Основною метою </a:t>
            </a:r>
            <a:r>
              <a:rPr lang="uk-UA" sz="2400" b="1" noProof="0" dirty="0" err="1">
                <a:latin typeface="+mj-lt"/>
                <a:ea typeface="Times New Roman" pitchFamily="18" charset="0"/>
                <a:cs typeface="Arial" charset="0"/>
              </a:rPr>
              <a:t>ДРЕПу</a:t>
            </a:r>
            <a:r>
              <a:rPr lang="uk-UA" sz="2400" b="1" noProof="0" dirty="0">
                <a:latin typeface="+mj-lt"/>
                <a:ea typeface="Times New Roman" pitchFamily="18" charset="0"/>
                <a:cs typeface="Arial" charset="0"/>
              </a:rPr>
              <a:t> є</a:t>
            </a:r>
            <a:r>
              <a:rPr lang="uk-UA" sz="2400" noProof="0" dirty="0">
                <a:latin typeface="+mj-lt"/>
                <a:ea typeface="Times New Roman" pitchFamily="18" charset="0"/>
                <a:cs typeface="Arial" charset="0"/>
              </a:rPr>
              <a:t> збільшення національного багатства країни на основі ефективного використання природно-ресурсного, трудового і науково-технічного потенціалу регіонів, раціоналізації систем розселення та досягнення внутрішньо регіональної збалансованості. </a:t>
            </a:r>
          </a:p>
          <a:p>
            <a:pPr algn="just">
              <a:defRPr/>
            </a:pPr>
            <a:endParaRPr lang="uk-UA" sz="2400" noProof="0" dirty="0">
              <a:latin typeface="Century Gothic" pitchFamily="34" charset="0"/>
              <a:ea typeface="Times New Roman" pitchFamily="18" charset="0"/>
              <a:cs typeface="Arial" charset="0"/>
            </a:endParaRPr>
          </a:p>
          <a:p>
            <a:pPr algn="just">
              <a:defRPr/>
            </a:pPr>
            <a:r>
              <a:rPr lang="uk-UA" sz="2400" noProof="0" dirty="0">
                <a:latin typeface="Century Gothic" pitchFamily="34" charset="0"/>
                <a:ea typeface="Times New Roman" pitchFamily="18" charset="0"/>
                <a:cs typeface="Arial" charset="0"/>
              </a:rPr>
              <a:t>	</a:t>
            </a:r>
            <a:endParaRPr lang="uk-UA" sz="2400" noProof="0" dirty="0">
              <a:latin typeface="Arial"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2E0060E-890B-8D7E-33BA-9704C316B87B}"/>
              </a:ext>
            </a:extLst>
          </p:cNvPr>
          <p:cNvSpPr>
            <a:spLocks noGrp="1"/>
          </p:cNvSpPr>
          <p:nvPr>
            <p:ph type="title"/>
          </p:nvPr>
        </p:nvSpPr>
        <p:spPr/>
        <p:txBody>
          <a:bodyPr/>
          <a:lstStyle/>
          <a:p>
            <a:pPr eaLnBrk="1" hangingPunct="1"/>
            <a:r>
              <a:rPr lang="uk-UA" noProof="0" dirty="0"/>
              <a:t>Мета та завдання ДЕП</a:t>
            </a:r>
          </a:p>
        </p:txBody>
      </p:sp>
      <p:sp>
        <p:nvSpPr>
          <p:cNvPr id="14339" name="Rectangle 4">
            <a:extLst>
              <a:ext uri="{FF2B5EF4-FFF2-40B4-BE49-F238E27FC236}">
                <a16:creationId xmlns:a16="http://schemas.microsoft.com/office/drawing/2014/main" id="{6C0E569F-4120-3218-B677-0EF668C6D4BF}"/>
              </a:ext>
            </a:extLst>
          </p:cNvPr>
          <p:cNvSpPr>
            <a:spLocks noGrp="1"/>
          </p:cNvSpPr>
          <p:nvPr>
            <p:ph sz="quarter" idx="13"/>
          </p:nvPr>
        </p:nvSpPr>
        <p:spPr>
          <a:xfrm>
            <a:off x="694944" y="2240280"/>
            <a:ext cx="3794759" cy="3877056"/>
          </a:xfrm>
        </p:spPr>
        <p:txBody>
          <a:bodyPr>
            <a:normAutofit/>
          </a:bodyPr>
          <a:lstStyle/>
          <a:p>
            <a:pPr eaLnBrk="1" hangingPunct="1">
              <a:lnSpc>
                <a:spcPct val="90000"/>
              </a:lnSpc>
              <a:buFont typeface="Arial" charset="0"/>
              <a:buNone/>
              <a:defRPr/>
            </a:pPr>
            <a:r>
              <a:rPr lang="uk-UA" u="sng" noProof="0" dirty="0">
                <a:latin typeface="+mj-lt"/>
              </a:rPr>
              <a:t>Мета:</a:t>
            </a:r>
          </a:p>
          <a:p>
            <a:pPr eaLnBrk="1" hangingPunct="1">
              <a:lnSpc>
                <a:spcPct val="90000"/>
              </a:lnSpc>
              <a:buFont typeface="Arial" charset="0"/>
              <a:buNone/>
              <a:defRPr/>
            </a:pPr>
            <a:r>
              <a:rPr lang="uk-UA" noProof="0" dirty="0">
                <a:latin typeface="+mj-lt"/>
              </a:rPr>
              <a:t>	</a:t>
            </a:r>
            <a:r>
              <a:rPr lang="uk-UA" noProof="0" dirty="0">
                <a:solidFill>
                  <a:srgbClr val="FF0000"/>
                </a:solidFill>
                <a:latin typeface="+mj-lt"/>
              </a:rPr>
              <a:t>забезпечення високого рівня якості життя людини</a:t>
            </a:r>
            <a:r>
              <a:rPr lang="uk-UA" noProof="0" dirty="0">
                <a:latin typeface="+mj-lt"/>
              </a:rPr>
              <a:t> незалежно від місця її проживання, зміцнення соціальної згуртованості та </a:t>
            </a:r>
            <a:r>
              <a:rPr lang="uk-UA" noProof="0" dirty="0">
                <a:solidFill>
                  <a:srgbClr val="FFC000"/>
                </a:solidFill>
                <a:latin typeface="+mj-lt"/>
              </a:rPr>
              <a:t>економічної єдності держави</a:t>
            </a:r>
          </a:p>
        </p:txBody>
      </p:sp>
      <p:sp>
        <p:nvSpPr>
          <p:cNvPr id="14340" name="Rectangle 5">
            <a:extLst>
              <a:ext uri="{FF2B5EF4-FFF2-40B4-BE49-F238E27FC236}">
                <a16:creationId xmlns:a16="http://schemas.microsoft.com/office/drawing/2014/main" id="{D6AE2807-3C11-A6FE-245B-DD8413529B8A}"/>
              </a:ext>
            </a:extLst>
          </p:cNvPr>
          <p:cNvSpPr>
            <a:spLocks noGrp="1"/>
          </p:cNvSpPr>
          <p:nvPr>
            <p:ph sz="quarter" idx="14"/>
          </p:nvPr>
        </p:nvSpPr>
        <p:spPr/>
        <p:txBody>
          <a:bodyPr>
            <a:normAutofit fontScale="92500" lnSpcReduction="10000"/>
          </a:bodyPr>
          <a:lstStyle/>
          <a:p>
            <a:pPr eaLnBrk="1" hangingPunct="1">
              <a:lnSpc>
                <a:spcPct val="90000"/>
              </a:lnSpc>
              <a:buFont typeface="Arial" charset="0"/>
              <a:buNone/>
              <a:defRPr/>
            </a:pPr>
            <a:r>
              <a:rPr lang="uk-UA" u="sng" noProof="0" dirty="0">
                <a:latin typeface="+mj-lt"/>
              </a:rPr>
              <a:t>Завдання:</a:t>
            </a:r>
          </a:p>
          <a:p>
            <a:pPr eaLnBrk="1" hangingPunct="1">
              <a:lnSpc>
                <a:spcPct val="90000"/>
              </a:lnSpc>
              <a:defRPr/>
            </a:pPr>
            <a:r>
              <a:rPr lang="uk-UA" sz="2000" noProof="0" dirty="0">
                <a:latin typeface="+mj-lt"/>
              </a:rPr>
              <a:t>Створення умов для збалансованого розвитку регіонів;</a:t>
            </a:r>
          </a:p>
          <a:p>
            <a:pPr eaLnBrk="1" hangingPunct="1">
              <a:lnSpc>
                <a:spcPct val="90000"/>
              </a:lnSpc>
              <a:defRPr/>
            </a:pPr>
            <a:r>
              <a:rPr lang="uk-UA" sz="2000" noProof="0" dirty="0">
                <a:latin typeface="+mj-lt"/>
              </a:rPr>
              <a:t>Інтеграція регіонів у єдиному політичному, правовому, економічному, інформаційному, культурному просторі;</a:t>
            </a:r>
          </a:p>
          <a:p>
            <a:pPr eaLnBrk="1" hangingPunct="1">
              <a:lnSpc>
                <a:spcPct val="90000"/>
              </a:lnSpc>
              <a:defRPr/>
            </a:pPr>
            <a:r>
              <a:rPr lang="uk-UA" sz="2000" noProof="0" dirty="0">
                <a:latin typeface="+mj-lt"/>
              </a:rPr>
              <a:t>Ефективне використання потенціалу регіонів;</a:t>
            </a:r>
          </a:p>
          <a:p>
            <a:pPr eaLnBrk="1" hangingPunct="1">
              <a:lnSpc>
                <a:spcPct val="90000"/>
              </a:lnSpc>
              <a:defRPr/>
            </a:pPr>
            <a:r>
              <a:rPr lang="uk-UA" sz="2000" noProof="0" dirty="0">
                <a:latin typeface="+mj-lt"/>
              </a:rPr>
              <a:t>Підвищення конкурентоспроможності держави та її регіонів.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P spid="14340"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9A2FE2-6782-DC9A-75AA-8E806DF9613F}"/>
              </a:ext>
            </a:extLst>
          </p:cNvPr>
          <p:cNvSpPr>
            <a:spLocks noGrp="1"/>
          </p:cNvSpPr>
          <p:nvPr>
            <p:ph type="title"/>
          </p:nvPr>
        </p:nvSpPr>
        <p:spPr>
          <a:ln>
            <a:miter lim="800000"/>
            <a:headEnd/>
            <a:tailEnd/>
          </a:ln>
        </p:spPr>
        <p:txBody>
          <a:bodyPr>
            <a:normAutofit/>
          </a:bodyPr>
          <a:lstStyle/>
          <a:p>
            <a:pPr lvl="1" eaLnBrk="1" fontAlgn="auto" hangingPunct="1">
              <a:spcAft>
                <a:spcPts val="0"/>
              </a:spcAft>
              <a:defRPr/>
            </a:pPr>
            <a:r>
              <a:rPr lang="uk-UA" sz="2400" kern="120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ea typeface="+mj-ea"/>
                <a:cs typeface="Times New Roman" pitchFamily="18" charset="0"/>
              </a:rPr>
              <a:t>2. Основні напрями та завдання державної регіональної економічної політики. </a:t>
            </a:r>
          </a:p>
        </p:txBody>
      </p:sp>
      <p:sp>
        <p:nvSpPr>
          <p:cNvPr id="15363" name="Прямоугольник 2">
            <a:extLst>
              <a:ext uri="{FF2B5EF4-FFF2-40B4-BE49-F238E27FC236}">
                <a16:creationId xmlns:a16="http://schemas.microsoft.com/office/drawing/2014/main" id="{8A385252-7AF5-BB01-4ECE-D8AFE8D8661A}"/>
              </a:ext>
            </a:extLst>
          </p:cNvPr>
          <p:cNvSpPr>
            <a:spLocks noChangeArrowheads="1"/>
          </p:cNvSpPr>
          <p:nvPr/>
        </p:nvSpPr>
        <p:spPr bwMode="auto">
          <a:xfrm>
            <a:off x="755575" y="2565400"/>
            <a:ext cx="7704857" cy="3416300"/>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noProof="0" dirty="0">
                <a:latin typeface="+mj-lt"/>
                <a:ea typeface="Times New Roman" pitchFamily="18" charset="0"/>
                <a:cs typeface="Arial" charset="0"/>
              </a:rPr>
              <a:t>Основними складовими державної регіональної політики є:</a:t>
            </a:r>
          </a:p>
          <a:p>
            <a:pPr algn="just">
              <a:defRPr/>
            </a:pPr>
            <a:endParaRPr lang="uk-UA" sz="2400" noProof="0" dirty="0">
              <a:latin typeface="+mj-lt"/>
              <a:ea typeface="Times New Roman" pitchFamily="18" charset="0"/>
              <a:cs typeface="Arial" charset="0"/>
            </a:endParaRPr>
          </a:p>
          <a:p>
            <a:pPr marL="342900" indent="-342900" algn="just">
              <a:buFont typeface="Wingdings" pitchFamily="2" charset="2"/>
              <a:buChar char="ü"/>
              <a:defRPr/>
            </a:pPr>
            <a:r>
              <a:rPr lang="uk-UA" sz="2400" noProof="0" dirty="0">
                <a:latin typeface="+mj-lt"/>
                <a:ea typeface="Times New Roman" pitchFamily="18" charset="0"/>
                <a:cs typeface="Arial" charset="0"/>
              </a:rPr>
              <a:t>економічна політика(зокрема, фінансово-кредитна, бюджетна, податкова, виробнича);</a:t>
            </a:r>
          </a:p>
          <a:p>
            <a:pPr marL="342900" indent="-342900" algn="just">
              <a:buFont typeface="Wingdings" pitchFamily="2" charset="2"/>
              <a:buChar char="ü"/>
              <a:defRPr/>
            </a:pPr>
            <a:r>
              <a:rPr lang="uk-UA" sz="2400" noProof="0" dirty="0">
                <a:latin typeface="+mj-lt"/>
                <a:ea typeface="Times New Roman" pitchFamily="18" charset="0"/>
                <a:cs typeface="Arial" charset="0"/>
              </a:rPr>
              <a:t>соціальна політика;</a:t>
            </a:r>
          </a:p>
          <a:p>
            <a:pPr marL="342900" indent="-342900" algn="just">
              <a:buFont typeface="Wingdings" pitchFamily="2" charset="2"/>
              <a:buChar char="ü"/>
              <a:defRPr/>
            </a:pPr>
            <a:r>
              <a:rPr lang="uk-UA" sz="2400" noProof="0" dirty="0">
                <a:latin typeface="+mj-lt"/>
                <a:ea typeface="Times New Roman" pitchFamily="18" charset="0"/>
                <a:cs typeface="Arial" charset="0"/>
              </a:rPr>
              <a:t>науково-технічна політика;</a:t>
            </a:r>
          </a:p>
          <a:p>
            <a:pPr marL="342900" indent="-342900" algn="just">
              <a:buFont typeface="Wingdings" pitchFamily="2" charset="2"/>
              <a:buChar char="ü"/>
              <a:defRPr/>
            </a:pPr>
            <a:r>
              <a:rPr lang="uk-UA" sz="2400" noProof="0" dirty="0">
                <a:latin typeface="+mj-lt"/>
                <a:ea typeface="Times New Roman" pitchFamily="18" charset="0"/>
                <a:cs typeface="Arial" charset="0"/>
              </a:rPr>
              <a:t>екологічна політика;</a:t>
            </a:r>
          </a:p>
          <a:p>
            <a:pPr marL="342900" indent="-342900" algn="just">
              <a:buFont typeface="Wingdings" pitchFamily="2" charset="2"/>
              <a:buChar char="ü"/>
              <a:defRPr/>
            </a:pPr>
            <a:r>
              <a:rPr lang="uk-UA" sz="2400" noProof="0" dirty="0">
                <a:latin typeface="+mj-lt"/>
                <a:ea typeface="Times New Roman" pitchFamily="18" charset="0"/>
                <a:cs typeface="Arial" charset="0"/>
              </a:rPr>
              <a:t>демографічна політика та ін.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F8308D2A-9E48-877E-9ED3-48A020F77D37}"/>
              </a:ext>
            </a:extLst>
          </p:cNvPr>
          <p:cNvSpPr/>
          <p:nvPr/>
        </p:nvSpPr>
        <p:spPr>
          <a:xfrm>
            <a:off x="900756" y="1268760"/>
            <a:ext cx="7559675" cy="461962"/>
          </a:xfrm>
          <a:prstGeom prst="rect">
            <a:avLst/>
          </a:prstGeom>
        </p:spPr>
        <p:txBody>
          <a:bodyPr>
            <a:spAutoFit/>
          </a:bodyPr>
          <a:lstStyle/>
          <a:p>
            <a:pPr algn="ctr">
              <a:defRPr/>
            </a:pPr>
            <a:r>
              <a:rPr lang="uk-UA" sz="2400" noProof="0" dirty="0">
                <a:latin typeface="+mj-lt"/>
              </a:rPr>
              <a:t>Регіональна економічна політика включає:</a:t>
            </a:r>
          </a:p>
        </p:txBody>
      </p:sp>
      <p:sp>
        <p:nvSpPr>
          <p:cNvPr id="4" name="Прямоугольник 3">
            <a:extLst>
              <a:ext uri="{FF2B5EF4-FFF2-40B4-BE49-F238E27FC236}">
                <a16:creationId xmlns:a16="http://schemas.microsoft.com/office/drawing/2014/main" id="{BD1BDC9F-2C26-D678-AD71-0DF5CE3C7A60}"/>
              </a:ext>
            </a:extLst>
          </p:cNvPr>
          <p:cNvSpPr/>
          <p:nvPr/>
        </p:nvSpPr>
        <p:spPr>
          <a:xfrm>
            <a:off x="684212" y="2492375"/>
            <a:ext cx="7776219" cy="3478213"/>
          </a:xfrm>
          <a:prstGeom prst="rect">
            <a:avLst/>
          </a:prstGeom>
        </p:spPr>
        <p:txBody>
          <a:bodyPr wrap="square">
            <a:spAutoFit/>
          </a:bodyPr>
          <a:lstStyle/>
          <a:p>
            <a:pPr algn="just">
              <a:defRPr/>
            </a:pPr>
            <a:r>
              <a:rPr lang="uk-UA" sz="2000" noProof="0" dirty="0">
                <a:latin typeface="+mj-lt"/>
              </a:rPr>
              <a:t>а) бюджетну й податкову політику ;</a:t>
            </a:r>
          </a:p>
          <a:p>
            <a:pPr algn="just">
              <a:defRPr/>
            </a:pPr>
            <a:endParaRPr lang="uk-UA" sz="2000" noProof="0" dirty="0">
              <a:latin typeface="+mj-lt"/>
            </a:endParaRPr>
          </a:p>
          <a:p>
            <a:pPr algn="just">
              <a:defRPr/>
            </a:pPr>
            <a:r>
              <a:rPr lang="uk-UA" sz="2000" noProof="0" dirty="0">
                <a:latin typeface="+mj-lt"/>
              </a:rPr>
              <a:t>б) планування, прогнозування й програмування соціально-економічного розвитку регіону;</a:t>
            </a:r>
          </a:p>
          <a:p>
            <a:pPr algn="just">
              <a:defRPr/>
            </a:pPr>
            <a:endParaRPr lang="uk-UA" sz="2000" noProof="0" dirty="0">
              <a:latin typeface="+mj-lt"/>
            </a:endParaRPr>
          </a:p>
          <a:p>
            <a:pPr algn="just">
              <a:defRPr/>
            </a:pPr>
            <a:r>
              <a:rPr lang="uk-UA" sz="2000" noProof="0" dirty="0">
                <a:latin typeface="+mj-lt"/>
              </a:rPr>
              <a:t>в) розміщення продуктивних сил і структурні перетворення в регіоні;</a:t>
            </a:r>
          </a:p>
          <a:p>
            <a:pPr algn="just">
              <a:defRPr/>
            </a:pPr>
            <a:endParaRPr lang="uk-UA" sz="2000" noProof="0" dirty="0">
              <a:latin typeface="+mj-lt"/>
            </a:endParaRPr>
          </a:p>
          <a:p>
            <a:pPr algn="just">
              <a:defRPr/>
            </a:pPr>
            <a:r>
              <a:rPr lang="uk-UA" sz="2000" noProof="0" dirty="0">
                <a:latin typeface="+mj-lt"/>
              </a:rPr>
              <a:t>г) політику розвитку регіональних комплексів (агропромислового, будівельного, транспортного);</a:t>
            </a:r>
          </a:p>
          <a:p>
            <a:pPr algn="just">
              <a:defRPr/>
            </a:pPr>
            <a:endParaRPr lang="uk-UA" sz="2000" noProof="0" dirty="0">
              <a:latin typeface="+mj-lt"/>
            </a:endParaRPr>
          </a:p>
          <a:p>
            <a:pPr algn="just">
              <a:defRPr/>
            </a:pPr>
            <a:r>
              <a:rPr lang="uk-UA" sz="2000" noProof="0" dirty="0">
                <a:latin typeface="+mj-lt"/>
              </a:rPr>
              <a:t>д) контрольно-економічну діяльність та інформаційне забезпечення.</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33"/>
            <a:ext cx="8640960" cy="677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156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6F3E61-D71B-5F6F-BDEA-8E2330A02963}"/>
              </a:ext>
            </a:extLst>
          </p:cNvPr>
          <p:cNvSpPr>
            <a:spLocks noGrp="1"/>
          </p:cNvSpPr>
          <p:nvPr>
            <p:ph type="title"/>
          </p:nvPr>
        </p:nvSpPr>
        <p:spPr>
          <a:xfrm>
            <a:off x="22684" y="908720"/>
            <a:ext cx="8643998" cy="1143000"/>
          </a:xfrm>
          <a:ln>
            <a:miter lim="800000"/>
            <a:headEnd/>
            <a:tailEnd/>
          </a:ln>
        </p:spPr>
        <p:txBody>
          <a:bodyPr>
            <a:normAutofit/>
          </a:bodyPr>
          <a:lstStyle/>
          <a:p>
            <a:pPr marL="971550" lvl="1" indent="-514350" algn="ctr" eaLnBrk="1" fontAlgn="auto" hangingPunct="1">
              <a:spcAft>
                <a:spcPts val="0"/>
              </a:spcAft>
              <a:defRPr/>
            </a:pPr>
            <a:r>
              <a:rPr lang="uk-UA" sz="2400" kern="120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ea typeface="+mj-ea"/>
                <a:cs typeface="Times New Roman" pitchFamily="18" charset="0"/>
              </a:rPr>
              <a:t>3. Сутність механізму реалізації державної економічної політики. </a:t>
            </a:r>
          </a:p>
        </p:txBody>
      </p:sp>
      <p:sp>
        <p:nvSpPr>
          <p:cNvPr id="20483" name="Прямоугольник 2">
            <a:extLst>
              <a:ext uri="{FF2B5EF4-FFF2-40B4-BE49-F238E27FC236}">
                <a16:creationId xmlns:a16="http://schemas.microsoft.com/office/drawing/2014/main" id="{68E8EAFD-322D-8DAD-8579-2111FCD8471E}"/>
              </a:ext>
            </a:extLst>
          </p:cNvPr>
          <p:cNvSpPr>
            <a:spLocks noChangeArrowheads="1"/>
          </p:cNvSpPr>
          <p:nvPr/>
        </p:nvSpPr>
        <p:spPr bwMode="auto">
          <a:xfrm>
            <a:off x="683567" y="2420938"/>
            <a:ext cx="7776865" cy="2677656"/>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b="1" noProof="0" dirty="0">
                <a:latin typeface="+mj-lt"/>
                <a:ea typeface="Times New Roman" pitchFamily="18" charset="0"/>
                <a:cs typeface="Arial" charset="0"/>
              </a:rPr>
              <a:t>Механізм реалізації державної регіональної економічної політики</a:t>
            </a:r>
            <a:r>
              <a:rPr lang="uk-UA" sz="2400" noProof="0" dirty="0">
                <a:latin typeface="+mj-lt"/>
                <a:ea typeface="Times New Roman" pitchFamily="18" charset="0"/>
                <a:cs typeface="Arial" charset="0"/>
              </a:rPr>
              <a:t> – це система конкретних економічних важелів, за допомогою яких здійснюється державний вплив на просторову організацію продуктивних сил, забезпечується соціально-економічний розвиток регіонів, удосконалюється структура їх господарського комплексу.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2">
            <a:extLst>
              <a:ext uri="{FF2B5EF4-FFF2-40B4-BE49-F238E27FC236}">
                <a16:creationId xmlns:a16="http://schemas.microsoft.com/office/drawing/2014/main" id="{621D7C2F-F674-3DC0-9C1C-CDBC6B009FB7}"/>
              </a:ext>
            </a:extLst>
          </p:cNvPr>
          <p:cNvSpPr>
            <a:spLocks noChangeArrowheads="1"/>
          </p:cNvSpPr>
          <p:nvPr/>
        </p:nvSpPr>
        <p:spPr bwMode="auto">
          <a:xfrm>
            <a:off x="683568" y="1196752"/>
            <a:ext cx="7776864" cy="4894262"/>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noProof="0" dirty="0">
                <a:latin typeface="+mj-lt"/>
                <a:ea typeface="Times New Roman" pitchFamily="18" charset="0"/>
                <a:cs typeface="Arial" charset="0"/>
              </a:rPr>
              <a:t>Державні органи управління можуть впливати на регіональний розвиток через такі заходи:</a:t>
            </a:r>
          </a:p>
          <a:p>
            <a:pPr algn="just">
              <a:defRPr/>
            </a:pPr>
            <a:endParaRPr lang="uk-UA" sz="2400" noProof="0" dirty="0">
              <a:latin typeface="+mj-lt"/>
              <a:ea typeface="Times New Roman" pitchFamily="18" charset="0"/>
              <a:cs typeface="Arial" charset="0"/>
            </a:endParaRPr>
          </a:p>
          <a:p>
            <a:pPr algn="just">
              <a:defRPr/>
            </a:pPr>
            <a:endParaRPr lang="uk-UA" sz="2400" noProof="0" dirty="0">
              <a:latin typeface="+mj-lt"/>
              <a:ea typeface="Times New Roman" pitchFamily="18" charset="0"/>
              <a:cs typeface="Arial" charset="0"/>
            </a:endParaRPr>
          </a:p>
          <a:p>
            <a:pPr algn="just">
              <a:defRPr/>
            </a:pPr>
            <a:endParaRPr lang="uk-UA" sz="2400" noProof="0" dirty="0">
              <a:latin typeface="+mj-lt"/>
              <a:ea typeface="Times New Roman" pitchFamily="18" charset="0"/>
              <a:cs typeface="Arial" charset="0"/>
            </a:endParaRPr>
          </a:p>
          <a:p>
            <a:pPr algn="just">
              <a:defRPr/>
            </a:pPr>
            <a:r>
              <a:rPr lang="uk-UA" sz="2400" noProof="0" dirty="0">
                <a:latin typeface="+mj-lt"/>
                <a:ea typeface="Times New Roman" pitchFamily="18" charset="0"/>
                <a:cs typeface="Arial" charset="0"/>
              </a:rPr>
              <a:t>1) надання податкових пільг для розвитку наукомістких виробництв;</a:t>
            </a:r>
          </a:p>
          <a:p>
            <a:pPr algn="just">
              <a:defRPr/>
            </a:pPr>
            <a:r>
              <a:rPr lang="uk-UA" sz="2400" noProof="0" dirty="0">
                <a:latin typeface="+mj-lt"/>
                <a:ea typeface="Times New Roman" pitchFamily="18" charset="0"/>
                <a:cs typeface="Arial" charset="0"/>
              </a:rPr>
              <a:t>2) створення акціонерних товариств для завершення раніше розпочатого будівництва;</a:t>
            </a:r>
          </a:p>
          <a:p>
            <a:pPr algn="just">
              <a:defRPr/>
            </a:pPr>
            <a:r>
              <a:rPr lang="uk-UA" sz="2400" noProof="0" dirty="0">
                <a:latin typeface="+mj-lt"/>
                <a:ea typeface="Times New Roman" pitchFamily="18" charset="0"/>
                <a:cs typeface="Arial" charset="0"/>
              </a:rPr>
              <a:t>3) надання регіонам інвестиційних премій за спорудження об’єктів, що дозволяють покращити структуру економіки регіону, працевлаштування вивільнених працівників, поліпшити екологічну ситуацію, тощо.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77AE6748-BD04-A0D0-8E72-EE9D7AEF8FC6}"/>
              </a:ext>
            </a:extLst>
          </p:cNvPr>
          <p:cNvSpPr/>
          <p:nvPr/>
        </p:nvSpPr>
        <p:spPr>
          <a:xfrm>
            <a:off x="486727" y="980728"/>
            <a:ext cx="8263801" cy="3785652"/>
          </a:xfrm>
          <a:prstGeom prst="rect">
            <a:avLst/>
          </a:prstGeom>
          <a:noFill/>
        </p:spPr>
        <p:txBody>
          <a:bodyPr wrap="none" lIns="91440" tIns="45720" rIns="91440" bIns="45720">
            <a:spAutoFit/>
          </a:bodyPr>
          <a:lstStyle/>
          <a:p>
            <a:pPr algn="ct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Тема для обговорення №3.</a:t>
            </a:r>
          </a:p>
          <a:p>
            <a:pPr algn="ctr"/>
            <a:r>
              <a:rPr lang="uk-UA"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Представлення 3-5 основних </a:t>
            </a:r>
          </a:p>
          <a:p>
            <a:pPr algn="ctr"/>
            <a:r>
              <a:rPr lang="uk-UA"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(на Вашу точку зор</a:t>
            </a: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у) </a:t>
            </a:r>
          </a:p>
          <a:p>
            <a:pPr algn="ct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елементів/складових </a:t>
            </a:r>
          </a:p>
          <a:p>
            <a:pPr algn="ct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сучасної системи ДЕП</a:t>
            </a:r>
            <a:endParaRPr lang="uk-UA"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9266401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7A5D2-78E3-12F5-671D-2AA4837FE034}"/>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E31BB70F-F70E-EDFD-B998-000CCFF93376}"/>
              </a:ext>
            </a:extLst>
          </p:cNvPr>
          <p:cNvSpPr/>
          <p:nvPr/>
        </p:nvSpPr>
        <p:spPr>
          <a:xfrm>
            <a:off x="1215952" y="1412776"/>
            <a:ext cx="6712094" cy="3416320"/>
          </a:xfrm>
          <a:prstGeom prst="rect">
            <a:avLst/>
          </a:prstGeom>
          <a:noFill/>
        </p:spPr>
        <p:txBody>
          <a:bodyPr wrap="none" lIns="91440" tIns="45720" rIns="91440" bIns="45720">
            <a:spAutoFit/>
          </a:bodyPr>
          <a:lstStyle/>
          <a:p>
            <a:pPr algn="ctr"/>
            <a:r>
              <a:rPr lang="uk-UA" sz="5400" b="1"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Державна політика </a:t>
            </a:r>
          </a:p>
          <a:p>
            <a:pPr algn="ctr"/>
            <a:r>
              <a:rPr lang="uk-UA" sz="5400" b="1"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у сфері</a:t>
            </a:r>
          </a:p>
          <a:p>
            <a:pPr algn="ctr"/>
            <a:r>
              <a:rPr lang="uk-UA" sz="5400" b="1"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етнонаціонального </a:t>
            </a:r>
          </a:p>
          <a:p>
            <a:pPr algn="ctr"/>
            <a:r>
              <a:rPr lang="uk-UA" sz="5400" b="1"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розвитку суспільства</a:t>
            </a:r>
          </a:p>
        </p:txBody>
      </p:sp>
    </p:spTree>
    <p:extLst>
      <p:ext uri="{BB962C8B-B14F-4D97-AF65-F5344CB8AC3E}">
        <p14:creationId xmlns:p14="http://schemas.microsoft.com/office/powerpoint/2010/main" val="16089822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3FBCF-CD26-5A96-CEC3-BEDD62BFD829}"/>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2615628C-1A32-D605-3364-712E43105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20688"/>
            <a:ext cx="7704856" cy="5616624"/>
          </a:xfrm>
          <a:prstGeom prst="rect">
            <a:avLst/>
          </a:prstGeom>
        </p:spPr>
      </p:pic>
    </p:spTree>
    <p:extLst>
      <p:ext uri="{BB962C8B-B14F-4D97-AF65-F5344CB8AC3E}">
        <p14:creationId xmlns:p14="http://schemas.microsoft.com/office/powerpoint/2010/main" val="7873484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3F1CE-3D92-0C12-736E-4051EF4D5A08}"/>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A0DE4187-3C9E-EFE0-0547-A40235AB5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707902"/>
            <a:ext cx="7488832" cy="5385393"/>
          </a:xfrm>
          <a:prstGeom prst="rect">
            <a:avLst/>
          </a:prstGeom>
        </p:spPr>
      </p:pic>
    </p:spTree>
    <p:extLst>
      <p:ext uri="{BB962C8B-B14F-4D97-AF65-F5344CB8AC3E}">
        <p14:creationId xmlns:p14="http://schemas.microsoft.com/office/powerpoint/2010/main" val="14555542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31F70-7D81-5A6A-0221-15A589CB99BA}"/>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F9DECE90-6BFF-C1D4-8F52-6A318E8E7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92696"/>
            <a:ext cx="7632848" cy="5472608"/>
          </a:xfrm>
          <a:prstGeom prst="rect">
            <a:avLst/>
          </a:prstGeom>
        </p:spPr>
      </p:pic>
    </p:spTree>
    <p:extLst>
      <p:ext uri="{BB962C8B-B14F-4D97-AF65-F5344CB8AC3E}">
        <p14:creationId xmlns:p14="http://schemas.microsoft.com/office/powerpoint/2010/main" val="3127316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85BD61E-B03F-669D-9920-52E98EC15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71868"/>
            <a:ext cx="7632848" cy="5514263"/>
          </a:xfrm>
          <a:prstGeom prst="rect">
            <a:avLst/>
          </a:prstGeom>
        </p:spPr>
      </p:pic>
    </p:spTree>
    <p:extLst>
      <p:ext uri="{BB962C8B-B14F-4D97-AF65-F5344CB8AC3E}">
        <p14:creationId xmlns:p14="http://schemas.microsoft.com/office/powerpoint/2010/main" val="5618957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390DE-B8E9-4CFE-645A-65A7EBCE89FD}"/>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2F500E9F-2965-3765-B5A6-3371DC674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26" y="815884"/>
            <a:ext cx="6974347" cy="5226231"/>
          </a:xfrm>
          <a:prstGeom prst="rect">
            <a:avLst/>
          </a:prstGeom>
        </p:spPr>
      </p:pic>
    </p:spTree>
    <p:extLst>
      <p:ext uri="{BB962C8B-B14F-4D97-AF65-F5344CB8AC3E}">
        <p14:creationId xmlns:p14="http://schemas.microsoft.com/office/powerpoint/2010/main" val="16484111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144DA-B7B9-0579-5A34-E12A78E6C954}"/>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E7464AC1-A287-DDFD-3535-6F20FC8FF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196752"/>
            <a:ext cx="4968552" cy="3721618"/>
          </a:xfrm>
          <a:prstGeom prst="rect">
            <a:avLst/>
          </a:prstGeom>
        </p:spPr>
      </p:pic>
    </p:spTree>
    <p:extLst>
      <p:ext uri="{BB962C8B-B14F-4D97-AF65-F5344CB8AC3E}">
        <p14:creationId xmlns:p14="http://schemas.microsoft.com/office/powerpoint/2010/main" val="277438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524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1EE2D-2256-C43B-A27F-FAB9BDD3AFC7}"/>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F20E5D19-D4E6-1DA2-2EB4-F7686F175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836712"/>
            <a:ext cx="6397784" cy="4794183"/>
          </a:xfrm>
          <a:prstGeom prst="rect">
            <a:avLst/>
          </a:prstGeom>
        </p:spPr>
      </p:pic>
    </p:spTree>
    <p:extLst>
      <p:ext uri="{BB962C8B-B14F-4D97-AF65-F5344CB8AC3E}">
        <p14:creationId xmlns:p14="http://schemas.microsoft.com/office/powerpoint/2010/main" val="19064351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69904-60CB-9FAC-FF7D-1AD9AEF3AFBB}"/>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C4EE2E36-C503-B063-8519-F410E34D0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20688"/>
            <a:ext cx="7166534" cy="5370247"/>
          </a:xfrm>
          <a:prstGeom prst="rect">
            <a:avLst/>
          </a:prstGeom>
        </p:spPr>
      </p:pic>
    </p:spTree>
    <p:extLst>
      <p:ext uri="{BB962C8B-B14F-4D97-AF65-F5344CB8AC3E}">
        <p14:creationId xmlns:p14="http://schemas.microsoft.com/office/powerpoint/2010/main" val="10815215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C90F4-0E10-C5AA-8ACD-4D35DCEB93B9}"/>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862F478C-224E-ADE4-1577-AAD4ADFA4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44" y="663779"/>
            <a:ext cx="7380312" cy="5530441"/>
          </a:xfrm>
          <a:prstGeom prst="rect">
            <a:avLst/>
          </a:prstGeom>
        </p:spPr>
      </p:pic>
    </p:spTree>
    <p:extLst>
      <p:ext uri="{BB962C8B-B14F-4D97-AF65-F5344CB8AC3E}">
        <p14:creationId xmlns:p14="http://schemas.microsoft.com/office/powerpoint/2010/main" val="2178825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9869A-2511-B401-5C2C-6AABC538DC3E}"/>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FD79DCF9-33D1-3A94-D3F6-168962F3C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692696"/>
            <a:ext cx="6782159" cy="5082215"/>
          </a:xfrm>
          <a:prstGeom prst="rect">
            <a:avLst/>
          </a:prstGeom>
        </p:spPr>
      </p:pic>
    </p:spTree>
    <p:extLst>
      <p:ext uri="{BB962C8B-B14F-4D97-AF65-F5344CB8AC3E}">
        <p14:creationId xmlns:p14="http://schemas.microsoft.com/office/powerpoint/2010/main" val="2058674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00D68-6F3D-526F-6845-283E938353A0}"/>
            </a:ext>
          </a:extLst>
        </p:cNvPr>
        <p:cNvGrpSpPr/>
        <p:nvPr/>
      </p:nvGrpSpPr>
      <p:grpSpPr>
        <a:xfrm>
          <a:off x="0" y="0"/>
          <a:ext cx="0" cy="0"/>
          <a:chOff x="0" y="0"/>
          <a:chExt cx="0" cy="0"/>
        </a:xfrm>
      </p:grpSpPr>
      <p:pic>
        <p:nvPicPr>
          <p:cNvPr id="8" name="Рисунок 7">
            <a:extLst>
              <a:ext uri="{FF2B5EF4-FFF2-40B4-BE49-F238E27FC236}">
                <a16:creationId xmlns:a16="http://schemas.microsoft.com/office/drawing/2014/main" id="{16128241-380B-3EFB-481B-8E66605DD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20688"/>
            <a:ext cx="7236296" cy="5422523"/>
          </a:xfrm>
          <a:prstGeom prst="rect">
            <a:avLst/>
          </a:prstGeom>
        </p:spPr>
      </p:pic>
    </p:spTree>
    <p:extLst>
      <p:ext uri="{BB962C8B-B14F-4D97-AF65-F5344CB8AC3E}">
        <p14:creationId xmlns:p14="http://schemas.microsoft.com/office/powerpoint/2010/main" val="17866081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26EF1-724A-7616-1EE3-906AE7AC0797}"/>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A0537525-5688-BEFF-2F6C-8AE51F2FA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90759"/>
            <a:ext cx="7308304" cy="5476482"/>
          </a:xfrm>
          <a:prstGeom prst="rect">
            <a:avLst/>
          </a:prstGeom>
        </p:spPr>
      </p:pic>
    </p:spTree>
    <p:extLst>
      <p:ext uri="{BB962C8B-B14F-4D97-AF65-F5344CB8AC3E}">
        <p14:creationId xmlns:p14="http://schemas.microsoft.com/office/powerpoint/2010/main" val="38294061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3BA22-3939-72B9-E5C4-714A87353D99}"/>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8A92D260-3A81-8878-757F-2E1394227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848" y="690759"/>
            <a:ext cx="7308304" cy="5476482"/>
          </a:xfrm>
          <a:prstGeom prst="rect">
            <a:avLst/>
          </a:prstGeom>
        </p:spPr>
      </p:pic>
    </p:spTree>
    <p:extLst>
      <p:ext uri="{BB962C8B-B14F-4D97-AF65-F5344CB8AC3E}">
        <p14:creationId xmlns:p14="http://schemas.microsoft.com/office/powerpoint/2010/main" val="38371454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1626C-F700-81CB-9BF9-173E1BC29FC6}"/>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301FCEC9-824C-0B50-97A9-7EF12DBF7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92696"/>
            <a:ext cx="7488832" cy="5472607"/>
          </a:xfrm>
          <a:prstGeom prst="rect">
            <a:avLst/>
          </a:prstGeom>
        </p:spPr>
      </p:pic>
    </p:spTree>
    <p:extLst>
      <p:ext uri="{BB962C8B-B14F-4D97-AF65-F5344CB8AC3E}">
        <p14:creationId xmlns:p14="http://schemas.microsoft.com/office/powerpoint/2010/main" val="32013959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59D7C-A5F0-38DD-E63B-9C50C4785D9E}"/>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C6448E72-228D-B653-BB2D-79209F22C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798677"/>
            <a:ext cx="7020272" cy="5260645"/>
          </a:xfrm>
          <a:prstGeom prst="rect">
            <a:avLst/>
          </a:prstGeom>
        </p:spPr>
      </p:pic>
    </p:spTree>
    <p:extLst>
      <p:ext uri="{BB962C8B-B14F-4D97-AF65-F5344CB8AC3E}">
        <p14:creationId xmlns:p14="http://schemas.microsoft.com/office/powerpoint/2010/main" val="31493420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84373-5F9F-DC02-8FF0-8AD1A6CE24EB}"/>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C3914587-38A6-3745-4626-29E0F96F5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592" y="635864"/>
            <a:ext cx="7454816" cy="5586271"/>
          </a:xfrm>
          <a:prstGeom prst="rect">
            <a:avLst/>
          </a:prstGeom>
        </p:spPr>
      </p:pic>
    </p:spTree>
    <p:extLst>
      <p:ext uri="{BB962C8B-B14F-4D97-AF65-F5344CB8AC3E}">
        <p14:creationId xmlns:p14="http://schemas.microsoft.com/office/powerpoint/2010/main" val="101625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1524"/>
            <a:ext cx="7776864" cy="2677656"/>
          </a:xfrm>
          <a:prstGeom prst="rect">
            <a:avLst/>
          </a:prstGeom>
        </p:spPr>
        <p:txBody>
          <a:bodyPr wrap="square">
            <a:spAutoFit/>
          </a:bodyPr>
          <a:lstStyle/>
          <a:p>
            <a:pPr algn="just"/>
            <a:r>
              <a:rPr lang="uk-UA" sz="2800" b="1" dirty="0">
                <a:solidFill>
                  <a:srgbClr val="FF0000"/>
                </a:solidFill>
                <a:latin typeface="Times New Roman" panose="02020603050405020304" pitchFamily="18" charset="0"/>
                <a:cs typeface="Times New Roman" panose="02020603050405020304" pitchFamily="18" charset="0"/>
              </a:rPr>
              <a:t>Суб'єкти державної політики </a:t>
            </a:r>
            <a:r>
              <a:rPr lang="uk-UA" sz="2000" dirty="0">
                <a:latin typeface="Times New Roman" panose="02020603050405020304" pitchFamily="18" charset="0"/>
                <a:cs typeface="Times New Roman" panose="02020603050405020304" pitchFamily="18" charset="0"/>
              </a:rPr>
              <a:t>- це соціуми, а також створені ними установи, організації, активна практична діяльність яких спрямована на перетворення політичної та інших сфер життєдіяльності людини як відповідних об'єктів політики. Таким чином, суб'єкт політики передбачає: наявність самих соціумів та їх організацій, здатних до політичної діяльності і створених з цією метою; певні цілі їх діяльності; цілеспрямовану активність; виявлений інтерес; взаємозв'язок, взаємодію з об'єктом політики.</a:t>
            </a:r>
          </a:p>
        </p:txBody>
      </p:sp>
      <p:sp>
        <p:nvSpPr>
          <p:cNvPr id="3" name="Прямоугольник 2"/>
          <p:cNvSpPr/>
          <p:nvPr/>
        </p:nvSpPr>
        <p:spPr>
          <a:xfrm>
            <a:off x="450954" y="3284984"/>
            <a:ext cx="8496944" cy="2985433"/>
          </a:xfrm>
          <a:prstGeom prst="rect">
            <a:avLst/>
          </a:prstGeom>
        </p:spPr>
        <p:txBody>
          <a:bodyPr wrap="square">
            <a:spAutoFit/>
          </a:bodyPr>
          <a:lstStyle/>
          <a:p>
            <a:pPr algn="just"/>
            <a:r>
              <a:rPr lang="uk-UA" sz="2800" b="1" dirty="0">
                <a:solidFill>
                  <a:srgbClr val="FF0000"/>
                </a:solidFill>
                <a:latin typeface="Times New Roman" panose="02020603050405020304" pitchFamily="18" charset="0"/>
                <a:cs typeface="Times New Roman" panose="02020603050405020304" pitchFamily="18" charset="0"/>
              </a:rPr>
              <a:t>Об'єкти  державної політики </a:t>
            </a:r>
            <a:r>
              <a:rPr lang="uk-UA" sz="2000" dirty="0">
                <a:latin typeface="Times New Roman" panose="02020603050405020304" pitchFamily="18" charset="0"/>
                <a:cs typeface="Times New Roman" panose="02020603050405020304" pitchFamily="18" charset="0"/>
              </a:rPr>
              <a:t>- явища політичної сфери в їх різноманітних проявах і зв'язках з усім громадянським суспільством. На них спрямована діяльність суб'єктів політики. Об'єкт політики дає уявлення про все те, на що суб'єкт політики спрямовує свою перетворювальну або руйнівну політичну діяльність. </a:t>
            </a:r>
            <a:r>
              <a:rPr lang="uk-UA" sz="2000" dirty="0">
                <a:solidFill>
                  <a:srgbClr val="FF0000"/>
                </a:solidFill>
                <a:latin typeface="Times New Roman" panose="02020603050405020304" pitchFamily="18" charset="0"/>
                <a:cs typeface="Times New Roman" panose="02020603050405020304" pitchFamily="18" charset="0"/>
              </a:rPr>
              <a:t>Об'єкти політики </a:t>
            </a:r>
            <a:r>
              <a:rPr lang="uk-UA" sz="2000" dirty="0">
                <a:latin typeface="Times New Roman" panose="02020603050405020304" pitchFamily="18" charset="0"/>
                <a:cs typeface="Times New Roman" panose="02020603050405020304" pitchFamily="18" charset="0"/>
              </a:rPr>
              <a:t>- це реальна політична дійсність, характерні для неї суспільні відносини, насамперед політичні, політична система суспільства в цілому, її елементи, форми політичного життя, сфера політичних інтересів, суперечності політичного процесу як у межах країни, так і в регіональному або світовому просторі.</a:t>
            </a:r>
          </a:p>
        </p:txBody>
      </p:sp>
    </p:spTree>
    <p:extLst>
      <p:ext uri="{BB962C8B-B14F-4D97-AF65-F5344CB8AC3E}">
        <p14:creationId xmlns:p14="http://schemas.microsoft.com/office/powerpoint/2010/main" val="37242987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D1FC9-75D4-102F-747B-25CC3A6598A4}"/>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9CEC696C-998B-9E71-D1CC-85FC28847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016" y="548680"/>
            <a:ext cx="6097967" cy="2145581"/>
          </a:xfrm>
          <a:prstGeom prst="rect">
            <a:avLst/>
          </a:prstGeom>
        </p:spPr>
      </p:pic>
      <p:pic>
        <p:nvPicPr>
          <p:cNvPr id="5" name="Рисунок 4">
            <a:extLst>
              <a:ext uri="{FF2B5EF4-FFF2-40B4-BE49-F238E27FC236}">
                <a16:creationId xmlns:a16="http://schemas.microsoft.com/office/drawing/2014/main" id="{15A625DE-B362-9D65-E7F0-5DCD2BDFC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016" y="2699440"/>
            <a:ext cx="6097967" cy="1266825"/>
          </a:xfrm>
          <a:prstGeom prst="rect">
            <a:avLst/>
          </a:prstGeom>
        </p:spPr>
      </p:pic>
    </p:spTree>
    <p:extLst>
      <p:ext uri="{BB962C8B-B14F-4D97-AF65-F5344CB8AC3E}">
        <p14:creationId xmlns:p14="http://schemas.microsoft.com/office/powerpoint/2010/main" val="28700766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A645D-F648-6452-9438-3D0617D06650}"/>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0D4483F4-E58D-5122-E4E0-D5B897BC14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20688"/>
            <a:ext cx="7416824" cy="5558534"/>
          </a:xfrm>
          <a:prstGeom prst="rect">
            <a:avLst/>
          </a:prstGeom>
        </p:spPr>
      </p:pic>
    </p:spTree>
    <p:extLst>
      <p:ext uri="{BB962C8B-B14F-4D97-AF65-F5344CB8AC3E}">
        <p14:creationId xmlns:p14="http://schemas.microsoft.com/office/powerpoint/2010/main" val="30456560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E2D89-957F-2A46-D4B8-E5CBDCF45836}"/>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E1D4E5C0-5551-57B5-61B1-BED19E709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92696"/>
            <a:ext cx="7344816" cy="5440288"/>
          </a:xfrm>
          <a:prstGeom prst="rect">
            <a:avLst/>
          </a:prstGeom>
        </p:spPr>
      </p:pic>
    </p:spTree>
    <p:extLst>
      <p:ext uri="{BB962C8B-B14F-4D97-AF65-F5344CB8AC3E}">
        <p14:creationId xmlns:p14="http://schemas.microsoft.com/office/powerpoint/2010/main" val="4313396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D636F-9ABE-6B9E-4AB9-F606D7C271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34F4CE4-EF5B-A302-3F79-A74BD14E6BBC}"/>
              </a:ext>
            </a:extLst>
          </p:cNvPr>
          <p:cNvSpPr txBox="1"/>
          <p:nvPr/>
        </p:nvSpPr>
        <p:spPr>
          <a:xfrm>
            <a:off x="791580" y="551289"/>
            <a:ext cx="7560840" cy="5755422"/>
          </a:xfrm>
          <a:prstGeom prst="rect">
            <a:avLst/>
          </a:prstGeom>
          <a:noFill/>
        </p:spPr>
        <p:txBody>
          <a:bodyPr wrap="square">
            <a:spAutoFit/>
          </a:bodyPr>
          <a:lstStyle/>
          <a:p>
            <a:r>
              <a:rPr lang="uk-UA" sz="1600" dirty="0"/>
              <a:t>Такі </a:t>
            </a:r>
            <a:r>
              <a:rPr lang="uk-UA" sz="1600" b="1" dirty="0">
                <a:solidFill>
                  <a:srgbClr val="FF0000"/>
                </a:solidFill>
              </a:rPr>
              <a:t>конфлікти</a:t>
            </a:r>
            <a:r>
              <a:rPr lang="uk-UA" sz="1600" dirty="0"/>
              <a:t>, як правило, закінчуються: </a:t>
            </a:r>
          </a:p>
          <a:p>
            <a:r>
              <a:rPr lang="uk-UA" sz="1600" dirty="0"/>
              <a:t> - перемогою однієї сторони над іншою; </a:t>
            </a:r>
          </a:p>
          <a:p>
            <a:r>
              <a:rPr lang="uk-UA" sz="1600" dirty="0"/>
              <a:t> - компромісом; </a:t>
            </a:r>
          </a:p>
          <a:p>
            <a:r>
              <a:rPr lang="uk-UA" sz="1600" dirty="0"/>
              <a:t> - консенсусом. </a:t>
            </a:r>
          </a:p>
          <a:p>
            <a:endParaRPr lang="uk-UA" sz="1600" dirty="0"/>
          </a:p>
          <a:p>
            <a:r>
              <a:rPr lang="uk-UA" sz="1600" dirty="0"/>
              <a:t>Класифікація етнонаціональних конфліктів Етнонаціональні конфлікти, як типи </a:t>
            </a:r>
            <a:r>
              <a:rPr lang="uk-UA" sz="1600" b="1" dirty="0">
                <a:solidFill>
                  <a:srgbClr val="FF0000"/>
                </a:solidFill>
              </a:rPr>
              <a:t>політичних</a:t>
            </a:r>
            <a:r>
              <a:rPr lang="uk-UA" sz="1600" dirty="0"/>
              <a:t> конфліктів, можна класифікувати за сферами прояву, цілями, обсягом використання військової сили, територією проживання етносу та іншими. Отже, слід розглянути їх детальніше. </a:t>
            </a:r>
          </a:p>
          <a:p>
            <a:r>
              <a:rPr lang="uk-UA" sz="1600" b="1" dirty="0">
                <a:solidFill>
                  <a:srgbClr val="FF0000"/>
                </a:solidFill>
              </a:rPr>
              <a:t>За територією </a:t>
            </a:r>
            <a:r>
              <a:rPr lang="uk-UA" sz="1600" dirty="0"/>
              <a:t>проживання: </a:t>
            </a:r>
          </a:p>
          <a:p>
            <a:r>
              <a:rPr lang="uk-UA" sz="1600" dirty="0"/>
              <a:t> - міждержавні;</a:t>
            </a:r>
          </a:p>
          <a:p>
            <a:r>
              <a:rPr lang="uk-UA" sz="1600" dirty="0"/>
              <a:t> - регіональні; </a:t>
            </a:r>
          </a:p>
          <a:p>
            <a:r>
              <a:rPr lang="uk-UA" sz="1600" dirty="0"/>
              <a:t> - між центром і регіоном; </a:t>
            </a:r>
          </a:p>
          <a:p>
            <a:r>
              <a:rPr lang="uk-UA" sz="1600" dirty="0"/>
              <a:t> - місцеві. </a:t>
            </a:r>
          </a:p>
          <a:p>
            <a:r>
              <a:rPr lang="uk-UA" sz="1600" b="1" dirty="0">
                <a:solidFill>
                  <a:srgbClr val="FF0000"/>
                </a:solidFill>
              </a:rPr>
              <a:t>За мотивами </a:t>
            </a:r>
            <a:r>
              <a:rPr lang="uk-UA" sz="1600" dirty="0"/>
              <a:t>виникнення:</a:t>
            </a:r>
            <a:r>
              <a:rPr lang="uk-UA" sz="1600" b="1" dirty="0">
                <a:solidFill>
                  <a:srgbClr val="FF0000"/>
                </a:solidFill>
              </a:rPr>
              <a:t> </a:t>
            </a:r>
          </a:p>
          <a:p>
            <a:r>
              <a:rPr lang="uk-UA" sz="1600" dirty="0"/>
              <a:t> - територіальні; </a:t>
            </a:r>
          </a:p>
          <a:p>
            <a:r>
              <a:rPr lang="uk-UA" sz="1600" dirty="0"/>
              <a:t> - економічні; </a:t>
            </a:r>
          </a:p>
          <a:p>
            <a:r>
              <a:rPr lang="uk-UA" sz="1600" dirty="0"/>
              <a:t> - політичні; </a:t>
            </a:r>
          </a:p>
          <a:p>
            <a:r>
              <a:rPr lang="uk-UA" sz="1600" dirty="0"/>
              <a:t> - історичні; </a:t>
            </a:r>
          </a:p>
          <a:p>
            <a:r>
              <a:rPr lang="uk-UA" sz="1600" dirty="0"/>
              <a:t> - ціннісні;</a:t>
            </a:r>
          </a:p>
          <a:p>
            <a:r>
              <a:rPr lang="uk-UA" sz="1600" dirty="0"/>
              <a:t> - конфесійні;</a:t>
            </a:r>
          </a:p>
          <a:p>
            <a:r>
              <a:rPr lang="uk-UA" sz="1600" dirty="0"/>
              <a:t> - соціально-побутові. </a:t>
            </a:r>
          </a:p>
          <a:p>
            <a:endParaRPr lang="uk-UA" sz="1600" dirty="0"/>
          </a:p>
        </p:txBody>
      </p:sp>
    </p:spTree>
    <p:extLst>
      <p:ext uri="{BB962C8B-B14F-4D97-AF65-F5344CB8AC3E}">
        <p14:creationId xmlns:p14="http://schemas.microsoft.com/office/powerpoint/2010/main" val="8770137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2E0F3-B81F-B046-7ABF-91B6685C58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6824776-052C-685F-2706-AF509189D9ED}"/>
              </a:ext>
            </a:extLst>
          </p:cNvPr>
          <p:cNvSpPr txBox="1"/>
          <p:nvPr/>
        </p:nvSpPr>
        <p:spPr>
          <a:xfrm>
            <a:off x="647564" y="428178"/>
            <a:ext cx="7848872" cy="6001643"/>
          </a:xfrm>
          <a:prstGeom prst="rect">
            <a:avLst/>
          </a:prstGeom>
          <a:noFill/>
        </p:spPr>
        <p:txBody>
          <a:bodyPr wrap="square">
            <a:spAutoFit/>
          </a:bodyPr>
          <a:lstStyle/>
          <a:p>
            <a:r>
              <a:rPr lang="uk-UA" sz="1600" dirty="0"/>
              <a:t>За </a:t>
            </a:r>
            <a:r>
              <a:rPr lang="uk-UA" sz="1600" b="1" dirty="0">
                <a:solidFill>
                  <a:srgbClr val="FF0000"/>
                </a:solidFill>
              </a:rPr>
              <a:t>сферами</a:t>
            </a:r>
            <a:r>
              <a:rPr lang="uk-UA" sz="1600" dirty="0"/>
              <a:t> прояву: </a:t>
            </a:r>
          </a:p>
          <a:p>
            <a:r>
              <a:rPr lang="uk-UA" sz="1600" dirty="0"/>
              <a:t> - соціально-економічні; </a:t>
            </a:r>
          </a:p>
          <a:p>
            <a:r>
              <a:rPr lang="uk-UA" sz="1600" dirty="0"/>
              <a:t> - культурно-</a:t>
            </a:r>
            <a:r>
              <a:rPr lang="uk-UA" sz="1600" dirty="0" err="1"/>
              <a:t>мовні</a:t>
            </a:r>
            <a:r>
              <a:rPr lang="uk-UA" sz="1600" dirty="0"/>
              <a:t>;</a:t>
            </a:r>
          </a:p>
          <a:p>
            <a:r>
              <a:rPr lang="uk-UA" sz="1600" dirty="0"/>
              <a:t> - територіально-статусні; </a:t>
            </a:r>
          </a:p>
          <a:p>
            <a:r>
              <a:rPr lang="uk-UA" sz="1600" dirty="0"/>
              <a:t> - сепаратистські.</a:t>
            </a:r>
          </a:p>
          <a:p>
            <a:endParaRPr lang="uk-UA" sz="1400" dirty="0"/>
          </a:p>
          <a:p>
            <a:r>
              <a:rPr lang="uk-UA" sz="1600" dirty="0"/>
              <a:t> За </a:t>
            </a:r>
            <a:r>
              <a:rPr lang="uk-UA" sz="1600" b="1" dirty="0">
                <a:solidFill>
                  <a:srgbClr val="FF0000"/>
                </a:solidFill>
              </a:rPr>
              <a:t>цілями</a:t>
            </a:r>
            <a:r>
              <a:rPr lang="uk-UA" sz="1600" dirty="0"/>
              <a:t>:</a:t>
            </a:r>
          </a:p>
          <a:p>
            <a:r>
              <a:rPr lang="uk-UA" sz="1600" dirty="0"/>
              <a:t>  - реалістичні;</a:t>
            </a:r>
          </a:p>
          <a:p>
            <a:r>
              <a:rPr lang="uk-UA" sz="1600" dirty="0"/>
              <a:t>  - нереалістичні. </a:t>
            </a:r>
          </a:p>
          <a:p>
            <a:endParaRPr lang="uk-UA" sz="1400" dirty="0"/>
          </a:p>
          <a:p>
            <a:r>
              <a:rPr lang="uk-UA" sz="1600" dirty="0"/>
              <a:t>За </a:t>
            </a:r>
            <a:r>
              <a:rPr lang="uk-UA" sz="1600" b="1" dirty="0">
                <a:solidFill>
                  <a:srgbClr val="FF0000"/>
                </a:solidFill>
              </a:rPr>
              <a:t>методами</a:t>
            </a:r>
            <a:r>
              <a:rPr lang="uk-UA" sz="1600" dirty="0"/>
              <a:t>: </a:t>
            </a:r>
          </a:p>
          <a:p>
            <a:r>
              <a:rPr lang="uk-UA" sz="1600" dirty="0"/>
              <a:t> - насильницькі; </a:t>
            </a:r>
          </a:p>
          <a:p>
            <a:r>
              <a:rPr lang="uk-UA" sz="1600" dirty="0"/>
              <a:t> - ненасильницькі.</a:t>
            </a:r>
          </a:p>
          <a:p>
            <a:r>
              <a:rPr lang="uk-UA" sz="1400" dirty="0"/>
              <a:t> </a:t>
            </a:r>
          </a:p>
          <a:p>
            <a:r>
              <a:rPr lang="uk-UA" sz="1600" dirty="0"/>
              <a:t>За </a:t>
            </a:r>
            <a:r>
              <a:rPr lang="uk-UA" sz="1600" b="1" dirty="0">
                <a:solidFill>
                  <a:srgbClr val="FF0000"/>
                </a:solidFill>
              </a:rPr>
              <a:t>обсягом використання військової сили</a:t>
            </a:r>
            <a:r>
              <a:rPr lang="uk-UA" sz="1600" dirty="0"/>
              <a:t>: </a:t>
            </a:r>
          </a:p>
          <a:p>
            <a:r>
              <a:rPr lang="uk-UA" sz="1600" dirty="0"/>
              <a:t> - мирні; </a:t>
            </a:r>
          </a:p>
          <a:p>
            <a:r>
              <a:rPr lang="uk-UA" sz="1600" dirty="0"/>
              <a:t> - з мінімальним (одноактних) використанням військової сили; </a:t>
            </a:r>
          </a:p>
          <a:p>
            <a:r>
              <a:rPr lang="uk-UA" sz="1600" dirty="0"/>
              <a:t> - військові. </a:t>
            </a:r>
          </a:p>
          <a:p>
            <a:r>
              <a:rPr lang="uk-UA" sz="1600" dirty="0"/>
              <a:t>По </a:t>
            </a:r>
            <a:r>
              <a:rPr lang="uk-UA" sz="1600" b="1" dirty="0">
                <a:solidFill>
                  <a:srgbClr val="FF0000"/>
                </a:solidFill>
              </a:rPr>
              <a:t>вертикалі</a:t>
            </a:r>
            <a:r>
              <a:rPr lang="uk-UA" sz="1600" dirty="0"/>
              <a:t>:</a:t>
            </a:r>
          </a:p>
          <a:p>
            <a:r>
              <a:rPr lang="uk-UA" sz="1600" dirty="0"/>
              <a:t> - між центром та адміністративною одиницею; </a:t>
            </a:r>
          </a:p>
          <a:p>
            <a:r>
              <a:rPr lang="uk-UA" sz="1600" dirty="0"/>
              <a:t> - між регіональними та місцевими органами влади. </a:t>
            </a:r>
          </a:p>
          <a:p>
            <a:r>
              <a:rPr lang="uk-UA" sz="1600" dirty="0"/>
              <a:t>По </a:t>
            </a:r>
            <a:r>
              <a:rPr lang="uk-UA" sz="1600" b="1" dirty="0">
                <a:solidFill>
                  <a:srgbClr val="FF0000"/>
                </a:solidFill>
              </a:rPr>
              <a:t>горизонталі</a:t>
            </a:r>
            <a:r>
              <a:rPr lang="uk-UA" sz="1600" dirty="0"/>
              <a:t>: </a:t>
            </a:r>
          </a:p>
          <a:p>
            <a:r>
              <a:rPr lang="uk-UA" sz="1600" dirty="0"/>
              <a:t> - між групами корінних і некорінних національностей;</a:t>
            </a:r>
          </a:p>
          <a:p>
            <a:r>
              <a:rPr lang="uk-UA" sz="1600" dirty="0"/>
              <a:t> - </a:t>
            </a:r>
            <a:r>
              <a:rPr lang="uk-UA" sz="1600" dirty="0" err="1"/>
              <a:t>мікроконфлікти</a:t>
            </a:r>
            <a:r>
              <a:rPr lang="uk-UA" sz="1600" dirty="0"/>
              <a:t> на особистісному рівні. </a:t>
            </a:r>
          </a:p>
        </p:txBody>
      </p:sp>
    </p:spTree>
    <p:extLst>
      <p:ext uri="{BB962C8B-B14F-4D97-AF65-F5344CB8AC3E}">
        <p14:creationId xmlns:p14="http://schemas.microsoft.com/office/powerpoint/2010/main" val="26035290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4F33A-D2D1-7544-B42A-79C5E1904009}"/>
            </a:ext>
          </a:extLst>
        </p:cNvPr>
        <p:cNvGrpSpPr/>
        <p:nvPr/>
      </p:nvGrpSpPr>
      <p:grpSpPr>
        <a:xfrm>
          <a:off x="0" y="0"/>
          <a:ext cx="0" cy="0"/>
          <a:chOff x="0" y="0"/>
          <a:chExt cx="0" cy="0"/>
        </a:xfrm>
      </p:grpSpPr>
      <p:sp>
        <p:nvSpPr>
          <p:cNvPr id="6" name="Прямокутник 5">
            <a:extLst>
              <a:ext uri="{FF2B5EF4-FFF2-40B4-BE49-F238E27FC236}">
                <a16:creationId xmlns:a16="http://schemas.microsoft.com/office/drawing/2014/main" id="{1FB1AFE1-B793-A51A-8EF0-A30C997B58FB}"/>
              </a:ext>
            </a:extLst>
          </p:cNvPr>
          <p:cNvSpPr/>
          <p:nvPr/>
        </p:nvSpPr>
        <p:spPr>
          <a:xfrm>
            <a:off x="384796" y="1556792"/>
            <a:ext cx="8374408" cy="3139321"/>
          </a:xfrm>
          <a:prstGeom prst="rect">
            <a:avLst/>
          </a:prstGeom>
          <a:noFill/>
        </p:spPr>
        <p:txBody>
          <a:bodyPr wrap="none" lIns="91440" tIns="45720" rIns="91440" bIns="45720">
            <a:spAutoFit/>
          </a:bodyPr>
          <a:lstStyle/>
          <a:p>
            <a:pPr algn="ctr"/>
            <a:r>
              <a:rPr lang="uk-UA" sz="6600" b="1" cap="none" spc="0" noProof="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Державна політика </a:t>
            </a:r>
          </a:p>
          <a:p>
            <a:pPr algn="ctr"/>
            <a:r>
              <a:rPr lang="uk-UA" sz="6600" b="1" cap="none" spc="0" noProof="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в системі </a:t>
            </a:r>
          </a:p>
          <a:p>
            <a:pPr algn="ctr"/>
            <a:r>
              <a:rPr lang="uk-UA" sz="6600" b="1" cap="none" spc="0" noProof="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національної безпеки</a:t>
            </a:r>
            <a:endParaRPr lang="uk-UA" sz="6600" b="1" cap="none" spc="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3753742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A40AE-EEEF-5A52-AC92-1615ED9434F7}"/>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1E22F31F-11A5-5B89-9E5C-E63723A1F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738" y="1268760"/>
            <a:ext cx="5092524" cy="3814477"/>
          </a:xfrm>
          <a:prstGeom prst="rect">
            <a:avLst/>
          </a:prstGeom>
        </p:spPr>
      </p:pic>
    </p:spTree>
    <p:extLst>
      <p:ext uri="{BB962C8B-B14F-4D97-AF65-F5344CB8AC3E}">
        <p14:creationId xmlns:p14="http://schemas.microsoft.com/office/powerpoint/2010/main" val="32497669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DA390-A120-0029-A2E4-6F921DD37C5D}"/>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23287E9B-4707-EAC5-B3DB-D535EA94B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268760"/>
            <a:ext cx="5256584" cy="3937364"/>
          </a:xfrm>
          <a:prstGeom prst="rect">
            <a:avLst/>
          </a:prstGeom>
        </p:spPr>
      </p:pic>
    </p:spTree>
    <p:extLst>
      <p:ext uri="{BB962C8B-B14F-4D97-AF65-F5344CB8AC3E}">
        <p14:creationId xmlns:p14="http://schemas.microsoft.com/office/powerpoint/2010/main" val="15386169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90DFC-56D7-8005-040D-44CC8EF45707}"/>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9551DEEB-1876-1CE3-B2C4-7F62E9F58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20688"/>
            <a:ext cx="7632849" cy="5544616"/>
          </a:xfrm>
          <a:prstGeom prst="rect">
            <a:avLst/>
          </a:prstGeom>
        </p:spPr>
      </p:pic>
    </p:spTree>
    <p:extLst>
      <p:ext uri="{BB962C8B-B14F-4D97-AF65-F5344CB8AC3E}">
        <p14:creationId xmlns:p14="http://schemas.microsoft.com/office/powerpoint/2010/main" val="14136202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695AC-66DC-892C-DD80-6A18D5CFF42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1D7A46C-5ED3-8F21-BB31-C2ED7A3E1F94}"/>
              </a:ext>
            </a:extLst>
          </p:cNvPr>
          <p:cNvSpPr txBox="1"/>
          <p:nvPr/>
        </p:nvSpPr>
        <p:spPr>
          <a:xfrm>
            <a:off x="853219" y="1799121"/>
            <a:ext cx="2278621" cy="369332"/>
          </a:xfrm>
          <a:prstGeom prst="rect">
            <a:avLst/>
          </a:prstGeom>
          <a:noFill/>
        </p:spPr>
        <p:txBody>
          <a:bodyPr wrap="square">
            <a:spAutoFit/>
          </a:bodyPr>
          <a:lstStyle/>
          <a:p>
            <a:r>
              <a:rPr lang="uk-UA" dirty="0"/>
              <a:t>Міжнародна безпека</a:t>
            </a:r>
          </a:p>
        </p:txBody>
      </p:sp>
      <p:sp>
        <p:nvSpPr>
          <p:cNvPr id="5" name="TextBox 4">
            <a:extLst>
              <a:ext uri="{FF2B5EF4-FFF2-40B4-BE49-F238E27FC236}">
                <a16:creationId xmlns:a16="http://schemas.microsoft.com/office/drawing/2014/main" id="{4FE99CA6-38C7-5D09-FE42-CE2D96E459AE}"/>
              </a:ext>
            </a:extLst>
          </p:cNvPr>
          <p:cNvSpPr txBox="1"/>
          <p:nvPr/>
        </p:nvSpPr>
        <p:spPr>
          <a:xfrm>
            <a:off x="6155954" y="1799121"/>
            <a:ext cx="2258122" cy="369332"/>
          </a:xfrm>
          <a:prstGeom prst="rect">
            <a:avLst/>
          </a:prstGeom>
          <a:noFill/>
        </p:spPr>
        <p:txBody>
          <a:bodyPr wrap="square">
            <a:spAutoFit/>
          </a:bodyPr>
          <a:lstStyle/>
          <a:p>
            <a:r>
              <a:rPr lang="uk-UA" dirty="0"/>
              <a:t>Міжнародна безпека</a:t>
            </a:r>
          </a:p>
        </p:txBody>
      </p:sp>
      <p:sp>
        <p:nvSpPr>
          <p:cNvPr id="7" name="TextBox 6">
            <a:extLst>
              <a:ext uri="{FF2B5EF4-FFF2-40B4-BE49-F238E27FC236}">
                <a16:creationId xmlns:a16="http://schemas.microsoft.com/office/drawing/2014/main" id="{972B3483-593B-7C08-8699-8638B15B52AF}"/>
              </a:ext>
            </a:extLst>
          </p:cNvPr>
          <p:cNvSpPr txBox="1"/>
          <p:nvPr/>
        </p:nvSpPr>
        <p:spPr>
          <a:xfrm>
            <a:off x="2283781" y="2601266"/>
            <a:ext cx="4576438" cy="369332"/>
          </a:xfrm>
          <a:prstGeom prst="rect">
            <a:avLst/>
          </a:prstGeom>
          <a:noFill/>
        </p:spPr>
        <p:txBody>
          <a:bodyPr wrap="square">
            <a:spAutoFit/>
          </a:bodyPr>
          <a:lstStyle/>
          <a:p>
            <a:r>
              <a:rPr lang="uk-UA" dirty="0"/>
              <a:t>Система міжнародної (колективної) безпеки</a:t>
            </a:r>
          </a:p>
        </p:txBody>
      </p:sp>
      <p:sp>
        <p:nvSpPr>
          <p:cNvPr id="9" name="TextBox 8">
            <a:extLst>
              <a:ext uri="{FF2B5EF4-FFF2-40B4-BE49-F238E27FC236}">
                <a16:creationId xmlns:a16="http://schemas.microsoft.com/office/drawing/2014/main" id="{D7543097-8BDE-FDB5-8CEA-AC7070F0C35A}"/>
              </a:ext>
            </a:extLst>
          </p:cNvPr>
          <p:cNvSpPr txBox="1"/>
          <p:nvPr/>
        </p:nvSpPr>
        <p:spPr>
          <a:xfrm>
            <a:off x="853219" y="3133798"/>
            <a:ext cx="4576438" cy="369332"/>
          </a:xfrm>
          <a:prstGeom prst="rect">
            <a:avLst/>
          </a:prstGeom>
          <a:noFill/>
        </p:spPr>
        <p:txBody>
          <a:bodyPr wrap="square">
            <a:spAutoFit/>
          </a:bodyPr>
          <a:lstStyle/>
          <a:p>
            <a:r>
              <a:rPr lang="uk-UA" dirty="0"/>
              <a:t>Глобальна безпека</a:t>
            </a:r>
          </a:p>
        </p:txBody>
      </p:sp>
      <p:sp>
        <p:nvSpPr>
          <p:cNvPr id="11" name="TextBox 10">
            <a:extLst>
              <a:ext uri="{FF2B5EF4-FFF2-40B4-BE49-F238E27FC236}">
                <a16:creationId xmlns:a16="http://schemas.microsoft.com/office/drawing/2014/main" id="{6B4E0494-4A9A-1362-A786-2ECF81425645}"/>
              </a:ext>
            </a:extLst>
          </p:cNvPr>
          <p:cNvSpPr txBox="1"/>
          <p:nvPr/>
        </p:nvSpPr>
        <p:spPr>
          <a:xfrm>
            <a:off x="6372200" y="3133798"/>
            <a:ext cx="2088231" cy="369332"/>
          </a:xfrm>
          <a:prstGeom prst="rect">
            <a:avLst/>
          </a:prstGeom>
          <a:noFill/>
        </p:spPr>
        <p:txBody>
          <a:bodyPr wrap="square">
            <a:spAutoFit/>
          </a:bodyPr>
          <a:lstStyle/>
          <a:p>
            <a:r>
              <a:rPr lang="uk-UA" dirty="0"/>
              <a:t>Регіональна безпека</a:t>
            </a:r>
          </a:p>
        </p:txBody>
      </p:sp>
      <p:sp>
        <p:nvSpPr>
          <p:cNvPr id="13" name="TextBox 12">
            <a:extLst>
              <a:ext uri="{FF2B5EF4-FFF2-40B4-BE49-F238E27FC236}">
                <a16:creationId xmlns:a16="http://schemas.microsoft.com/office/drawing/2014/main" id="{BDA14D1B-D3CE-B4DE-F125-F7E063019F18}"/>
              </a:ext>
            </a:extLst>
          </p:cNvPr>
          <p:cNvSpPr txBox="1"/>
          <p:nvPr/>
        </p:nvSpPr>
        <p:spPr>
          <a:xfrm>
            <a:off x="2123728" y="3887403"/>
            <a:ext cx="4576438" cy="369332"/>
          </a:xfrm>
          <a:prstGeom prst="rect">
            <a:avLst/>
          </a:prstGeom>
          <a:noFill/>
        </p:spPr>
        <p:txBody>
          <a:bodyPr wrap="square">
            <a:spAutoFit/>
          </a:bodyPr>
          <a:lstStyle/>
          <a:p>
            <a:r>
              <a:rPr lang="uk-UA" dirty="0"/>
              <a:t>Елементами системи міжнародної безпеки</a:t>
            </a:r>
          </a:p>
        </p:txBody>
      </p:sp>
      <p:sp>
        <p:nvSpPr>
          <p:cNvPr id="15" name="TextBox 14">
            <a:extLst>
              <a:ext uri="{FF2B5EF4-FFF2-40B4-BE49-F238E27FC236}">
                <a16:creationId xmlns:a16="http://schemas.microsoft.com/office/drawing/2014/main" id="{FDCACFC2-B997-DA0D-CF10-56DC3DE91C3C}"/>
              </a:ext>
            </a:extLst>
          </p:cNvPr>
          <p:cNvSpPr txBox="1"/>
          <p:nvPr/>
        </p:nvSpPr>
        <p:spPr>
          <a:xfrm>
            <a:off x="611560" y="4589441"/>
            <a:ext cx="4576438" cy="369332"/>
          </a:xfrm>
          <a:prstGeom prst="rect">
            <a:avLst/>
          </a:prstGeom>
          <a:noFill/>
        </p:spPr>
        <p:txBody>
          <a:bodyPr wrap="square">
            <a:spAutoFit/>
          </a:bodyPr>
          <a:lstStyle/>
          <a:p>
            <a:r>
              <a:rPr lang="uk-UA" dirty="0"/>
              <a:t>право міжнародної безпеки</a:t>
            </a:r>
          </a:p>
        </p:txBody>
      </p:sp>
      <p:sp>
        <p:nvSpPr>
          <p:cNvPr id="17" name="TextBox 16">
            <a:extLst>
              <a:ext uri="{FF2B5EF4-FFF2-40B4-BE49-F238E27FC236}">
                <a16:creationId xmlns:a16="http://schemas.microsoft.com/office/drawing/2014/main" id="{66AB30A9-FC59-67D5-3561-1B9A80392A93}"/>
              </a:ext>
            </a:extLst>
          </p:cNvPr>
          <p:cNvSpPr txBox="1"/>
          <p:nvPr/>
        </p:nvSpPr>
        <p:spPr>
          <a:xfrm>
            <a:off x="3635896" y="4558555"/>
            <a:ext cx="5256584" cy="369332"/>
          </a:xfrm>
          <a:prstGeom prst="rect">
            <a:avLst/>
          </a:prstGeom>
          <a:noFill/>
        </p:spPr>
        <p:txBody>
          <a:bodyPr wrap="square">
            <a:spAutoFit/>
          </a:bodyPr>
          <a:lstStyle/>
          <a:p>
            <a:r>
              <a:rPr lang="uk-UA" dirty="0"/>
              <a:t>міжнародні організації з безпеки і співробітництва</a:t>
            </a:r>
          </a:p>
        </p:txBody>
      </p:sp>
    </p:spTree>
    <p:extLst>
      <p:ext uri="{BB962C8B-B14F-4D97-AF65-F5344CB8AC3E}">
        <p14:creationId xmlns:p14="http://schemas.microsoft.com/office/powerpoint/2010/main" val="25829883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Природа">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Природа">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рирода">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2119</TotalTime>
  <Words>2608</Words>
  <Application>Microsoft Office PowerPoint</Application>
  <PresentationFormat>Екран (4:3)</PresentationFormat>
  <Paragraphs>220</Paragraphs>
  <Slides>106</Slides>
  <Notes>3</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106</vt:i4>
      </vt:variant>
    </vt:vector>
  </HeadingPairs>
  <TitlesOfParts>
    <vt:vector size="113" baseType="lpstr">
      <vt:lpstr>Arial</vt:lpstr>
      <vt:lpstr>Calibri</vt:lpstr>
      <vt:lpstr>Century Gothic</vt:lpstr>
      <vt:lpstr>Garamond</vt:lpstr>
      <vt:lpstr>Times New Roman</vt:lpstr>
      <vt:lpstr>Wingdings</vt:lpstr>
      <vt:lpstr>Природа</vt:lpstr>
      <vt:lpstr>Презентація PowerPoint</vt:lpstr>
      <vt:lpstr>     СУТНІСТЬ ДЕРЖАВНОЇ ПОЛІТИКИ 1. Державна політика як управлінська категорія 2. Державна політика як система 3. Суб'єкти формування державної політики  4. Механізм і моделі формування державної політики 5. Механізм реалізації та оцінювання державної політики 6. Політико-правові засади побудови правової держави. 7. Участь державних службовців у політичному процесі та реалізації ДП. 8. Вплив глобалізації на формування та реалізацію державної політики.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1. Суть, мета і концепція державної економічної політики. </vt:lpstr>
      <vt:lpstr>Презентація PowerPoint</vt:lpstr>
      <vt:lpstr>Мета та завдання ДЕП</vt:lpstr>
      <vt:lpstr>2. Основні напрями та завдання державної регіональної економічної політики. </vt:lpstr>
      <vt:lpstr>Презентація PowerPoint</vt:lpstr>
      <vt:lpstr>3. Сутність механізму реалізації державної економічної політики.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СУТНІСТЬ ДЕРЖАВНОЇ ПОЛІТИКИ 1. Державна політика як управлінська категорія 2. Державна політика як система..  3.Суб'єкти формування державної політики .  4.Політико-правові засади побудови правової держави</dc:title>
  <dc:creator>asus</dc:creator>
  <cp:lastModifiedBy>user</cp:lastModifiedBy>
  <cp:revision>160</cp:revision>
  <dcterms:created xsi:type="dcterms:W3CDTF">2022-09-01T08:21:12Z</dcterms:created>
  <dcterms:modified xsi:type="dcterms:W3CDTF">2024-11-15T14:06:58Z</dcterms:modified>
</cp:coreProperties>
</file>