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282" r:id="rId2"/>
    <p:sldId id="283" r:id="rId3"/>
    <p:sldId id="303" r:id="rId4"/>
    <p:sldId id="313" r:id="rId5"/>
    <p:sldId id="302" r:id="rId6"/>
    <p:sldId id="314" r:id="rId7"/>
    <p:sldId id="309" r:id="rId8"/>
    <p:sldId id="304" r:id="rId9"/>
    <p:sldId id="305" r:id="rId10"/>
    <p:sldId id="307" r:id="rId11"/>
    <p:sldId id="310" r:id="rId12"/>
    <p:sldId id="308" r:id="rId13"/>
    <p:sldId id="311" r:id="rId14"/>
    <p:sldId id="312" r:id="rId15"/>
    <p:sldId id="296" r:id="rId16"/>
  </p:sldIdLst>
  <p:sldSz cx="12192000" cy="6858000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E36"/>
    <a:srgbClr val="29DDEB"/>
  </p:clrMru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40" autoAdjust="0"/>
    <p:restoredTop sz="94631" autoAdjust="0"/>
  </p:normalViewPr>
  <p:slideViewPr>
    <p:cSldViewPr snapToGrid="0">
      <p:cViewPr varScale="1">
        <p:scale>
          <a:sx n="73" d="100"/>
          <a:sy n="73" d="100"/>
        </p:scale>
        <p:origin x="-39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62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F19618-664B-4D1D-B783-0F054A967CEC}" type="datetime1">
              <a:rPr lang="uk-UA"/>
              <a:pPr>
                <a:defRPr/>
              </a:pPr>
              <a:t>17.08.2022</a:t>
            </a:fld>
            <a:endParaRPr lang="uk-UA" dirty="0"/>
          </a:p>
        </p:txBody>
      </p:sp>
      <p:sp>
        <p:nvSpPr>
          <p:cNvPr id="4" name="Місце для нижнього колонтитула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CA78BA-153E-41CA-B77B-C378FF127AC4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50DC0E-BA01-4349-83C6-E8A765C5EB96}" type="datetime1">
              <a:rPr lang="uk-UA"/>
              <a:pPr>
                <a:defRPr/>
              </a:pPr>
              <a:t>17.08.2022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/>
              <a:t>Зразок тексту</a:t>
            </a:r>
          </a:p>
          <a:p>
            <a:pPr lvl="1"/>
            <a:r>
              <a:rPr lang="uk-UA" noProof="0"/>
              <a:t>Другий рівень</a:t>
            </a:r>
          </a:p>
          <a:p>
            <a:pPr lvl="2"/>
            <a:r>
              <a:rPr lang="uk-UA" noProof="0"/>
              <a:t>Третій рівень</a:t>
            </a:r>
          </a:p>
          <a:p>
            <a:pPr lvl="3"/>
            <a:r>
              <a:rPr lang="uk-UA" noProof="0"/>
              <a:t>Четвертий рівень</a:t>
            </a:r>
          </a:p>
          <a:p>
            <a:pPr lvl="4"/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E6BD8B-5722-41A1-B730-4A79C50A253B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Місце для зображення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1F39A2-ED90-4B6A-990C-C22BCDE16E96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C4643F6-AE3A-4345-94B7-4D2CC9129166}" type="slidenum">
              <a:rPr lang="uk-UA" sz="1200">
                <a:latin typeface="+mn-lt"/>
              </a:rPr>
              <a:pPr algn="r">
                <a:defRPr/>
              </a:pPr>
              <a:t>10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FA7575C-074D-4B28-8A03-CE44CB19CFD6}" type="slidenum">
              <a:rPr lang="uk-UA" sz="1200">
                <a:latin typeface="+mn-lt"/>
              </a:rPr>
              <a:pPr algn="r">
                <a:defRPr/>
              </a:pPr>
              <a:t>11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F628603-92BF-4976-A864-A4A0BDB565DF}" type="slidenum">
              <a:rPr lang="uk-UA" sz="1200">
                <a:latin typeface="+mn-lt"/>
              </a:rPr>
              <a:pPr algn="r">
                <a:defRPr/>
              </a:pPr>
              <a:t>12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ABE0BA3-457D-4FF9-8B28-BEB559B5CB4B}" type="slidenum">
              <a:rPr lang="uk-UA" sz="1200">
                <a:latin typeface="+mn-lt"/>
              </a:rPr>
              <a:pPr algn="r">
                <a:defRPr/>
              </a:pPr>
              <a:t>13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C4EA61C-C584-4BF6-A26C-8C37EFBCF9E3}" type="slidenum">
              <a:rPr lang="uk-UA" sz="1200">
                <a:latin typeface="+mn-lt"/>
              </a:rPr>
              <a:pPr algn="r">
                <a:defRPr/>
              </a:pPr>
              <a:t>14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Місце для зображення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70470C-83CA-439E-BCB5-812291F77548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8A05E1D-8ADC-4FDB-9BBA-B630D3A5BB65}" type="slidenum">
              <a:rPr lang="uk-UA" sz="1200">
                <a:latin typeface="+mn-lt"/>
              </a:rPr>
              <a:pPr algn="r">
                <a:defRPr/>
              </a:pPr>
              <a:t>3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54E0CB1-1239-4877-8B88-C18883E34C90}" type="slidenum">
              <a:rPr lang="uk-UA" sz="1200">
                <a:latin typeface="+mn-lt"/>
              </a:rPr>
              <a:pPr algn="r">
                <a:defRPr/>
              </a:pPr>
              <a:t>4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4BB8CAD-9604-44B8-81F6-FCE6DA9A0526}" type="slidenum">
              <a:rPr lang="uk-UA" sz="1200">
                <a:latin typeface="+mn-lt"/>
              </a:rPr>
              <a:pPr algn="r">
                <a:defRPr/>
              </a:pPr>
              <a:t>5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51C2833-773E-4BC4-A920-65E35A8DA697}" type="slidenum">
              <a:rPr lang="uk-UA" sz="1200">
                <a:latin typeface="+mn-lt"/>
              </a:rPr>
              <a:pPr algn="r">
                <a:defRPr/>
              </a:pPr>
              <a:t>6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4452582-A7C9-4AA7-9EF0-F4E7604C9B48}" type="slidenum">
              <a:rPr lang="uk-UA" sz="1200">
                <a:latin typeface="+mn-lt"/>
              </a:rPr>
              <a:pPr algn="r">
                <a:defRPr/>
              </a:pPr>
              <a:t>7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325FCF3-C27E-4BA6-8F61-65D81E777873}" type="slidenum">
              <a:rPr lang="uk-UA" sz="1200">
                <a:latin typeface="+mn-lt"/>
              </a:rPr>
              <a:pPr algn="r">
                <a:defRPr/>
              </a:pPr>
              <a:t>8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Місце для номера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F562CFC-0C2F-45C8-9F32-178957F07275}" type="slidenum">
              <a:rPr lang="uk-UA" sz="1200">
                <a:latin typeface="+mn-lt"/>
              </a:rPr>
              <a:pPr algn="r">
                <a:defRPr/>
              </a:pPr>
              <a:t>9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тографія елемента вмісту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11">
            <a:extLst>
              <a:ext uri="{FF2B5EF4-FFF2-40B4-BE49-F238E27FC236}"/>
            </a:extLst>
          </p:cNvPr>
          <p:cNvSpPr/>
          <p:nvPr userDrawn="1"/>
        </p:nvSpPr>
        <p:spPr>
          <a:xfrm>
            <a:off x="69850" y="66675"/>
            <a:ext cx="9910763" cy="6727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7" name="Прямокутник 6">
            <a:extLst>
              <a:ext uri="{FF2B5EF4-FFF2-40B4-BE49-F238E27FC236}"/>
            </a:extLst>
          </p:cNvPr>
          <p:cNvSpPr/>
          <p:nvPr userDrawn="1"/>
        </p:nvSpPr>
        <p:spPr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9" name="Текстове поле 3">
            <a:extLst>
              <a:ext uri="{FF2B5EF4-FFF2-40B4-BE49-F238E27FC236}"/>
            </a:extLst>
          </p:cNvPr>
          <p:cNvSpPr txBox="1"/>
          <p:nvPr userDrawn="1"/>
        </p:nvSpPr>
        <p:spPr>
          <a:xfrm>
            <a:off x="9629775" y="6346825"/>
            <a:ext cx="1662113" cy="392113"/>
          </a:xfrm>
          <a:prstGeom prst="rect">
            <a:avLst/>
          </a:prstGeom>
          <a:noFill/>
        </p:spPr>
        <p:txBody>
          <a:bodyPr lIns="0" tIns="36000" rIns="0" bIns="0">
            <a:spAutoFit/>
          </a:bodyPr>
          <a:lstStyle/>
          <a:p>
            <a:pPr algn="r">
              <a:lnSpc>
                <a:spcPts val="1400"/>
              </a:lnSpc>
              <a:defRPr/>
            </a:pPr>
            <a:endParaRPr lang="uk-UA" sz="1400" b="1"/>
          </a:p>
          <a:p>
            <a:pPr algn="r">
              <a:lnSpc>
                <a:spcPts val="1400"/>
              </a:lnSpc>
              <a:defRPr/>
            </a:pPr>
            <a:endParaRPr lang="uk-UA" sz="1400" b="1"/>
          </a:p>
        </p:txBody>
      </p:sp>
      <p:sp>
        <p:nvSpPr>
          <p:cNvPr id="11" name="Прямокутник 7">
            <a:extLst>
              <a:ext uri="{FF2B5EF4-FFF2-40B4-BE49-F238E27FC236}"/>
            </a:extLst>
          </p:cNvPr>
          <p:cNvSpPr/>
          <p:nvPr userDrawn="1"/>
        </p:nvSpPr>
        <p:spPr>
          <a:xfrm>
            <a:off x="0" y="6794500"/>
            <a:ext cx="9980613" cy="6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2" name="Прямокутник 9">
            <a:extLst>
              <a:ext uri="{FF2B5EF4-FFF2-40B4-BE49-F238E27FC236}"/>
            </a:extLst>
          </p:cNvPr>
          <p:cNvSpPr/>
          <p:nvPr userDrawn="1"/>
        </p:nvSpPr>
        <p:spPr>
          <a:xfrm>
            <a:off x="0" y="0"/>
            <a:ext cx="9980613" cy="6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3" name="Прямокутник 10">
            <a:extLst>
              <a:ext uri="{FF2B5EF4-FFF2-40B4-BE49-F238E27FC236}"/>
            </a:extLst>
          </p:cNvPr>
          <p:cNvSpPr/>
          <p:nvPr userDrawn="1"/>
        </p:nvSpPr>
        <p:spPr>
          <a:xfrm rot="5400000">
            <a:off x="-3378200" y="3409950"/>
            <a:ext cx="6826250" cy="69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8" name="Місце для зображення 1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9980476" y="0"/>
            <a:ext cx="2211524" cy="6192000"/>
          </a:xfr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noProof="0"/>
              <a:t>Вставка рисунка</a:t>
            </a:r>
            <a:endParaRPr lang="uk-UA" noProof="0" dirty="0"/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86" y="1807950"/>
            <a:ext cx="5184913" cy="4320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10" name="Пі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444886" y="2383950"/>
            <a:ext cx="5184913" cy="360000"/>
          </a:xfrm>
        </p:spPr>
        <p:txBody>
          <a:bodyPr rtlCol="0"/>
          <a:lstStyle>
            <a:lvl1pPr marL="0" indent="0" algn="r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Місце для вмісту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5000" y="2908300"/>
            <a:ext cx="5184800" cy="3283700"/>
          </a:xfrm>
          <a:solidFill>
            <a:schemeClr val="bg1"/>
          </a:solidFill>
        </p:spPr>
        <p:txBody>
          <a:bodyPr lIns="180000" tIns="252000" rIns="252000" rtlCol="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 dirty="0"/>
          </a:p>
        </p:txBody>
      </p:sp>
      <p:sp>
        <p:nvSpPr>
          <p:cNvPr id="14" name="Місце для нижнього колонтитула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Додайте нижній колонтитул</a:t>
            </a:r>
            <a:endParaRPr lang="uk-UA" dirty="0"/>
          </a:p>
        </p:txBody>
      </p:sp>
      <p:sp>
        <p:nvSpPr>
          <p:cNvPr id="15" name="Місце для номера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784AC-0779-4535-A872-272572A83607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431800"/>
            <a:ext cx="9197975" cy="431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uk-UA"/>
              <a:t>Клацніть, щоб змінити заголовок сторінки.</a:t>
            </a:r>
            <a:endParaRPr lang="uk-UA" dirty="0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39738" y="1528763"/>
            <a:ext cx="91979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</a:p>
        </p:txBody>
      </p:sp>
      <p:sp>
        <p:nvSpPr>
          <p:cNvPr id="13" name="Місце для нижнього колонтитула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uk-UA"/>
              <a:t>Додайте нижній колонтитул</a:t>
            </a:r>
            <a:endParaRPr lang="uk-UA" dirty="0"/>
          </a:p>
        </p:txBody>
      </p:sp>
      <p:sp>
        <p:nvSpPr>
          <p:cNvPr id="14" name="Місце для номера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7463" y="6402388"/>
            <a:ext cx="277812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BFBBE2-EEA2-4F5D-9086-2EE4F3D0E25B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 cap="all" spc="-150">
          <a:solidFill>
            <a:schemeClr val="tx1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2667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42925" indent="-27622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09625" indent="-2667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76325" indent="-2667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43025" indent="-2667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813" y="3257550"/>
            <a:ext cx="7727950" cy="952500"/>
          </a:xfrm>
        </p:spPr>
        <p:txBody>
          <a:bodyPr wrap="square" numCol="1" anchor="b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ts val="5000"/>
              </a:lnSpc>
              <a:defRPr/>
            </a:pPr>
            <a:r>
              <a:rPr lang="uk-UA" cap="none" smtClean="0"/>
              <a:t>РІЗНОВИДИ ДЖЕРЕЛ ІНФОРМАЦІЇ</a:t>
            </a:r>
          </a:p>
        </p:txBody>
      </p:sp>
      <p:sp>
        <p:nvSpPr>
          <p:cNvPr id="5122" name="Підзаголовок 3"/>
          <p:cNvSpPr>
            <a:spLocks noGrp="1"/>
          </p:cNvSpPr>
          <p:nvPr>
            <p:ph type="subTitle" idx="1"/>
          </p:nvPr>
        </p:nvSpPr>
        <p:spPr>
          <a:xfrm>
            <a:off x="4056063" y="1209675"/>
            <a:ext cx="3402012" cy="1192213"/>
          </a:xfrm>
          <a:solidFill>
            <a:schemeClr val="tx1"/>
          </a:solidFill>
        </p:spPr>
        <p:txBody>
          <a:bodyPr lIns="252000" tIns="0" rIns="0" anchor="ctr"/>
          <a:lstStyle/>
          <a:p>
            <a:pPr marL="0" indent="0" algn="ctr" eaLnBrk="1" hangingPunct="1">
              <a:lnSpc>
                <a:spcPct val="100000"/>
              </a:lnSpc>
              <a:buFont typeface="Arial" charset="0"/>
              <a:buNone/>
            </a:pPr>
            <a:r>
              <a:rPr lang="uk-UA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Модуль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rgbClr val="29DDEB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Люди як джерело інформації.</a:t>
            </a:r>
            <a:br>
              <a:rPr lang="uk-UA" cap="none" smtClean="0"/>
            </a:br>
            <a:r>
              <a:rPr lang="uk-UA" sz="2400" i="1" cap="none" smtClean="0"/>
              <a:t>Свідки, учасники події</a:t>
            </a:r>
          </a:p>
        </p:txBody>
      </p:sp>
      <p:sp>
        <p:nvSpPr>
          <p:cNvPr id="25602" name="Місце для тексту 3"/>
          <p:cNvSpPr>
            <a:spLocks noGrp="1"/>
          </p:cNvSpPr>
          <p:nvPr>
            <p:ph type="body" idx="4294967295"/>
          </p:nvPr>
        </p:nvSpPr>
        <p:spPr>
          <a:xfrm>
            <a:off x="344488" y="1368425"/>
            <a:ext cx="4500562" cy="498475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На що звертаємо увагу?</a:t>
            </a:r>
          </a:p>
        </p:txBody>
      </p:sp>
      <p:sp>
        <p:nvSpPr>
          <p:cNvPr id="25603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141288" y="2446338"/>
            <a:ext cx="4799012" cy="3070225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первинність інформації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фактологічна насиченість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правдивість інформації</a:t>
            </a: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</p:txBody>
      </p:sp>
      <p:sp>
        <p:nvSpPr>
          <p:cNvPr id="25604" name="Місце для тексту 5"/>
          <p:cNvSpPr>
            <a:spLocks noGrp="1"/>
          </p:cNvSpPr>
          <p:nvPr>
            <p:ph type="body" sz="quarter" idx="4294967295"/>
          </p:nvPr>
        </p:nvSpPr>
        <p:spPr>
          <a:xfrm>
            <a:off x="5214938" y="1381125"/>
            <a:ext cx="4500562" cy="496888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Поради</a:t>
            </a:r>
          </a:p>
        </p:txBody>
      </p:sp>
      <p:sp>
        <p:nvSpPr>
          <p:cNvPr id="25605" name="Місце для тексту 6"/>
          <p:cNvSpPr>
            <a:spLocks noGrp="1"/>
          </p:cNvSpPr>
          <p:nvPr>
            <p:ph type="body" sz="quarter" idx="4294967295"/>
          </p:nvPr>
        </p:nvSpPr>
        <p:spPr>
          <a:xfrm>
            <a:off x="5137150" y="2522538"/>
            <a:ext cx="4500563" cy="3914775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чи має джерело власний інтерес?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мінімізувати емоційність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шукаємо інформацію з офіційних джерел</a:t>
            </a: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C0D631AE-B5FD-4D71-B8C4-7721A665F263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10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rgbClr val="29DDEB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Люди як джерело інформації.</a:t>
            </a:r>
            <a:br>
              <a:rPr lang="uk-UA" cap="none" smtClean="0"/>
            </a:br>
            <a:r>
              <a:rPr lang="uk-UA" sz="2400" i="1" cap="none" smtClean="0"/>
              <a:t>Рекомендації</a:t>
            </a:r>
          </a:p>
        </p:txBody>
      </p:sp>
      <p:sp>
        <p:nvSpPr>
          <p:cNvPr id="27650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446088" y="1539875"/>
            <a:ext cx="7489825" cy="3976688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чітко вказуємо джерело інформації (посада, ім</a:t>
            </a:r>
            <a:r>
              <a:rPr lang="en-US" sz="2400" smtClean="0">
                <a:solidFill>
                  <a:srgbClr val="404040"/>
                </a:solidFill>
                <a:latin typeface="Times New Roman" pitchFamily="18" charset="0"/>
              </a:rPr>
              <a:t>’</a:t>
            </a:r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я, прізвище)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не узагальнюємо думку однієї людини (науковці, фахівці, соціологи тощо)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розрізняємо факти і судження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перевіряємо експертність джерела інформації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пам</a:t>
            </a:r>
            <a:r>
              <a:rPr lang="en-US" sz="2400" smtClean="0">
                <a:solidFill>
                  <a:srgbClr val="404040"/>
                </a:solidFill>
                <a:latin typeface="Times New Roman" pitchFamily="18" charset="0"/>
              </a:rPr>
              <a:t>’</a:t>
            </a:r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ятаємо про збалансованість інформації (шукаємо різні позиції, альтернативні джерела) </a:t>
            </a: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0169EB11-CB56-4241-BA7A-D966C21CD63E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11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rgbClr val="C2DE36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Медіа.</a:t>
            </a:r>
            <a:br>
              <a:rPr lang="uk-UA" cap="none" smtClean="0"/>
            </a:br>
            <a:r>
              <a:rPr lang="uk-UA" sz="2400" i="1" cap="none" smtClean="0"/>
              <a:t>Інформаційні агенції. ЗМІ</a:t>
            </a:r>
          </a:p>
        </p:txBody>
      </p:sp>
      <p:sp>
        <p:nvSpPr>
          <p:cNvPr id="29698" name="Місце для тексту 3"/>
          <p:cNvSpPr>
            <a:spLocks noGrp="1"/>
          </p:cNvSpPr>
          <p:nvPr>
            <p:ph type="body" idx="4294967295"/>
          </p:nvPr>
        </p:nvSpPr>
        <p:spPr>
          <a:xfrm>
            <a:off x="344488" y="1368425"/>
            <a:ext cx="4500562" cy="498475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На що звертаємо увагу?</a:t>
            </a:r>
          </a:p>
        </p:txBody>
      </p:sp>
      <p:sp>
        <p:nvSpPr>
          <p:cNvPr id="29699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141288" y="2446338"/>
            <a:ext cx="4799012" cy="3070225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кому належить медіа?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неупередженість джерела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якість розповсюджених матеріалів (дотримання професійних стандартів)</a:t>
            </a:r>
          </a:p>
          <a:p>
            <a:pPr eaLnBrk="1" hangingPunct="1">
              <a:buFont typeface="Arial" charset="0"/>
              <a:buNone/>
            </a:pPr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</p:txBody>
      </p:sp>
      <p:sp>
        <p:nvSpPr>
          <p:cNvPr id="29700" name="Місце для тексту 5"/>
          <p:cNvSpPr>
            <a:spLocks noGrp="1"/>
          </p:cNvSpPr>
          <p:nvPr>
            <p:ph type="body" sz="quarter" idx="4294967295"/>
          </p:nvPr>
        </p:nvSpPr>
        <p:spPr>
          <a:xfrm>
            <a:off x="5205413" y="1338263"/>
            <a:ext cx="4500562" cy="496887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Поради</a:t>
            </a:r>
          </a:p>
        </p:txBody>
      </p:sp>
      <p:sp>
        <p:nvSpPr>
          <p:cNvPr id="29701" name="Місце для тексту 6"/>
          <p:cNvSpPr>
            <a:spLocks noGrp="1"/>
          </p:cNvSpPr>
          <p:nvPr>
            <p:ph type="body" sz="quarter" idx="4294967295"/>
          </p:nvPr>
        </p:nvSpPr>
        <p:spPr>
          <a:xfrm>
            <a:off x="5137150" y="2522538"/>
            <a:ext cx="4500563" cy="3914775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перевіряємо інформацію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зважаємо на репутацію медіа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ятаємо про авторське право</a:t>
            </a: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F0EED633-C4CB-4389-A399-4D4A944A7967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12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rgbClr val="C2DE36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Медіа.</a:t>
            </a:r>
            <a:br>
              <a:rPr lang="uk-UA" cap="none" smtClean="0"/>
            </a:br>
            <a:r>
              <a:rPr lang="uk-UA" sz="2400" i="1" cap="none" smtClean="0"/>
              <a:t>Соціальні мережі </a:t>
            </a:r>
          </a:p>
        </p:txBody>
      </p:sp>
      <p:sp>
        <p:nvSpPr>
          <p:cNvPr id="31746" name="Місце для тексту 3"/>
          <p:cNvSpPr>
            <a:spLocks noGrp="1"/>
          </p:cNvSpPr>
          <p:nvPr>
            <p:ph type="body" idx="4294967295"/>
          </p:nvPr>
        </p:nvSpPr>
        <p:spPr>
          <a:xfrm>
            <a:off x="344488" y="1368425"/>
            <a:ext cx="4500562" cy="498475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На ще звертаємо увагу?</a:t>
            </a:r>
          </a:p>
        </p:txBody>
      </p:sp>
      <p:sp>
        <p:nvSpPr>
          <p:cNvPr id="31747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141288" y="2446338"/>
            <a:ext cx="4799012" cy="3070225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оперативність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справжність акаунтів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достовірність інформації</a:t>
            </a: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</p:txBody>
      </p:sp>
      <p:sp>
        <p:nvSpPr>
          <p:cNvPr id="31748" name="Місце для тексту 5"/>
          <p:cNvSpPr>
            <a:spLocks noGrp="1"/>
          </p:cNvSpPr>
          <p:nvPr>
            <p:ph type="body" sz="quarter" idx="4294967295"/>
          </p:nvPr>
        </p:nvSpPr>
        <p:spPr>
          <a:xfrm>
            <a:off x="5214938" y="1381125"/>
            <a:ext cx="4500562" cy="496888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Поради</a:t>
            </a:r>
          </a:p>
        </p:txBody>
      </p:sp>
      <p:sp>
        <p:nvSpPr>
          <p:cNvPr id="31749" name="Місце для тексту 6"/>
          <p:cNvSpPr>
            <a:spLocks noGrp="1"/>
          </p:cNvSpPr>
          <p:nvPr>
            <p:ph type="body" sz="quarter" idx="4294967295"/>
          </p:nvPr>
        </p:nvSpPr>
        <p:spPr>
          <a:xfrm>
            <a:off x="5137150" y="2522538"/>
            <a:ext cx="4500563" cy="3914775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шукаємо першоджерело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перевіряємо інформацію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шукаємо інформацію з офіційних джерел</a:t>
            </a: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D037AC4A-B4AF-4919-BE38-552AE40A8A00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13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rgbClr val="C2DE36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Медіа.</a:t>
            </a:r>
            <a:br>
              <a:rPr lang="uk-UA" cap="none" smtClean="0"/>
            </a:br>
            <a:r>
              <a:rPr lang="uk-UA" sz="2400" i="1" cap="none" smtClean="0"/>
              <a:t>Рекомендації </a:t>
            </a:r>
          </a:p>
        </p:txBody>
      </p:sp>
      <p:sp>
        <p:nvSpPr>
          <p:cNvPr id="33794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403225" y="1419225"/>
            <a:ext cx="7802563" cy="4097338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перевіряємо інформацію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переконуємось у справжності акаунта 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шукаємо першоджерело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залучаємо додаткові джерела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посилання на джерело є обов</a:t>
            </a:r>
            <a:r>
              <a:rPr lang="en-US" sz="2400" smtClean="0">
                <a:solidFill>
                  <a:srgbClr val="404040"/>
                </a:solidFill>
                <a:latin typeface="Times New Roman" pitchFamily="18" charset="0"/>
              </a:rPr>
              <a:t>’</a:t>
            </a:r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язковим, скріншоти вітаються</a:t>
            </a:r>
          </a:p>
          <a:p>
            <a:pPr eaLnBrk="1" hangingPunct="1">
              <a:buFont typeface="Arial" charset="0"/>
              <a:buNone/>
            </a:pPr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EDB16279-358E-4C14-929F-A9B9351F8B42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14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4875" y="2112963"/>
            <a:ext cx="6797675" cy="1674812"/>
          </a:xfrm>
        </p:spPr>
        <p:txBody>
          <a:bodyPr/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uk-UA" sz="6000" spc="-300">
                <a:latin typeface="+mj-lt"/>
              </a:rPr>
              <a:t>ДЯКУЄМО!</a:t>
            </a:r>
            <a:endParaRPr lang="uk-UA" sz="6000" spc="-300" dirty="0">
              <a:latin typeface="+mj-lt"/>
            </a:endParaRPr>
          </a:p>
        </p:txBody>
      </p:sp>
      <p:pic>
        <p:nvPicPr>
          <p:cNvPr id="35842" name="Графіка 10" descr="Посилання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5800" y="4903788"/>
            <a:ext cx="244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6" name="Місце для номера слайда 11"/>
          <p:cNvSpPr>
            <a:spLocks noGrp="1"/>
          </p:cNvSpPr>
          <p:nvPr>
            <p:ph type="sldNum" sz="quarter" idx="35"/>
          </p:nvPr>
        </p:nvSpPr>
        <p:spPr bwMode="auto">
          <a:xfrm>
            <a:off x="11914188" y="6402388"/>
            <a:ext cx="277812" cy="27305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1FC429-FF35-45C3-A6F4-4EE32BEE4F76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38163"/>
            <a:ext cx="8301037" cy="4318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uk-UA" sz="2400" cap="none" smtClean="0"/>
              <a:t>Джерела інформації</a:t>
            </a:r>
          </a:p>
        </p:txBody>
      </p:sp>
      <p:sp>
        <p:nvSpPr>
          <p:cNvPr id="24581" name="Місце для номера слайда 5"/>
          <p:cNvSpPr>
            <a:spLocks noGrp="1"/>
          </p:cNvSpPr>
          <p:nvPr>
            <p:ph type="sldNum" sz="quarter" idx="3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DB2A9B-D401-4FAA-8FC5-E54FA026FF31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uk-UA">
              <a:cs typeface="Arial" charset="0"/>
            </a:endParaRPr>
          </a:p>
        </p:txBody>
      </p: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344488" y="1243013"/>
            <a:ext cx="3760787" cy="2176462"/>
          </a:xfrm>
          <a:prstGeom prst="wedgeRoundRectCallout">
            <a:avLst>
              <a:gd name="adj1" fmla="val -49449"/>
              <a:gd name="adj2" fmla="val 7450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b="1"/>
              <a:t>Офіційні джерела</a:t>
            </a:r>
          </a:p>
          <a:p>
            <a:pPr>
              <a:buFontTx/>
              <a:buChar char="•"/>
            </a:pPr>
            <a:r>
              <a:rPr lang="uk-UA"/>
              <a:t>органи державної влади і місцевого самоврядування </a:t>
            </a:r>
          </a:p>
          <a:p>
            <a:pPr>
              <a:buFontTx/>
              <a:buChar char="•"/>
            </a:pPr>
            <a:r>
              <a:rPr lang="uk-UA"/>
              <a:t>установи, організації</a:t>
            </a:r>
          </a:p>
          <a:p>
            <a:pPr>
              <a:buFontTx/>
              <a:buChar char="•"/>
            </a:pPr>
            <a:r>
              <a:rPr lang="uk-UA"/>
              <a:t>документи</a:t>
            </a:r>
          </a:p>
          <a:p>
            <a:pPr>
              <a:buFontTx/>
              <a:buChar char="•"/>
            </a:pPr>
            <a:r>
              <a:rPr lang="uk-UA"/>
              <a:t>державні реєстри, бази даних, аналітичні агрегатори</a:t>
            </a:r>
          </a:p>
          <a:p>
            <a:pPr>
              <a:buFontTx/>
              <a:buChar char="•"/>
            </a:pPr>
            <a:endParaRPr lang="ru-RU"/>
          </a:p>
        </p:txBody>
      </p:sp>
      <p:sp>
        <p:nvSpPr>
          <p:cNvPr id="7172" name="AutoShape 8"/>
          <p:cNvSpPr>
            <a:spLocks noChangeArrowheads="1"/>
          </p:cNvSpPr>
          <p:nvPr/>
        </p:nvSpPr>
        <p:spPr bwMode="auto">
          <a:xfrm>
            <a:off x="6324600" y="1296988"/>
            <a:ext cx="4040188" cy="2346325"/>
          </a:xfrm>
          <a:prstGeom prst="wedgeRoundRectCallout">
            <a:avLst>
              <a:gd name="adj1" fmla="val -46463"/>
              <a:gd name="adj2" fmla="val 67995"/>
              <a:gd name="adj3" fmla="val 16667"/>
            </a:avLst>
          </a:prstGeom>
          <a:solidFill>
            <a:srgbClr val="29DD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b="1"/>
              <a:t>Люди</a:t>
            </a:r>
          </a:p>
          <a:p>
            <a:pPr>
              <a:buFontTx/>
              <a:buChar char="•"/>
            </a:pPr>
            <a:r>
              <a:rPr lang="uk-UA"/>
              <a:t>посадовці та їхні представники (пресслужби, прессекретарі)</a:t>
            </a:r>
          </a:p>
          <a:p>
            <a:pPr>
              <a:buFontTx/>
              <a:buChar char="•"/>
            </a:pPr>
            <a:r>
              <a:rPr lang="uk-UA"/>
              <a:t>громадський сектор (активісти, волонтери та ін.)</a:t>
            </a:r>
          </a:p>
          <a:p>
            <a:pPr>
              <a:buFontTx/>
              <a:buChar char="•"/>
            </a:pPr>
            <a:r>
              <a:rPr lang="uk-UA"/>
              <a:t>експерти, фахівці</a:t>
            </a:r>
          </a:p>
          <a:p>
            <a:pPr>
              <a:buFontTx/>
              <a:buChar char="•"/>
            </a:pPr>
            <a:r>
              <a:rPr lang="uk-UA"/>
              <a:t>свідки</a:t>
            </a:r>
            <a:endParaRPr lang="ru-RU"/>
          </a:p>
        </p:txBody>
      </p:sp>
      <p:sp>
        <p:nvSpPr>
          <p:cNvPr id="7173" name="AutoShape 9"/>
          <p:cNvSpPr>
            <a:spLocks noChangeArrowheads="1"/>
          </p:cNvSpPr>
          <p:nvPr/>
        </p:nvSpPr>
        <p:spPr bwMode="auto">
          <a:xfrm>
            <a:off x="3443288" y="4283075"/>
            <a:ext cx="3676650" cy="1906588"/>
          </a:xfrm>
          <a:prstGeom prst="wedgeRoundRectCallout">
            <a:avLst>
              <a:gd name="adj1" fmla="val -47667"/>
              <a:gd name="adj2" fmla="val 67236"/>
              <a:gd name="adj3" fmla="val 16667"/>
            </a:avLst>
          </a:prstGeom>
          <a:solidFill>
            <a:srgbClr val="C2DE3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b="1"/>
              <a:t>Медіа</a:t>
            </a:r>
          </a:p>
          <a:p>
            <a:pPr>
              <a:buFontTx/>
              <a:buChar char="•"/>
            </a:pPr>
            <a:r>
              <a:rPr lang="uk-UA"/>
              <a:t>ЗМІ</a:t>
            </a:r>
          </a:p>
          <a:p>
            <a:pPr>
              <a:buFontTx/>
              <a:buChar char="•"/>
            </a:pPr>
            <a:r>
              <a:rPr lang="uk-UA"/>
              <a:t>інформаційні агенції</a:t>
            </a:r>
          </a:p>
          <a:p>
            <a:pPr>
              <a:buFontTx/>
              <a:buChar char="•"/>
            </a:pPr>
            <a:r>
              <a:rPr lang="uk-UA"/>
              <a:t>соціальні мережі</a:t>
            </a:r>
          </a:p>
          <a:p>
            <a:pPr>
              <a:buFontTx/>
              <a:buChar char="•"/>
            </a:pPr>
            <a:r>
              <a:rPr lang="uk-UA"/>
              <a:t>месенджери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chemeClr val="accent1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Офіційні джерела інформації.</a:t>
            </a:r>
            <a:br>
              <a:rPr lang="uk-UA" cap="none" smtClean="0"/>
            </a:br>
            <a:r>
              <a:rPr lang="uk-UA" sz="2400" i="1" cap="none" smtClean="0"/>
              <a:t>Органи влади. Установи, організації.</a:t>
            </a:r>
          </a:p>
        </p:txBody>
      </p:sp>
      <p:sp>
        <p:nvSpPr>
          <p:cNvPr id="9218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150813" y="1557338"/>
            <a:ext cx="9353550" cy="461327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5D8C629D-A9CA-4FC9-A3B2-0A5B6E1EAE8F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3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9220" name="Oval 8"/>
          <p:cNvSpPr>
            <a:spLocks noChangeArrowheads="1"/>
          </p:cNvSpPr>
          <p:nvPr/>
        </p:nvSpPr>
        <p:spPr bwMode="auto">
          <a:xfrm>
            <a:off x="557213" y="2282825"/>
            <a:ext cx="2820987" cy="1514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Сайти </a:t>
            </a:r>
          </a:p>
          <a:p>
            <a:pPr algn="ctr"/>
            <a:r>
              <a:rPr lang="uk-UA"/>
              <a:t>державних органів </a:t>
            </a:r>
          </a:p>
          <a:p>
            <a:pPr algn="ctr"/>
            <a:r>
              <a:rPr lang="uk-UA"/>
              <a:t>влади і місцевого</a:t>
            </a:r>
          </a:p>
          <a:p>
            <a:pPr algn="ctr"/>
            <a:r>
              <a:rPr lang="uk-UA"/>
              <a:t>самоврядування </a:t>
            </a:r>
            <a:endParaRPr lang="ru-RU"/>
          </a:p>
        </p:txBody>
      </p:sp>
      <p:sp>
        <p:nvSpPr>
          <p:cNvPr id="9221" name="Oval 9"/>
          <p:cNvSpPr>
            <a:spLocks noChangeArrowheads="1"/>
          </p:cNvSpPr>
          <p:nvPr/>
        </p:nvSpPr>
        <p:spPr bwMode="auto">
          <a:xfrm>
            <a:off x="1577975" y="4537075"/>
            <a:ext cx="2681288" cy="1647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Пресслужби </a:t>
            </a:r>
          </a:p>
          <a:p>
            <a:pPr algn="ctr"/>
            <a:r>
              <a:rPr lang="uk-UA"/>
              <a:t>органів влади і </a:t>
            </a:r>
          </a:p>
          <a:p>
            <a:pPr algn="ctr"/>
            <a:r>
              <a:rPr lang="uk-UA"/>
              <a:t>місцевого </a:t>
            </a:r>
          </a:p>
          <a:p>
            <a:pPr algn="ctr"/>
            <a:r>
              <a:rPr lang="uk-UA"/>
              <a:t>самоврядування</a:t>
            </a:r>
            <a:endParaRPr lang="ru-RU"/>
          </a:p>
        </p:txBody>
      </p:sp>
      <p:sp>
        <p:nvSpPr>
          <p:cNvPr id="9222" name="Oval 10"/>
          <p:cNvSpPr>
            <a:spLocks noChangeArrowheads="1"/>
          </p:cNvSpPr>
          <p:nvPr/>
        </p:nvSpPr>
        <p:spPr bwMode="auto">
          <a:xfrm>
            <a:off x="3560763" y="1439863"/>
            <a:ext cx="3319462" cy="1638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Сайти підприємст, </a:t>
            </a:r>
          </a:p>
          <a:p>
            <a:pPr algn="ctr"/>
            <a:r>
              <a:rPr lang="uk-UA"/>
              <a:t>комунальних установ, </a:t>
            </a:r>
          </a:p>
          <a:p>
            <a:pPr algn="ctr"/>
            <a:r>
              <a:rPr lang="uk-UA"/>
              <a:t>навчальних закладів, </a:t>
            </a:r>
          </a:p>
          <a:p>
            <a:pPr algn="ctr"/>
            <a:r>
              <a:rPr lang="uk-UA"/>
              <a:t>спортивних клубів тощо</a:t>
            </a:r>
            <a:endParaRPr lang="ru-RU"/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5303838" y="4152900"/>
            <a:ext cx="2908300" cy="1670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Сайти </a:t>
            </a:r>
          </a:p>
          <a:p>
            <a:pPr algn="ctr"/>
            <a:r>
              <a:rPr lang="uk-UA"/>
              <a:t>політичних партій, </a:t>
            </a:r>
          </a:p>
          <a:p>
            <a:pPr algn="ctr"/>
            <a:r>
              <a:rPr lang="uk-UA"/>
              <a:t>неурядових організацій</a:t>
            </a:r>
            <a:endParaRPr lang="ru-RU"/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7219950" y="2455863"/>
            <a:ext cx="2532063" cy="1376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Сайти органів </a:t>
            </a:r>
          </a:p>
          <a:p>
            <a:pPr algn="ctr"/>
            <a:r>
              <a:rPr lang="uk-UA"/>
              <a:t>силового блоку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chemeClr val="accent1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Офіційні джерела інформації.</a:t>
            </a:r>
            <a:br>
              <a:rPr lang="uk-UA" cap="none" smtClean="0"/>
            </a:br>
            <a:r>
              <a:rPr lang="uk-UA" sz="2400" i="1" cap="none" smtClean="0"/>
              <a:t>Органи влади. Установи, організації.</a:t>
            </a: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C4DE8ED0-CFD0-4DF6-BB63-1ED21752703F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4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267" name="Місце для тексту 3"/>
          <p:cNvSpPr>
            <a:spLocks/>
          </p:cNvSpPr>
          <p:nvPr/>
        </p:nvSpPr>
        <p:spPr bwMode="auto">
          <a:xfrm>
            <a:off x="369888" y="1193800"/>
            <a:ext cx="4500562" cy="4984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180000" tIns="36000" rIns="0" bIns="0" anchor="ctr"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uk-UA" sz="2400" b="1">
                <a:solidFill>
                  <a:schemeClr val="bg1"/>
                </a:solidFill>
              </a:rPr>
              <a:t>На що звертаємо увагу?</a:t>
            </a:r>
          </a:p>
        </p:txBody>
      </p:sp>
      <p:sp>
        <p:nvSpPr>
          <p:cNvPr id="11268" name="Місце для вмісту 4"/>
          <p:cNvSpPr>
            <a:spLocks/>
          </p:cNvSpPr>
          <p:nvPr/>
        </p:nvSpPr>
        <p:spPr bwMode="auto">
          <a:xfrm>
            <a:off x="203200" y="1871663"/>
            <a:ext cx="8526463" cy="165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6700" indent="-2667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uk-UA" sz="2400">
                <a:solidFill>
                  <a:srgbClr val="404040"/>
                </a:solidFill>
                <a:latin typeface="Times New Roman" pitchFamily="18" charset="0"/>
              </a:rPr>
              <a:t>на скільки компетентним є джерело інформації?</a:t>
            </a:r>
          </a:p>
          <a:p>
            <a:pPr marL="266700" indent="-2667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uk-UA" sz="2400">
                <a:solidFill>
                  <a:srgbClr val="404040"/>
                </a:solidFill>
                <a:latin typeface="Times New Roman" pitchFamily="18" charset="0"/>
              </a:rPr>
              <a:t>чи належить інформація  до сфери відповідальності джерела?</a:t>
            </a:r>
          </a:p>
          <a:p>
            <a:pPr marL="266700" indent="-2667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uk-UA" sz="2400">
                <a:solidFill>
                  <a:srgbClr val="404040"/>
                </a:solidFill>
                <a:latin typeface="Times New Roman" pitchFamily="18" charset="0"/>
              </a:rPr>
              <a:t>що є першоджерелом інформації?</a:t>
            </a:r>
          </a:p>
          <a:p>
            <a:pPr marL="266700" indent="-266700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uk-UA" sz="2400">
              <a:solidFill>
                <a:srgbClr val="404040"/>
              </a:solidFill>
              <a:latin typeface="Times New Roman" pitchFamily="18" charset="0"/>
            </a:endParaRPr>
          </a:p>
        </p:txBody>
      </p:sp>
      <p:sp>
        <p:nvSpPr>
          <p:cNvPr id="11269" name="Місце для тексту 3"/>
          <p:cNvSpPr>
            <a:spLocks/>
          </p:cNvSpPr>
          <p:nvPr/>
        </p:nvSpPr>
        <p:spPr bwMode="auto">
          <a:xfrm>
            <a:off x="247650" y="3517900"/>
            <a:ext cx="4500563" cy="4984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180000" tIns="36000" rIns="0" bIns="0" anchor="ctr"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uk-UA" sz="2400" b="1">
                <a:solidFill>
                  <a:schemeClr val="bg1"/>
                </a:solidFill>
              </a:rPr>
              <a:t>Поради</a:t>
            </a:r>
          </a:p>
        </p:txBody>
      </p:sp>
      <p:sp>
        <p:nvSpPr>
          <p:cNvPr id="11270" name="Місце для тексту 6"/>
          <p:cNvSpPr>
            <a:spLocks/>
          </p:cNvSpPr>
          <p:nvPr/>
        </p:nvSpPr>
        <p:spPr bwMode="auto">
          <a:xfrm>
            <a:off x="198438" y="4046538"/>
            <a:ext cx="7905750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6700" indent="-2667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критично оцінюємо діяльність влади</a:t>
            </a:r>
          </a:p>
          <a:p>
            <a:pPr marL="266700" indent="-2667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шукаємо альтернативні і додаткові джерела інформації</a:t>
            </a:r>
          </a:p>
          <a:p>
            <a:pPr marL="266700" indent="-2667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зважаємо на репутацію та компетентність джерела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chemeClr val="accent1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Офіційні джерела інформації.</a:t>
            </a:r>
            <a:br>
              <a:rPr lang="uk-UA" cap="none" smtClean="0"/>
            </a:br>
            <a:r>
              <a:rPr lang="uk-UA" sz="2400" i="1" cap="none" smtClean="0"/>
              <a:t>Документи. Реєстри.</a:t>
            </a: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E3641368-1A20-4B73-9911-60D693D93AC5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5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315" name="Oval 8"/>
          <p:cNvSpPr>
            <a:spLocks noChangeArrowheads="1"/>
          </p:cNvSpPr>
          <p:nvPr/>
        </p:nvSpPr>
        <p:spPr bwMode="auto">
          <a:xfrm>
            <a:off x="661988" y="1428750"/>
            <a:ext cx="2943225" cy="1592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Закони, </a:t>
            </a:r>
          </a:p>
          <a:p>
            <a:pPr algn="ctr"/>
            <a:r>
              <a:rPr lang="uk-UA"/>
              <a:t>розпорядження, </a:t>
            </a:r>
          </a:p>
          <a:p>
            <a:pPr algn="ctr"/>
            <a:r>
              <a:rPr lang="uk-UA"/>
              <a:t>накази, протоколи</a:t>
            </a:r>
          </a:p>
          <a:p>
            <a:pPr algn="ctr"/>
            <a:endParaRPr lang="ru-RU"/>
          </a:p>
        </p:txBody>
      </p:sp>
      <p:sp>
        <p:nvSpPr>
          <p:cNvPr id="13316" name="Oval 9"/>
          <p:cNvSpPr>
            <a:spLocks noChangeArrowheads="1"/>
          </p:cNvSpPr>
          <p:nvPr/>
        </p:nvSpPr>
        <p:spPr bwMode="auto">
          <a:xfrm>
            <a:off x="1778000" y="3768725"/>
            <a:ext cx="3021013" cy="1489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Звіти, </a:t>
            </a:r>
          </a:p>
          <a:p>
            <a:pPr algn="ctr"/>
            <a:r>
              <a:rPr lang="uk-UA"/>
              <a:t>пресрелізи, </a:t>
            </a:r>
          </a:p>
          <a:p>
            <a:pPr algn="ctr"/>
            <a:r>
              <a:rPr lang="uk-UA"/>
              <a:t>моніторинги,</a:t>
            </a:r>
          </a:p>
          <a:p>
            <a:pPr algn="ctr"/>
            <a:endParaRPr lang="uk-UA"/>
          </a:p>
          <a:p>
            <a:pPr algn="ctr"/>
            <a:endParaRPr lang="ru-RU"/>
          </a:p>
        </p:txBody>
      </p:sp>
      <p:sp>
        <p:nvSpPr>
          <p:cNvPr id="13317" name="Oval 10"/>
          <p:cNvSpPr>
            <a:spLocks noChangeArrowheads="1"/>
          </p:cNvSpPr>
          <p:nvPr/>
        </p:nvSpPr>
        <p:spPr bwMode="auto">
          <a:xfrm>
            <a:off x="4781550" y="1890713"/>
            <a:ext cx="2630488" cy="1227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Стенограми, фото, </a:t>
            </a:r>
          </a:p>
          <a:p>
            <a:pPr algn="ctr"/>
            <a:r>
              <a:rPr lang="uk-UA"/>
              <a:t>відеодокументи</a:t>
            </a:r>
            <a:endParaRPr lang="ru-RU"/>
          </a:p>
        </p:txBody>
      </p:sp>
      <p:sp>
        <p:nvSpPr>
          <p:cNvPr id="13318" name="Oval 11"/>
          <p:cNvSpPr>
            <a:spLocks noChangeArrowheads="1"/>
          </p:cNvSpPr>
          <p:nvPr/>
        </p:nvSpPr>
        <p:spPr bwMode="auto">
          <a:xfrm>
            <a:off x="6096000" y="4275138"/>
            <a:ext cx="3117850" cy="1620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Відкриті реєстри, </a:t>
            </a:r>
          </a:p>
          <a:p>
            <a:pPr algn="ctr"/>
            <a:r>
              <a:rPr lang="uk-UA"/>
              <a:t>бази даних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chemeClr val="accent1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Офіційні джерела інформації.</a:t>
            </a:r>
            <a:br>
              <a:rPr lang="uk-UA" cap="none" smtClean="0"/>
            </a:br>
            <a:r>
              <a:rPr lang="uk-UA" sz="2400" i="1" cap="none" smtClean="0"/>
              <a:t>Документи. Реєстри.</a:t>
            </a:r>
          </a:p>
        </p:txBody>
      </p:sp>
      <p:sp>
        <p:nvSpPr>
          <p:cNvPr id="15362" name="Місце для тексту 3"/>
          <p:cNvSpPr>
            <a:spLocks noGrp="1"/>
          </p:cNvSpPr>
          <p:nvPr>
            <p:ph type="body" idx="4294967295"/>
          </p:nvPr>
        </p:nvSpPr>
        <p:spPr>
          <a:xfrm>
            <a:off x="292100" y="1368425"/>
            <a:ext cx="4500563" cy="498475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На що звертаємо увагу?</a:t>
            </a:r>
          </a:p>
        </p:txBody>
      </p:sp>
      <p:sp>
        <p:nvSpPr>
          <p:cNvPr id="15363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176213" y="2054225"/>
            <a:ext cx="8701087" cy="2392363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справжність документа (коли і ким підписаний, назва організації, юридична адреса, мокра печатка тощо)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достовірність (за умови справжності документа)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доступність інформації (відкритість реєстрів, оприлюднення наказів тощо)</a:t>
            </a:r>
          </a:p>
        </p:txBody>
      </p:sp>
      <p:sp>
        <p:nvSpPr>
          <p:cNvPr id="15364" name="Місце для тексту 5"/>
          <p:cNvSpPr>
            <a:spLocks noGrp="1"/>
          </p:cNvSpPr>
          <p:nvPr>
            <p:ph type="body" sz="quarter" idx="4294967295"/>
          </p:nvPr>
        </p:nvSpPr>
        <p:spPr>
          <a:xfrm>
            <a:off x="312738" y="4446588"/>
            <a:ext cx="4500562" cy="496887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Поради</a:t>
            </a:r>
          </a:p>
        </p:txBody>
      </p:sp>
      <p:sp>
        <p:nvSpPr>
          <p:cNvPr id="15365" name="Місце для тексту 6"/>
          <p:cNvSpPr>
            <a:spLocks noGrp="1"/>
          </p:cNvSpPr>
          <p:nvPr>
            <p:ph type="body" sz="quarter" idx="4294967295"/>
          </p:nvPr>
        </p:nvSpPr>
        <p:spPr>
          <a:xfrm>
            <a:off x="198438" y="5073650"/>
            <a:ext cx="7775575" cy="1554163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працюємо з оригіналом, а не копією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знання алгоритмів роботи з реєстрами</a:t>
            </a: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BFE5DFC9-BE1B-4D36-B3C9-B13DBFFF93CE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6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chemeClr val="accent1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Офіційні джерела інформації.</a:t>
            </a:r>
            <a:br>
              <a:rPr lang="uk-UA" cap="none" smtClean="0"/>
            </a:br>
            <a:r>
              <a:rPr lang="uk-UA" sz="2400" i="1" cap="none" smtClean="0"/>
              <a:t>Рекомендації</a:t>
            </a:r>
          </a:p>
        </p:txBody>
      </p:sp>
      <p:sp>
        <p:nvSpPr>
          <p:cNvPr id="17410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646113" y="1514475"/>
            <a:ext cx="7889875" cy="4002088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чітко вказуємо джерело інформації (посада, ім</a:t>
            </a:r>
            <a:r>
              <a:rPr lang="en-US" sz="2400" smtClean="0">
                <a:solidFill>
                  <a:srgbClr val="404040"/>
                </a:solidFill>
                <a:latin typeface="Times New Roman" pitchFamily="18" charset="0"/>
              </a:rPr>
              <a:t>’</a:t>
            </a:r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я, прізвище)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не використовуємо збірні формулювання (“як створджують посадовці”, “у міськвиконкомі повідомили” тощо) 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переконуємось у достовірності документа, чітко вказуємо його назву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достовірності додають скріншоти документів</a:t>
            </a: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ADBA5706-FC3F-46DF-8CE0-309DB6A94B7A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7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rgbClr val="29DDEB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smtClean="0"/>
              <a:t>Люди як джерело інформації.</a:t>
            </a:r>
            <a:br>
              <a:rPr lang="uk-UA" cap="none" smtClean="0"/>
            </a:br>
            <a:r>
              <a:rPr lang="uk-UA" sz="2400" i="1" cap="none" smtClean="0"/>
              <a:t>Посадовці та їхні представники</a:t>
            </a:r>
          </a:p>
        </p:txBody>
      </p:sp>
      <p:sp>
        <p:nvSpPr>
          <p:cNvPr id="19458" name="Місце для тексту 3"/>
          <p:cNvSpPr>
            <a:spLocks noGrp="1"/>
          </p:cNvSpPr>
          <p:nvPr>
            <p:ph type="body" idx="4294967295"/>
          </p:nvPr>
        </p:nvSpPr>
        <p:spPr>
          <a:xfrm>
            <a:off x="220663" y="1271588"/>
            <a:ext cx="4500562" cy="498475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На що звертаємо увагу?</a:t>
            </a:r>
          </a:p>
        </p:txBody>
      </p:sp>
      <p:sp>
        <p:nvSpPr>
          <p:cNvPr id="19459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176213" y="2436813"/>
            <a:ext cx="4799012" cy="1893887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первинність інформації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компетентність джерела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факт чи судження </a:t>
            </a: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</p:txBody>
      </p:sp>
      <p:sp>
        <p:nvSpPr>
          <p:cNvPr id="19460" name="Місце для тексту 5"/>
          <p:cNvSpPr>
            <a:spLocks noGrp="1"/>
          </p:cNvSpPr>
          <p:nvPr>
            <p:ph type="body" sz="quarter" idx="4294967295"/>
          </p:nvPr>
        </p:nvSpPr>
        <p:spPr>
          <a:xfrm>
            <a:off x="5127625" y="1285875"/>
            <a:ext cx="4500563" cy="496888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Поради</a:t>
            </a:r>
          </a:p>
        </p:txBody>
      </p:sp>
      <p:sp>
        <p:nvSpPr>
          <p:cNvPr id="19461" name="Місце для тексту 6"/>
          <p:cNvSpPr>
            <a:spLocks noGrp="1"/>
          </p:cNvSpPr>
          <p:nvPr>
            <p:ph type="body" sz="quarter" idx="4294967295"/>
          </p:nvPr>
        </p:nvSpPr>
        <p:spPr>
          <a:xfrm>
            <a:off x="5137150" y="2522538"/>
            <a:ext cx="4500563" cy="3097212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чітко ідентифікуємо джерело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шукаємо альтернативні джерела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розмежовуємо інформацію і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</a:t>
            </a:r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зважаємо на репутацію джерела</a:t>
            </a: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E26D1098-AC21-4B72-8571-FD82FF9970D0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8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206375"/>
            <a:ext cx="9197975" cy="754063"/>
          </a:xfrm>
          <a:solidFill>
            <a:srgbClr val="29DDEB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cap="none" smtClean="0"/>
              <a:t>Люди як джерело інформації.</a:t>
            </a:r>
            <a:br>
              <a:rPr lang="uk-UA" cap="none" smtClean="0"/>
            </a:br>
            <a:r>
              <a:rPr lang="uk-UA" sz="2400" i="1" cap="none" smtClean="0"/>
              <a:t>Громадський сектор, експерти</a:t>
            </a:r>
          </a:p>
        </p:txBody>
      </p:sp>
      <p:sp>
        <p:nvSpPr>
          <p:cNvPr id="21506" name="Місце для тексту 3"/>
          <p:cNvSpPr>
            <a:spLocks noGrp="1"/>
          </p:cNvSpPr>
          <p:nvPr>
            <p:ph type="body" idx="4294967295"/>
          </p:nvPr>
        </p:nvSpPr>
        <p:spPr>
          <a:xfrm>
            <a:off x="344488" y="1368425"/>
            <a:ext cx="4500562" cy="498475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На що звертаємо увагу?</a:t>
            </a:r>
          </a:p>
        </p:txBody>
      </p:sp>
      <p:sp>
        <p:nvSpPr>
          <p:cNvPr id="21507" name="Місце для вмісту 4"/>
          <p:cNvSpPr>
            <a:spLocks noGrp="1"/>
          </p:cNvSpPr>
          <p:nvPr>
            <p:ph sz="half" idx="4294967295"/>
          </p:nvPr>
        </p:nvSpPr>
        <p:spPr>
          <a:xfrm>
            <a:off x="141288" y="2446338"/>
            <a:ext cx="4799012" cy="3070225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первинність інформації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компетентність джерела</a:t>
            </a:r>
          </a:p>
          <a:p>
            <a:pPr eaLnBrk="1" hangingPunct="1"/>
            <a:r>
              <a:rPr lang="uk-UA" sz="2400" smtClean="0">
                <a:solidFill>
                  <a:srgbClr val="404040"/>
                </a:solidFill>
                <a:latin typeface="Times New Roman" pitchFamily="18" charset="0"/>
              </a:rPr>
              <a:t>інтерес джерела у розповсюдженні інформації</a:t>
            </a:r>
          </a:p>
          <a:p>
            <a:pPr eaLnBrk="1" hangingPunct="1"/>
            <a:endParaRPr lang="uk-UA" sz="2400" smtClean="0">
              <a:solidFill>
                <a:srgbClr val="404040"/>
              </a:solidFill>
              <a:latin typeface="Times New Roman" pitchFamily="18" charset="0"/>
            </a:endParaRPr>
          </a:p>
        </p:txBody>
      </p:sp>
      <p:sp>
        <p:nvSpPr>
          <p:cNvPr id="21508" name="Місце для тексту 5"/>
          <p:cNvSpPr>
            <a:spLocks noGrp="1"/>
          </p:cNvSpPr>
          <p:nvPr>
            <p:ph type="body" sz="quarter" idx="4294967295"/>
          </p:nvPr>
        </p:nvSpPr>
        <p:spPr>
          <a:xfrm>
            <a:off x="5214938" y="1381125"/>
            <a:ext cx="4500562" cy="496888"/>
          </a:xfrm>
          <a:solidFill>
            <a:schemeClr val="tx1"/>
          </a:solidFill>
        </p:spPr>
        <p:txBody>
          <a:bodyPr lIns="180000" tIns="36000"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2400" b="1" smtClean="0">
                <a:solidFill>
                  <a:schemeClr val="bg1"/>
                </a:solidFill>
              </a:rPr>
              <a:t>Поради</a:t>
            </a:r>
          </a:p>
        </p:txBody>
      </p:sp>
      <p:sp>
        <p:nvSpPr>
          <p:cNvPr id="21509" name="Місце для тексту 6"/>
          <p:cNvSpPr>
            <a:spLocks noGrp="1"/>
          </p:cNvSpPr>
          <p:nvPr>
            <p:ph type="body" sz="quarter" idx="4294967295"/>
          </p:nvPr>
        </p:nvSpPr>
        <p:spPr>
          <a:xfrm>
            <a:off x="5137150" y="2522538"/>
            <a:ext cx="4500563" cy="3914775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розмежовуємо факти і судження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зважаємо на репутацію джерела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шукаємо інформацію з офіційних джерел</a:t>
            </a: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9" name="Місце для номера слайда 7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fld id="{15CB9678-07D9-4DE0-972C-FB49A1A10279}" type="slidenum">
              <a:rPr lang="uk-UA" sz="1200" i="1">
                <a:solidFill>
                  <a:schemeClr val="bg1"/>
                </a:solidFill>
                <a:latin typeface="+mn-lt"/>
              </a:rPr>
              <a:pPr algn="ctr">
                <a:defRPr/>
              </a:pPr>
              <a:t>9</a:t>
            </a:fld>
            <a:endParaRPr lang="uk-UA" sz="1200" i="1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Тема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19716945_TF16411245.potx" id="{024E1E41-AD5A-4ECD-9B97-B640358BCC28}" vid="{752486E9-6433-45CA-8BA8-BB6D7F7D387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3981</TotalTime>
  <Words>476</Words>
  <Application>Microsoft Office PowerPoint</Application>
  <PresentationFormat>Произвольный</PresentationFormat>
  <Paragraphs>161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Тема Office</vt:lpstr>
      <vt:lpstr>РІЗНОВИДИ ДЖЕРЕЛ ІНФОРМАЦІЇ</vt:lpstr>
      <vt:lpstr>Джерела інформації</vt:lpstr>
      <vt:lpstr>Офіційні джерела інформації. Органи влади. Установи, організації.</vt:lpstr>
      <vt:lpstr>Офіційні джерела інформації. Органи влади. Установи, організації.</vt:lpstr>
      <vt:lpstr>Офіційні джерела інформації. Документи. Реєстри.</vt:lpstr>
      <vt:lpstr>Офіційні джерела інформації. Документи. Реєстри.</vt:lpstr>
      <vt:lpstr>Офіційні джерела інформації. Рекомендації</vt:lpstr>
      <vt:lpstr>Люди як джерело інформації. Посадовці та їхні представники</vt:lpstr>
      <vt:lpstr>Люди як джерело інформації. Громадський сектор, експерти</vt:lpstr>
      <vt:lpstr>Люди як джерело інформації. Свідки, учасники події</vt:lpstr>
      <vt:lpstr>Люди як джерело інформації. Рекомендації</vt:lpstr>
      <vt:lpstr>Медіа. Інформаційні агенції. ЗМІ</vt:lpstr>
      <vt:lpstr>Медіа. Соціальні мережі </vt:lpstr>
      <vt:lpstr>Медіа. Рекомендації </vt:lpstr>
      <vt:lpstr>ДЯКУЄМО!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титульної сторінки презентації</dc:title>
  <dc:creator>User</dc:creator>
  <cp:lastModifiedBy>Юлия</cp:lastModifiedBy>
  <cp:revision>17</cp:revision>
  <dcterms:created xsi:type="dcterms:W3CDTF">2022-07-14T12:27:28Z</dcterms:created>
  <dcterms:modified xsi:type="dcterms:W3CDTF">2022-08-17T19:37:20Z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ip_UnifiedCompliancePolicyUIAction">
    <vt:lpwstr/>
  </property>
  <property fmtid="{D5CDD505-2E9C-101B-9397-08002B2CF9AE}" pid="3" name="_ip_UnifiedCompliancePolicyProperties">
    <vt:lpwstr/>
  </property>
</Properties>
</file>