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6"/>
  </p:notesMasterIdLst>
  <p:sldIdLst>
    <p:sldId id="274" r:id="rId2"/>
    <p:sldId id="276" r:id="rId3"/>
    <p:sldId id="275" r:id="rId4"/>
    <p:sldId id="277" r:id="rId5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BBBB"/>
    <a:srgbClr val="7C7676"/>
    <a:srgbClr val="BFBFBF"/>
    <a:srgbClr val="B19C21"/>
    <a:srgbClr val="B0ACAC"/>
    <a:srgbClr val="9F8C1D"/>
    <a:srgbClr val="A9951F"/>
    <a:srgbClr val="868828"/>
    <a:srgbClr val="3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68" autoAdjust="0"/>
    <p:restoredTop sz="94900" autoAdjust="0"/>
  </p:normalViewPr>
  <p:slideViewPr>
    <p:cSldViewPr snapToGrid="0" showGuides="1">
      <p:cViewPr varScale="1">
        <p:scale>
          <a:sx n="78" d="100"/>
          <a:sy n="78" d="100"/>
        </p:scale>
        <p:origin x="1392" y="84"/>
      </p:cViewPr>
      <p:guideLst>
        <p:guide orient="horz" pos="346"/>
        <p:guide pos="642"/>
        <p:guide orient="horz" pos="2047"/>
        <p:guide orient="horz" pos="1706"/>
        <p:guide pos="325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0725-EFE5-42FD-B86D-3362D9F59F9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985F-B3D4-4447-A316-94136443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2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Baker tilly white 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226982"/>
            <a:ext cx="3668078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93307" y="2654300"/>
            <a:ext cx="5304158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EDUCATION CENTRE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3517" y="4663574"/>
            <a:ext cx="4082716" cy="4067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step in your development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zapvuz.ru/images/vuzi_zapor/ZNU/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r="4318" b="22232"/>
          <a:stretch/>
        </p:blipFill>
        <p:spPr bwMode="auto">
          <a:xfrm>
            <a:off x="0" y="0"/>
            <a:ext cx="12192000" cy="6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-40715"/>
            <a:ext cx="12201525" cy="6913849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3227" y="2695074"/>
            <a:ext cx="94248" cy="2245895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7475" y="2759075"/>
            <a:ext cx="5324475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ФІЛОЛОГІЧНИЙ ФАКУЛЬТЕТ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semdata-project.eu/sites/default/files/ZNU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402980"/>
            <a:ext cx="1025525" cy="12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549" y="390525"/>
            <a:ext cx="111728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ЗАПОРІЗЬКИЙ НАЦІОНАЛЬНИЙ УНІВЕРСИТЕТ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7552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…….</a:t>
            </a: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57198" y="66676"/>
            <a:ext cx="104776" cy="6696074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76746" y="278201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араллелограмм 1"/>
          <p:cNvSpPr/>
          <p:nvPr/>
        </p:nvSpPr>
        <p:spPr>
          <a:xfrm>
            <a:off x="2724150" y="3336454"/>
            <a:ext cx="2513838" cy="2397596"/>
          </a:xfrm>
          <a:prstGeom prst="parallelogram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https://static.stomatologclub.ru/uploads/aa/f5/c5354c69f1a1aa3a646e4a47f7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" y="3446091"/>
            <a:ext cx="4638675" cy="330932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4376232" y="66676"/>
            <a:ext cx="100514" cy="3260253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447637" y="3443897"/>
            <a:ext cx="4629149" cy="3309327"/>
          </a:xfrm>
          <a:prstGeom prst="parallelogram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4" descr="https://nkozakon.ru/wp-content/uploads/2013/11/uslug_6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363845"/>
            <a:ext cx="4399107" cy="3238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96705" y="363845"/>
            <a:ext cx="4413395" cy="3238194"/>
          </a:xfrm>
          <a:prstGeom prst="ellipse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52238" y="335270"/>
            <a:ext cx="7109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ОСНОВИ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ПЕРЕКЛАДАЦЬКОЇ </a:t>
            </a:r>
            <a:r>
              <a:rPr lang="uk-U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СЕМАНТОГРАФІЇ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5617" y="1351837"/>
            <a:ext cx="6455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 Обов’язкова дисципліна освітніх програм Польський переклад та міжкультурні комунікації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05500" y="2769637"/>
            <a:ext cx="505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Розробник курсу – кандидат філологічних наук, доцент</a:t>
            </a:r>
            <a:r>
              <a:rPr lang="uk-UA" sz="2400" b="1" dirty="0"/>
              <a:t>                                          </a:t>
            </a:r>
            <a:r>
              <a:rPr lang="uk-UA" sz="2400" dirty="0"/>
              <a:t>І.Л.</a:t>
            </a:r>
            <a:r>
              <a:rPr lang="uk-UA" sz="2400" dirty="0" err="1"/>
              <a:t>Мацегора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5143" y="4761787"/>
            <a:ext cx="667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Цільова аудиторія – студенти першого курсу освітнього рівня бакалавр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667250" y="89037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50367" y="858490"/>
            <a:ext cx="720830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100" b="1" dirty="0"/>
              <a:t>Мета</a:t>
            </a:r>
            <a:r>
              <a:rPr lang="uk-UA" sz="2100" dirty="0"/>
              <a:t> </a:t>
            </a:r>
            <a:r>
              <a:rPr lang="uk-UA" sz="2100" b="1" dirty="0"/>
              <a:t>курсу</a:t>
            </a:r>
            <a:r>
              <a:rPr lang="uk-UA" sz="2100" dirty="0"/>
              <a:t> – </a:t>
            </a:r>
            <a:r>
              <a:rPr lang="uk-UA" dirty="0"/>
              <a:t>ознайомлення студентів з основними ідеями та принципами сучасного мовознавства, допомога в оволодінні лінгвістичною термінологією, підготовка до слухання систематичних курсів сучасних слов’янських мов.</a:t>
            </a:r>
            <a:endParaRPr lang="en-US" dirty="0"/>
          </a:p>
          <a:p>
            <a:pPr>
              <a:lnSpc>
                <a:spcPct val="80000"/>
              </a:lnSpc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307" y="1097876"/>
            <a:ext cx="4528168" cy="4104726"/>
            <a:chOff x="5732" y="1097876"/>
            <a:chExt cx="4528168" cy="4104726"/>
          </a:xfrm>
        </p:grpSpPr>
        <p:sp>
          <p:nvSpPr>
            <p:cNvPr id="3" name="Шестиугольник 2"/>
            <p:cNvSpPr/>
            <p:nvPr/>
          </p:nvSpPr>
          <p:spPr>
            <a:xfrm rot="1687670">
              <a:off x="5732" y="1097876"/>
              <a:ext cx="4518689" cy="4097703"/>
            </a:xfrm>
            <a:prstGeom prst="hexagon">
              <a:avLst/>
            </a:prstGeom>
            <a:solidFill>
              <a:srgbClr val="B19C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 descr="http://old.ibs-mirea.ru/img/attenti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17951" r="14589"/>
            <a:stretch/>
          </p:blipFill>
          <p:spPr bwMode="auto">
            <a:xfrm>
              <a:off x="66675" y="1104899"/>
              <a:ext cx="4467225" cy="4097703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Шестиугольник 19"/>
            <p:cNvSpPr/>
            <p:nvPr/>
          </p:nvSpPr>
          <p:spPr>
            <a:xfrm>
              <a:off x="47625" y="1104899"/>
              <a:ext cx="4476750" cy="4097703"/>
            </a:xfrm>
            <a:prstGeom prst="hexagon">
              <a:avLst/>
            </a:prstGeom>
            <a:solidFill>
              <a:srgbClr val="BFBFBF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050367" y="1932862"/>
            <a:ext cx="7192385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/>
              <a:t> </a:t>
            </a:r>
            <a:r>
              <a:rPr lang="uk-UA" b="1" dirty="0"/>
              <a:t>ОЧІКУВАНІ РЕЗУЛЬТАТИ НАВЧАННЯ</a:t>
            </a:r>
            <a:endParaRPr lang="en-US" dirty="0"/>
          </a:p>
          <a:p>
            <a:r>
              <a:rPr lang="uk-UA" b="1" dirty="0"/>
              <a:t>У разі успішного завершення курсу студент </a:t>
            </a:r>
            <a:r>
              <a:rPr lang="uk-UA" b="1" u="sng" dirty="0"/>
              <a:t>зможе</a:t>
            </a:r>
            <a:r>
              <a:rPr lang="uk-UA" b="1" dirty="0"/>
              <a:t>:</a:t>
            </a:r>
          </a:p>
          <a:p>
            <a:r>
              <a:rPr lang="uk-UA" dirty="0"/>
              <a:t>усвідомлювати природу й сутність мови, її зв’язок з мисленням, з суспільним розвитком;</a:t>
            </a:r>
          </a:p>
          <a:p>
            <a:r>
              <a:rPr lang="uk-UA" dirty="0"/>
              <a:t>розуміти функції мови та її територіальних і соціальних різновидів;</a:t>
            </a:r>
            <a:endParaRPr lang="en-US" dirty="0"/>
          </a:p>
          <a:p>
            <a:r>
              <a:rPr lang="uk-UA" dirty="0"/>
              <a:t>диференціювати внутрішні і зовнішні чинники розвитку мови;  </a:t>
            </a:r>
            <a:endParaRPr lang="en-US" dirty="0"/>
          </a:p>
          <a:p>
            <a:r>
              <a:rPr lang="uk-UA" dirty="0"/>
              <a:t>розуміти структуру мови у системних виявах її одиниць на різних рівнях з урахуванням діахронічних змін;</a:t>
            </a:r>
            <a:endParaRPr lang="en-US" dirty="0"/>
          </a:p>
          <a:p>
            <a:r>
              <a:rPr lang="uk-UA" dirty="0"/>
              <a:t>мати уявлення про генеалогічну та </a:t>
            </a:r>
            <a:r>
              <a:rPr lang="uk-UA" dirty="0" err="1"/>
              <a:t>типологійну</a:t>
            </a:r>
            <a:r>
              <a:rPr lang="uk-UA" dirty="0"/>
              <a:t> класифікації мов світу.</a:t>
            </a:r>
            <a:endParaRPr lang="en-US" dirty="0"/>
          </a:p>
          <a:p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52238" y="335270"/>
            <a:ext cx="710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noProof="0" dirty="0">
                <a:cs typeface="Arial" panose="020B0604020202020204" pitchFamily="34" charset="0"/>
              </a:rPr>
              <a:t>Основи слов'янської філології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50367" y="5361862"/>
            <a:ext cx="855133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 err="1"/>
              <a:t>Обсяг</a:t>
            </a:r>
            <a:r>
              <a:rPr lang="ru-RU" sz="2100" b="1" dirty="0"/>
              <a:t> курсу</a:t>
            </a:r>
            <a:r>
              <a:rPr lang="ru-RU" sz="2100" dirty="0"/>
              <a:t> – 150 год., </a:t>
            </a:r>
            <a:r>
              <a:rPr lang="ru-RU" sz="2100" dirty="0" err="1"/>
              <a:t>із</a:t>
            </a:r>
            <a:r>
              <a:rPr lang="ru-RU" sz="2100" dirty="0"/>
              <a:t> них: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лекції</a:t>
            </a:r>
            <a:r>
              <a:rPr lang="ru-RU" sz="2100" dirty="0"/>
              <a:t> – 32 год.;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практичні</a:t>
            </a:r>
            <a:r>
              <a:rPr lang="ru-RU" sz="2100" dirty="0"/>
              <a:t> </a:t>
            </a:r>
            <a:r>
              <a:rPr lang="ru-RU" sz="2100" dirty="0" err="1"/>
              <a:t>заняття</a:t>
            </a:r>
            <a:r>
              <a:rPr lang="ru-RU" sz="2100" dirty="0"/>
              <a:t> – 32 год.;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самостійна</a:t>
            </a:r>
            <a:r>
              <a:rPr lang="ru-RU" sz="2100" dirty="0"/>
              <a:t> робота – 58 год.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8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0279" y="-338915"/>
            <a:ext cx="121920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69292" y="4781557"/>
            <a:ext cx="6927434" cy="1393709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86102" y="3176848"/>
            <a:ext cx="692403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72692" y="1554371"/>
            <a:ext cx="692403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14273" y="4667251"/>
            <a:ext cx="4247207" cy="1694266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угольник 38"/>
          <p:cNvSpPr/>
          <p:nvPr/>
        </p:nvSpPr>
        <p:spPr>
          <a:xfrm>
            <a:off x="695967" y="1068893"/>
            <a:ext cx="4265513" cy="3286394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1550574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05492" y="1544846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66793" y="180701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1.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Мовознавство як наука. Типи мовознавства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Картинки по запросу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9" y="5116285"/>
            <a:ext cx="4238366" cy="12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15988" y="5120518"/>
            <a:ext cx="4246177" cy="12505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503" y="1576184"/>
            <a:ext cx="4109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модуль 1 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Мова як суспільне явище. Природа мови та її сутність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3122199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5492" y="3116471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6503" y="3255092"/>
            <a:ext cx="4185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2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Методи лінгвістичних досліджень. Генеалогічна та </a:t>
            </a:r>
            <a:r>
              <a:rPr lang="uk-UA" dirty="0" err="1">
                <a:solidFill>
                  <a:schemeClr val="bg1"/>
                </a:solidFill>
              </a:rPr>
              <a:t>типологійна</a:t>
            </a:r>
            <a:r>
              <a:rPr lang="uk-UA" dirty="0">
                <a:solidFill>
                  <a:schemeClr val="bg1"/>
                </a:solidFill>
              </a:rPr>
              <a:t> класифікації мов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9727" y="6366264"/>
            <a:ext cx="4553379" cy="2002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42413" y="304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АКТУАЛЬНІ ПРОБЛЕМИ СУЧАСНОГО СИНТАКСИСУ</a:t>
            </a:r>
          </a:p>
          <a:p>
            <a:pPr algn="ctr"/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66793" y="2178492"/>
            <a:ext cx="6273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2. 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Мова як суспільне явище. Знаковий характер мови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66793" y="315956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3.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Методи лінгвістичних досліджень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66792" y="3528900"/>
            <a:ext cx="6264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4.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Частковонаукові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методи лінгвістичних досліджень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99978" y="1104901"/>
            <a:ext cx="2567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83555" y="5138736"/>
            <a:ext cx="4185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Змістовий модуль 3 </a:t>
            </a:r>
          </a:p>
          <a:p>
            <a:r>
              <a:rPr lang="uk-UA" dirty="0">
                <a:solidFill>
                  <a:schemeClr val="bg1"/>
                </a:solidFill>
              </a:rPr>
              <a:t>Звуки мови. Фонема. Слово і його знач. </a:t>
            </a:r>
          </a:p>
          <a:p>
            <a:r>
              <a:rPr lang="uk-UA" b="1" dirty="0">
                <a:solidFill>
                  <a:schemeClr val="bg1"/>
                </a:solidFill>
              </a:rPr>
              <a:t>Змістовий модуль 4. Граматика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166793" y="4649174"/>
            <a:ext cx="7047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75173" y="4963197"/>
            <a:ext cx="6251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5.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Мови світу. Їх вивчення. Класифікації мов світу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95810" y="5276314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6.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Звуки і фонеми. Функції фонем. </a:t>
            </a:r>
            <a:r>
              <a:rPr lang="uk-UA">
                <a:latin typeface="Arial" panose="020B0604020202020204" pitchFamily="34" charset="0"/>
                <a:cs typeface="Arial" panose="020B0604020202020204" pitchFamily="34" charset="0"/>
              </a:rPr>
              <a:t>Письмо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226431" y="5554235"/>
            <a:ext cx="6273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7.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Граматичний рівень мови та його підрівні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300</Words>
  <Application>Microsoft Office PowerPoint</Application>
  <PresentationFormat>Широкоэкранный</PresentationFormat>
  <Paragraphs>48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Christianinova</dc:creator>
  <cp:lastModifiedBy>Іван Леонідович</cp:lastModifiedBy>
  <cp:revision>96</cp:revision>
  <cp:lastPrinted>2017-10-19T16:56:15Z</cp:lastPrinted>
  <dcterms:created xsi:type="dcterms:W3CDTF">2017-10-19T11:54:45Z</dcterms:created>
  <dcterms:modified xsi:type="dcterms:W3CDTF">2025-11-04T15:51:14Z</dcterms:modified>
</cp:coreProperties>
</file>