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iEU/MbnA94GoPY1acCEwbela6R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4.jpg"/><Relationship Id="rId5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27.jpg"/><Relationship Id="rId5" Type="http://schemas.openxmlformats.org/officeDocument/2006/relationships/image" Target="../media/image13.jpg"/><Relationship Id="rId6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Relationship Id="rId5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8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nS_img.jpg"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690671"/>
            <a:ext cx="4381500" cy="516732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type="ctrTitle"/>
          </p:nvPr>
        </p:nvSpPr>
        <p:spPr>
          <a:xfrm>
            <a:off x="2357422" y="428604"/>
            <a:ext cx="6786578" cy="285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Скануюча тунельна мікроскопія</a:t>
            </a:r>
            <a:br>
              <a:rPr lang="ru-RU"/>
            </a:br>
            <a:r>
              <a:rPr lang="ru-RU">
                <a:solidFill>
                  <a:srgbClr val="366092"/>
                </a:solidFill>
              </a:rPr>
              <a:t>Scanning tunneling microscopy</a:t>
            </a:r>
            <a:endParaRPr>
              <a:solidFill>
                <a:srgbClr val="36609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151" name="Google Shape;1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2"/>
          <p:cNvSpPr txBox="1"/>
          <p:nvPr>
            <p:ph type="title"/>
          </p:nvPr>
        </p:nvSpPr>
        <p:spPr>
          <a:xfrm>
            <a:off x="5286380" y="274638"/>
            <a:ext cx="3400420" cy="6369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/>
              <a:t>1. Модель структури вуглецевої нанотрубки</a:t>
            </a:r>
            <a:br>
              <a:rPr lang="ru-RU" sz="3600"/>
            </a:br>
            <a:br>
              <a:rPr lang="ru-RU" sz="3600"/>
            </a:br>
            <a:r>
              <a:rPr lang="ru-RU" sz="3600"/>
              <a:t>2. Зображення скануючої тунельної мікроскопії вуглецевої нанотрубки</a:t>
            </a:r>
            <a:endParaRPr sz="3600"/>
          </a:p>
        </p:txBody>
      </p:sp>
      <p:pic>
        <p:nvPicPr>
          <p:cNvPr descr="542ac2a4-f45c-4115-98a5-e9424aa11170 (1).jpg" id="153" name="Google Shape;153;p1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0"/>
            <a:ext cx="438150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697aec9-5b1a-464d-8e47-6cec5ce3cdb9.jpg" id="154" name="Google Shape;15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786" y="3270708"/>
            <a:ext cx="3214710" cy="3587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/>
          <p:nvPr>
            <p:ph idx="1" type="body"/>
          </p:nvPr>
        </p:nvSpPr>
        <p:spPr>
          <a:xfrm>
            <a:off x="214282" y="857232"/>
            <a:ext cx="8642350" cy="547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17463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2800"/>
              <a:buNone/>
            </a:pPr>
            <a:r>
              <a:rPr lang="ru-RU" sz="2800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є однією з технологій, що дозволяє створювати на поверхні речовини (матеріалу) штучні наноструктури шляхом переміщення окремих атомів.</a:t>
            </a:r>
            <a:endParaRPr/>
          </a:p>
          <a:p>
            <a:pPr indent="-178435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66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66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 u="sng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 u="sng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 u="sng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Arial"/>
              <a:buNone/>
            </a:pPr>
            <a:r>
              <a:rPr lang="ru-RU" sz="28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Недоліки:</a:t>
            </a:r>
            <a:endParaRPr/>
          </a:p>
          <a:p>
            <a:pPr indent="-356235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6600CC"/>
              </a:buClr>
              <a:buSzPts val="2800"/>
              <a:buFont typeface="Times New Roman"/>
              <a:buChar char="-"/>
            </a:pPr>
            <a:r>
              <a:rPr lang="ru-RU" sz="2800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можна застосувати лише до провідним зразкам</a:t>
            </a:r>
            <a:r>
              <a:rPr lang="ru-RU" sz="2800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indent="-356235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6600CC"/>
              </a:buClr>
              <a:buSzPts val="2800"/>
              <a:buFont typeface="Times New Roman"/>
              <a:buChar char="-"/>
            </a:pPr>
            <a:r>
              <a:rPr lang="ru-RU" sz="2800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можливість виникнення ефектів, </a:t>
            </a:r>
            <a:r>
              <a:rPr lang="ru-RU" sz="2800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їх індукує </a:t>
            </a:r>
            <a:r>
              <a:rPr lang="ru-RU" sz="2800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поле, особливо при роботі з високими напругами</a:t>
            </a:r>
            <a:r>
              <a:rPr lang="ru-RU" sz="2800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160" name="Google Shape;1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0950" y="2071675"/>
            <a:ext cx="2165825" cy="22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/>
          <p:nvPr>
            <p:ph type="title"/>
          </p:nvPr>
        </p:nvSpPr>
        <p:spPr>
          <a:xfrm>
            <a:off x="457200" y="274638"/>
            <a:ext cx="8229600" cy="725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r>
              <a:rPr lang="ru-RU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СТМ зображення</a:t>
            </a:r>
            <a:endParaRPr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tm1.jpg" id="166" name="Google Shape;1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1214422"/>
            <a:ext cx="5703337" cy="549316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4"/>
          <p:cNvSpPr/>
          <p:nvPr/>
        </p:nvSpPr>
        <p:spPr>
          <a:xfrm>
            <a:off x="6143636" y="2500306"/>
            <a:ext cx="285750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Набір послідовних СТМ-зображень, які ілюструють процес формування «квантового загону» з 48 атомов Fe, адсорбованих на поверхноі Cu(111)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m17.jpg" id="172" name="Google Shape;1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560076" cy="4248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M.ht2.jpg" id="173" name="Google Shape;17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3570" y="-24"/>
            <a:ext cx="3429018" cy="4286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2.jpg" id="174" name="Google Shape;17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165680"/>
            <a:ext cx="4786346" cy="2692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ex.jpg" id="175" name="Google Shape;17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29322" y="4714884"/>
            <a:ext cx="240982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tomicResSetp_NCAFM1.jpg" id="180" name="Google Shape;1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7166"/>
            <a:ext cx="4048125" cy="631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03a.jpg" id="181" name="Google Shape;18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1934" y="357166"/>
            <a:ext cx="4992624" cy="2830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bdm2_2.jpg" id="182" name="Google Shape;182;p16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9190" y="3429000"/>
            <a:ext cx="381000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Times New Roman"/>
              <a:buNone/>
            </a:pPr>
            <a:r>
              <a:rPr b="1" lang="ru-RU" sz="36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СТМ дослідження поверхні напівпровідників</a:t>
            </a:r>
            <a:endParaRPr sz="3600"/>
          </a:p>
        </p:txBody>
      </p:sp>
      <p:pic>
        <p:nvPicPr>
          <p:cNvPr descr="si 100 4x2 .jpg" id="188" name="Google Shape;188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1822450"/>
            <a:ext cx="4703762" cy="42497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 100 def.jpg" id="189" name="Google Shape;18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4875" y="2071678"/>
            <a:ext cx="4429125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 100.jpg" id="194" name="Google Shape;1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" y="1857375"/>
            <a:ext cx="6215063" cy="4725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 on Si100.jpg" id="195" name="Google Shape;19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83" y="1554163"/>
            <a:ext cx="4929187" cy="43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Times New Roman"/>
              <a:buNone/>
            </a:pPr>
            <a:r>
              <a:rPr b="1" lang="ru-RU" sz="36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СТМ дослідження поверхні напівпровідників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/>
          <p:nvPr>
            <p:ph type="title"/>
          </p:nvPr>
        </p:nvSpPr>
        <p:spPr>
          <a:xfrm>
            <a:off x="457200" y="-714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Times New Roman"/>
              <a:buNone/>
            </a:pPr>
            <a:r>
              <a:rPr b="1" lang="ru-RU" sz="36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Ступені на поверхні </a:t>
            </a:r>
            <a:endParaRPr b="1" sz="360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ef.jpg" id="202" name="Google Shape;202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" y="1270000"/>
            <a:ext cx="5572126" cy="5516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f2.jpg" id="203" name="Google Shape;20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3407" y="1214438"/>
            <a:ext cx="5000625" cy="428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>
            <p:ph type="title"/>
          </p:nvPr>
        </p:nvSpPr>
        <p:spPr>
          <a:xfrm>
            <a:off x="3643306" y="0"/>
            <a:ext cx="5043494" cy="392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sz="3000"/>
              <a:t>Герд Бінніг (G. Binning) та Генрих Рорер (G. Rohrer) разом із першою моделлю скануючого тунельного мікроскопа, за яку вони отримали Нобелівську премію в 1986 році.</a:t>
            </a:r>
            <a:r>
              <a:rPr lang="ru-RU" sz="3200"/>
              <a:t> </a:t>
            </a:r>
            <a:endParaRPr sz="3200"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214282" y="4286256"/>
            <a:ext cx="4829180" cy="2143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None/>
            </a:pPr>
            <a:r>
              <a:rPr lang="ru-RU">
                <a:solidFill>
                  <a:srgbClr val="366092"/>
                </a:solidFill>
              </a:rPr>
              <a:t>   Точна копія першого скануючого тунельного мікроскопу</a:t>
            </a:r>
            <a:endParaRPr/>
          </a:p>
        </p:txBody>
      </p:sp>
      <p:pic>
        <p:nvPicPr>
          <p:cNvPr descr="05d792e2-64a6-42d2-9991-e7c188ae50f0.jpg"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8" y="0"/>
            <a:ext cx="3214710" cy="3664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ll_fig1.jpg"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6314" y="4000504"/>
            <a:ext cx="3177457" cy="20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ctrTitle"/>
          </p:nvPr>
        </p:nvSpPr>
        <p:spPr>
          <a:xfrm>
            <a:off x="683568" y="620688"/>
            <a:ext cx="7772400" cy="100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/>
              <a:t>Принцип роботи скануючого тунельного мікроскопа</a:t>
            </a:r>
            <a:br>
              <a:rPr b="1" lang="ru-RU"/>
            </a:br>
            <a:endParaRPr/>
          </a:p>
        </p:txBody>
      </p:sp>
      <p:sp>
        <p:nvSpPr>
          <p:cNvPr id="105" name="Google Shape;105;p3"/>
          <p:cNvSpPr txBox="1"/>
          <p:nvPr>
            <p:ph idx="1" type="subTitle"/>
          </p:nvPr>
        </p:nvSpPr>
        <p:spPr>
          <a:xfrm>
            <a:off x="179512" y="1700808"/>
            <a:ext cx="8784976" cy="504056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</a:rPr>
              <a:t>Для забезпечення спрямованого руху електронів (електричнеого струму) між двома тілами, зближеними без дотику, необхідно виконання наступних умов: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AutoNum type="arabicParenR"/>
            </a:pPr>
            <a:r>
              <a:rPr lang="ru-RU" sz="2400">
                <a:solidFill>
                  <a:srgbClr val="FF0000"/>
                </a:solidFill>
              </a:rPr>
              <a:t>Одне з тіл містить вільні електрони, а інше - </a:t>
            </a:r>
            <a:r>
              <a:rPr lang="ru-RU" sz="2400">
                <a:solidFill>
                  <a:srgbClr val="FF0000"/>
                </a:solidFill>
              </a:rPr>
              <a:t>не заповнені</a:t>
            </a:r>
            <a:r>
              <a:rPr lang="ru-RU" sz="2400">
                <a:solidFill>
                  <a:srgbClr val="FF0000"/>
                </a:solidFill>
              </a:rPr>
              <a:t> електронні рівні, що вони можуть бути зайняті електронами</a:t>
            </a:r>
            <a:r>
              <a:rPr lang="ru-RU" sz="2400">
                <a:solidFill>
                  <a:srgbClr val="FF0000"/>
                </a:solidFill>
              </a:rPr>
              <a:t>;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AutoNum type="arabicParenR"/>
            </a:pPr>
            <a:r>
              <a:rPr lang="ru-RU" sz="2400">
                <a:solidFill>
                  <a:srgbClr val="FF0000"/>
                </a:solidFill>
              </a:rPr>
              <a:t>між тілами існує різниця потенціалів</a:t>
            </a:r>
            <a:r>
              <a:rPr lang="ru-RU" sz="2400">
                <a:solidFill>
                  <a:srgbClr val="FF0000"/>
                </a:solidFill>
              </a:rPr>
              <a:t>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solidFill>
                  <a:schemeClr val="dk1"/>
                </a:solidFill>
              </a:rPr>
              <a:t>Електричний струм, що виникає за наведених умов, пояснюється тунельним ефектом та називається </a:t>
            </a:r>
            <a:r>
              <a:rPr lang="ru-RU" sz="2000">
                <a:solidFill>
                  <a:srgbClr val="C00000"/>
                </a:solidFill>
              </a:rPr>
              <a:t>тунельним струмом</a:t>
            </a:r>
            <a:r>
              <a:rPr lang="ru-RU" sz="2000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>
            <p:ph type="title"/>
          </p:nvPr>
        </p:nvSpPr>
        <p:spPr>
          <a:xfrm>
            <a:off x="0" y="0"/>
            <a:ext cx="9144000" cy="2500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/>
              <a:t>Принципова схема сканируючого зондового мікроскопа: зонд підводиться на дуже малу відстань до зразка (порядку декількох нанометрів).</a:t>
            </a:r>
            <a:endParaRPr/>
          </a:p>
        </p:txBody>
      </p:sp>
      <p:pic>
        <p:nvPicPr>
          <p:cNvPr descr="5e6feff5-7241-4a3b-9c82-7a3492e6d59d.jpg" id="112" name="Google Shape;112;p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332037"/>
            <a:ext cx="5393142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>
            <p:ph type="title"/>
          </p:nvPr>
        </p:nvSpPr>
        <p:spPr>
          <a:xfrm>
            <a:off x="0" y="0"/>
            <a:ext cx="9144000" cy="1857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Calibri"/>
              <a:buNone/>
            </a:pPr>
            <a:r>
              <a:rPr lang="ru-RU" sz="2400">
                <a:solidFill>
                  <a:srgbClr val="366092"/>
                </a:solidFill>
              </a:rPr>
              <a:t>Схема протікання тунельного струму між зондом та обʼєктом: 1 - зонд; 2 – пучок електронів; 3 – обʼєкт (зразок); U – різниця потенціалів між зондом та обʼектом; I</a:t>
            </a:r>
            <a:r>
              <a:rPr baseline="-25000" lang="ru-RU" sz="2400">
                <a:solidFill>
                  <a:srgbClr val="366092"/>
                </a:solidFill>
              </a:rPr>
              <a:t>Т </a:t>
            </a:r>
            <a:r>
              <a:rPr lang="ru-RU" sz="2400">
                <a:solidFill>
                  <a:srgbClr val="366092"/>
                </a:solidFill>
              </a:rPr>
              <a:t>– тунельний струм; L – відстань між зондом та обʼєктом; F – площа тунельного контакту</a:t>
            </a:r>
            <a:endParaRPr/>
          </a:p>
        </p:txBody>
      </p:sp>
      <p:pic>
        <p:nvPicPr>
          <p:cNvPr descr="pic1.gif" id="119" name="Google Shape;119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2291556"/>
            <a:ext cx="3810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 title="Screenshot 2025-09-30 at 13.38.55.png"/>
          <p:cNvPicPr preferRelativeResize="0"/>
          <p:nvPr/>
        </p:nvPicPr>
        <p:blipFill rotWithShape="1">
          <a:blip r:embed="rId3">
            <a:alphaModFix/>
          </a:blip>
          <a:srcRect b="4587" l="0" r="0" t="4578"/>
          <a:stretch/>
        </p:blipFill>
        <p:spPr>
          <a:xfrm>
            <a:off x="1787250" y="1777675"/>
            <a:ext cx="5866476" cy="4399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Схема переміщення зонда над поверхнею обʼєкту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130" name="Google Shape;1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 txBox="1"/>
          <p:nvPr>
            <p:ph type="title"/>
          </p:nvPr>
        </p:nvSpPr>
        <p:spPr>
          <a:xfrm>
            <a:off x="4643438" y="357166"/>
            <a:ext cx="4257676" cy="2082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СТМ-зображення поверхні золота Au(110)</a:t>
            </a:r>
            <a:endParaRPr/>
          </a:p>
        </p:txBody>
      </p:sp>
      <p:pic>
        <p:nvPicPr>
          <p:cNvPr descr="fig2.gif" id="132" name="Google Shape;132;p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20" y="357166"/>
            <a:ext cx="4143404" cy="6028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137" name="Google Shape;13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0"/>
          <p:cNvSpPr txBox="1"/>
          <p:nvPr>
            <p:ph type="title"/>
          </p:nvPr>
        </p:nvSpPr>
        <p:spPr>
          <a:xfrm>
            <a:off x="3929058" y="274638"/>
            <a:ext cx="5214942" cy="3368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/>
              <a:t>СТМ-зображення реконструйованої поверхні кремнію Si(111)</a:t>
            </a:r>
            <a:endParaRPr sz="3600"/>
          </a:p>
        </p:txBody>
      </p:sp>
      <p:pic>
        <p:nvPicPr>
          <p:cNvPr descr="fig3.gif" id="139" name="Google Shape;139;p1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662" y="0"/>
            <a:ext cx="3000364" cy="6747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144" name="Google Shape;14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1"/>
          <p:cNvSpPr txBox="1"/>
          <p:nvPr>
            <p:ph type="title"/>
          </p:nvPr>
        </p:nvSpPr>
        <p:spPr>
          <a:xfrm>
            <a:off x="457200" y="274638"/>
            <a:ext cx="8229600" cy="2082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/>
              <a:t>Атомна структура трекутних </a:t>
            </a:r>
            <a:br>
              <a:rPr lang="ru-RU" sz="3600"/>
            </a:br>
            <a:r>
              <a:rPr lang="ru-RU" sz="3600"/>
              <a:t>нанокластерів MoS</a:t>
            </a:r>
            <a:r>
              <a:rPr baseline="-25000" lang="ru-RU" sz="3600"/>
              <a:t>2</a:t>
            </a:r>
            <a:r>
              <a:rPr lang="ru-RU" sz="3600"/>
              <a:t> на </a:t>
            </a:r>
            <a:r>
              <a:rPr lang="ru-RU" sz="3600"/>
              <a:t>поверхні Au</a:t>
            </a:r>
            <a:r>
              <a:rPr lang="ru-RU" sz="3600"/>
              <a:t>(111) золотої підкладки</a:t>
            </a:r>
            <a:endParaRPr/>
          </a:p>
        </p:txBody>
      </p:sp>
      <p:pic>
        <p:nvPicPr>
          <p:cNvPr descr="small_fig2.jpg" id="146" name="Google Shape;146;p1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1375" y="2986881"/>
            <a:ext cx="23812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2015-12-17T19:40:35Z</dcterms:created>
  <dc:creator>Крис</dc:creator>
</cp:coreProperties>
</file>