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06" r:id="rId3"/>
    <p:sldId id="329" r:id="rId4"/>
    <p:sldId id="337" r:id="rId5"/>
    <p:sldId id="310" r:id="rId6"/>
    <p:sldId id="338" r:id="rId7"/>
    <p:sldId id="325" r:id="rId8"/>
    <p:sldId id="339" r:id="rId9"/>
    <p:sldId id="321" r:id="rId10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C2E4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24" autoAdjust="0"/>
  </p:normalViewPr>
  <p:slideViewPr>
    <p:cSldViewPr>
      <p:cViewPr varScale="1">
        <p:scale>
          <a:sx n="83" d="100"/>
          <a:sy n="83" d="100"/>
        </p:scale>
        <p:origin x="-61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042179-9164-4D66-968A-63516846A83F}" type="datetimeFigureOut">
              <a:rPr lang="uk-UA"/>
              <a:pPr>
                <a:defRPr/>
              </a:pPr>
              <a:t>26.10.2021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CEF700F4-9AF9-4785-8BD4-E2CF2DA6E85B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4C76C-1D07-4062-B3F6-EDD2864ACAEA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874DA-EB52-4E9B-B297-2CD41FA007FA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FEF4B-4B9E-44C6-98DE-F29762A1B9A3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FAE72-0A91-4B05-98CB-0BAB30245B4B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2498A-D138-49E0-BE5D-FD687AE7DAE8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98E73-0585-47C9-B8F4-A176CB6F2D5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842C0-EFBF-4F05-B55F-81B3F114CA5C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2FD61-3D14-4A72-8914-29A8AF6A0287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99F05-0F62-4CBD-8898-C48FE0D3E6F3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419EB-C909-40F2-BAD3-BF93B301AB52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A7D1C-5AE4-4520-83BE-862D04B388C3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563CE-4F73-4E2A-B637-9B1D2597DC6D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E0313-4679-478B-87DA-4953BC71A866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7311-86CA-481B-A9F0-75B2B8E6EFF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E2A06-BB44-41A3-8BB0-626329FA08E1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EE6B4-6C7C-4D89-8A33-3AC5B27C717B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5F899-0DFC-44AF-8624-E35AE2FB393C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446E6-781F-4646-8483-900680CFD8E1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619DF-8798-4810-83BB-9994D2DD81EE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2614B-C7AE-4CDF-9876-06C90750D92F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1167-0682-43D7-B9DC-CC21F7511DCD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D924B-2862-4BB0-AD1E-913C4D2AD8C6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8B766B-C8CF-457F-BC9A-C1375D0F51D9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2659EE6-7E0B-4D5E-A8DE-2D6A470BB0A8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91544" y="1412776"/>
            <a:ext cx="8208912" cy="201622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Медіаторні</a:t>
            </a: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технології врегулювання конфліктів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3076" name="Прямокутник 7"/>
          <p:cNvSpPr>
            <a:spLocks noChangeArrowheads="1"/>
          </p:cNvSpPr>
          <p:nvPr/>
        </p:nvSpPr>
        <p:spPr bwMode="auto">
          <a:xfrm>
            <a:off x="407988" y="4868863"/>
            <a:ext cx="8215312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Заняття підготовлене</a:t>
            </a:r>
          </a:p>
          <a:p>
            <a:pPr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кандидатом </a:t>
            </a: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соціологічних наук, </a:t>
            </a:r>
            <a:endParaRPr lang="uk-UA" altLang="uk-UA" b="1" dirty="0">
              <a:latin typeface="George" pitchFamily="50" charset="0"/>
              <a:cs typeface="Times New Roman" pitchFamily="18" charset="0"/>
            </a:endParaRPr>
          </a:p>
          <a:p>
            <a:pPr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доцентом кафедри </a:t>
            </a: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соціології ЗНУ</a:t>
            </a:r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, </a:t>
            </a:r>
          </a:p>
          <a:p>
            <a:pPr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членом </a:t>
            </a: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соціологічної асоціації України</a:t>
            </a:r>
            <a:endParaRPr lang="uk-UA" altLang="uk-UA" b="1" dirty="0">
              <a:latin typeface="George" pitchFamily="50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КУЛИК МАРІЯ АНАТОЛІЇВНА</a:t>
            </a:r>
            <a:endParaRPr lang="uk-UA" altLang="uk-UA" b="1" dirty="0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082401" y="569446"/>
            <a:ext cx="7772400" cy="6429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Знайомство: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2082401" y="1847414"/>
            <a:ext cx="8358246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000" b="1" dirty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1. Назвіть себе.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2. Розкажіть, що Ви знаєте, проводили, брали участь в сфері вирішення конфліктів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3. Розкажіть про Ваші очікування стосовно курсу:  що Вас цікавить, хотіли б дізнатись, хвилює?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4. Як плануєте це використати в своїй професійній діяльності, житті?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000" b="1" dirty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000" b="1" dirty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b="1" dirty="0">
              <a:latin typeface="George" panose="02000500000000000000" pitchFamily="50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Правила </a:t>
            </a:r>
            <a:r>
              <a:rPr lang="uk-UA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тренінгової</a:t>
            </a: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роботи: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800" b="1" dirty="0">
              <a:solidFill>
                <a:srgbClr val="002060"/>
              </a:solidFill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Принцип </a:t>
            </a:r>
            <a:r>
              <a:rPr lang="uk-UA" sz="2000" b="1" dirty="0" err="1">
                <a:latin typeface="George" panose="02000500000000000000" pitchFamily="50" charset="0"/>
                <a:cs typeface="Times New Roman" pitchFamily="18" charset="0"/>
              </a:rPr>
              <a:t>“тут”</a:t>
            </a: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 та </a:t>
            </a:r>
            <a:r>
              <a:rPr lang="uk-UA" sz="2000" b="1" dirty="0" err="1">
                <a:latin typeface="George" panose="02000500000000000000" pitchFamily="50" charset="0"/>
                <a:cs typeface="Times New Roman" pitchFamily="18" charset="0"/>
              </a:rPr>
              <a:t>“тепер”</a:t>
            </a:r>
            <a:endParaRPr lang="uk-UA" sz="2000" b="1" dirty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Принцип обов'язковості </a:t>
            </a:r>
            <a:r>
              <a:rPr lang="uk-UA" sz="2000" b="1" dirty="0" err="1">
                <a:latin typeface="George" panose="02000500000000000000" pitchFamily="50" charset="0"/>
                <a:cs typeface="Times New Roman" pitchFamily="18" charset="0"/>
              </a:rPr>
              <a:t>“зворотнього”</a:t>
            </a: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uk-UA" sz="2000" b="1" dirty="0" err="1">
                <a:latin typeface="George" panose="02000500000000000000" pitchFamily="50" charset="0"/>
                <a:cs typeface="Times New Roman" pitchFamily="18" charset="0"/>
              </a:rPr>
              <a:t>зв</a:t>
            </a:r>
            <a:r>
              <a:rPr lang="en-US" sz="2000" b="1" dirty="0">
                <a:latin typeface="George" panose="02000500000000000000" pitchFamily="50" charset="0"/>
                <a:cs typeface="Times New Roman" pitchFamily="18" charset="0"/>
              </a:rPr>
              <a:t>’</a:t>
            </a:r>
            <a:r>
              <a:rPr lang="uk-UA" sz="2000" b="1" dirty="0" err="1">
                <a:latin typeface="George" panose="02000500000000000000" pitchFamily="50" charset="0"/>
                <a:cs typeface="Times New Roman" pitchFamily="18" charset="0"/>
              </a:rPr>
              <a:t>язку</a:t>
            </a:r>
            <a:r>
              <a:rPr lang="uk-UA" sz="2000" b="1" dirty="0">
                <a:latin typeface="George" panose="02000500000000000000" pitchFamily="50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b="1" dirty="0"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9150" y="239713"/>
            <a:ext cx="1303338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55840" y="1556792"/>
            <a:ext cx="7772400" cy="642942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uk-UA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Медіаторні</a:t>
            </a: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технології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4099" name="Прямокутник 7"/>
          <p:cNvSpPr>
            <a:spLocks noChangeArrowheads="1"/>
          </p:cNvSpPr>
          <p:nvPr/>
        </p:nvSpPr>
        <p:spPr bwMode="auto">
          <a:xfrm>
            <a:off x="4656138" y="2071688"/>
            <a:ext cx="7056437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 altLang="ru-RU" sz="2400">
              <a:latin typeface="George" pitchFamily="50" charset="0"/>
              <a:cs typeface="Times New Roman" pitchFamily="18" charset="0"/>
            </a:endParaRPr>
          </a:p>
          <a:p>
            <a:r>
              <a:rPr lang="uk-UA" altLang="ru-RU" sz="2400">
                <a:latin typeface="George" pitchFamily="50" charset="0"/>
                <a:cs typeface="Times New Roman" pitchFamily="18" charset="0"/>
              </a:rPr>
              <a:t>Це технології посередництва у вирішенні конфіктних ситуацій в різних сферах</a:t>
            </a:r>
          </a:p>
          <a:p>
            <a:endParaRPr lang="uk-UA" altLang="ru-RU" sz="2400">
              <a:latin typeface="George" pitchFamily="50" charset="0"/>
              <a:cs typeface="Times New Roman" pitchFamily="18" charset="0"/>
            </a:endParaRPr>
          </a:p>
          <a:p>
            <a:r>
              <a:rPr lang="uk-UA" altLang="ru-RU" sz="2400">
                <a:latin typeface="George" pitchFamily="50" charset="0"/>
                <a:cs typeface="Times New Roman" pitchFamily="18" charset="0"/>
              </a:rPr>
              <a:t>Види посередництва у вирішенні конфліктів:</a:t>
            </a:r>
          </a:p>
          <a:p>
            <a:r>
              <a:rPr lang="uk-UA" altLang="ru-RU" sz="2400">
                <a:latin typeface="George" pitchFamily="50" charset="0"/>
                <a:cs typeface="Times New Roman" pitchFamily="18" charset="0"/>
              </a:rPr>
              <a:t>Арбітраж</a:t>
            </a:r>
          </a:p>
          <a:p>
            <a:r>
              <a:rPr lang="uk-UA" altLang="ru-RU" sz="2400">
                <a:latin typeface="George" pitchFamily="50" charset="0"/>
                <a:cs typeface="Times New Roman" pitchFamily="18" charset="0"/>
              </a:rPr>
              <a:t>Медіація</a:t>
            </a:r>
          </a:p>
          <a:p>
            <a:r>
              <a:rPr lang="uk-UA" altLang="ru-RU" sz="2400">
                <a:latin typeface="George" pitchFamily="50" charset="0"/>
                <a:cs typeface="Times New Roman" pitchFamily="18" charset="0"/>
              </a:rPr>
              <a:t>Фасілітація</a:t>
            </a:r>
          </a:p>
        </p:txBody>
      </p:sp>
      <p:pic>
        <p:nvPicPr>
          <p:cNvPr id="4100" name="Picture 9" descr="person aiming on dart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83113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90940" y="-564362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90940" y="-564362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881158" y="857232"/>
            <a:ext cx="7772400" cy="53578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Медіація – </a:t>
            </a:r>
            <a:r>
              <a:rPr lang="uk-UA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проведення переговорів між конфліктуючими сторонами за допомогою посередника (медіатора)</a:t>
            </a:r>
            <a:br>
              <a:rPr lang="uk-UA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Головна мета – </a:t>
            </a: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сприяти сторонам досягти згоди</a:t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Розгляньте можливість використання медіації якщо:</a:t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1. </a:t>
            </a:r>
            <a:r>
              <a:rPr lang="uk-UA" sz="1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У Вас, як фіз. або </a:t>
            </a:r>
            <a:r>
              <a:rPr lang="uk-UA" sz="1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юр</a:t>
            </a:r>
            <a:r>
              <a:rPr lang="uk-UA" sz="1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. особи, виник спір або конфлікт з іншою особою, який необхідно вирішити швидко і ефективно, і при цьому бажано зберегти партнерські стосунки.</a:t>
            </a:r>
            <a:br>
              <a:rPr lang="uk-UA" sz="1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1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2. Спір знаходиться на стадії передачі матеріалів до суду, але Ви вагаєтеся, чи отримаєте бажаний результат.</a:t>
            </a:r>
            <a:br>
              <a:rPr lang="uk-UA" sz="1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1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3. Спір вже розглядається в суді, але Ви не задоволені тим, як триває процес, і шукаєте альтернативні способи вирішення спору</a:t>
            </a:r>
            <a:br>
              <a:rPr lang="uk-UA" sz="1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1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7966" y="857232"/>
            <a:ext cx="1303338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646" y="214290"/>
            <a:ext cx="6001344" cy="64294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Характеристики процесу медіації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198" name="Прямокутник 7"/>
          <p:cNvSpPr>
            <a:spLocks noChangeArrowheads="1"/>
          </p:cNvSpPr>
          <p:nvPr/>
        </p:nvSpPr>
        <p:spPr bwMode="auto">
          <a:xfrm>
            <a:off x="380960" y="1000108"/>
            <a:ext cx="7000924" cy="56323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uk-UA" sz="2000" dirty="0" smtClean="0"/>
              <a:t>1. сторони володіють владою у процесі розв'язання конфлікту і відповідають за його результат; медіатор втручається тільки в межах</a:t>
            </a:r>
            <a:br>
              <a:rPr lang="uk-UA" sz="2000" dirty="0" smtClean="0"/>
            </a:br>
            <a:r>
              <a:rPr lang="uk-UA" sz="2000" dirty="0" smtClean="0"/>
              <a:t>допомоги учасникам досягнути рішення, що їх задовольняє;</a:t>
            </a:r>
            <a:endParaRPr lang="en-GB" sz="2000" dirty="0" smtClean="0">
              <a:latin typeface="George"/>
            </a:endParaRPr>
          </a:p>
          <a:p>
            <a:pPr lvl="0"/>
            <a:r>
              <a:rPr lang="uk-UA" sz="2000" dirty="0" smtClean="0"/>
              <a:t>2. рішення приймають тільки сторони; вони можуть закінчити процес, якщо він не працює на них (не сприяє розв'язанню конфлікту);</a:t>
            </a:r>
            <a:endParaRPr lang="en-GB" sz="2000" dirty="0" smtClean="0">
              <a:latin typeface="George"/>
            </a:endParaRPr>
          </a:p>
          <a:p>
            <a:pPr lvl="0"/>
            <a:r>
              <a:rPr lang="uk-UA" sz="2000" dirty="0" smtClean="0"/>
              <a:t>3. посередник не підказує ніяких рішень і не висловлює власних поглядів, оцінок стосовно сутності конфлікту; він не є суддя і радник, і не вказує, хто є правий, а хто – ні; неупередженість є важливою ознакою процесу медіації;</a:t>
            </a:r>
            <a:br>
              <a:rPr lang="uk-UA" sz="2000" dirty="0" smtClean="0"/>
            </a:br>
            <a:r>
              <a:rPr lang="uk-UA" sz="2000" dirty="0" smtClean="0"/>
              <a:t>4. посередник не стає на сторону жодного із суперників; він нікого не засуджує і не критикує, не виявляє прихильності до однієї із сторін;</a:t>
            </a:r>
            <a:br>
              <a:rPr lang="uk-UA" sz="2000" dirty="0" smtClean="0"/>
            </a:br>
            <a:r>
              <a:rPr lang="uk-UA" sz="2000" dirty="0" smtClean="0"/>
              <a:t>5. посередник зберігає нейтральність і знаходиться на середині процесу розв'язання конфлікту, міжособистісної взаємодії суперників;</a:t>
            </a:r>
            <a:endParaRPr lang="uk-UA" sz="2000" dirty="0">
              <a:latin typeface="George" panose="02000500000000000000" pitchFamily="50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9" descr="person holding notepad and pen flat lay photograph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08119" y="0"/>
            <a:ext cx="4983881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646" y="214290"/>
            <a:ext cx="6001344" cy="64294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Характеристики процесу медіації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198" name="Прямокутник 7"/>
          <p:cNvSpPr>
            <a:spLocks noChangeArrowheads="1"/>
          </p:cNvSpPr>
          <p:nvPr/>
        </p:nvSpPr>
        <p:spPr bwMode="auto">
          <a:xfrm>
            <a:off x="380960" y="1000108"/>
            <a:ext cx="7000924" cy="56323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uk-UA" sz="2000" dirty="0" smtClean="0"/>
              <a:t>6. медіація не є процесом покарання і не виконує</a:t>
            </a:r>
            <a:br>
              <a:rPr lang="uk-UA" sz="2000" dirty="0" smtClean="0"/>
            </a:br>
            <a:r>
              <a:rPr lang="uk-UA" sz="2000" dirty="0" smtClean="0"/>
              <a:t>дисциплінарну функцію, не закінчується винесенням вироку одному із суперників; угоду як результат процесу досягають сторони і вона визначає їхні зобов'язання;</a:t>
            </a:r>
            <a:endParaRPr lang="en-GB" sz="2000" dirty="0" smtClean="0"/>
          </a:p>
          <a:p>
            <a:pPr lvl="0"/>
            <a:r>
              <a:rPr lang="uk-UA" sz="2000" dirty="0" smtClean="0"/>
              <a:t>7. медіація спрямована на майбутнє, хоча минулі події,</a:t>
            </a:r>
            <a:br>
              <a:rPr lang="uk-UA" sz="2000" dirty="0" smtClean="0"/>
            </a:br>
            <a:r>
              <a:rPr lang="uk-UA" sz="2000" dirty="0" smtClean="0"/>
              <a:t>поведінка обговорюються сторонами під час процесу, огляд минулого є необхідний тільки для планування майбутніх погоджених дій, що сприяють вирішенню конфлікту;</a:t>
            </a:r>
            <a:endParaRPr lang="en-GB" sz="2000" dirty="0" smtClean="0"/>
          </a:p>
          <a:p>
            <a:pPr lvl="0"/>
            <a:r>
              <a:rPr lang="uk-UA" sz="2000" dirty="0" smtClean="0"/>
              <a:t>8. медіація організовується з метою допомоги сторонам</a:t>
            </a:r>
            <a:br>
              <a:rPr lang="uk-UA" sz="2000" dirty="0" smtClean="0"/>
            </a:br>
            <a:r>
              <a:rPr lang="uk-UA" sz="2000" dirty="0" smtClean="0"/>
              <a:t>досягнути такого розв'язку, що означає перемогу двох сторін; краще не досягати домовленості, якщо один із </a:t>
            </a:r>
            <a:r>
              <a:rPr lang="uk-UA" sz="2000" dirty="0" err="1" smtClean="0"/>
              <a:t>конфліктантів</a:t>
            </a:r>
            <a:r>
              <a:rPr lang="uk-UA" sz="2000" dirty="0" smtClean="0"/>
              <a:t> залишається незадоволеним;</a:t>
            </a:r>
            <a:endParaRPr lang="en-GB" sz="2000" dirty="0" smtClean="0"/>
          </a:p>
          <a:p>
            <a:r>
              <a:rPr lang="uk-UA" sz="2000" dirty="0" smtClean="0"/>
              <a:t>9. медіація є добровільний процес і є ефективний, якщо дві сторони виявляють бажання урегулювати конфлікт; </a:t>
            </a:r>
            <a:endParaRPr lang="en-GB" sz="2000" dirty="0" smtClean="0"/>
          </a:p>
          <a:p>
            <a:r>
              <a:rPr lang="uk-UA" sz="2000" dirty="0" smtClean="0"/>
              <a:t>10. інформацію про конфлікт, його особливості посередник отримує тільки від суперників</a:t>
            </a:r>
          </a:p>
          <a:p>
            <a:r>
              <a:rPr lang="uk-UA" sz="2000" dirty="0" smtClean="0"/>
              <a:t>11. Медіація визначається конфіденційністю</a:t>
            </a:r>
          </a:p>
        </p:txBody>
      </p:sp>
      <p:pic>
        <p:nvPicPr>
          <p:cNvPr id="6148" name="Picture 9" descr="person holding notepad and pen flat lay photograph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08119" y="0"/>
            <a:ext cx="4983881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836712"/>
            <a:ext cx="7772400" cy="64294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Основн</a:t>
            </a: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і принципи медіації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3143672" y="2274838"/>
            <a:ext cx="6072230" cy="26776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smtClean="0">
                <a:solidFill>
                  <a:schemeClr val="accent4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Добровільність</a:t>
            </a:r>
            <a:endParaRPr lang="uk-UA" sz="2400" b="1" dirty="0" smtClean="0">
              <a:solidFill>
                <a:schemeClr val="accent4">
                  <a:lumMod val="50000"/>
                </a:schemeClr>
              </a:solidFill>
              <a:latin typeface="George" panose="02000500000000000000" pitchFamily="50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chemeClr val="accent4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Конфіденційність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chemeClr val="accent4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Незалежність медіатора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 err="1" smtClean="0">
                <a:solidFill>
                  <a:schemeClr val="accent4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Неупередженісь</a:t>
            </a:r>
            <a:r>
              <a:rPr lang="uk-UA" sz="2400" b="1" dirty="0" smtClean="0">
                <a:solidFill>
                  <a:schemeClr val="accent4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 медіатора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chemeClr val="accent4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Правомочність сторін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chemeClr val="accent4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Гнучкість процедури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400" dirty="0">
              <a:latin typeface="George" panose="02000500000000000000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836712"/>
            <a:ext cx="7772400" cy="64294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Підведення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підсумків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3143672" y="2274838"/>
            <a:ext cx="6072230" cy="304698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latin typeface="George" panose="02000500000000000000" pitchFamily="50" charset="0"/>
                <a:cs typeface="Times New Roman" pitchFamily="18" charset="0"/>
              </a:rPr>
              <a:t>Поділіться Вашими враженнями про участь у занятті: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400" dirty="0">
              <a:latin typeface="George" panose="02000500000000000000" pitchFamily="50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George" panose="02000500000000000000" pitchFamily="50" charset="0"/>
                <a:cs typeface="Times New Roman" pitchFamily="18" charset="0"/>
              </a:rPr>
              <a:t>Обговоріть, що було цікавим та корисним для Вас?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uk-UA" sz="2400" dirty="0">
              <a:latin typeface="George" panose="02000500000000000000" pitchFamily="50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George" panose="02000500000000000000" pitchFamily="50" charset="0"/>
                <a:cs typeface="Times New Roman" pitchFamily="18" charset="0"/>
              </a:rPr>
              <a:t>Розкажіть, що могло би бути кращим? Що б Ви ще хотіли б дізнатися?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65974"/>
            <a:ext cx="7858180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5363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162877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1624013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4538663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4562475"/>
            <a:ext cx="592138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5138" y="45497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Заголовок 1"/>
          <p:cNvSpPr txBox="1">
            <a:spLocks/>
          </p:cNvSpPr>
          <p:nvPr/>
        </p:nvSpPr>
        <p:spPr bwMode="auto">
          <a:xfrm>
            <a:off x="7434263" y="5154613"/>
            <a:ext cx="34528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2941</TotalTime>
  <Words>223</Words>
  <Application>Microsoft Office PowerPoint</Application>
  <PresentationFormat>Произвольный</PresentationFormat>
  <Paragraphs>54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Медіаторні технології врегулювання конфліктів</vt:lpstr>
      <vt:lpstr>Знайомство:</vt:lpstr>
      <vt:lpstr>Медіаторні технології</vt:lpstr>
      <vt:lpstr>Медіація – проведення переговорів між конфліктуючими сторонами за допомогою посередника (медіатора)  Головна мета – сприяти сторонам досягти згоди Розгляньте можливість використання медіації якщо: 1. У Вас, як фіз. або юр. особи, виник спір або конфлікт з іншою особою, який необхідно вирішити швидко і ефективно, і при цьому бажано зберегти партнерські стосунки. 2. Спір знаходиться на стадії передачі матеріалів до суду, але Ви вагаєтеся, чи отримаєте бажаний результат. 3. Спір вже розглядається в суді, але Ви не задоволені тим, як триває процес, і шукаєте альтернативні способи вирішення спору </vt:lpstr>
      <vt:lpstr>Характеристики процесу медіації</vt:lpstr>
      <vt:lpstr>Характеристики процесу медіації</vt:lpstr>
      <vt:lpstr>Основні принципи медіації</vt:lpstr>
      <vt:lpstr>Підведення підсумків</vt:lpstr>
      <vt:lpstr>ДЯКУЮ ЗА УВАГУ! 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kulik</cp:lastModifiedBy>
  <cp:revision>259</cp:revision>
  <dcterms:created xsi:type="dcterms:W3CDTF">2014-05-17T18:57:21Z</dcterms:created>
  <dcterms:modified xsi:type="dcterms:W3CDTF">2021-10-26T08:23:38Z</dcterms:modified>
</cp:coreProperties>
</file>