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7" r:id="rId13"/>
    <p:sldId id="267" r:id="rId14"/>
    <p:sldId id="268" r:id="rId15"/>
    <p:sldId id="274" r:id="rId16"/>
    <p:sldId id="275" r:id="rId17"/>
    <p:sldId id="279" r:id="rId18"/>
    <p:sldId id="269" r:id="rId19"/>
    <p:sldId id="270" r:id="rId20"/>
    <p:sldId id="271" r:id="rId21"/>
    <p:sldId id="272" r:id="rId22"/>
    <p:sldId id="273" r:id="rId23"/>
    <p:sldId id="276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9D709-C440-4FD5-A47E-F7064CA3CD9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281D510-0633-4C29-8823-BB03856BB998}">
      <dgm:prSet/>
      <dgm:spPr/>
      <dgm:t>
        <a:bodyPr/>
        <a:lstStyle/>
        <a:p>
          <a:pPr rtl="0"/>
          <a:r>
            <a:rPr lang="uk-UA" smtClean="0"/>
            <a:t>Король</a:t>
          </a:r>
          <a:endParaRPr lang="ru-RU"/>
        </a:p>
      </dgm:t>
    </dgm:pt>
    <dgm:pt modelId="{4F927BA2-DC81-47F6-8A5A-158FF9B739C7}" type="parTrans" cxnId="{D324BC4A-0EF4-4152-8ECE-864DB94318D7}">
      <dgm:prSet/>
      <dgm:spPr/>
      <dgm:t>
        <a:bodyPr/>
        <a:lstStyle/>
        <a:p>
          <a:endParaRPr lang="ru-RU"/>
        </a:p>
      </dgm:t>
    </dgm:pt>
    <dgm:pt modelId="{40A74602-5600-4FDD-8D47-7C5733066CBB}" type="sibTrans" cxnId="{D324BC4A-0EF4-4152-8ECE-864DB94318D7}">
      <dgm:prSet/>
      <dgm:spPr/>
      <dgm:t>
        <a:bodyPr/>
        <a:lstStyle/>
        <a:p>
          <a:endParaRPr lang="ru-RU"/>
        </a:p>
      </dgm:t>
    </dgm:pt>
    <dgm:pt modelId="{CDB88D4A-E482-4D50-B3A5-F1C5C1C30C1D}">
      <dgm:prSet/>
      <dgm:spPr/>
      <dgm:t>
        <a:bodyPr/>
        <a:lstStyle/>
        <a:p>
          <a:pPr rtl="0"/>
          <a:r>
            <a:rPr lang="uk-UA" smtClean="0"/>
            <a:t>Аристократія</a:t>
          </a:r>
          <a:endParaRPr lang="ru-RU"/>
        </a:p>
      </dgm:t>
    </dgm:pt>
    <dgm:pt modelId="{C6D45873-5127-4757-9B8D-98219C39CD3E}" type="parTrans" cxnId="{7CB286B6-B2A2-4131-8B9B-D2F8278E9339}">
      <dgm:prSet/>
      <dgm:spPr/>
      <dgm:t>
        <a:bodyPr/>
        <a:lstStyle/>
        <a:p>
          <a:endParaRPr lang="ru-RU"/>
        </a:p>
      </dgm:t>
    </dgm:pt>
    <dgm:pt modelId="{1D84980E-9C36-48A7-BDC1-C6A6538DABE4}" type="sibTrans" cxnId="{7CB286B6-B2A2-4131-8B9B-D2F8278E9339}">
      <dgm:prSet/>
      <dgm:spPr/>
      <dgm:t>
        <a:bodyPr/>
        <a:lstStyle/>
        <a:p>
          <a:endParaRPr lang="ru-RU"/>
        </a:p>
      </dgm:t>
    </dgm:pt>
    <dgm:pt modelId="{3D3AEF08-C383-4A0C-AE76-079F484457FB}">
      <dgm:prSet/>
      <dgm:spPr/>
      <dgm:t>
        <a:bodyPr/>
        <a:lstStyle/>
        <a:p>
          <a:pPr rtl="0"/>
          <a:r>
            <a:rPr lang="uk-UA" smtClean="0"/>
            <a:t>Простонароддя </a:t>
          </a:r>
          <a:endParaRPr lang="ru-RU"/>
        </a:p>
      </dgm:t>
    </dgm:pt>
    <dgm:pt modelId="{03EBDD10-8816-45AC-87D5-976A32AE47CE}" type="parTrans" cxnId="{71C8409B-0CCF-4668-AC0E-1DF142DC9079}">
      <dgm:prSet/>
      <dgm:spPr/>
      <dgm:t>
        <a:bodyPr/>
        <a:lstStyle/>
        <a:p>
          <a:endParaRPr lang="ru-RU"/>
        </a:p>
      </dgm:t>
    </dgm:pt>
    <dgm:pt modelId="{3E787160-F0C9-4A90-8BE2-B556B061828A}" type="sibTrans" cxnId="{71C8409B-0CCF-4668-AC0E-1DF142DC9079}">
      <dgm:prSet/>
      <dgm:spPr/>
      <dgm:t>
        <a:bodyPr/>
        <a:lstStyle/>
        <a:p>
          <a:endParaRPr lang="ru-RU"/>
        </a:p>
      </dgm:t>
    </dgm:pt>
    <dgm:pt modelId="{70C39762-A8B0-40B2-8B3E-82CB297F11F9}" type="pres">
      <dgm:prSet presAssocID="{0C69D709-C440-4FD5-A47E-F7064CA3CD9C}" presName="compositeShape" presStyleCnt="0">
        <dgm:presLayoutVars>
          <dgm:chMax val="7"/>
          <dgm:dir/>
          <dgm:resizeHandles val="exact"/>
        </dgm:presLayoutVars>
      </dgm:prSet>
      <dgm:spPr/>
    </dgm:pt>
    <dgm:pt modelId="{96D85866-F45E-4D50-A6BD-7CF22FDF42A1}" type="pres">
      <dgm:prSet presAssocID="{0281D510-0633-4C29-8823-BB03856BB998}" presName="circ1" presStyleLbl="vennNode1" presStyleIdx="0" presStyleCnt="3"/>
      <dgm:spPr/>
    </dgm:pt>
    <dgm:pt modelId="{53637B3F-5D57-418C-A259-1053B5CC5335}" type="pres">
      <dgm:prSet presAssocID="{0281D510-0633-4C29-8823-BB03856BB99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D916354-F575-40EE-9004-FBB2451C3D6D}" type="pres">
      <dgm:prSet presAssocID="{CDB88D4A-E482-4D50-B3A5-F1C5C1C30C1D}" presName="circ2" presStyleLbl="vennNode1" presStyleIdx="1" presStyleCnt="3"/>
      <dgm:spPr/>
    </dgm:pt>
    <dgm:pt modelId="{708A427B-E5BD-4483-A20D-EE059A29AEAC}" type="pres">
      <dgm:prSet presAssocID="{CDB88D4A-E482-4D50-B3A5-F1C5C1C30C1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3FA0854-6997-4576-A4DA-85494F6938D2}" type="pres">
      <dgm:prSet presAssocID="{3D3AEF08-C383-4A0C-AE76-079F484457FB}" presName="circ3" presStyleLbl="vennNode1" presStyleIdx="2" presStyleCnt="3"/>
      <dgm:spPr/>
    </dgm:pt>
    <dgm:pt modelId="{78EDAFEE-503C-4B1E-B971-F1D572E68FAE}" type="pres">
      <dgm:prSet presAssocID="{3D3AEF08-C383-4A0C-AE76-079F484457F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324BC4A-0EF4-4152-8ECE-864DB94318D7}" srcId="{0C69D709-C440-4FD5-A47E-F7064CA3CD9C}" destId="{0281D510-0633-4C29-8823-BB03856BB998}" srcOrd="0" destOrd="0" parTransId="{4F927BA2-DC81-47F6-8A5A-158FF9B739C7}" sibTransId="{40A74602-5600-4FDD-8D47-7C5733066CBB}"/>
    <dgm:cxn modelId="{8D9FB074-ACA4-4F7F-BDEE-B5ED8C8E732C}" type="presOf" srcId="{3D3AEF08-C383-4A0C-AE76-079F484457FB}" destId="{C3FA0854-6997-4576-A4DA-85494F6938D2}" srcOrd="0" destOrd="0" presId="urn:microsoft.com/office/officeart/2005/8/layout/venn1"/>
    <dgm:cxn modelId="{2DC6A019-B6E2-466C-B6F7-454A6756B181}" type="presOf" srcId="{0C69D709-C440-4FD5-A47E-F7064CA3CD9C}" destId="{70C39762-A8B0-40B2-8B3E-82CB297F11F9}" srcOrd="0" destOrd="0" presId="urn:microsoft.com/office/officeart/2005/8/layout/venn1"/>
    <dgm:cxn modelId="{71C8409B-0CCF-4668-AC0E-1DF142DC9079}" srcId="{0C69D709-C440-4FD5-A47E-F7064CA3CD9C}" destId="{3D3AEF08-C383-4A0C-AE76-079F484457FB}" srcOrd="2" destOrd="0" parTransId="{03EBDD10-8816-45AC-87D5-976A32AE47CE}" sibTransId="{3E787160-F0C9-4A90-8BE2-B556B061828A}"/>
    <dgm:cxn modelId="{F028C73D-FE35-4601-A220-B4316FD58021}" type="presOf" srcId="{0281D510-0633-4C29-8823-BB03856BB998}" destId="{53637B3F-5D57-418C-A259-1053B5CC5335}" srcOrd="1" destOrd="0" presId="urn:microsoft.com/office/officeart/2005/8/layout/venn1"/>
    <dgm:cxn modelId="{6FB53B23-92D8-43CC-86FA-8A758B89C66B}" type="presOf" srcId="{0281D510-0633-4C29-8823-BB03856BB998}" destId="{96D85866-F45E-4D50-A6BD-7CF22FDF42A1}" srcOrd="0" destOrd="0" presId="urn:microsoft.com/office/officeart/2005/8/layout/venn1"/>
    <dgm:cxn modelId="{7CB286B6-B2A2-4131-8B9B-D2F8278E9339}" srcId="{0C69D709-C440-4FD5-A47E-F7064CA3CD9C}" destId="{CDB88D4A-E482-4D50-B3A5-F1C5C1C30C1D}" srcOrd="1" destOrd="0" parTransId="{C6D45873-5127-4757-9B8D-98219C39CD3E}" sibTransId="{1D84980E-9C36-48A7-BDC1-C6A6538DABE4}"/>
    <dgm:cxn modelId="{AA8A301A-EB7A-4320-983D-875778EDB4D9}" type="presOf" srcId="{3D3AEF08-C383-4A0C-AE76-079F484457FB}" destId="{78EDAFEE-503C-4B1E-B971-F1D572E68FAE}" srcOrd="1" destOrd="0" presId="urn:microsoft.com/office/officeart/2005/8/layout/venn1"/>
    <dgm:cxn modelId="{B106FED5-2342-44E9-A9D1-3F5B34CF406F}" type="presOf" srcId="{CDB88D4A-E482-4D50-B3A5-F1C5C1C30C1D}" destId="{AD916354-F575-40EE-9004-FBB2451C3D6D}" srcOrd="0" destOrd="0" presId="urn:microsoft.com/office/officeart/2005/8/layout/venn1"/>
    <dgm:cxn modelId="{8CCB4F49-0805-4E3C-B9F5-6B512FBAA011}" type="presOf" srcId="{CDB88D4A-E482-4D50-B3A5-F1C5C1C30C1D}" destId="{708A427B-E5BD-4483-A20D-EE059A29AEAC}" srcOrd="1" destOrd="0" presId="urn:microsoft.com/office/officeart/2005/8/layout/venn1"/>
    <dgm:cxn modelId="{4DA9EE48-FA14-4894-B75A-5F761475DFBE}" type="presParOf" srcId="{70C39762-A8B0-40B2-8B3E-82CB297F11F9}" destId="{96D85866-F45E-4D50-A6BD-7CF22FDF42A1}" srcOrd="0" destOrd="0" presId="urn:microsoft.com/office/officeart/2005/8/layout/venn1"/>
    <dgm:cxn modelId="{79D5B751-1014-4FEA-B51A-0766A1881E55}" type="presParOf" srcId="{70C39762-A8B0-40B2-8B3E-82CB297F11F9}" destId="{53637B3F-5D57-418C-A259-1053B5CC5335}" srcOrd="1" destOrd="0" presId="urn:microsoft.com/office/officeart/2005/8/layout/venn1"/>
    <dgm:cxn modelId="{00C146FB-F970-4057-AD46-C874387E9EB9}" type="presParOf" srcId="{70C39762-A8B0-40B2-8B3E-82CB297F11F9}" destId="{AD916354-F575-40EE-9004-FBB2451C3D6D}" srcOrd="2" destOrd="0" presId="urn:microsoft.com/office/officeart/2005/8/layout/venn1"/>
    <dgm:cxn modelId="{F1FE05B8-78FE-4CB2-81DA-FADF55FD27AE}" type="presParOf" srcId="{70C39762-A8B0-40B2-8B3E-82CB297F11F9}" destId="{708A427B-E5BD-4483-A20D-EE059A29AEAC}" srcOrd="3" destOrd="0" presId="urn:microsoft.com/office/officeart/2005/8/layout/venn1"/>
    <dgm:cxn modelId="{94EB3431-D8FE-4E7C-854D-5B37857AFEE0}" type="presParOf" srcId="{70C39762-A8B0-40B2-8B3E-82CB297F11F9}" destId="{C3FA0854-6997-4576-A4DA-85494F6938D2}" srcOrd="4" destOrd="0" presId="urn:microsoft.com/office/officeart/2005/8/layout/venn1"/>
    <dgm:cxn modelId="{189C31B4-5CB6-408B-803A-660A67EAD430}" type="presParOf" srcId="{70C39762-A8B0-40B2-8B3E-82CB297F11F9}" destId="{78EDAFEE-503C-4B1E-B971-F1D572E68FA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85866-F45E-4D50-A6BD-7CF22FDF42A1}">
      <dsp:nvSpPr>
        <dsp:cNvPr id="0" name=""/>
        <dsp:cNvSpPr/>
      </dsp:nvSpPr>
      <dsp:spPr>
        <a:xfrm>
          <a:off x="2743199" y="57149"/>
          <a:ext cx="2743200" cy="2743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Король</a:t>
          </a:r>
          <a:endParaRPr lang="ru-RU" sz="1800" kern="1200"/>
        </a:p>
      </dsp:txBody>
      <dsp:txXfrm>
        <a:off x="3108959" y="537209"/>
        <a:ext cx="2011680" cy="1234440"/>
      </dsp:txXfrm>
    </dsp:sp>
    <dsp:sp modelId="{AD916354-F575-40EE-9004-FBB2451C3D6D}">
      <dsp:nvSpPr>
        <dsp:cNvPr id="0" name=""/>
        <dsp:cNvSpPr/>
      </dsp:nvSpPr>
      <dsp:spPr>
        <a:xfrm>
          <a:off x="3733037" y="1771650"/>
          <a:ext cx="2743200" cy="2743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Аристократія</a:t>
          </a:r>
          <a:endParaRPr lang="ru-RU" sz="1800" kern="1200"/>
        </a:p>
      </dsp:txBody>
      <dsp:txXfrm>
        <a:off x="4572000" y="2480310"/>
        <a:ext cx="1645920" cy="1508760"/>
      </dsp:txXfrm>
    </dsp:sp>
    <dsp:sp modelId="{C3FA0854-6997-4576-A4DA-85494F6938D2}">
      <dsp:nvSpPr>
        <dsp:cNvPr id="0" name=""/>
        <dsp:cNvSpPr/>
      </dsp:nvSpPr>
      <dsp:spPr>
        <a:xfrm>
          <a:off x="1753361" y="1771650"/>
          <a:ext cx="2743200" cy="2743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Простонароддя </a:t>
          </a:r>
          <a:endParaRPr lang="ru-RU" sz="1800" kern="1200"/>
        </a:p>
      </dsp:txBody>
      <dsp:txXfrm>
        <a:off x="2011679" y="2480310"/>
        <a:ext cx="1645920" cy="1508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3476F7-487E-433B-B8D2-7226D391412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5BF855A-A3D6-49C0-B93C-BC86D96D740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013176"/>
            <a:ext cx="8305800" cy="11521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573016"/>
            <a:ext cx="8305800" cy="1210068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>
                <a:solidFill>
                  <a:srgbClr val="FF0000"/>
                </a:solidFill>
              </a:rPr>
              <a:t/>
            </a:r>
            <a:br>
              <a:rPr lang="uk-UA" dirty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Політична думка у 13-16 ст. (Галицько-Волинське князівство, литовсько-польськ</a:t>
            </a:r>
            <a:r>
              <a:rPr lang="uk-UA" dirty="0">
                <a:solidFill>
                  <a:srgbClr val="FF0000"/>
                </a:solidFill>
              </a:rPr>
              <a:t>а</a:t>
            </a:r>
            <a:r>
              <a:rPr lang="uk-UA" dirty="0" smtClean="0">
                <a:solidFill>
                  <a:srgbClr val="FF0000"/>
                </a:solidFill>
              </a:rPr>
              <a:t> і польська доба)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218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300px-Stamp_of_Ukraine_s3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40871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92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1513- 1566</a:t>
            </a:r>
          </a:p>
          <a:p>
            <a:r>
              <a:rPr lang="uk-UA" dirty="0" smtClean="0"/>
              <a:t>«Про целібат»</a:t>
            </a:r>
          </a:p>
          <a:p>
            <a:r>
              <a:rPr lang="uk-UA" dirty="0" smtClean="0"/>
              <a:t>«Настанови польському </a:t>
            </a:r>
          </a:p>
          <a:p>
            <a:r>
              <a:rPr lang="uk-UA" dirty="0" smtClean="0"/>
              <a:t>королю Сигізмунду Августу»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Станіслав </a:t>
            </a:r>
            <a:r>
              <a:rPr lang="uk-UA" dirty="0" err="1" smtClean="0"/>
              <a:t>Оріховський-Роксолан</a:t>
            </a:r>
            <a:endParaRPr lang="ru-RU" dirty="0"/>
          </a:p>
        </p:txBody>
      </p:sp>
      <p:pic>
        <p:nvPicPr>
          <p:cNvPr id="5122" name="Picture 2" descr="C:\Users\User\Desktop\Orihowski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60848"/>
            <a:ext cx="3333750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96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«</a:t>
            </a:r>
            <a:r>
              <a:rPr lang="en-GB" sz="4400" dirty="0" err="1"/>
              <a:t>Ruthenorum</a:t>
            </a:r>
            <a:r>
              <a:rPr lang="en-GB" sz="4400" dirty="0"/>
              <a:t> me </a:t>
            </a:r>
            <a:r>
              <a:rPr lang="en-GB" sz="4400" dirty="0" err="1"/>
              <a:t>esse</a:t>
            </a:r>
            <a:r>
              <a:rPr lang="en-GB" sz="4400" dirty="0"/>
              <a:t> et </a:t>
            </a:r>
            <a:r>
              <a:rPr lang="en-GB" sz="4400" dirty="0" err="1"/>
              <a:t>libenter</a:t>
            </a:r>
            <a:r>
              <a:rPr lang="en-GB" sz="4400" dirty="0"/>
              <a:t> </a:t>
            </a:r>
            <a:r>
              <a:rPr lang="en-GB" sz="4400" dirty="0" err="1"/>
              <a:t>profiteor</a:t>
            </a:r>
            <a:r>
              <a:rPr lang="en-GB" sz="4400" dirty="0"/>
              <a:t>» </a:t>
            </a:r>
            <a:endParaRPr lang="uk-UA" sz="4400" dirty="0" smtClean="0"/>
          </a:p>
          <a:p>
            <a:endParaRPr lang="uk-UA" sz="4400" dirty="0"/>
          </a:p>
          <a:p>
            <a:r>
              <a:rPr lang="en-GB" sz="4400" dirty="0" smtClean="0"/>
              <a:t>«</a:t>
            </a:r>
            <a:r>
              <a:rPr lang="ru-RU" sz="4400" dirty="0"/>
              <a:t>Я русин, і охоче про </a:t>
            </a:r>
            <a:r>
              <a:rPr lang="ru-RU" sz="4400" dirty="0" err="1"/>
              <a:t>це</a:t>
            </a:r>
            <a:r>
              <a:rPr lang="ru-RU" sz="4400" dirty="0"/>
              <a:t> </a:t>
            </a:r>
            <a:r>
              <a:rPr lang="ru-RU" sz="4400" dirty="0" err="1"/>
              <a:t>виголошую</a:t>
            </a:r>
            <a:r>
              <a:rPr lang="ru-RU" sz="4400" dirty="0"/>
              <a:t>».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012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Звернення до правителя - ідея «освіченого монарха»</a:t>
            </a:r>
          </a:p>
          <a:p>
            <a:r>
              <a:rPr lang="uk-UA" dirty="0" smtClean="0"/>
              <a:t>2 частини</a:t>
            </a:r>
          </a:p>
          <a:p>
            <a:r>
              <a:rPr lang="uk-UA" dirty="0" smtClean="0"/>
              <a:t>1) вимоги до особи короля – прагне до правди, справедливості, повинен мати знання про управління державою</a:t>
            </a:r>
          </a:p>
          <a:p>
            <a:r>
              <a:rPr lang="uk-UA" dirty="0" smtClean="0"/>
              <a:t>Головне завдання – захист Вітчизни</a:t>
            </a:r>
          </a:p>
          <a:p>
            <a:r>
              <a:rPr lang="uk-UA" dirty="0" smtClean="0"/>
              <a:t>Піклуватися про державну власність</a:t>
            </a:r>
          </a:p>
          <a:p>
            <a:r>
              <a:rPr lang="uk-UA" dirty="0" smtClean="0"/>
              <a:t>Оточення короля – треба обирати найкращих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«Настанови…»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03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2) конкретні поради</a:t>
            </a:r>
          </a:p>
          <a:p>
            <a:r>
              <a:rPr lang="uk-UA" dirty="0" smtClean="0"/>
              <a:t>Дбати про власний авторитет, переконувати у своїй легітимності</a:t>
            </a:r>
          </a:p>
          <a:p>
            <a:r>
              <a:rPr lang="uk-UA" dirty="0" smtClean="0"/>
              <a:t>Підбирати мудрих порадників</a:t>
            </a:r>
          </a:p>
          <a:p>
            <a:r>
              <a:rPr lang="ru-RU" sz="3200" i="1" dirty="0"/>
              <a:t>«А </a:t>
            </a:r>
            <a:r>
              <a:rPr lang="ru-RU" sz="3200" i="1" dirty="0" err="1"/>
              <a:t>чи</a:t>
            </a:r>
            <a:r>
              <a:rPr lang="ru-RU" sz="3200" i="1" dirty="0"/>
              <a:t> </a:t>
            </a:r>
            <a:r>
              <a:rPr lang="ru-RU" sz="3200" i="1" dirty="0" err="1"/>
              <a:t>ти</a:t>
            </a:r>
            <a:r>
              <a:rPr lang="ru-RU" sz="3200" i="1" dirty="0"/>
              <a:t> </a:t>
            </a:r>
            <a:r>
              <a:rPr lang="ru-RU" sz="3200" i="1" dirty="0" err="1"/>
              <a:t>знаєш</a:t>
            </a:r>
            <a:r>
              <a:rPr lang="ru-RU" sz="3200" i="1" dirty="0"/>
              <a:t> </a:t>
            </a:r>
            <a:r>
              <a:rPr lang="ru-RU" sz="3200" i="1" dirty="0" err="1"/>
              <a:t>приятелів</a:t>
            </a:r>
            <a:r>
              <a:rPr lang="ru-RU" sz="3200" i="1" dirty="0"/>
              <a:t> короля? Знаю, </a:t>
            </a:r>
            <a:r>
              <a:rPr lang="ru-RU" sz="3200" i="1" dirty="0" err="1"/>
              <a:t>відповів</a:t>
            </a:r>
            <a:r>
              <a:rPr lang="ru-RU" sz="3200" i="1" dirty="0"/>
              <a:t> </a:t>
            </a:r>
            <a:r>
              <a:rPr lang="ru-RU" sz="3200" i="1" dirty="0" err="1"/>
              <a:t>би</a:t>
            </a:r>
            <a:r>
              <a:rPr lang="ru-RU" sz="3200" i="1" dirty="0"/>
              <a:t>, то й </a:t>
            </a:r>
            <a:r>
              <a:rPr lang="ru-RU" sz="3200" i="1" dirty="0" err="1"/>
              <a:t>що</a:t>
            </a:r>
            <a:r>
              <a:rPr lang="ru-RU" sz="3200" i="1" dirty="0"/>
              <a:t>? А </a:t>
            </a:r>
            <a:r>
              <a:rPr lang="ru-RU" sz="3200" i="1" dirty="0" err="1"/>
              <a:t>чи</a:t>
            </a:r>
            <a:r>
              <a:rPr lang="ru-RU" sz="3200" i="1" dirty="0"/>
              <a:t> </a:t>
            </a:r>
            <a:r>
              <a:rPr lang="ru-RU" sz="3200" i="1" dirty="0" err="1"/>
              <a:t>всі</a:t>
            </a:r>
            <a:r>
              <a:rPr lang="ru-RU" sz="3200" i="1" dirty="0"/>
              <a:t> вони </a:t>
            </a:r>
            <a:r>
              <a:rPr lang="ru-RU" sz="3200" i="1" dirty="0" err="1"/>
              <a:t>гідні</a:t>
            </a:r>
            <a:r>
              <a:rPr lang="ru-RU" sz="3200" i="1" dirty="0"/>
              <a:t> </a:t>
            </a:r>
            <a:r>
              <a:rPr lang="ru-RU" sz="3200" i="1" dirty="0" err="1"/>
              <a:t>жити</a:t>
            </a:r>
            <a:r>
              <a:rPr lang="ru-RU" sz="3200" i="1" dirty="0"/>
              <a:t> </a:t>
            </a:r>
            <a:r>
              <a:rPr lang="ru-RU" sz="3200" i="1" dirty="0" err="1"/>
              <a:t>поруч</a:t>
            </a:r>
            <a:r>
              <a:rPr lang="ru-RU" sz="3200" i="1" dirty="0"/>
              <a:t> короля? Я б </a:t>
            </a:r>
            <a:r>
              <a:rPr lang="ru-RU" sz="3200" i="1" dirty="0" err="1"/>
              <a:t>засумнівався</a:t>
            </a:r>
            <a:r>
              <a:rPr lang="ru-RU" sz="3200" i="1" dirty="0"/>
              <a:t> і, </a:t>
            </a:r>
            <a:r>
              <a:rPr lang="ru-RU" sz="3200" i="1" dirty="0" err="1"/>
              <a:t>якби</a:t>
            </a:r>
            <a:r>
              <a:rPr lang="ru-RU" sz="3200" i="1" dirty="0"/>
              <a:t> </a:t>
            </a:r>
            <a:r>
              <a:rPr lang="ru-RU" sz="3200" i="1" dirty="0" err="1"/>
              <a:t>наполягав</a:t>
            </a:r>
            <a:r>
              <a:rPr lang="ru-RU" sz="3200" i="1" dirty="0"/>
              <a:t>, сказав: </a:t>
            </a:r>
            <a:r>
              <a:rPr lang="ru-RU" sz="3200" i="1" dirty="0" err="1"/>
              <a:t>Ні</a:t>
            </a:r>
            <a:r>
              <a:rPr lang="ru-RU" sz="3200" i="1" dirty="0"/>
              <a:t>, не </a:t>
            </a:r>
            <a:r>
              <a:rPr lang="ru-RU" sz="3200" i="1" dirty="0" err="1"/>
              <a:t>всі</a:t>
            </a:r>
            <a:r>
              <a:rPr lang="ru-RU" sz="3200" i="1" dirty="0"/>
              <a:t>. </a:t>
            </a:r>
            <a:r>
              <a:rPr lang="ru-RU" sz="3200" i="1" dirty="0" err="1"/>
              <a:t>Хто</a:t>
            </a:r>
            <a:r>
              <a:rPr lang="ru-RU" sz="3200" i="1" dirty="0"/>
              <a:t> ж вони, </a:t>
            </a:r>
            <a:r>
              <a:rPr lang="ru-RU" sz="3200" i="1" dirty="0" err="1"/>
              <a:t>ті</a:t>
            </a:r>
            <a:r>
              <a:rPr lang="ru-RU" sz="3200" i="1" dirty="0"/>
              <a:t>, </a:t>
            </a:r>
            <a:r>
              <a:rPr lang="ru-RU" sz="3200" i="1" dirty="0" err="1"/>
              <a:t>хто</a:t>
            </a:r>
            <a:r>
              <a:rPr lang="ru-RU" sz="3200" i="1" dirty="0"/>
              <a:t> не </a:t>
            </a:r>
            <a:r>
              <a:rPr lang="ru-RU" sz="3200" i="1" dirty="0" err="1"/>
              <a:t>гідний</a:t>
            </a:r>
            <a:r>
              <a:rPr lang="ru-RU" sz="3200" i="1" dirty="0"/>
              <a:t> короля? </a:t>
            </a:r>
            <a:r>
              <a:rPr lang="ru-RU" sz="3200" i="1" dirty="0" err="1"/>
              <a:t>Відповідаю</a:t>
            </a:r>
            <a:r>
              <a:rPr lang="ru-RU" sz="3200" i="1" dirty="0"/>
              <a:t>: </a:t>
            </a:r>
            <a:r>
              <a:rPr lang="ru-RU" sz="3200" i="1" dirty="0" err="1"/>
              <a:t>Ті</a:t>
            </a:r>
            <a:r>
              <a:rPr lang="ru-RU" sz="3200" i="1" dirty="0"/>
              <a:t>, </a:t>
            </a:r>
            <a:r>
              <a:rPr lang="ru-RU" sz="3200" i="1" dirty="0" err="1"/>
              <a:t>хто</a:t>
            </a:r>
            <a:r>
              <a:rPr lang="ru-RU" sz="3200" i="1" dirty="0"/>
              <a:t> </a:t>
            </a:r>
            <a:r>
              <a:rPr lang="ru-RU" sz="3200" i="1" dirty="0" err="1"/>
              <a:t>завжди</a:t>
            </a:r>
            <a:r>
              <a:rPr lang="ru-RU" sz="3200" i="1" dirty="0"/>
              <a:t> хвалить </a:t>
            </a:r>
            <a:r>
              <a:rPr lang="ru-RU" sz="3200" i="1" dirty="0" err="1"/>
              <a:t>його</a:t>
            </a:r>
            <a:r>
              <a:rPr lang="ru-RU" sz="3200" i="1" dirty="0"/>
              <a:t>.»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82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«Якщо сам будеш піклуватися про все у державі, будеш не королем, а дуже нещасним підданим» (розподіл повноважень)</a:t>
            </a:r>
          </a:p>
          <a:p>
            <a:endParaRPr lang="uk-UA" sz="3600" dirty="0"/>
          </a:p>
          <a:p>
            <a:r>
              <a:rPr lang="uk-UA" sz="3600" dirty="0" smtClean="0"/>
              <a:t>«Король вибирається задля держави, а не держава задля короля існує»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Цитати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81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«Закон же, коли він є душею  і розумом держави, є тому далеко кращим за непевну державу та більшим за короля»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Про закон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50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i="1" dirty="0"/>
              <a:t>А </a:t>
            </a:r>
            <a:r>
              <a:rPr lang="ru-RU" sz="4000" i="1" dirty="0" err="1"/>
              <a:t>тепер</a:t>
            </a:r>
            <a:r>
              <a:rPr lang="ru-RU" sz="4000" i="1" dirty="0"/>
              <a:t> поясню </a:t>
            </a:r>
            <a:r>
              <a:rPr lang="ru-RU" sz="4000" i="1" dirty="0" err="1"/>
              <a:t>тобі</a:t>
            </a:r>
            <a:r>
              <a:rPr lang="ru-RU" sz="4000" i="1" dirty="0"/>
              <a:t>, </a:t>
            </a:r>
            <a:r>
              <a:rPr lang="ru-RU" sz="4000" i="1" dirty="0" err="1"/>
              <a:t>що</a:t>
            </a:r>
            <a:r>
              <a:rPr lang="ru-RU" sz="4000" i="1" dirty="0"/>
              <a:t> </a:t>
            </a:r>
            <a:r>
              <a:rPr lang="ru-RU" sz="4000" i="1" dirty="0" err="1"/>
              <a:t>таке</a:t>
            </a:r>
            <a:r>
              <a:rPr lang="ru-RU" sz="4000" i="1" dirty="0"/>
              <a:t> закон. </a:t>
            </a:r>
            <a:r>
              <a:rPr lang="ru-RU" sz="4000" i="1" dirty="0" err="1"/>
              <a:t>Він</a:t>
            </a:r>
            <a:r>
              <a:rPr lang="ru-RU" sz="4000" i="1" dirty="0"/>
              <a:t>, як я </a:t>
            </a:r>
            <a:r>
              <a:rPr lang="ru-RU" sz="4000" i="1" dirty="0" err="1"/>
              <a:t>вже</a:t>
            </a:r>
            <a:r>
              <a:rPr lang="ru-RU" sz="4000" i="1" dirty="0"/>
              <a:t> </a:t>
            </a:r>
            <a:r>
              <a:rPr lang="ru-RU" sz="4000" i="1" dirty="0" err="1"/>
              <a:t>показував</a:t>
            </a:r>
            <a:r>
              <a:rPr lang="ru-RU" sz="4000" i="1" dirty="0"/>
              <a:t>, сам є правителем </a:t>
            </a:r>
            <a:r>
              <a:rPr lang="ru-RU" sz="4000" i="1" dirty="0" err="1"/>
              <a:t>вільної</a:t>
            </a:r>
            <a:r>
              <a:rPr lang="ru-RU" sz="4000" i="1" dirty="0"/>
              <a:t> </a:t>
            </a:r>
            <a:r>
              <a:rPr lang="ru-RU" sz="4000" i="1" dirty="0" err="1"/>
              <a:t>держави</a:t>
            </a:r>
            <a:r>
              <a:rPr lang="ru-RU" sz="4000" i="1" dirty="0"/>
              <a:t>, але </a:t>
            </a:r>
            <a:r>
              <a:rPr lang="ru-RU" sz="4000" i="1" dirty="0" err="1"/>
              <a:t>мовчазним</a:t>
            </a:r>
            <a:r>
              <a:rPr lang="ru-RU" sz="4000" i="1" dirty="0"/>
              <a:t>, </a:t>
            </a:r>
            <a:r>
              <a:rPr lang="ru-RU" sz="4000" i="1" dirty="0" err="1"/>
              <a:t>сліпим</a:t>
            </a:r>
            <a:r>
              <a:rPr lang="ru-RU" sz="4000" i="1" dirty="0"/>
              <a:t> і глухим. </a:t>
            </a:r>
            <a:r>
              <a:rPr lang="ru-RU" sz="4000" i="1" dirty="0" err="1"/>
              <a:t>Завдяки</a:t>
            </a:r>
            <a:r>
              <a:rPr lang="ru-RU" sz="4000" i="1" dirty="0"/>
              <a:t> </a:t>
            </a:r>
            <a:r>
              <a:rPr lang="ru-RU" sz="4000" i="1" dirty="0" err="1"/>
              <a:t>йому</a:t>
            </a:r>
            <a:r>
              <a:rPr lang="ru-RU" sz="4000" i="1" dirty="0"/>
              <a:t> </a:t>
            </a:r>
            <a:r>
              <a:rPr lang="ru-RU" sz="4000" i="1" dirty="0" err="1"/>
              <a:t>обирається</a:t>
            </a:r>
            <a:r>
              <a:rPr lang="ru-RU" sz="4000" i="1" dirty="0"/>
              <a:t> одна </a:t>
            </a:r>
            <a:r>
              <a:rPr lang="ru-RU" sz="4000" i="1" dirty="0" err="1"/>
              <a:t>людина</a:t>
            </a:r>
            <a:r>
              <a:rPr lang="ru-RU" sz="4000" i="1" dirty="0"/>
              <a:t>, яку ми </a:t>
            </a:r>
            <a:r>
              <a:rPr lang="ru-RU" sz="4000" i="1" dirty="0" err="1"/>
              <a:t>звемо</a:t>
            </a:r>
            <a:r>
              <a:rPr lang="ru-RU" sz="4000" i="1" dirty="0"/>
              <a:t> королем. Вона є </a:t>
            </a:r>
            <a:r>
              <a:rPr lang="ru-RU" sz="4000" i="1" dirty="0" err="1"/>
              <a:t>вустами</a:t>
            </a:r>
            <a:r>
              <a:rPr lang="ru-RU" sz="4000" i="1" dirty="0"/>
              <a:t>, </a:t>
            </a:r>
            <a:r>
              <a:rPr lang="ru-RU" sz="4000" i="1" dirty="0" err="1"/>
              <a:t>очима</a:t>
            </a:r>
            <a:r>
              <a:rPr lang="ru-RU" sz="4000" i="1" dirty="0"/>
              <a:t> й </a:t>
            </a:r>
            <a:r>
              <a:rPr lang="ru-RU" sz="4000" i="1" dirty="0" err="1"/>
              <a:t>вухами</a:t>
            </a:r>
            <a:r>
              <a:rPr lang="ru-RU" sz="4000" i="1" dirty="0"/>
              <a:t> закону. 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064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Еволюція поглядів:</a:t>
            </a:r>
          </a:p>
          <a:p>
            <a:endParaRPr lang="uk-UA" dirty="0"/>
          </a:p>
          <a:p>
            <a:r>
              <a:rPr lang="uk-UA" dirty="0" smtClean="0"/>
              <a:t>Спершу підтримав Реформацію </a:t>
            </a:r>
          </a:p>
          <a:p>
            <a:endParaRPr lang="uk-UA" dirty="0" smtClean="0"/>
          </a:p>
          <a:p>
            <a:r>
              <a:rPr lang="uk-UA" dirty="0" smtClean="0"/>
              <a:t>Потім – компромісна думка – церква бере участь в управлінні державою</a:t>
            </a:r>
          </a:p>
          <a:p>
            <a:endParaRPr lang="uk-UA" dirty="0" smtClean="0"/>
          </a:p>
          <a:p>
            <a:r>
              <a:rPr lang="uk-UA" dirty="0"/>
              <a:t> </a:t>
            </a:r>
            <a:r>
              <a:rPr lang="uk-UA" dirty="0" smtClean="0"/>
              <a:t>церковна влада вища за світську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Взаємодія держави і церкви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427984" y="2996952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131840" y="4293096"/>
            <a:ext cx="86409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334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Монархія</a:t>
            </a:r>
          </a:p>
          <a:p>
            <a:pPr algn="ctr"/>
            <a:r>
              <a:rPr lang="uk-UA" sz="4400" dirty="0" smtClean="0"/>
              <a:t>Олігархія</a:t>
            </a:r>
          </a:p>
          <a:p>
            <a:pPr algn="ctr"/>
            <a:r>
              <a:rPr lang="uk-UA" sz="4400" dirty="0" smtClean="0"/>
              <a:t>Демократія</a:t>
            </a:r>
          </a:p>
          <a:p>
            <a:pPr algn="ctr"/>
            <a:r>
              <a:rPr lang="uk-UA" sz="4400" dirty="0" err="1" smtClean="0"/>
              <a:t>Політія</a:t>
            </a:r>
            <a:r>
              <a:rPr lang="uk-UA" sz="4400" dirty="0" smtClean="0"/>
              <a:t> 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правління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8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1. Політичні ідеї Галицько-Волинського літопису.</a:t>
            </a:r>
          </a:p>
          <a:p>
            <a:r>
              <a:rPr lang="uk-UA" sz="2800" dirty="0" smtClean="0"/>
              <a:t>2. Юрій Котермак – український мислитель. </a:t>
            </a:r>
          </a:p>
          <a:p>
            <a:r>
              <a:rPr lang="uk-UA" sz="2800" dirty="0" smtClean="0"/>
              <a:t>3. Політичні погляди С. </a:t>
            </a:r>
            <a:r>
              <a:rPr lang="uk-UA" sz="2800" dirty="0" err="1" smtClean="0"/>
              <a:t>Оріховського-Роксолана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78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dirty="0" err="1" smtClean="0"/>
              <a:t>Політія</a:t>
            </a:r>
            <a:r>
              <a:rPr lang="uk-UA" sz="4400" dirty="0" smtClean="0"/>
              <a:t> Королівства Польського на взірець </a:t>
            </a:r>
            <a:r>
              <a:rPr lang="uk-UA" sz="4400" dirty="0" err="1" smtClean="0"/>
              <a:t>аристотелівських</a:t>
            </a:r>
            <a:r>
              <a:rPr lang="uk-UA" sz="4400" dirty="0" smtClean="0"/>
              <a:t> політик»</a:t>
            </a:r>
          </a:p>
          <a:p>
            <a:endParaRPr lang="uk-UA" dirty="0"/>
          </a:p>
          <a:p>
            <a:r>
              <a:rPr lang="uk-UA" sz="4400" dirty="0" smtClean="0"/>
              <a:t>Єдине коронне тіло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Політія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500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421427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0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rgbClr val="FF0000"/>
                </a:solidFill>
              </a:rPr>
              <a:t>«простонароддя мертве без ради, Рада без короля не діє, а король без ради не спроможний управляти»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865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Ідея коаліції європейських держав для протидії загрозі турецької експансії</a:t>
            </a:r>
          </a:p>
          <a:p>
            <a:r>
              <a:rPr lang="uk-UA" dirty="0" smtClean="0"/>
              <a:t>Треба зміцнити державу перед зовнішньою загрозою, чіткий поділ обов’язків</a:t>
            </a:r>
          </a:p>
          <a:p>
            <a:endParaRPr lang="uk-UA" dirty="0"/>
          </a:p>
          <a:p>
            <a:r>
              <a:rPr lang="uk-UA" dirty="0" smtClean="0"/>
              <a:t>Могутність держави  і правителя забезпечують два блага</a:t>
            </a:r>
          </a:p>
          <a:p>
            <a:r>
              <a:rPr lang="uk-UA" dirty="0" smtClean="0"/>
              <a:t>1) щастя – від Божої волі</a:t>
            </a:r>
          </a:p>
          <a:p>
            <a:r>
              <a:rPr lang="uk-UA" dirty="0" smtClean="0"/>
              <a:t>2) розсудливість – від природи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«Про турецьку загрозу» – дві промови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46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err="1"/>
              <a:t>Зроби</a:t>
            </a:r>
            <a:r>
              <a:rPr lang="ru-RU" sz="3600" i="1" dirty="0"/>
              <a:t> так, </a:t>
            </a:r>
            <a:r>
              <a:rPr lang="ru-RU" sz="3600" i="1" dirty="0" err="1"/>
              <a:t>щоб</a:t>
            </a:r>
            <a:r>
              <a:rPr lang="ru-RU" sz="3600" i="1" dirty="0"/>
              <a:t> </a:t>
            </a:r>
            <a:r>
              <a:rPr lang="ru-RU" sz="3600" i="1" dirty="0" err="1"/>
              <a:t>певний</a:t>
            </a:r>
            <a:r>
              <a:rPr lang="ru-RU" sz="3600" i="1" dirty="0"/>
              <a:t> час по </a:t>
            </a:r>
            <a:r>
              <a:rPr lang="ru-RU" sz="3600" i="1" dirty="0" err="1"/>
              <a:t>черзі</a:t>
            </a:r>
            <a:r>
              <a:rPr lang="ru-RU" sz="3600" i="1" dirty="0"/>
              <a:t> </a:t>
            </a:r>
            <a:r>
              <a:rPr lang="ru-RU" sz="3600" i="1" dirty="0" err="1"/>
              <a:t>воювало</a:t>
            </a:r>
            <a:r>
              <a:rPr lang="ru-RU" sz="3600" i="1" dirty="0"/>
              <a:t> </a:t>
            </a:r>
            <a:r>
              <a:rPr lang="ru-RU" sz="3600" i="1" dirty="0" err="1"/>
              <a:t>кілька</a:t>
            </a:r>
            <a:r>
              <a:rPr lang="ru-RU" sz="3600" i="1" dirty="0"/>
              <a:t> </a:t>
            </a:r>
            <a:r>
              <a:rPr lang="ru-RU" sz="3600" i="1" dirty="0" err="1"/>
              <a:t>воєводств</a:t>
            </a:r>
            <a:r>
              <a:rPr lang="ru-RU" sz="3600" i="1" dirty="0"/>
              <a:t>: одного року, </a:t>
            </a:r>
            <a:r>
              <a:rPr lang="ru-RU" sz="3600" i="1" dirty="0" err="1"/>
              <a:t>наприклад</a:t>
            </a:r>
            <a:r>
              <a:rPr lang="ru-RU" sz="3600" i="1" dirty="0"/>
              <a:t>, </a:t>
            </a:r>
            <a:r>
              <a:rPr lang="ru-RU" sz="3600" i="1" dirty="0" err="1"/>
              <a:t>певні</a:t>
            </a:r>
            <a:r>
              <a:rPr lang="ru-RU" sz="3600" i="1" dirty="0"/>
              <a:t> </a:t>
            </a:r>
            <a:r>
              <a:rPr lang="ru-RU" sz="3600" i="1" dirty="0" err="1"/>
              <a:t>якісь</a:t>
            </a:r>
            <a:r>
              <a:rPr lang="ru-RU" sz="3600" i="1" dirty="0"/>
              <a:t> три </a:t>
            </a:r>
            <a:r>
              <a:rPr lang="ru-RU" sz="3600" i="1" dirty="0" err="1"/>
              <a:t>воєводства</a:t>
            </a:r>
            <a:r>
              <a:rPr lang="ru-RU" sz="3600" i="1" dirty="0"/>
              <a:t>, а </a:t>
            </a:r>
            <a:r>
              <a:rPr lang="ru-RU" sz="3600" i="1" dirty="0" err="1"/>
              <a:t>іншого</a:t>
            </a:r>
            <a:r>
              <a:rPr lang="ru-RU" sz="3600" i="1" dirty="0"/>
              <a:t> року — </a:t>
            </a:r>
            <a:r>
              <a:rPr lang="ru-RU" sz="3600" i="1" dirty="0" err="1"/>
              <a:t>інші</a:t>
            </a:r>
            <a:r>
              <a:rPr lang="ru-RU" sz="3600" i="1" dirty="0"/>
              <a:t> три. Таким способом </a:t>
            </a:r>
            <a:r>
              <a:rPr lang="ru-RU" sz="3600" i="1" dirty="0" err="1"/>
              <a:t>найкраще</a:t>
            </a:r>
            <a:r>
              <a:rPr lang="ru-RU" sz="3600" i="1" dirty="0"/>
              <a:t> державу </a:t>
            </a:r>
            <a:r>
              <a:rPr lang="ru-RU" sz="3600" i="1" dirty="0" err="1"/>
              <a:t>захистиш</a:t>
            </a:r>
            <a:r>
              <a:rPr lang="ru-RU" sz="3600" i="1" dirty="0"/>
              <a:t>. </a:t>
            </a:r>
            <a:r>
              <a:rPr lang="ru-RU" sz="3600" i="1" dirty="0" err="1"/>
              <a:t>Супроти</a:t>
            </a:r>
            <a:r>
              <a:rPr lang="ru-RU" sz="3600" i="1" dirty="0"/>
              <a:t> ж особливо </a:t>
            </a:r>
            <a:r>
              <a:rPr lang="ru-RU" sz="3600" i="1" dirty="0" err="1"/>
              <a:t>великої</a:t>
            </a:r>
            <a:r>
              <a:rPr lang="ru-RU" sz="3600" i="1" dirty="0"/>
              <a:t> </a:t>
            </a:r>
            <a:r>
              <a:rPr lang="ru-RU" sz="3600" i="1" dirty="0" err="1"/>
              <a:t>ворожої</a:t>
            </a:r>
            <a:r>
              <a:rPr lang="ru-RU" sz="3600" i="1" dirty="0"/>
              <a:t> </a:t>
            </a:r>
            <a:r>
              <a:rPr lang="ru-RU" sz="3600" i="1" dirty="0" err="1"/>
              <a:t>сили</a:t>
            </a:r>
            <a:r>
              <a:rPr lang="ru-RU" sz="3600" i="1" dirty="0"/>
              <a:t> </a:t>
            </a:r>
            <a:r>
              <a:rPr lang="ru-RU" sz="3600" i="1" dirty="0" err="1"/>
              <a:t>готував</a:t>
            </a:r>
            <a:r>
              <a:rPr lang="ru-RU" sz="3600" i="1" dirty="0"/>
              <a:t> </a:t>
            </a:r>
            <a:r>
              <a:rPr lang="ru-RU" sz="3600" i="1" dirty="0" err="1"/>
              <a:t>би</a:t>
            </a:r>
            <a:r>
              <a:rPr lang="ru-RU" sz="3600" i="1" dirty="0"/>
              <a:t> </a:t>
            </a:r>
            <a:r>
              <a:rPr lang="ru-RU" sz="3600" i="1" dirty="0" err="1"/>
              <a:t>посполите</a:t>
            </a:r>
            <a:r>
              <a:rPr lang="ru-RU" sz="3600" i="1" dirty="0"/>
              <a:t> </a:t>
            </a:r>
            <a:r>
              <a:rPr lang="ru-RU" sz="3600" i="1" dirty="0" err="1"/>
              <a:t>рушення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Раціоналізація військової служби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8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900px-Alex_K_Halych-Volhynia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5080"/>
            <a:ext cx="7200800" cy="625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2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386" y="1518803"/>
            <a:ext cx="8083960" cy="4572000"/>
          </a:xfrm>
        </p:spPr>
        <p:txBody>
          <a:bodyPr>
            <a:noAutofit/>
          </a:bodyPr>
          <a:lstStyle/>
          <a:p>
            <a:r>
              <a:rPr lang="uk-UA" sz="3600" dirty="0" smtClean="0"/>
              <a:t>Події 1201-1292 рр.</a:t>
            </a:r>
          </a:p>
          <a:p>
            <a:r>
              <a:rPr lang="uk-UA" sz="3600" dirty="0" smtClean="0"/>
              <a:t>Літопис мав 5 редакцій</a:t>
            </a:r>
          </a:p>
          <a:p>
            <a:pPr algn="ctr"/>
            <a:r>
              <a:rPr lang="uk-UA" sz="3600" dirty="0" smtClean="0"/>
              <a:t>2 частини </a:t>
            </a:r>
          </a:p>
          <a:p>
            <a:r>
              <a:rPr lang="uk-UA" sz="3600" dirty="0" smtClean="0"/>
              <a:t>1) літопис Данила Галицького (1205-1258)</a:t>
            </a:r>
          </a:p>
          <a:p>
            <a:r>
              <a:rPr lang="uk-UA" sz="3600" dirty="0" smtClean="0"/>
              <a:t>2) літопис Волинський (1258-1290)</a:t>
            </a:r>
          </a:p>
          <a:p>
            <a:r>
              <a:rPr lang="uk-UA" sz="3600" dirty="0" smtClean="0"/>
              <a:t>Літопис виражає інтереси тих сил, на які спиралася князівська влада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Галицько-Волинський літопис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9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Єдність Русі, засудження боярського свавілля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Ідея пріоритету Галича чи Волині (залежить від редакції)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Прославлення Романа і Романовичів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Обґрунтування права князя володіти Києвом і всією Південною Руссю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Ідея сильної держави, централізованої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Ідея божественного впливу – перемоги  і поразки залежать від Бога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Основні ідеї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98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Наголос на християнській вірі князів</a:t>
            </a:r>
          </a:p>
          <a:p>
            <a:pPr marL="0" indent="0">
              <a:buNone/>
            </a:pPr>
            <a:r>
              <a:rPr lang="uk-UA" sz="3600" dirty="0" smtClean="0"/>
              <a:t>(Данило і Золота Орда)</a:t>
            </a:r>
          </a:p>
          <a:p>
            <a:pPr marL="0" indent="0">
              <a:buNone/>
            </a:pPr>
            <a:r>
              <a:rPr lang="uk-UA" sz="3600" dirty="0" smtClean="0"/>
              <a:t>У редакції, яка прославляла Данила, була ідея унії з Римом</a:t>
            </a:r>
          </a:p>
          <a:p>
            <a:pPr marL="0" indent="0">
              <a:buNone/>
            </a:pPr>
            <a:r>
              <a:rPr lang="uk-UA" sz="3600" dirty="0" smtClean="0"/>
              <a:t>Та</a:t>
            </a:r>
          </a:p>
          <a:p>
            <a:pPr marL="0" indent="0">
              <a:buNone/>
            </a:pPr>
            <a:r>
              <a:rPr lang="uk-UA" sz="3600" dirty="0" smtClean="0"/>
              <a:t>Ідея запозичення Галичем спадщини Київської Русі і її назви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95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Джорджо</a:t>
            </a:r>
            <a:r>
              <a:rPr lang="uk-UA" dirty="0" smtClean="0"/>
              <a:t> </a:t>
            </a:r>
            <a:r>
              <a:rPr lang="uk-UA" dirty="0" err="1" smtClean="0"/>
              <a:t>да</a:t>
            </a:r>
            <a:r>
              <a:rPr lang="uk-UA" dirty="0" smtClean="0"/>
              <a:t> </a:t>
            </a:r>
            <a:r>
              <a:rPr lang="uk-UA" dirty="0" err="1" smtClean="0"/>
              <a:t>Леополі</a:t>
            </a:r>
            <a:endParaRPr lang="uk-UA" dirty="0" smtClean="0"/>
          </a:p>
          <a:p>
            <a:r>
              <a:rPr lang="uk-UA" dirty="0" smtClean="0"/>
              <a:t>Український філософ, </a:t>
            </a:r>
          </a:p>
          <a:p>
            <a:r>
              <a:rPr lang="uk-UA" dirty="0" smtClean="0"/>
              <a:t>ректор Болонського </a:t>
            </a:r>
          </a:p>
          <a:p>
            <a:r>
              <a:rPr lang="uk-UA" dirty="0" smtClean="0"/>
              <a:t>університету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Юрій Котермак-Дрогобич (1450-1494)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User\Desktop\Georgius_Drohob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2204864"/>
            <a:ext cx="357187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82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64088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«Прогностична оцінка поточного 1483 року</a:t>
            </a:r>
            <a:r>
              <a:rPr lang="uk-UA" b="1" dirty="0" smtClean="0">
                <a:solidFill>
                  <a:srgbClr val="FF0000"/>
                </a:solidFill>
              </a:rPr>
              <a:t>»</a:t>
            </a:r>
          </a:p>
          <a:p>
            <a:r>
              <a:rPr lang="uk-UA" dirty="0" smtClean="0"/>
              <a:t>Календар  і передбачення про події в різних регіонах світу</a:t>
            </a:r>
          </a:p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/>
              <a:t>є не </a:t>
            </a:r>
            <a:r>
              <a:rPr lang="ru-RU" dirty="0" err="1"/>
              <a:t>реалізацією</a:t>
            </a:r>
            <a:r>
              <a:rPr lang="ru-RU" dirty="0"/>
              <a:t> наперед </a:t>
            </a:r>
            <a:r>
              <a:rPr lang="ru-RU" dirty="0" err="1"/>
              <a:t>визначеного</a:t>
            </a:r>
            <a:r>
              <a:rPr lang="ru-RU" dirty="0"/>
              <a:t> </a:t>
            </a:r>
            <a:r>
              <a:rPr lang="ru-RU" dirty="0" err="1"/>
              <a:t>Божого</a:t>
            </a:r>
            <a:r>
              <a:rPr lang="ru-RU" dirty="0"/>
              <a:t> </a:t>
            </a:r>
            <a:r>
              <a:rPr lang="ru-RU" dirty="0" err="1"/>
              <a:t>промислу</a:t>
            </a:r>
            <a:r>
              <a:rPr lang="ru-RU" dirty="0"/>
              <a:t>, а </a:t>
            </a:r>
            <a:r>
              <a:rPr lang="ru-RU" dirty="0" err="1"/>
              <a:t>людською</a:t>
            </a:r>
            <a:r>
              <a:rPr lang="ru-RU" dirty="0"/>
              <a:t> драмою в </a:t>
            </a:r>
            <a:r>
              <a:rPr lang="ru-RU" dirty="0" err="1"/>
              <a:t>дії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провідна</a:t>
            </a:r>
            <a:r>
              <a:rPr lang="ru-RU" dirty="0"/>
              <a:t> роль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силам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велінь</a:t>
            </a:r>
            <a:r>
              <a:rPr lang="ru-RU" dirty="0"/>
              <a:t> Бога.</a:t>
            </a:r>
            <a:endParaRPr lang="uk-UA" dirty="0" smtClean="0"/>
          </a:p>
          <a:p>
            <a:r>
              <a:rPr lang="uk-UA" dirty="0" smtClean="0"/>
              <a:t>Розділ «Про становище Польщі» - Львів і Дрогобич належать до Русі, а не до Польщі</a:t>
            </a:r>
          </a:p>
          <a:p>
            <a:r>
              <a:rPr lang="uk-UA" dirty="0" smtClean="0"/>
              <a:t>Русь – колишні володіння князя Данила (Галицько-Волинське князівство)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0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Світська влада вища за церковну</a:t>
            </a:r>
          </a:p>
          <a:p>
            <a:r>
              <a:rPr lang="uk-UA" dirty="0" smtClean="0"/>
              <a:t>Сильна королівська влада</a:t>
            </a:r>
          </a:p>
          <a:p>
            <a:r>
              <a:rPr lang="uk-UA" dirty="0" smtClean="0"/>
              <a:t>Населенню християнських країн загрожує небезпека  у зв’язку з пригнобленням панами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547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758</TotalTime>
  <Words>677</Words>
  <Application>Microsoft Office PowerPoint</Application>
  <PresentationFormat>Экран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Бумажная</vt:lpstr>
      <vt:lpstr>   Політична думка у 13-16 ст. (Галицько-Волинське князівство, литовсько-польська і польська доба) </vt:lpstr>
      <vt:lpstr>План</vt:lpstr>
      <vt:lpstr>Презентация PowerPoint</vt:lpstr>
      <vt:lpstr>Галицько-Волинський літопис</vt:lpstr>
      <vt:lpstr>Основні ідеї</vt:lpstr>
      <vt:lpstr>Презентация PowerPoint</vt:lpstr>
      <vt:lpstr>Юрій Котермак-Дрогобич (1450-1494)</vt:lpstr>
      <vt:lpstr>     </vt:lpstr>
      <vt:lpstr>Презентация PowerPoint</vt:lpstr>
      <vt:lpstr>Презентация PowerPoint</vt:lpstr>
      <vt:lpstr>Станіслав Оріховський-Роксолан</vt:lpstr>
      <vt:lpstr>Презентация PowerPoint</vt:lpstr>
      <vt:lpstr>«Настанови…»</vt:lpstr>
      <vt:lpstr>Презентация PowerPoint</vt:lpstr>
      <vt:lpstr>Цитати</vt:lpstr>
      <vt:lpstr>Про закон</vt:lpstr>
      <vt:lpstr>Презентация PowerPoint</vt:lpstr>
      <vt:lpstr>Взаємодія держави і церкви</vt:lpstr>
      <vt:lpstr>Форми правління</vt:lpstr>
      <vt:lpstr>Політія </vt:lpstr>
      <vt:lpstr>Презентация PowerPoint</vt:lpstr>
      <vt:lpstr>Презентация PowerPoint</vt:lpstr>
      <vt:lpstr>«Про турецьку загрозу» – дві промови</vt:lpstr>
      <vt:lpstr>Раціоналізація військової служби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думка у Галицько-Волинському князівстві</dc:title>
  <dc:creator>User</dc:creator>
  <cp:lastModifiedBy>User</cp:lastModifiedBy>
  <cp:revision>16</cp:revision>
  <dcterms:created xsi:type="dcterms:W3CDTF">2021-02-14T22:08:00Z</dcterms:created>
  <dcterms:modified xsi:type="dcterms:W3CDTF">2021-02-15T10:46:52Z</dcterms:modified>
</cp:coreProperties>
</file>