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</p:sldMasterIdLst>
  <p:notesMasterIdLst>
    <p:notesMasterId r:id="rId53"/>
  </p:notesMasterIdLst>
  <p:sldIdLst>
    <p:sldId id="256" r:id="rId5"/>
    <p:sldId id="257" r:id="rId6"/>
    <p:sldId id="258" r:id="rId7"/>
    <p:sldId id="348" r:id="rId8"/>
    <p:sldId id="349" r:id="rId9"/>
    <p:sldId id="260" r:id="rId10"/>
    <p:sldId id="350" r:id="rId11"/>
    <p:sldId id="351" r:id="rId12"/>
    <p:sldId id="352" r:id="rId13"/>
    <p:sldId id="291" r:id="rId14"/>
    <p:sldId id="353" r:id="rId15"/>
    <p:sldId id="354" r:id="rId16"/>
    <p:sldId id="355" r:id="rId17"/>
    <p:sldId id="380" r:id="rId18"/>
    <p:sldId id="381" r:id="rId19"/>
    <p:sldId id="382" r:id="rId20"/>
    <p:sldId id="383" r:id="rId21"/>
    <p:sldId id="384" r:id="rId22"/>
    <p:sldId id="293" r:id="rId23"/>
    <p:sldId id="360" r:id="rId24"/>
    <p:sldId id="361" r:id="rId25"/>
    <p:sldId id="356" r:id="rId26"/>
    <p:sldId id="367" r:id="rId27"/>
    <p:sldId id="359" r:id="rId28"/>
    <p:sldId id="368" r:id="rId29"/>
    <p:sldId id="357" r:id="rId30"/>
    <p:sldId id="362" r:id="rId31"/>
    <p:sldId id="363" r:id="rId32"/>
    <p:sldId id="364" r:id="rId33"/>
    <p:sldId id="387" r:id="rId34"/>
    <p:sldId id="388" r:id="rId35"/>
    <p:sldId id="365" r:id="rId36"/>
    <p:sldId id="366" r:id="rId37"/>
    <p:sldId id="386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295" r:id="rId49"/>
    <p:sldId id="358" r:id="rId50"/>
    <p:sldId id="286" r:id="rId51"/>
    <p:sldId id="287" r:id="rId52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18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420B9-AAE9-4B3A-BB4C-0EFCC8B8987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4C52B-6E09-4232-ABCC-3C5EE27EA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4C52B-6E09-4232-ABCC-3C5EE27EA617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"/>
          <p:cNvGrpSpPr/>
          <p:nvPr/>
        </p:nvGrpSpPr>
        <p:grpSpPr>
          <a:xfrm>
            <a:off x="0" y="228600"/>
            <a:ext cx="2849400" cy="6636600"/>
            <a:chOff x="0" y="228600"/>
            <a:chExt cx="2849400" cy="6636600"/>
          </a:xfrm>
        </p:grpSpPr>
        <p:sp>
          <p:nvSpPr>
            <p:cNvPr id="31" name="CustomShape 2"/>
            <p:cNvSpPr/>
            <p:nvPr/>
          </p:nvSpPr>
          <p:spPr>
            <a:xfrm>
              <a:off x="0" y="2575080"/>
              <a:ext cx="98640" cy="6238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6480"/>
              <a:ext cx="644400" cy="23202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7120" y="5447160"/>
              <a:ext cx="607320" cy="14180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59760" y="6503760"/>
              <a:ext cx="169200" cy="3614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00800" y="3201120"/>
              <a:ext cx="819720" cy="33264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2320" y="228600"/>
              <a:ext cx="104040" cy="29257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8120" y="2944080"/>
              <a:ext cx="75960" cy="4917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69680" y="5478840"/>
              <a:ext cx="187920" cy="10227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5440" y="1398960"/>
              <a:ext cx="2073960" cy="40460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680" y="6530040"/>
              <a:ext cx="159840" cy="3351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69680" y="5359320"/>
              <a:ext cx="35280" cy="2196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960" y="6244560"/>
              <a:ext cx="236520" cy="6202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360" y="-720"/>
            <a:ext cx="2354400" cy="6851880"/>
            <a:chOff x="27360" y="-720"/>
            <a:chExt cx="2354400" cy="6851880"/>
          </a:xfrm>
        </p:grpSpPr>
        <p:sp>
          <p:nvSpPr>
            <p:cNvPr id="14" name="CustomShape 15"/>
            <p:cNvSpPr/>
            <p:nvPr/>
          </p:nvSpPr>
          <p:spPr>
            <a:xfrm>
              <a:off x="27360" y="-720"/>
              <a:ext cx="492120" cy="43988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440" y="4316400"/>
              <a:ext cx="421200" cy="15786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200" y="5862600"/>
              <a:ext cx="428760" cy="9885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1640" y="4364280"/>
              <a:ext cx="549720" cy="22338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8000" y="1289160"/>
              <a:ext cx="172080" cy="30250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680" y="6571440"/>
              <a:ext cx="132120" cy="2793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2560" y="4107600"/>
              <a:ext cx="80280" cy="509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800" y="3145680"/>
              <a:ext cx="1407960" cy="27147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520" y="6600240"/>
              <a:ext cx="118440" cy="2509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800" y="5897160"/>
              <a:ext cx="135720" cy="6721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800" y="5772600"/>
              <a:ext cx="36000" cy="2257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200" y="6322680"/>
              <a:ext cx="208440" cy="5284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0720" cy="68558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CustomShape 28"/>
          <p:cNvSpPr/>
          <p:nvPr/>
        </p:nvSpPr>
        <p:spPr>
          <a:xfrm>
            <a:off x="0" y="4323960"/>
            <a:ext cx="1742400" cy="77652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1"/>
          <p:cNvGrpSpPr/>
          <p:nvPr/>
        </p:nvGrpSpPr>
        <p:grpSpPr>
          <a:xfrm>
            <a:off x="0" y="228600"/>
            <a:ext cx="2849400" cy="6636600"/>
            <a:chOff x="0" y="228600"/>
            <a:chExt cx="2849400" cy="6636600"/>
          </a:xfrm>
        </p:grpSpPr>
        <p:sp>
          <p:nvSpPr>
            <p:cNvPr id="67" name="CustomShape 2"/>
            <p:cNvSpPr/>
            <p:nvPr/>
          </p:nvSpPr>
          <p:spPr>
            <a:xfrm>
              <a:off x="0" y="2575080"/>
              <a:ext cx="98640" cy="6238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3"/>
            <p:cNvSpPr/>
            <p:nvPr/>
          </p:nvSpPr>
          <p:spPr>
            <a:xfrm>
              <a:off x="128520" y="3156480"/>
              <a:ext cx="644400" cy="23202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4"/>
            <p:cNvSpPr/>
            <p:nvPr/>
          </p:nvSpPr>
          <p:spPr>
            <a:xfrm>
              <a:off x="807120" y="5447160"/>
              <a:ext cx="607320" cy="14180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5"/>
            <p:cNvSpPr/>
            <p:nvPr/>
          </p:nvSpPr>
          <p:spPr>
            <a:xfrm>
              <a:off x="959760" y="6503760"/>
              <a:ext cx="169200" cy="3614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6"/>
            <p:cNvSpPr/>
            <p:nvPr/>
          </p:nvSpPr>
          <p:spPr>
            <a:xfrm>
              <a:off x="100800" y="3201120"/>
              <a:ext cx="819720" cy="33264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7"/>
            <p:cNvSpPr/>
            <p:nvPr/>
          </p:nvSpPr>
          <p:spPr>
            <a:xfrm>
              <a:off x="22320" y="228600"/>
              <a:ext cx="104040" cy="29257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8"/>
            <p:cNvSpPr/>
            <p:nvPr/>
          </p:nvSpPr>
          <p:spPr>
            <a:xfrm>
              <a:off x="78120" y="2944080"/>
              <a:ext cx="75960" cy="4917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9"/>
            <p:cNvSpPr/>
            <p:nvPr/>
          </p:nvSpPr>
          <p:spPr>
            <a:xfrm>
              <a:off x="769680" y="5478840"/>
              <a:ext cx="187920" cy="10227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10"/>
            <p:cNvSpPr/>
            <p:nvPr/>
          </p:nvSpPr>
          <p:spPr>
            <a:xfrm>
              <a:off x="775440" y="1398960"/>
              <a:ext cx="2073960" cy="40460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11"/>
            <p:cNvSpPr/>
            <p:nvPr/>
          </p:nvSpPr>
          <p:spPr>
            <a:xfrm>
              <a:off x="922680" y="6530040"/>
              <a:ext cx="159840" cy="3351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12"/>
            <p:cNvSpPr/>
            <p:nvPr/>
          </p:nvSpPr>
          <p:spPr>
            <a:xfrm>
              <a:off x="769680" y="5359320"/>
              <a:ext cx="35280" cy="2196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3"/>
            <p:cNvSpPr/>
            <p:nvPr/>
          </p:nvSpPr>
          <p:spPr>
            <a:xfrm>
              <a:off x="849960" y="6244560"/>
              <a:ext cx="236520" cy="6202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9" name="Group 14"/>
          <p:cNvGrpSpPr/>
          <p:nvPr/>
        </p:nvGrpSpPr>
        <p:grpSpPr>
          <a:xfrm>
            <a:off x="27360" y="-720"/>
            <a:ext cx="2354400" cy="6851880"/>
            <a:chOff x="27360" y="-720"/>
            <a:chExt cx="2354400" cy="6851880"/>
          </a:xfrm>
        </p:grpSpPr>
        <p:sp>
          <p:nvSpPr>
            <p:cNvPr id="80" name="CustomShape 15"/>
            <p:cNvSpPr/>
            <p:nvPr/>
          </p:nvSpPr>
          <p:spPr>
            <a:xfrm>
              <a:off x="27360" y="-720"/>
              <a:ext cx="492120" cy="43988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16"/>
            <p:cNvSpPr/>
            <p:nvPr/>
          </p:nvSpPr>
          <p:spPr>
            <a:xfrm>
              <a:off x="550440" y="4316400"/>
              <a:ext cx="421200" cy="15786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17"/>
            <p:cNvSpPr/>
            <p:nvPr/>
          </p:nvSpPr>
          <p:spPr>
            <a:xfrm>
              <a:off x="1006200" y="5862600"/>
              <a:ext cx="428760" cy="9885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18"/>
            <p:cNvSpPr/>
            <p:nvPr/>
          </p:nvSpPr>
          <p:spPr>
            <a:xfrm>
              <a:off x="521640" y="4364280"/>
              <a:ext cx="549720" cy="22338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9"/>
            <p:cNvSpPr/>
            <p:nvPr/>
          </p:nvSpPr>
          <p:spPr>
            <a:xfrm>
              <a:off x="468000" y="1289160"/>
              <a:ext cx="172080" cy="30250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20"/>
            <p:cNvSpPr/>
            <p:nvPr/>
          </p:nvSpPr>
          <p:spPr>
            <a:xfrm>
              <a:off x="1111680" y="6571440"/>
              <a:ext cx="132120" cy="2793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21"/>
            <p:cNvSpPr/>
            <p:nvPr/>
          </p:nvSpPr>
          <p:spPr>
            <a:xfrm>
              <a:off x="502560" y="4107600"/>
              <a:ext cx="80280" cy="509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22"/>
            <p:cNvSpPr/>
            <p:nvPr/>
          </p:nvSpPr>
          <p:spPr>
            <a:xfrm>
              <a:off x="973800" y="3145680"/>
              <a:ext cx="1407960" cy="27147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23"/>
            <p:cNvSpPr/>
            <p:nvPr/>
          </p:nvSpPr>
          <p:spPr>
            <a:xfrm>
              <a:off x="1073520" y="6600240"/>
              <a:ext cx="118440" cy="2509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24"/>
            <p:cNvSpPr/>
            <p:nvPr/>
          </p:nvSpPr>
          <p:spPr>
            <a:xfrm>
              <a:off x="973800" y="5897160"/>
              <a:ext cx="135720" cy="6721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25"/>
            <p:cNvSpPr/>
            <p:nvPr/>
          </p:nvSpPr>
          <p:spPr>
            <a:xfrm>
              <a:off x="973800" y="5772600"/>
              <a:ext cx="36000" cy="2257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26"/>
            <p:cNvSpPr/>
            <p:nvPr/>
          </p:nvSpPr>
          <p:spPr>
            <a:xfrm>
              <a:off x="1006200" y="6322680"/>
              <a:ext cx="208440" cy="5284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2" name="CustomShape 27"/>
          <p:cNvSpPr/>
          <p:nvPr/>
        </p:nvSpPr>
        <p:spPr>
          <a:xfrm>
            <a:off x="0" y="0"/>
            <a:ext cx="180720" cy="68558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28"/>
          <p:cNvSpPr/>
          <p:nvPr/>
        </p:nvSpPr>
        <p:spPr>
          <a:xfrm flipV="1">
            <a:off x="-2160" y="709920"/>
            <a:ext cx="1586520" cy="5050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5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"/>
          <p:cNvGrpSpPr/>
          <p:nvPr/>
        </p:nvGrpSpPr>
        <p:grpSpPr>
          <a:xfrm>
            <a:off x="0" y="228600"/>
            <a:ext cx="2849400" cy="6636600"/>
            <a:chOff x="0" y="228600"/>
            <a:chExt cx="2849400" cy="6636600"/>
          </a:xfrm>
        </p:grpSpPr>
        <p:sp>
          <p:nvSpPr>
            <p:cNvPr id="199" name="CustomShape 2"/>
            <p:cNvSpPr/>
            <p:nvPr/>
          </p:nvSpPr>
          <p:spPr>
            <a:xfrm>
              <a:off x="0" y="2575080"/>
              <a:ext cx="98640" cy="6238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3"/>
            <p:cNvSpPr/>
            <p:nvPr/>
          </p:nvSpPr>
          <p:spPr>
            <a:xfrm>
              <a:off x="128520" y="3156480"/>
              <a:ext cx="644400" cy="23202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CustomShape 4"/>
            <p:cNvSpPr/>
            <p:nvPr/>
          </p:nvSpPr>
          <p:spPr>
            <a:xfrm>
              <a:off x="807120" y="5447160"/>
              <a:ext cx="607320" cy="14180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5"/>
            <p:cNvSpPr/>
            <p:nvPr/>
          </p:nvSpPr>
          <p:spPr>
            <a:xfrm>
              <a:off x="959760" y="6503760"/>
              <a:ext cx="169200" cy="3614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6"/>
            <p:cNvSpPr/>
            <p:nvPr/>
          </p:nvSpPr>
          <p:spPr>
            <a:xfrm>
              <a:off x="100800" y="3201120"/>
              <a:ext cx="819720" cy="33264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7"/>
            <p:cNvSpPr/>
            <p:nvPr/>
          </p:nvSpPr>
          <p:spPr>
            <a:xfrm>
              <a:off x="22320" y="228600"/>
              <a:ext cx="104040" cy="29257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8"/>
            <p:cNvSpPr/>
            <p:nvPr/>
          </p:nvSpPr>
          <p:spPr>
            <a:xfrm>
              <a:off x="78120" y="2944080"/>
              <a:ext cx="75960" cy="4917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CustomShape 9"/>
            <p:cNvSpPr/>
            <p:nvPr/>
          </p:nvSpPr>
          <p:spPr>
            <a:xfrm>
              <a:off x="769680" y="5478840"/>
              <a:ext cx="187920" cy="10227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CustomShape 10"/>
            <p:cNvSpPr/>
            <p:nvPr/>
          </p:nvSpPr>
          <p:spPr>
            <a:xfrm>
              <a:off x="775440" y="1398960"/>
              <a:ext cx="2073960" cy="40460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CustomShape 11"/>
            <p:cNvSpPr/>
            <p:nvPr/>
          </p:nvSpPr>
          <p:spPr>
            <a:xfrm>
              <a:off x="922680" y="6530040"/>
              <a:ext cx="159840" cy="3351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CustomShape 12"/>
            <p:cNvSpPr/>
            <p:nvPr/>
          </p:nvSpPr>
          <p:spPr>
            <a:xfrm>
              <a:off x="769680" y="5359320"/>
              <a:ext cx="35280" cy="2196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13"/>
            <p:cNvSpPr/>
            <p:nvPr/>
          </p:nvSpPr>
          <p:spPr>
            <a:xfrm>
              <a:off x="849960" y="6244560"/>
              <a:ext cx="236520" cy="6202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1" name="Group 14"/>
          <p:cNvGrpSpPr/>
          <p:nvPr/>
        </p:nvGrpSpPr>
        <p:grpSpPr>
          <a:xfrm>
            <a:off x="27360" y="-720"/>
            <a:ext cx="2354400" cy="6851880"/>
            <a:chOff x="27360" y="-720"/>
            <a:chExt cx="2354400" cy="6851880"/>
          </a:xfrm>
        </p:grpSpPr>
        <p:sp>
          <p:nvSpPr>
            <p:cNvPr id="212" name="CustomShape 15"/>
            <p:cNvSpPr/>
            <p:nvPr/>
          </p:nvSpPr>
          <p:spPr>
            <a:xfrm>
              <a:off x="27360" y="-720"/>
              <a:ext cx="492120" cy="43988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16"/>
            <p:cNvSpPr/>
            <p:nvPr/>
          </p:nvSpPr>
          <p:spPr>
            <a:xfrm>
              <a:off x="550440" y="4316400"/>
              <a:ext cx="421200" cy="15786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CustomShape 17"/>
            <p:cNvSpPr/>
            <p:nvPr/>
          </p:nvSpPr>
          <p:spPr>
            <a:xfrm>
              <a:off x="1006200" y="5862600"/>
              <a:ext cx="428760" cy="9885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CustomShape 18"/>
            <p:cNvSpPr/>
            <p:nvPr/>
          </p:nvSpPr>
          <p:spPr>
            <a:xfrm>
              <a:off x="521640" y="4364280"/>
              <a:ext cx="549720" cy="22338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CustomShape 19"/>
            <p:cNvSpPr/>
            <p:nvPr/>
          </p:nvSpPr>
          <p:spPr>
            <a:xfrm>
              <a:off x="468000" y="1289160"/>
              <a:ext cx="172080" cy="30250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20"/>
            <p:cNvSpPr/>
            <p:nvPr/>
          </p:nvSpPr>
          <p:spPr>
            <a:xfrm>
              <a:off x="1111680" y="6571440"/>
              <a:ext cx="132120" cy="2793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CustomShape 21"/>
            <p:cNvSpPr/>
            <p:nvPr/>
          </p:nvSpPr>
          <p:spPr>
            <a:xfrm>
              <a:off x="502560" y="4107600"/>
              <a:ext cx="80280" cy="509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CustomShape 22"/>
            <p:cNvSpPr/>
            <p:nvPr/>
          </p:nvSpPr>
          <p:spPr>
            <a:xfrm>
              <a:off x="973800" y="3145680"/>
              <a:ext cx="1407960" cy="27147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" name="CustomShape 23"/>
            <p:cNvSpPr/>
            <p:nvPr/>
          </p:nvSpPr>
          <p:spPr>
            <a:xfrm>
              <a:off x="1073520" y="6600240"/>
              <a:ext cx="118440" cy="2509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CustomShape 24"/>
            <p:cNvSpPr/>
            <p:nvPr/>
          </p:nvSpPr>
          <p:spPr>
            <a:xfrm>
              <a:off x="973800" y="5897160"/>
              <a:ext cx="135720" cy="6721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CustomShape 25"/>
            <p:cNvSpPr/>
            <p:nvPr/>
          </p:nvSpPr>
          <p:spPr>
            <a:xfrm>
              <a:off x="973800" y="5772600"/>
              <a:ext cx="36000" cy="2257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CustomShape 26"/>
            <p:cNvSpPr/>
            <p:nvPr/>
          </p:nvSpPr>
          <p:spPr>
            <a:xfrm>
              <a:off x="1006200" y="6322680"/>
              <a:ext cx="208440" cy="5284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4" name="CustomShape 27"/>
          <p:cNvSpPr/>
          <p:nvPr/>
        </p:nvSpPr>
        <p:spPr>
          <a:xfrm>
            <a:off x="0" y="0"/>
            <a:ext cx="180720" cy="68558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5" name="CustomShape 28"/>
          <p:cNvSpPr/>
          <p:nvPr/>
        </p:nvSpPr>
        <p:spPr>
          <a:xfrm flipV="1">
            <a:off x="-2160" y="709920"/>
            <a:ext cx="1586520" cy="5050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27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roup 1"/>
          <p:cNvGrpSpPr/>
          <p:nvPr/>
        </p:nvGrpSpPr>
        <p:grpSpPr>
          <a:xfrm>
            <a:off x="0" y="228600"/>
            <a:ext cx="2849400" cy="6636600"/>
            <a:chOff x="0" y="228600"/>
            <a:chExt cx="2849400" cy="6636600"/>
          </a:xfrm>
        </p:grpSpPr>
        <p:sp>
          <p:nvSpPr>
            <p:cNvPr id="265" name="CustomShape 2"/>
            <p:cNvSpPr/>
            <p:nvPr/>
          </p:nvSpPr>
          <p:spPr>
            <a:xfrm>
              <a:off x="0" y="2575080"/>
              <a:ext cx="98640" cy="6238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CustomShape 3"/>
            <p:cNvSpPr/>
            <p:nvPr/>
          </p:nvSpPr>
          <p:spPr>
            <a:xfrm>
              <a:off x="128520" y="3156480"/>
              <a:ext cx="644400" cy="23202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CustomShape 4"/>
            <p:cNvSpPr/>
            <p:nvPr/>
          </p:nvSpPr>
          <p:spPr>
            <a:xfrm>
              <a:off x="807120" y="5447160"/>
              <a:ext cx="607320" cy="14180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CustomShape 5"/>
            <p:cNvSpPr/>
            <p:nvPr/>
          </p:nvSpPr>
          <p:spPr>
            <a:xfrm>
              <a:off x="959760" y="6503760"/>
              <a:ext cx="169200" cy="3614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CustomShape 6"/>
            <p:cNvSpPr/>
            <p:nvPr/>
          </p:nvSpPr>
          <p:spPr>
            <a:xfrm>
              <a:off x="100800" y="3201120"/>
              <a:ext cx="819720" cy="33264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CustomShape 7"/>
            <p:cNvSpPr/>
            <p:nvPr/>
          </p:nvSpPr>
          <p:spPr>
            <a:xfrm>
              <a:off x="22320" y="228600"/>
              <a:ext cx="104040" cy="29257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CustomShape 8"/>
            <p:cNvSpPr/>
            <p:nvPr/>
          </p:nvSpPr>
          <p:spPr>
            <a:xfrm>
              <a:off x="78120" y="2944080"/>
              <a:ext cx="75960" cy="4917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" name="CustomShape 9"/>
            <p:cNvSpPr/>
            <p:nvPr/>
          </p:nvSpPr>
          <p:spPr>
            <a:xfrm>
              <a:off x="769680" y="5478840"/>
              <a:ext cx="187920" cy="10227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10"/>
            <p:cNvSpPr/>
            <p:nvPr/>
          </p:nvSpPr>
          <p:spPr>
            <a:xfrm>
              <a:off x="775440" y="1398960"/>
              <a:ext cx="2073960" cy="40460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11"/>
            <p:cNvSpPr/>
            <p:nvPr/>
          </p:nvSpPr>
          <p:spPr>
            <a:xfrm>
              <a:off x="922680" y="6530040"/>
              <a:ext cx="159840" cy="3351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12"/>
            <p:cNvSpPr/>
            <p:nvPr/>
          </p:nvSpPr>
          <p:spPr>
            <a:xfrm>
              <a:off x="769680" y="5359320"/>
              <a:ext cx="35280" cy="2196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CustomShape 13"/>
            <p:cNvSpPr/>
            <p:nvPr/>
          </p:nvSpPr>
          <p:spPr>
            <a:xfrm>
              <a:off x="849960" y="6244560"/>
              <a:ext cx="236520" cy="6202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77" name="Group 14"/>
          <p:cNvGrpSpPr/>
          <p:nvPr/>
        </p:nvGrpSpPr>
        <p:grpSpPr>
          <a:xfrm>
            <a:off x="27360" y="-720"/>
            <a:ext cx="2354400" cy="6851880"/>
            <a:chOff x="27360" y="-720"/>
            <a:chExt cx="2354400" cy="6851880"/>
          </a:xfrm>
        </p:grpSpPr>
        <p:sp>
          <p:nvSpPr>
            <p:cNvPr id="278" name="CustomShape 15"/>
            <p:cNvSpPr/>
            <p:nvPr/>
          </p:nvSpPr>
          <p:spPr>
            <a:xfrm>
              <a:off x="27360" y="-720"/>
              <a:ext cx="492120" cy="43988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" name="CustomShape 16"/>
            <p:cNvSpPr/>
            <p:nvPr/>
          </p:nvSpPr>
          <p:spPr>
            <a:xfrm>
              <a:off x="550440" y="4316400"/>
              <a:ext cx="421200" cy="15786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" name="CustomShape 17"/>
            <p:cNvSpPr/>
            <p:nvPr/>
          </p:nvSpPr>
          <p:spPr>
            <a:xfrm>
              <a:off x="1006200" y="5862600"/>
              <a:ext cx="428760" cy="9885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" name="CustomShape 18"/>
            <p:cNvSpPr/>
            <p:nvPr/>
          </p:nvSpPr>
          <p:spPr>
            <a:xfrm>
              <a:off x="521640" y="4364280"/>
              <a:ext cx="549720" cy="22338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" name="CustomShape 19"/>
            <p:cNvSpPr/>
            <p:nvPr/>
          </p:nvSpPr>
          <p:spPr>
            <a:xfrm>
              <a:off x="468000" y="1289160"/>
              <a:ext cx="172080" cy="30250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" name="CustomShape 20"/>
            <p:cNvSpPr/>
            <p:nvPr/>
          </p:nvSpPr>
          <p:spPr>
            <a:xfrm>
              <a:off x="1111680" y="6571440"/>
              <a:ext cx="132120" cy="2793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" name="CustomShape 21"/>
            <p:cNvSpPr/>
            <p:nvPr/>
          </p:nvSpPr>
          <p:spPr>
            <a:xfrm>
              <a:off x="502560" y="4107600"/>
              <a:ext cx="80280" cy="509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" name="CustomShape 22"/>
            <p:cNvSpPr/>
            <p:nvPr/>
          </p:nvSpPr>
          <p:spPr>
            <a:xfrm>
              <a:off x="973800" y="3145680"/>
              <a:ext cx="1407960" cy="27147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23"/>
            <p:cNvSpPr/>
            <p:nvPr/>
          </p:nvSpPr>
          <p:spPr>
            <a:xfrm>
              <a:off x="1073520" y="6600240"/>
              <a:ext cx="118440" cy="2509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24"/>
            <p:cNvSpPr/>
            <p:nvPr/>
          </p:nvSpPr>
          <p:spPr>
            <a:xfrm>
              <a:off x="973800" y="5897160"/>
              <a:ext cx="135720" cy="6721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25"/>
            <p:cNvSpPr/>
            <p:nvPr/>
          </p:nvSpPr>
          <p:spPr>
            <a:xfrm>
              <a:off x="973800" y="5772600"/>
              <a:ext cx="36000" cy="2257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26"/>
            <p:cNvSpPr/>
            <p:nvPr/>
          </p:nvSpPr>
          <p:spPr>
            <a:xfrm>
              <a:off x="1006200" y="6322680"/>
              <a:ext cx="208440" cy="5284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0" name="CustomShape 27"/>
          <p:cNvSpPr/>
          <p:nvPr/>
        </p:nvSpPr>
        <p:spPr>
          <a:xfrm>
            <a:off x="0" y="0"/>
            <a:ext cx="180720" cy="68558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1" name="CustomShape 28"/>
          <p:cNvSpPr/>
          <p:nvPr/>
        </p:nvSpPr>
        <p:spPr>
          <a:xfrm flipV="1">
            <a:off x="-2160" y="709920"/>
            <a:ext cx="1586520" cy="5050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3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tourlib.net/zakon/pro_kurorty.htm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1055440" y="1124744"/>
            <a:ext cx="10928370" cy="3286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4000"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 dirty="0" err="1">
                <a:solidFill>
                  <a:srgbClr val="FF0000"/>
                </a:solidFill>
                <a:latin typeface="Century Gothic"/>
                <a:ea typeface="DejaVu Sans"/>
              </a:rPr>
              <a:t>Лекція</a:t>
            </a:r>
            <a:r>
              <a:rPr lang="ru-RU" sz="5400" b="1" strike="noStrike" spc="-1" dirty="0">
                <a:solidFill>
                  <a:srgbClr val="FF0000"/>
                </a:solidFill>
                <a:latin typeface="Century Gothic"/>
                <a:ea typeface="DejaVu Sans"/>
              </a:rPr>
              <a:t> № </a:t>
            </a:r>
            <a:r>
              <a:rPr lang="ru-RU" sz="5400" b="1" strike="noStrike" spc="-1" dirty="0" smtClean="0">
                <a:solidFill>
                  <a:srgbClr val="FF0000"/>
                </a:solidFill>
                <a:latin typeface="Century Gothic"/>
                <a:ea typeface="DejaVu Sans"/>
              </a:rPr>
              <a:t>8</a:t>
            </a:r>
            <a:endParaRPr lang="ru-RU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ru-RU" sz="3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Тема: </a:t>
            </a:r>
            <a:r>
              <a:rPr lang="ru-RU" sz="4300" b="1" dirty="0" err="1" smtClean="0">
                <a:solidFill>
                  <a:srgbClr val="7030A0"/>
                </a:solidFill>
              </a:rPr>
              <a:t>Історія</a:t>
            </a:r>
            <a:r>
              <a:rPr lang="ru-RU" sz="4300" b="1" dirty="0" smtClean="0">
                <a:solidFill>
                  <a:srgbClr val="7030A0"/>
                </a:solidFill>
              </a:rPr>
              <a:t> </a:t>
            </a:r>
            <a:r>
              <a:rPr lang="ru-RU" sz="4300" b="1" dirty="0" err="1" smtClean="0">
                <a:solidFill>
                  <a:srgbClr val="7030A0"/>
                </a:solidFill>
              </a:rPr>
              <a:t>розвитку</a:t>
            </a:r>
            <a:r>
              <a:rPr lang="ru-RU" sz="4300" b="1" dirty="0" smtClean="0">
                <a:solidFill>
                  <a:srgbClr val="7030A0"/>
                </a:solidFill>
              </a:rPr>
              <a:t> </a:t>
            </a:r>
            <a:r>
              <a:rPr lang="ru-RU" sz="4300" b="1" dirty="0" err="1" smtClean="0">
                <a:solidFill>
                  <a:srgbClr val="7030A0"/>
                </a:solidFill>
              </a:rPr>
              <a:t>санаторно-курортної</a:t>
            </a:r>
            <a:r>
              <a:rPr lang="ru-RU" sz="4300" b="1" dirty="0" smtClean="0">
                <a:solidFill>
                  <a:srgbClr val="7030A0"/>
                </a:solidFill>
              </a:rPr>
              <a:t> </a:t>
            </a:r>
            <a:r>
              <a:rPr lang="ru-RU" sz="4300" b="1" dirty="0" err="1" smtClean="0">
                <a:solidFill>
                  <a:srgbClr val="7030A0"/>
                </a:solidFill>
              </a:rPr>
              <a:t>справи</a:t>
            </a:r>
            <a:r>
              <a:rPr lang="ru-RU" sz="4300" b="1" dirty="0" smtClean="0">
                <a:solidFill>
                  <a:srgbClr val="7030A0"/>
                </a:solidFill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ru-RU" sz="4300" b="1" dirty="0" err="1" smtClean="0">
                <a:solidFill>
                  <a:srgbClr val="7030A0"/>
                </a:solidFill>
              </a:rPr>
              <a:t>Курорти</a:t>
            </a:r>
            <a:r>
              <a:rPr lang="ru-RU" sz="4300" b="1" dirty="0" smtClean="0">
                <a:solidFill>
                  <a:srgbClr val="7030A0"/>
                </a:solidFill>
              </a:rPr>
              <a:t> та </a:t>
            </a:r>
            <a:r>
              <a:rPr lang="ru-RU" sz="4300" b="1" dirty="0" err="1" smtClean="0">
                <a:solidFill>
                  <a:srgbClr val="7030A0"/>
                </a:solidFill>
              </a:rPr>
              <a:t>їх</a:t>
            </a:r>
            <a:r>
              <a:rPr lang="ru-RU" sz="4300" b="1" dirty="0" smtClean="0">
                <a:solidFill>
                  <a:srgbClr val="7030A0"/>
                </a:solidFill>
              </a:rPr>
              <a:t> </a:t>
            </a:r>
            <a:r>
              <a:rPr lang="ru-RU" sz="4300" b="1" dirty="0" err="1" smtClean="0">
                <a:solidFill>
                  <a:srgbClr val="7030A0"/>
                </a:solidFill>
              </a:rPr>
              <a:t>типи</a:t>
            </a:r>
            <a:endParaRPr lang="ru-RU" sz="4300" b="1" strike="noStrike" spc="-1" dirty="0">
              <a:solidFill>
                <a:srgbClr val="7030A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084" y="285728"/>
            <a:ext cx="1178727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FF0000"/>
                </a:solidFill>
              </a:rPr>
              <a:t>3. </a:t>
            </a:r>
            <a:r>
              <a:rPr lang="ru-RU" sz="2200" b="1" dirty="0" err="1" smtClean="0">
                <a:solidFill>
                  <a:srgbClr val="FF0000"/>
                </a:solidFill>
              </a:rPr>
              <a:t>Історія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розвитку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санаторно-курортної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справи</a:t>
            </a:r>
            <a:r>
              <a:rPr lang="ru-RU" sz="2200" b="1" dirty="0" smtClean="0">
                <a:solidFill>
                  <a:srgbClr val="FF0000"/>
                </a:solidFill>
              </a:rPr>
              <a:t> в </a:t>
            </a:r>
            <a:r>
              <a:rPr lang="ru-RU" sz="2200" b="1" dirty="0" err="1" smtClean="0">
                <a:solidFill>
                  <a:srgbClr val="FF0000"/>
                </a:solidFill>
              </a:rPr>
              <a:t>радянський</a:t>
            </a:r>
            <a:r>
              <a:rPr lang="ru-RU" sz="2200" b="1" dirty="0" smtClean="0">
                <a:solidFill>
                  <a:srgbClr val="FF0000"/>
                </a:solidFill>
              </a:rPr>
              <a:t> та </a:t>
            </a:r>
            <a:r>
              <a:rPr lang="ru-RU" sz="2200" b="1" dirty="0" err="1" smtClean="0">
                <a:solidFill>
                  <a:srgbClr val="FF0000"/>
                </a:solidFill>
              </a:rPr>
              <a:t>сучасний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періоди</a:t>
            </a:r>
            <a:r>
              <a:rPr lang="ru-RU" sz="2200" b="1" dirty="0" smtClean="0">
                <a:solidFill>
                  <a:srgbClr val="FF0000"/>
                </a:solidFill>
              </a:rPr>
              <a:t>.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3836" y="1142984"/>
            <a:ext cx="11358642" cy="56520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У </a:t>
            </a:r>
            <a:r>
              <a:rPr lang="ru-RU" sz="2200" b="1" dirty="0" err="1" smtClean="0"/>
              <a:t>перші</a:t>
            </a:r>
            <a:r>
              <a:rPr lang="ru-RU" sz="2200" b="1" dirty="0" smtClean="0"/>
              <a:t> ж роки </a:t>
            </a:r>
            <a:r>
              <a:rPr lang="ru-RU" sz="2200" b="1" dirty="0" err="1" smtClean="0"/>
              <a:t>радянського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періоду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було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прийнято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декілька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декретів</a:t>
            </a:r>
            <a:r>
              <a:rPr lang="ru-RU" sz="2200" b="1" dirty="0" smtClean="0"/>
              <a:t>:</a:t>
            </a:r>
          </a:p>
          <a:p>
            <a:pPr algn="just"/>
            <a:r>
              <a:rPr lang="ru-RU" sz="2200" b="1" i="1" dirty="0" smtClean="0"/>
              <a:t>- про </a:t>
            </a:r>
            <a:r>
              <a:rPr lang="ru-RU" sz="2200" b="1" i="1" dirty="0" err="1" smtClean="0"/>
              <a:t>націоналізацію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курортів</a:t>
            </a:r>
            <a:r>
              <a:rPr lang="ru-RU" sz="2200" b="1" i="1" dirty="0" smtClean="0"/>
              <a:t>;</a:t>
            </a:r>
          </a:p>
          <a:p>
            <a:pPr algn="just"/>
            <a:r>
              <a:rPr lang="ru-RU" sz="2200" b="1" i="1" dirty="0" smtClean="0"/>
              <a:t>- про </a:t>
            </a:r>
            <a:r>
              <a:rPr lang="ru-RU" sz="2200" b="1" i="1" dirty="0" err="1" smtClean="0"/>
              <a:t>лікувальні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місцевості</a:t>
            </a:r>
            <a:r>
              <a:rPr lang="ru-RU" sz="2200" b="1" i="1" dirty="0" smtClean="0"/>
              <a:t> державного </a:t>
            </a:r>
            <a:r>
              <a:rPr lang="ru-RU" sz="2200" b="1" i="1" dirty="0" err="1" smtClean="0"/>
              <a:t>значення</a:t>
            </a:r>
            <a:r>
              <a:rPr lang="ru-RU" sz="2200" b="1" i="1" dirty="0" smtClean="0"/>
              <a:t>;</a:t>
            </a:r>
          </a:p>
          <a:p>
            <a:pPr algn="just"/>
            <a:r>
              <a:rPr lang="ru-RU" sz="2200" b="1" i="1" dirty="0" smtClean="0"/>
              <a:t>- про </a:t>
            </a:r>
            <a:r>
              <a:rPr lang="ru-RU" sz="2200" b="1" i="1" dirty="0" err="1" smtClean="0"/>
              <a:t>використання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Криму</a:t>
            </a:r>
            <a:r>
              <a:rPr lang="ru-RU" sz="2200" b="1" i="1" dirty="0" smtClean="0"/>
              <a:t> для </a:t>
            </a:r>
            <a:r>
              <a:rPr lang="ru-RU" sz="2200" b="1" i="1" dirty="0" err="1" smtClean="0"/>
              <a:t>лікування</a:t>
            </a:r>
            <a:r>
              <a:rPr lang="ru-RU" sz="2200" b="1" i="1" dirty="0" smtClean="0"/>
              <a:t> трудящих;</a:t>
            </a:r>
          </a:p>
          <a:p>
            <a:pPr algn="just"/>
            <a:r>
              <a:rPr lang="ru-RU" sz="2200" b="1" i="1" dirty="0" smtClean="0"/>
              <a:t>- про </a:t>
            </a:r>
            <a:r>
              <a:rPr lang="ru-RU" sz="2200" b="1" i="1" dirty="0" err="1" smtClean="0"/>
              <a:t>організацію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будинків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відпочинку</a:t>
            </a:r>
            <a:r>
              <a:rPr lang="ru-RU" sz="2200" b="1" i="1" dirty="0" smtClean="0"/>
              <a:t>;</a:t>
            </a:r>
          </a:p>
          <a:p>
            <a:pPr algn="just"/>
            <a:r>
              <a:rPr lang="ru-RU" sz="2200" b="1" i="1" dirty="0" smtClean="0"/>
              <a:t>- про </a:t>
            </a:r>
            <a:r>
              <a:rPr lang="ru-RU" sz="2200" b="1" i="1" dirty="0" err="1" smtClean="0"/>
              <a:t>принципи</a:t>
            </a:r>
            <a:r>
              <a:rPr lang="ru-RU" sz="2200" b="1" i="1" dirty="0" smtClean="0"/>
              <a:t> санаторно-курортного </a:t>
            </a:r>
            <a:r>
              <a:rPr lang="ru-RU" sz="2200" b="1" i="1" dirty="0" err="1" smtClean="0"/>
              <a:t>лікування</a:t>
            </a:r>
            <a:r>
              <a:rPr lang="ru-RU" sz="2200" b="1" i="1" dirty="0" smtClean="0"/>
              <a:t>;</a:t>
            </a:r>
          </a:p>
          <a:p>
            <a:pPr algn="just"/>
            <a:r>
              <a:rPr lang="ru-RU" sz="2200" b="1" i="1" dirty="0" smtClean="0"/>
              <a:t>- про </a:t>
            </a:r>
            <a:r>
              <a:rPr lang="ru-RU" sz="2200" b="1" i="1" dirty="0" err="1" smtClean="0"/>
              <a:t>охорону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природних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ресурсів</a:t>
            </a:r>
            <a:r>
              <a:rPr lang="ru-RU" sz="2200" b="1" i="1" dirty="0" smtClean="0"/>
              <a:t>.</a:t>
            </a:r>
          </a:p>
          <a:p>
            <a:pPr algn="just"/>
            <a:r>
              <a:rPr lang="ru-RU" sz="2200" b="1" dirty="0" smtClean="0"/>
              <a:t>Декрет «</a:t>
            </a:r>
            <a:r>
              <a:rPr lang="ru-RU" sz="2200" b="1" i="1" dirty="0" smtClean="0">
                <a:solidFill>
                  <a:srgbClr val="7030A0"/>
                </a:solidFill>
              </a:rPr>
              <a:t>Про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лікувальні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місцевості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загальнодержавного</a:t>
            </a:r>
            <a:r>
              <a:rPr lang="ru-RU" sz="2200" b="1" i="1" dirty="0" smtClean="0">
                <a:solidFill>
                  <a:srgbClr val="7030A0"/>
                </a:solidFill>
              </a:rPr>
              <a:t>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значення</a:t>
            </a:r>
            <a:r>
              <a:rPr lang="ru-RU" sz="2200" b="1" dirty="0" smtClean="0"/>
              <a:t>» (1919 </a:t>
            </a:r>
            <a:r>
              <a:rPr lang="ru-RU" sz="2200" b="1" dirty="0" err="1" smtClean="0"/>
              <a:t>рік</a:t>
            </a:r>
            <a:r>
              <a:rPr lang="ru-RU" sz="2200" b="1" dirty="0" smtClean="0"/>
              <a:t>) проголосив </a:t>
            </a:r>
            <a:r>
              <a:rPr lang="ru-RU" sz="2200" b="1" dirty="0" err="1" smtClean="0"/>
              <a:t>націоналізацію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курортів</a:t>
            </a:r>
            <a:r>
              <a:rPr lang="ru-RU" sz="2200" b="1" dirty="0" smtClean="0"/>
              <a:t>.</a:t>
            </a:r>
          </a:p>
          <a:p>
            <a:pPr algn="just"/>
            <a:r>
              <a:rPr lang="ru-RU" sz="2200" b="1" dirty="0" err="1" smtClean="0"/>
              <a:t>Важкий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економічний</a:t>
            </a:r>
            <a:r>
              <a:rPr lang="ru-RU" sz="2200" b="1" dirty="0" smtClean="0"/>
              <a:t> стан </a:t>
            </a:r>
            <a:r>
              <a:rPr lang="ru-RU" sz="2200" b="1" dirty="0" err="1" smtClean="0"/>
              <a:t>країни</a:t>
            </a:r>
            <a:r>
              <a:rPr lang="ru-RU" sz="2200" b="1" dirty="0" smtClean="0"/>
              <a:t> не дозволяв </a:t>
            </a:r>
            <a:r>
              <a:rPr lang="ru-RU" sz="2200" b="1" dirty="0" err="1" smtClean="0"/>
              <a:t>виділяти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достатні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кошти</a:t>
            </a:r>
            <a:r>
              <a:rPr lang="ru-RU" sz="2200" b="1" dirty="0" smtClean="0"/>
              <a:t> для </a:t>
            </a:r>
            <a:r>
              <a:rPr lang="ru-RU" sz="2200" b="1" dirty="0" err="1" smtClean="0"/>
              <a:t>розвитку</a:t>
            </a:r>
            <a:r>
              <a:rPr lang="ru-RU" sz="2200" b="1" dirty="0" smtClean="0"/>
              <a:t> курортного </a:t>
            </a:r>
            <a:r>
              <a:rPr lang="ru-RU" sz="2200" b="1" dirty="0" err="1" smtClean="0"/>
              <a:t>господарства</a:t>
            </a:r>
            <a:r>
              <a:rPr lang="ru-RU" sz="2200" b="1" dirty="0" smtClean="0"/>
              <a:t>. У </a:t>
            </a:r>
            <a:r>
              <a:rPr lang="ru-RU" sz="2200" b="1" dirty="0" smtClean="0">
                <a:solidFill>
                  <a:srgbClr val="7030A0"/>
                </a:solidFill>
              </a:rPr>
              <a:t>1919 </a:t>
            </a:r>
            <a:r>
              <a:rPr lang="ru-RU" sz="2200" b="1" dirty="0" err="1" smtClean="0">
                <a:solidFill>
                  <a:srgbClr val="7030A0"/>
                </a:solidFill>
              </a:rPr>
              <a:t>році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країні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існувало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всього</a:t>
            </a:r>
            <a:r>
              <a:rPr lang="ru-RU" sz="2200" b="1" dirty="0" smtClean="0"/>
              <a:t> 5 </a:t>
            </a:r>
            <a:r>
              <a:rPr lang="ru-RU" sz="2200" b="1" dirty="0" err="1" smtClean="0"/>
              <a:t>курортів</a:t>
            </a:r>
            <a:r>
              <a:rPr lang="ru-RU" sz="2200" b="1" dirty="0" smtClean="0"/>
              <a:t> — Стара Русса, </a:t>
            </a:r>
            <a:r>
              <a:rPr lang="ru-RU" sz="2200" b="1" dirty="0" err="1" smtClean="0"/>
              <a:t>Липецьк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Сергієвські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Мінеральні</a:t>
            </a:r>
            <a:r>
              <a:rPr lang="ru-RU" sz="2200" b="1" dirty="0" smtClean="0"/>
              <a:t> Води, </a:t>
            </a:r>
            <a:r>
              <a:rPr lang="ru-RU" sz="2200" b="1" dirty="0" err="1" smtClean="0"/>
              <a:t>Ельтон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Кашин. У </a:t>
            </a:r>
            <a:r>
              <a:rPr lang="ru-RU" sz="2200" b="1" dirty="0" smtClean="0">
                <a:solidFill>
                  <a:srgbClr val="7030A0"/>
                </a:solidFill>
              </a:rPr>
              <a:t>1920 </a:t>
            </a:r>
            <a:r>
              <a:rPr lang="ru-RU" sz="2200" b="1" dirty="0" err="1" smtClean="0">
                <a:solidFill>
                  <a:srgbClr val="7030A0"/>
                </a:solidFill>
              </a:rPr>
              <a:t>році</a:t>
            </a:r>
            <a:r>
              <a:rPr lang="ru-RU" sz="2200" b="1" dirty="0" smtClean="0">
                <a:solidFill>
                  <a:srgbClr val="7030A0"/>
                </a:solidFill>
              </a:rPr>
              <a:t> </a:t>
            </a:r>
            <a:r>
              <a:rPr lang="ru-RU" sz="2200" b="1" dirty="0" err="1" smtClean="0"/>
              <a:t>загальне</a:t>
            </a:r>
            <a:r>
              <a:rPr lang="ru-RU" sz="2200" b="1" dirty="0" smtClean="0"/>
              <a:t> число </a:t>
            </a:r>
            <a:r>
              <a:rPr lang="ru-RU" sz="2200" b="1" dirty="0" err="1" smtClean="0"/>
              <a:t>курортів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досягло</a:t>
            </a:r>
            <a:r>
              <a:rPr lang="ru-RU" sz="2200" b="1" dirty="0" smtClean="0"/>
              <a:t> 22. У </a:t>
            </a:r>
            <a:r>
              <a:rPr lang="ru-RU" sz="2200" b="1" dirty="0" smtClean="0">
                <a:solidFill>
                  <a:srgbClr val="7030A0"/>
                </a:solidFill>
              </a:rPr>
              <a:t>1921-22 </a:t>
            </a:r>
            <a:r>
              <a:rPr lang="ru-RU" sz="2200" b="1" dirty="0" err="1" smtClean="0">
                <a:solidFill>
                  <a:srgbClr val="7030A0"/>
                </a:solidFill>
              </a:rPr>
              <a:t>рр</a:t>
            </a:r>
            <a:r>
              <a:rPr lang="ru-RU" sz="2200" b="1" dirty="0" smtClean="0">
                <a:solidFill>
                  <a:srgbClr val="7030A0"/>
                </a:solidFill>
              </a:rPr>
              <a:t>. </a:t>
            </a:r>
            <a:r>
              <a:rPr lang="ru-RU" sz="2200" b="1" dirty="0" smtClean="0"/>
              <a:t>почали </a:t>
            </a:r>
            <a:r>
              <a:rPr lang="ru-RU" sz="2200" b="1" dirty="0" err="1" smtClean="0"/>
              <a:t>функціонувати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Чорноморського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узбережжя</a:t>
            </a:r>
            <a:r>
              <a:rPr lang="ru-RU" sz="2200" b="1" dirty="0" smtClean="0"/>
              <a:t> Кавказу (Анапа, </a:t>
            </a:r>
            <a:r>
              <a:rPr lang="ru-RU" sz="2200" b="1" dirty="0" err="1" smtClean="0"/>
              <a:t>Сочі</a:t>
            </a:r>
            <a:r>
              <a:rPr lang="ru-RU" sz="2200" b="1" dirty="0" smtClean="0"/>
              <a:t>) і Прибалтики (</a:t>
            </a:r>
            <a:r>
              <a:rPr lang="ru-RU" sz="2200" b="1" dirty="0" err="1" smtClean="0"/>
              <a:t>Сестрорецьк</a:t>
            </a:r>
            <a:r>
              <a:rPr lang="ru-RU" sz="2200" b="1" dirty="0" smtClean="0"/>
              <a:t>). У 1923 </a:t>
            </a:r>
            <a:r>
              <a:rPr lang="ru-RU" sz="2200" b="1" dirty="0" err="1" smtClean="0"/>
              <a:t>році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відновлюються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Забайкалля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Далекого Сходу.</a:t>
            </a:r>
            <a:endParaRPr lang="ru-RU" sz="2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960" y="142852"/>
            <a:ext cx="11501518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Перший </a:t>
            </a:r>
            <a:r>
              <a:rPr lang="ru-RU" sz="2000" b="1" dirty="0" err="1" smtClean="0"/>
              <a:t>будинок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відпочинку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відкритий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в </a:t>
            </a:r>
            <a:r>
              <a:rPr lang="ru-RU" sz="2000" b="1" dirty="0" err="1" smtClean="0">
                <a:solidFill>
                  <a:srgbClr val="7030A0"/>
                </a:solidFill>
              </a:rPr>
              <a:t>травні</a:t>
            </a:r>
            <a:r>
              <a:rPr lang="ru-RU" sz="2000" b="1" dirty="0" smtClean="0">
                <a:solidFill>
                  <a:srgbClr val="7030A0"/>
                </a:solidFill>
              </a:rPr>
              <a:t> 1920 року </a:t>
            </a:r>
            <a:r>
              <a:rPr lang="ru-RU" sz="2000" b="1" dirty="0" smtClean="0"/>
              <a:t>в одному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палаців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Кам’яному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острові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Петрограді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наступні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Москвою (у </a:t>
            </a:r>
            <a:r>
              <a:rPr lang="ru-RU" sz="2000" b="1" dirty="0" err="1" smtClean="0"/>
              <a:t>Срібному</a:t>
            </a:r>
            <a:r>
              <a:rPr lang="ru-RU" sz="2000" b="1" dirty="0" smtClean="0"/>
              <a:t> Бору, </a:t>
            </a:r>
            <a:r>
              <a:rPr lang="ru-RU" sz="2000" b="1" dirty="0" err="1" smtClean="0"/>
              <a:t>Тарасовці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Звенігороді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Краськові</a:t>
            </a:r>
            <a:r>
              <a:rPr lang="ru-RU" sz="2000" b="1" dirty="0" smtClean="0"/>
              <a:t>), на </a:t>
            </a:r>
            <a:r>
              <a:rPr lang="ru-RU" sz="2000" b="1" dirty="0" err="1" smtClean="0"/>
              <a:t>Уралі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т. д. </a:t>
            </a:r>
            <a:r>
              <a:rPr lang="ru-RU" sz="2000" b="1" dirty="0" err="1" smtClean="0"/>
              <a:t>Перші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санаторії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будинки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відпочинку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створювалися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базі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колишніх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палацових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Лівадія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поміщицьких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Вузьке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Марфіно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Архангельське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садиб</a:t>
            </a:r>
            <a:r>
              <a:rPr lang="ru-RU" sz="2000" b="1" dirty="0" smtClean="0"/>
              <a:t>, дач (</a:t>
            </a:r>
            <a:r>
              <a:rPr lang="ru-RU" sz="2000" b="1" dirty="0" err="1" smtClean="0"/>
              <a:t>Болшево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приватних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санаторіїв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пансіонатів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готелів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У 1920 р. </a:t>
            </a:r>
            <a:r>
              <a:rPr lang="ru-RU" sz="2000" b="1" dirty="0" smtClean="0"/>
              <a:t>в </a:t>
            </a:r>
            <a:r>
              <a:rPr lang="ru-RU" sz="2000" b="1" dirty="0" err="1" smtClean="0"/>
              <a:t>П’ятигорську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створений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Бальнеологічний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інститут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Період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з</a:t>
            </a:r>
            <a:r>
              <a:rPr lang="ru-RU" sz="2000" b="1" dirty="0" smtClean="0">
                <a:solidFill>
                  <a:srgbClr val="7030A0"/>
                </a:solidFill>
              </a:rPr>
              <a:t> 1922 року по 1928 </a:t>
            </a:r>
            <a:r>
              <a:rPr lang="ru-RU" sz="2000" b="1" dirty="0" err="1" smtClean="0">
                <a:solidFill>
                  <a:srgbClr val="7030A0"/>
                </a:solidFill>
              </a:rPr>
              <a:t>рік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/>
              <a:t>характеризується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вдосконаленням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управління</a:t>
            </a:r>
            <a:r>
              <a:rPr lang="ru-RU" sz="2000" b="1" dirty="0" smtClean="0"/>
              <a:t> курортами. На </a:t>
            </a:r>
            <a:r>
              <a:rPr lang="ru-RU" sz="2000" b="1" dirty="0" err="1" smtClean="0"/>
              <a:t>багатьох</a:t>
            </a:r>
            <a:r>
              <a:rPr lang="ru-RU" sz="2000" b="1" dirty="0" smtClean="0"/>
              <a:t> великих курортах </a:t>
            </a:r>
            <a:r>
              <a:rPr lang="ru-RU" sz="2000" b="1" dirty="0" err="1" smtClean="0"/>
              <a:t>країни</a:t>
            </a:r>
            <a:r>
              <a:rPr lang="ru-RU" sz="2000" b="1" dirty="0" smtClean="0"/>
              <a:t> почала </a:t>
            </a:r>
            <a:r>
              <a:rPr lang="ru-RU" sz="2000" b="1" dirty="0" err="1" smtClean="0"/>
              <a:t>впроваджуватися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удосконалюватися</a:t>
            </a:r>
            <a:r>
              <a:rPr lang="ru-RU" sz="2000" b="1" dirty="0" smtClean="0"/>
              <a:t> система амбулаторно-курсовочного </a:t>
            </a:r>
            <a:r>
              <a:rPr lang="ru-RU" sz="2000" b="1" dirty="0" err="1" smtClean="0"/>
              <a:t>лікування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Виділяються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кошти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проведення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гідрогеологічних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водопровідно-каналізаційних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гірничотехнічних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робіт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</a:t>
            </a:r>
            <a:r>
              <a:rPr lang="ru-RU" sz="2000" b="1" dirty="0" smtClean="0"/>
              <a:t> курортах, </a:t>
            </a:r>
            <a:r>
              <a:rPr lang="ru-RU" sz="2000" b="1" dirty="0" err="1" smtClean="0"/>
              <a:t>допомога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відновлення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житлових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фондів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бальнеологічних</a:t>
            </a:r>
            <a:r>
              <a:rPr lang="ru-RU" sz="2000" b="1" dirty="0" smtClean="0"/>
              <a:t> установок, на </a:t>
            </a:r>
            <a:r>
              <a:rPr lang="ru-RU" sz="2000" b="1" dirty="0" err="1" smtClean="0"/>
              <a:t>ведення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господарств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З </a:t>
            </a:r>
            <a:r>
              <a:rPr lang="ru-RU" sz="2000" b="1" dirty="0" smtClean="0">
                <a:solidFill>
                  <a:srgbClr val="7030A0"/>
                </a:solidFill>
              </a:rPr>
              <a:t>початком перших </a:t>
            </a:r>
            <a:r>
              <a:rPr lang="ru-RU" sz="2000" b="1" dirty="0" err="1" smtClean="0">
                <a:solidFill>
                  <a:srgbClr val="7030A0"/>
                </a:solidFill>
              </a:rPr>
              <a:t>п’ятирічок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/>
              <a:t>країна</a:t>
            </a:r>
            <a:r>
              <a:rPr lang="ru-RU" sz="2000" b="1" dirty="0" smtClean="0"/>
              <a:t> приступила до </a:t>
            </a:r>
            <a:r>
              <a:rPr lang="ru-RU" sz="2000" b="1" dirty="0" err="1" smtClean="0"/>
              <a:t>будівництва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підприємств</a:t>
            </a:r>
            <a:r>
              <a:rPr lang="ru-RU" sz="2000" b="1" dirty="0" smtClean="0"/>
              <a:t>. Були </a:t>
            </a:r>
            <a:r>
              <a:rPr lang="ru-RU" sz="2000" b="1" dirty="0" err="1" smtClean="0"/>
              <a:t>початі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роботи</a:t>
            </a:r>
            <a:r>
              <a:rPr lang="ru-RU" sz="2000" b="1" dirty="0" smtClean="0"/>
              <a:t> по </a:t>
            </a:r>
            <a:r>
              <a:rPr lang="ru-RU" sz="2000" b="1" dirty="0" err="1" smtClean="0"/>
              <a:t>реконструкції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розширенню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провідних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курортних</a:t>
            </a:r>
            <a:r>
              <a:rPr lang="ru-RU" sz="2000" b="1" dirty="0" smtClean="0"/>
              <a:t> зон (</a:t>
            </a:r>
            <a:r>
              <a:rPr lang="ru-RU" sz="2000" b="1" dirty="0" err="1" smtClean="0"/>
              <a:t>розроблені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проекти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Південного</a:t>
            </a:r>
            <a:r>
              <a:rPr lang="ru-RU" sz="2000" b="1" dirty="0" smtClean="0"/>
              <a:t> берега </a:t>
            </a:r>
            <a:r>
              <a:rPr lang="ru-RU" sz="2000" b="1" dirty="0" err="1" smtClean="0"/>
              <a:t>Криму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Сочі</a:t>
            </a:r>
            <a:r>
              <a:rPr lang="ru-RU" sz="2000" b="1" dirty="0" smtClean="0"/>
              <a:t>, почато </a:t>
            </a:r>
            <a:r>
              <a:rPr lang="ru-RU" sz="2000" b="1" dirty="0" err="1" smtClean="0"/>
              <a:t>освоєння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територій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Сибіру</a:t>
            </a:r>
            <a:r>
              <a:rPr lang="ru-RU" sz="2000" b="1" dirty="0" smtClean="0"/>
              <a:t>). Для </a:t>
            </a:r>
            <a:r>
              <a:rPr lang="ru-RU" sz="2000" b="1" dirty="0" err="1" smtClean="0">
                <a:solidFill>
                  <a:srgbClr val="7030A0"/>
                </a:solidFill>
              </a:rPr>
              <a:t>періоду</a:t>
            </a:r>
            <a:r>
              <a:rPr lang="ru-RU" sz="2000" b="1" dirty="0" smtClean="0">
                <a:solidFill>
                  <a:srgbClr val="7030A0"/>
                </a:solidFill>
              </a:rPr>
              <a:t> 1929—1932 </a:t>
            </a:r>
            <a:r>
              <a:rPr lang="ru-RU" sz="2000" b="1" dirty="0" err="1" smtClean="0">
                <a:solidFill>
                  <a:srgbClr val="7030A0"/>
                </a:solidFill>
              </a:rPr>
              <a:t>років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/>
              <a:t>характерний</a:t>
            </a:r>
            <a:r>
              <a:rPr lang="ru-RU" sz="2000" b="1" dirty="0" smtClean="0"/>
              <a:t> великий </a:t>
            </a:r>
            <a:r>
              <a:rPr lang="ru-RU" sz="2000" b="1" dirty="0" err="1" smtClean="0"/>
              <a:t>розмах</a:t>
            </a:r>
            <a:r>
              <a:rPr lang="ru-RU" sz="2000" b="1" dirty="0" smtClean="0"/>
              <a:t> курортного </a:t>
            </a:r>
            <a:r>
              <a:rPr lang="ru-RU" sz="2000" b="1" dirty="0" err="1" smtClean="0"/>
              <a:t>будівництва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/>
              <a:t>Поступово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продовжувалися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терміни</a:t>
            </a:r>
            <a:r>
              <a:rPr lang="ru-RU" sz="2000" b="1" dirty="0" smtClean="0"/>
              <a:t> сезонного </a:t>
            </a:r>
            <a:r>
              <a:rPr lang="ru-RU" sz="2000" b="1" dirty="0" err="1" smtClean="0"/>
              <a:t>функціонування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санаторіїв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державні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переводилися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цілорічну</a:t>
            </a:r>
            <a:r>
              <a:rPr lang="ru-RU" sz="2000" b="1" dirty="0" smtClean="0"/>
              <a:t> роботу. </a:t>
            </a:r>
            <a:r>
              <a:rPr lang="ru-RU" sz="2000" b="1" dirty="0" err="1" smtClean="0"/>
              <a:t>Одночасно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розвивалася</a:t>
            </a:r>
            <a:r>
              <a:rPr lang="ru-RU" sz="2000" b="1" dirty="0" smtClean="0"/>
              <a:t> мережа </a:t>
            </a:r>
            <a:r>
              <a:rPr lang="ru-RU" sz="2000" b="1" dirty="0" err="1" smtClean="0"/>
              <a:t>оздоровчих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установ</a:t>
            </a:r>
            <a:r>
              <a:rPr lang="ru-RU" sz="2000" b="1" dirty="0" smtClean="0"/>
              <a:t>. </a:t>
            </a:r>
            <a:r>
              <a:rPr lang="ru-RU" sz="2000" b="1" dirty="0" smtClean="0">
                <a:solidFill>
                  <a:srgbClr val="7030A0"/>
                </a:solidFill>
              </a:rPr>
              <a:t>У 1933 </a:t>
            </a:r>
            <a:r>
              <a:rPr lang="ru-RU" sz="2000" b="1" dirty="0" err="1" smtClean="0">
                <a:solidFill>
                  <a:srgbClr val="7030A0"/>
                </a:solidFill>
              </a:rPr>
              <a:t>році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організовані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будинки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відпочинку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матерів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дітьми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398" y="214290"/>
            <a:ext cx="11358642" cy="64633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У </a:t>
            </a:r>
            <a:r>
              <a:rPr lang="ru-RU" b="1" dirty="0" err="1" smtClean="0"/>
              <a:t>період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</a:t>
            </a:r>
            <a:r>
              <a:rPr lang="ru-RU" b="1" dirty="0" smtClean="0">
                <a:solidFill>
                  <a:srgbClr val="7030A0"/>
                </a:solidFill>
              </a:rPr>
              <a:t> 1933 по 1937 роки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початі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по </a:t>
            </a:r>
            <a:r>
              <a:rPr lang="ru-RU" b="1" dirty="0" err="1" smtClean="0"/>
              <a:t>реконструкції</a:t>
            </a:r>
            <a:r>
              <a:rPr lang="ru-RU" b="1" dirty="0" smtClean="0"/>
              <a:t>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 </a:t>
            </a:r>
            <a:r>
              <a:rPr lang="ru-RU" b="1" dirty="0" err="1" smtClean="0"/>
              <a:t>Кавказьких</a:t>
            </a:r>
            <a:r>
              <a:rPr lang="ru-RU" b="1" dirty="0" smtClean="0"/>
              <a:t> </a:t>
            </a:r>
            <a:r>
              <a:rPr lang="ru-RU" b="1" dirty="0" err="1" smtClean="0"/>
              <a:t>Мінеральних</a:t>
            </a:r>
            <a:r>
              <a:rPr lang="ru-RU" b="1" dirty="0" smtClean="0"/>
              <a:t> Вод, </a:t>
            </a:r>
            <a:r>
              <a:rPr lang="ru-RU" b="1" dirty="0" err="1" smtClean="0"/>
              <a:t>Сочі-Мацестінської</a:t>
            </a:r>
            <a:r>
              <a:rPr lang="ru-RU" b="1" dirty="0" smtClean="0"/>
              <a:t> </a:t>
            </a:r>
            <a:r>
              <a:rPr lang="ru-RU" b="1" dirty="0" err="1" smtClean="0"/>
              <a:t>групи</a:t>
            </a:r>
            <a:r>
              <a:rPr lang="ru-RU" b="1" dirty="0" smtClean="0"/>
              <a:t>, </a:t>
            </a:r>
            <a:r>
              <a:rPr lang="ru-RU" b="1" dirty="0" err="1" smtClean="0"/>
              <a:t>побудовані</a:t>
            </a:r>
            <a:r>
              <a:rPr lang="ru-RU" b="1" dirty="0" smtClean="0"/>
              <a:t> </a:t>
            </a:r>
            <a:r>
              <a:rPr lang="ru-RU" b="1" dirty="0" err="1" smtClean="0"/>
              <a:t>впорядковані</a:t>
            </a:r>
            <a:r>
              <a:rPr lang="ru-RU" b="1" dirty="0" smtClean="0"/>
              <a:t> </a:t>
            </a:r>
            <a:r>
              <a:rPr lang="ru-RU" b="1" dirty="0" err="1" smtClean="0"/>
              <a:t>санаторії</a:t>
            </a:r>
            <a:r>
              <a:rPr lang="ru-RU" b="1" dirty="0" smtClean="0"/>
              <a:t> в </a:t>
            </a:r>
            <a:r>
              <a:rPr lang="ru-RU" b="1" dirty="0" err="1" smtClean="0"/>
              <a:t>Сочі</a:t>
            </a:r>
            <a:r>
              <a:rPr lang="ru-RU" b="1" dirty="0" smtClean="0"/>
              <a:t>, </a:t>
            </a:r>
            <a:r>
              <a:rPr lang="ru-RU" b="1" dirty="0" err="1" smtClean="0"/>
              <a:t>Кисловодську</a:t>
            </a:r>
            <a:r>
              <a:rPr lang="ru-RU" b="1" dirty="0" smtClean="0"/>
              <a:t>, </a:t>
            </a:r>
            <a:r>
              <a:rPr lang="ru-RU" b="1" dirty="0" err="1" smtClean="0"/>
              <a:t>Єсентуках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На </a:t>
            </a:r>
            <a:r>
              <a:rPr lang="ru-RU" b="1" dirty="0" smtClean="0">
                <a:solidFill>
                  <a:srgbClr val="7030A0"/>
                </a:solidFill>
              </a:rPr>
              <a:t>початок 1940 р.</a:t>
            </a:r>
            <a:r>
              <a:rPr lang="ru-RU" b="1" dirty="0" smtClean="0"/>
              <a:t> в СРСР </a:t>
            </a:r>
            <a:r>
              <a:rPr lang="ru-RU" b="1" dirty="0" err="1" smtClean="0"/>
              <a:t>були</a:t>
            </a:r>
            <a:r>
              <a:rPr lang="ru-RU" b="1" dirty="0" smtClean="0"/>
              <a:t> 3600 </a:t>
            </a:r>
            <a:r>
              <a:rPr lang="ru-RU" b="1" dirty="0" err="1" smtClean="0"/>
              <a:t>санаторіїв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будинків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. У </a:t>
            </a:r>
            <a:r>
              <a:rPr lang="ru-RU" b="1" dirty="0" smtClean="0">
                <a:solidFill>
                  <a:srgbClr val="7030A0"/>
                </a:solidFill>
              </a:rPr>
              <a:t>роки </a:t>
            </a:r>
            <a:r>
              <a:rPr lang="ru-RU" b="1" dirty="0" err="1" smtClean="0">
                <a:solidFill>
                  <a:srgbClr val="7030A0"/>
                </a:solidFill>
              </a:rPr>
              <a:t>Великої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Вітчизняної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війни</a:t>
            </a:r>
            <a:r>
              <a:rPr lang="ru-RU" b="1" dirty="0" smtClean="0"/>
              <a:t> </a:t>
            </a:r>
            <a:r>
              <a:rPr lang="ru-RU" b="1" dirty="0" err="1" smtClean="0"/>
              <a:t>санаторії</a:t>
            </a:r>
            <a:r>
              <a:rPr lang="ru-RU" b="1" dirty="0" smtClean="0"/>
              <a:t>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перетворені</a:t>
            </a:r>
            <a:r>
              <a:rPr lang="ru-RU" b="1" dirty="0" smtClean="0"/>
              <a:t> на мережу </a:t>
            </a:r>
            <a:r>
              <a:rPr lang="ru-RU" b="1" dirty="0" err="1" smtClean="0"/>
              <a:t>тилових</a:t>
            </a:r>
            <a:r>
              <a:rPr lang="ru-RU" b="1" dirty="0" smtClean="0"/>
              <a:t> </a:t>
            </a:r>
            <a:r>
              <a:rPr lang="ru-RU" b="1" dirty="0" err="1" smtClean="0"/>
              <a:t>госпіталів</a:t>
            </a:r>
            <a:r>
              <a:rPr lang="ru-RU" b="1" dirty="0" smtClean="0"/>
              <a:t>. На </a:t>
            </a:r>
            <a:r>
              <a:rPr lang="ru-RU" b="1" dirty="0" err="1" smtClean="0"/>
              <a:t>ряді</a:t>
            </a:r>
            <a:r>
              <a:rPr lang="ru-RU" b="1" dirty="0" smtClean="0"/>
              <a:t>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створені</a:t>
            </a:r>
            <a:r>
              <a:rPr lang="ru-RU" b="1" dirty="0" smtClean="0"/>
              <a:t> </a:t>
            </a:r>
            <a:r>
              <a:rPr lang="ru-RU" b="1" dirty="0" err="1" smtClean="0"/>
              <a:t>спеціальні</a:t>
            </a:r>
            <a:r>
              <a:rPr lang="ru-RU" b="1" dirty="0" smtClean="0"/>
              <a:t> «</a:t>
            </a:r>
            <a:r>
              <a:rPr lang="ru-RU" b="1" dirty="0" err="1" smtClean="0"/>
              <a:t>курортні</a:t>
            </a:r>
            <a:r>
              <a:rPr lang="ru-RU" b="1" dirty="0" smtClean="0"/>
              <a:t>» </a:t>
            </a:r>
            <a:r>
              <a:rPr lang="ru-RU" b="1" dirty="0" err="1" smtClean="0"/>
              <a:t>шпиталі</a:t>
            </a:r>
            <a:r>
              <a:rPr lang="ru-RU" b="1" dirty="0" smtClean="0"/>
              <a:t> для </a:t>
            </a:r>
            <a:r>
              <a:rPr lang="ru-RU" b="1" dirty="0" err="1" smtClean="0"/>
              <a:t>доліковування</a:t>
            </a:r>
            <a:r>
              <a:rPr lang="ru-RU" b="1" dirty="0" smtClean="0"/>
              <a:t> </a:t>
            </a:r>
            <a:r>
              <a:rPr lang="ru-RU" b="1" dirty="0" err="1" smtClean="0"/>
              <a:t>поранених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/>
              <a:t>Подальший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післявоєнний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період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характеризувався</a:t>
            </a:r>
            <a:r>
              <a:rPr lang="ru-RU" b="1" dirty="0" smtClean="0"/>
              <a:t> </a:t>
            </a:r>
            <a:r>
              <a:rPr lang="ru-RU" b="1" dirty="0" err="1" smtClean="0"/>
              <a:t>наступними</a:t>
            </a:r>
            <a:r>
              <a:rPr lang="ru-RU" b="1" dirty="0" smtClean="0"/>
              <a:t> </a:t>
            </a:r>
            <a:r>
              <a:rPr lang="ru-RU" b="1" dirty="0" err="1" smtClean="0"/>
              <a:t>тенденціями</a:t>
            </a:r>
            <a:r>
              <a:rPr lang="ru-RU" b="1" dirty="0" smtClean="0"/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швидким</a:t>
            </a:r>
            <a:r>
              <a:rPr lang="ru-RU" b="1" dirty="0" smtClean="0"/>
              <a:t> </a:t>
            </a:r>
            <a:r>
              <a:rPr lang="ru-RU" b="1" dirty="0" err="1" smtClean="0"/>
              <a:t>зростанням</a:t>
            </a:r>
            <a:r>
              <a:rPr lang="ru-RU" b="1" dirty="0" smtClean="0"/>
              <a:t> </a:t>
            </a:r>
            <a:r>
              <a:rPr lang="ru-RU" b="1" dirty="0" err="1" smtClean="0"/>
              <a:t>санаторно-курортних</a:t>
            </a:r>
            <a:r>
              <a:rPr lang="ru-RU" b="1" dirty="0" smtClean="0"/>
              <a:t> </a:t>
            </a:r>
            <a:r>
              <a:rPr lang="ru-RU" b="1" dirty="0" err="1" smtClean="0"/>
              <a:t>установ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кількості</a:t>
            </a:r>
            <a:r>
              <a:rPr lang="ru-RU" b="1" dirty="0" smtClean="0"/>
              <a:t> в них </a:t>
            </a:r>
            <a:r>
              <a:rPr lang="ru-RU" b="1" dirty="0" err="1" smtClean="0"/>
              <a:t>місць</a:t>
            </a:r>
            <a:r>
              <a:rPr lang="ru-RU" b="1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розширенням</a:t>
            </a:r>
            <a:r>
              <a:rPr lang="ru-RU" b="1" dirty="0" smtClean="0"/>
              <a:t> </a:t>
            </a:r>
            <a:r>
              <a:rPr lang="ru-RU" b="1" dirty="0" err="1" smtClean="0"/>
              <a:t>географії</a:t>
            </a:r>
            <a:r>
              <a:rPr lang="ru-RU" b="1" dirty="0" smtClean="0"/>
              <a:t> </a:t>
            </a:r>
            <a:r>
              <a:rPr lang="ru-RU" b="1" dirty="0" err="1" smtClean="0"/>
              <a:t>курортних</a:t>
            </a:r>
            <a:r>
              <a:rPr lang="ru-RU" b="1" dirty="0" smtClean="0"/>
              <a:t> зон на </a:t>
            </a:r>
            <a:r>
              <a:rPr lang="ru-RU" b="1" dirty="0" err="1" smtClean="0"/>
              <a:t>схід</a:t>
            </a:r>
            <a:r>
              <a:rPr lang="ru-RU" b="1" dirty="0" smtClean="0"/>
              <a:t>, </a:t>
            </a:r>
            <a:r>
              <a:rPr lang="ru-RU" b="1" dirty="0" err="1" smtClean="0"/>
              <a:t>створенням</a:t>
            </a:r>
            <a:r>
              <a:rPr lang="ru-RU" b="1" dirty="0" smtClean="0"/>
              <a:t> </a:t>
            </a:r>
            <a:r>
              <a:rPr lang="ru-RU" b="1" dirty="0" err="1" smtClean="0"/>
              <a:t>санаторної</a:t>
            </a:r>
            <a:r>
              <a:rPr lang="ru-RU" b="1" dirty="0" smtClean="0"/>
              <a:t> </a:t>
            </a:r>
            <a:r>
              <a:rPr lang="ru-RU" b="1" dirty="0" err="1" smtClean="0"/>
              <a:t>бази</a:t>
            </a:r>
            <a:r>
              <a:rPr lang="ru-RU" b="1" dirty="0" smtClean="0"/>
              <a:t> в </a:t>
            </a:r>
            <a:r>
              <a:rPr lang="ru-RU" b="1" dirty="0" err="1" smtClean="0"/>
              <a:t>Сибіру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на Далекому </a:t>
            </a:r>
            <a:r>
              <a:rPr lang="ru-RU" b="1" dirty="0" err="1" smtClean="0"/>
              <a:t>Сході</a:t>
            </a:r>
            <a:r>
              <a:rPr lang="ru-RU" b="1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концентрацією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рекреаційного</a:t>
            </a:r>
            <a:r>
              <a:rPr lang="ru-RU" b="1" dirty="0" smtClean="0"/>
              <a:t> </a:t>
            </a:r>
            <a:r>
              <a:rPr lang="ru-RU" b="1" dirty="0" err="1" smtClean="0"/>
              <a:t>обслуговування</a:t>
            </a:r>
            <a:r>
              <a:rPr lang="ru-RU" b="1" dirty="0" smtClean="0"/>
              <a:t> за </a:t>
            </a:r>
            <a:r>
              <a:rPr lang="ru-RU" b="1" dirty="0" err="1" smtClean="0"/>
              <a:t>рахунок</a:t>
            </a:r>
            <a:r>
              <a:rPr lang="ru-RU" b="1" dirty="0" smtClean="0"/>
              <a:t> </a:t>
            </a:r>
            <a:r>
              <a:rPr lang="ru-RU" b="1" dirty="0" err="1" smtClean="0"/>
              <a:t>збільшення</a:t>
            </a:r>
            <a:r>
              <a:rPr lang="ru-RU" b="1" dirty="0" smtClean="0"/>
              <a:t> </a:t>
            </a:r>
            <a:r>
              <a:rPr lang="ru-RU" b="1" dirty="0" err="1" smtClean="0"/>
              <a:t>середньої</a:t>
            </a:r>
            <a:r>
              <a:rPr lang="ru-RU" b="1" dirty="0" smtClean="0"/>
              <a:t> </a:t>
            </a:r>
            <a:r>
              <a:rPr lang="ru-RU" b="1" dirty="0" err="1" smtClean="0"/>
              <a:t>ємкості</a:t>
            </a:r>
            <a:r>
              <a:rPr lang="ru-RU" b="1" dirty="0" smtClean="0"/>
              <a:t> </a:t>
            </a:r>
            <a:r>
              <a:rPr lang="ru-RU" b="1" dirty="0" err="1" smtClean="0"/>
              <a:t>здравниць</a:t>
            </a:r>
            <a:r>
              <a:rPr lang="ru-RU" b="1" dirty="0" smtClean="0"/>
              <a:t>, </a:t>
            </a:r>
            <a:r>
              <a:rPr lang="ru-RU" b="1" dirty="0" err="1" smtClean="0"/>
              <a:t>укрупнення</a:t>
            </a:r>
            <a:r>
              <a:rPr lang="ru-RU" b="1" dirty="0" smtClean="0"/>
              <a:t> </a:t>
            </a:r>
            <a:r>
              <a:rPr lang="ru-RU" b="1" dirty="0" err="1" smtClean="0"/>
              <a:t>підприємств</a:t>
            </a:r>
            <a:r>
              <a:rPr lang="ru-RU" b="1" dirty="0" smtClean="0"/>
              <a:t>, активного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рекреаційних</a:t>
            </a:r>
            <a:r>
              <a:rPr lang="ru-RU" b="1" dirty="0" smtClean="0"/>
              <a:t> </a:t>
            </a:r>
            <a:r>
              <a:rPr lang="ru-RU" b="1" dirty="0" err="1" smtClean="0"/>
              <a:t>районів</a:t>
            </a:r>
            <a:r>
              <a:rPr lang="ru-RU" b="1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розвитком</a:t>
            </a:r>
            <a:r>
              <a:rPr lang="ru-RU" b="1" dirty="0" smtClean="0"/>
              <a:t> </a:t>
            </a:r>
            <a:r>
              <a:rPr lang="ru-RU" b="1" dirty="0" err="1" smtClean="0"/>
              <a:t>нових</a:t>
            </a:r>
            <a:r>
              <a:rPr lang="ru-RU" b="1" dirty="0" smtClean="0"/>
              <a:t> форм </a:t>
            </a:r>
            <a:r>
              <a:rPr lang="ru-RU" b="1" dirty="0" err="1" smtClean="0"/>
              <a:t>обслуговування</a:t>
            </a:r>
            <a:r>
              <a:rPr lang="ru-RU" b="1" dirty="0" smtClean="0"/>
              <a:t> (</a:t>
            </a:r>
            <a:r>
              <a:rPr lang="ru-RU" b="1" dirty="0" err="1" smtClean="0"/>
              <a:t>курсовочне</a:t>
            </a:r>
            <a:r>
              <a:rPr lang="ru-RU" b="1" dirty="0" smtClean="0"/>
              <a:t> </a:t>
            </a:r>
            <a:r>
              <a:rPr lang="ru-RU" b="1" dirty="0" err="1" smtClean="0"/>
              <a:t>обслуговування</a:t>
            </a:r>
            <a:r>
              <a:rPr lang="ru-RU" b="1" dirty="0" smtClean="0"/>
              <a:t> на </a:t>
            </a:r>
            <a:r>
              <a:rPr lang="ru-RU" b="1" dirty="0" err="1" smtClean="0"/>
              <a:t>базі</a:t>
            </a:r>
            <a:r>
              <a:rPr lang="ru-RU" b="1" dirty="0" smtClean="0"/>
              <a:t> </a:t>
            </a:r>
            <a:r>
              <a:rPr lang="ru-RU" b="1" dirty="0" err="1" smtClean="0"/>
              <a:t>курортних</a:t>
            </a:r>
            <a:r>
              <a:rPr lang="ru-RU" b="1" dirty="0" smtClean="0"/>
              <a:t> </a:t>
            </a:r>
            <a:r>
              <a:rPr lang="ru-RU" b="1" dirty="0" err="1" smtClean="0"/>
              <a:t>поліклінік</a:t>
            </a:r>
            <a:r>
              <a:rPr lang="ru-RU" b="1" dirty="0" smtClean="0"/>
              <a:t>, </a:t>
            </a:r>
            <a:r>
              <a:rPr lang="ru-RU" b="1" dirty="0" err="1" smtClean="0"/>
              <a:t>сімейний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відпочинок</a:t>
            </a:r>
            <a:r>
              <a:rPr lang="ru-RU" b="1" dirty="0" smtClean="0"/>
              <a:t> в </a:t>
            </a:r>
            <a:r>
              <a:rPr lang="ru-RU" b="1" dirty="0" err="1" smtClean="0"/>
              <a:t>пансіонатах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будинках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, </a:t>
            </a:r>
            <a:r>
              <a:rPr lang="ru-RU" b="1" dirty="0" err="1" smtClean="0"/>
              <a:t>організація</a:t>
            </a:r>
            <a:r>
              <a:rPr lang="ru-RU" b="1" dirty="0" smtClean="0"/>
              <a:t> </a:t>
            </a:r>
            <a:r>
              <a:rPr lang="ru-RU" b="1" dirty="0" err="1" smtClean="0"/>
              <a:t>відомчих</a:t>
            </a:r>
            <a:r>
              <a:rPr lang="ru-RU" b="1" dirty="0" smtClean="0"/>
              <a:t> </a:t>
            </a:r>
            <a:r>
              <a:rPr lang="ru-RU" b="1" dirty="0" err="1" smtClean="0"/>
              <a:t>здравниць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баз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);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планомірним</a:t>
            </a:r>
            <a:r>
              <a:rPr lang="ru-RU" b="1" dirty="0" smtClean="0"/>
              <a:t> </a:t>
            </a:r>
            <a:r>
              <a:rPr lang="ru-RU" b="1" dirty="0" err="1" smtClean="0"/>
              <a:t>вивченням</a:t>
            </a:r>
            <a:r>
              <a:rPr lang="ru-RU" b="1" dirty="0" smtClean="0"/>
              <a:t> </a:t>
            </a:r>
            <a:r>
              <a:rPr lang="ru-RU" b="1" dirty="0" err="1" smtClean="0"/>
              <a:t>природних</a:t>
            </a:r>
            <a:r>
              <a:rPr lang="ru-RU" b="1" dirty="0" smtClean="0"/>
              <a:t> </a:t>
            </a:r>
            <a:r>
              <a:rPr lang="ru-RU" b="1" dirty="0" err="1" smtClean="0"/>
              <a:t>лікувальних</a:t>
            </a:r>
            <a:r>
              <a:rPr lang="ru-RU" b="1" dirty="0" smtClean="0"/>
              <a:t> </a:t>
            </a:r>
            <a:r>
              <a:rPr lang="ru-RU" b="1" dirty="0" err="1" smtClean="0"/>
              <a:t>ресурсів</a:t>
            </a:r>
            <a:r>
              <a:rPr lang="ru-RU" b="1" dirty="0" smtClean="0"/>
              <a:t> на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</a:t>
            </a:r>
            <a:r>
              <a:rPr lang="ru-RU" b="1" dirty="0" err="1" smtClean="0"/>
              <a:t>всього</a:t>
            </a:r>
            <a:r>
              <a:rPr lang="ru-RU" b="1" dirty="0" smtClean="0"/>
              <a:t> СРСР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виділенням</a:t>
            </a:r>
            <a:r>
              <a:rPr lang="ru-RU" b="1" dirty="0" smtClean="0"/>
              <a:t> </a:t>
            </a:r>
            <a:r>
              <a:rPr lang="ru-RU" b="1" dirty="0" err="1" smtClean="0"/>
              <a:t>перспективних</a:t>
            </a:r>
            <a:r>
              <a:rPr lang="ru-RU" b="1" dirty="0" smtClean="0"/>
              <a:t> </a:t>
            </a:r>
            <a:r>
              <a:rPr lang="ru-RU" b="1" dirty="0" err="1" smtClean="0"/>
              <a:t>лікувальних</a:t>
            </a:r>
            <a:r>
              <a:rPr lang="ru-RU" b="1" dirty="0" smtClean="0"/>
              <a:t> </a:t>
            </a:r>
            <a:r>
              <a:rPr lang="ru-RU" b="1" dirty="0" err="1" smtClean="0"/>
              <a:t>місцевостей</a:t>
            </a:r>
            <a:r>
              <a:rPr lang="ru-RU" b="1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організацією</a:t>
            </a:r>
            <a:r>
              <a:rPr lang="ru-RU" b="1" dirty="0" smtClean="0"/>
              <a:t> </a:t>
            </a:r>
            <a:r>
              <a:rPr lang="ru-RU" b="1" dirty="0" err="1" smtClean="0"/>
              <a:t>численних</a:t>
            </a:r>
            <a:r>
              <a:rPr lang="ru-RU" b="1" dirty="0" smtClean="0"/>
              <a:t> </a:t>
            </a:r>
            <a:r>
              <a:rPr lang="ru-RU" b="1" dirty="0" err="1" smtClean="0"/>
              <a:t>інститутів</a:t>
            </a:r>
            <a:r>
              <a:rPr lang="ru-RU" b="1" dirty="0" smtClean="0"/>
              <a:t> </a:t>
            </a:r>
            <a:r>
              <a:rPr lang="ru-RU" b="1" dirty="0" err="1" smtClean="0"/>
              <a:t>курортології</a:t>
            </a:r>
            <a:r>
              <a:rPr lang="ru-RU" b="1" dirty="0" smtClean="0"/>
              <a:t> (у </a:t>
            </a:r>
            <a:r>
              <a:rPr lang="ru-RU" b="1" dirty="0" err="1" smtClean="0"/>
              <a:t>Москві</a:t>
            </a:r>
            <a:r>
              <a:rPr lang="ru-RU" b="1" dirty="0" smtClean="0"/>
              <a:t>, </a:t>
            </a:r>
            <a:r>
              <a:rPr lang="ru-RU" b="1" dirty="0" err="1" smtClean="0"/>
              <a:t>Юрмалі</a:t>
            </a:r>
            <a:r>
              <a:rPr lang="ru-RU" b="1" dirty="0" smtClean="0"/>
              <a:t>, </a:t>
            </a:r>
            <a:r>
              <a:rPr lang="ru-RU" b="1" dirty="0" err="1" smtClean="0"/>
              <a:t>Друськинінкає</a:t>
            </a:r>
            <a:r>
              <a:rPr lang="ru-RU" b="1" dirty="0" smtClean="0"/>
              <a:t>, </a:t>
            </a:r>
            <a:r>
              <a:rPr lang="ru-RU" b="1" dirty="0" err="1" smtClean="0"/>
              <a:t>Одесі</a:t>
            </a:r>
            <a:r>
              <a:rPr lang="ru-RU" b="1" dirty="0" smtClean="0"/>
              <a:t>, </a:t>
            </a:r>
            <a:r>
              <a:rPr lang="ru-RU" b="1" dirty="0" err="1" smtClean="0"/>
              <a:t>Ялті</a:t>
            </a:r>
            <a:r>
              <a:rPr lang="ru-RU" b="1" dirty="0" smtClean="0"/>
              <a:t>, </a:t>
            </a:r>
            <a:r>
              <a:rPr lang="ru-RU" b="1" dirty="0" err="1" smtClean="0"/>
              <a:t>Сочі</a:t>
            </a:r>
            <a:r>
              <a:rPr lang="ru-RU" b="1" dirty="0" smtClean="0"/>
              <a:t>, </a:t>
            </a:r>
            <a:r>
              <a:rPr lang="ru-RU" b="1" dirty="0" err="1" smtClean="0"/>
              <a:t>Сухумі</a:t>
            </a:r>
            <a:r>
              <a:rPr lang="ru-RU" b="1" dirty="0" smtClean="0"/>
              <a:t>, </a:t>
            </a:r>
            <a:r>
              <a:rPr lang="ru-RU" b="1" dirty="0" err="1" smtClean="0"/>
              <a:t>Єревані</a:t>
            </a:r>
            <a:r>
              <a:rPr lang="ru-RU" b="1" dirty="0" smtClean="0"/>
              <a:t>, Баку, </a:t>
            </a:r>
            <a:r>
              <a:rPr lang="ru-RU" b="1" dirty="0" err="1" smtClean="0"/>
              <a:t>Ташкенті</a:t>
            </a:r>
            <a:r>
              <a:rPr lang="ru-RU" b="1" dirty="0" smtClean="0"/>
              <a:t>, </a:t>
            </a:r>
            <a:r>
              <a:rPr lang="ru-RU" b="1" dirty="0" err="1" smtClean="0"/>
              <a:t>Катеринбургу</a:t>
            </a:r>
            <a:r>
              <a:rPr lang="ru-RU" b="1" dirty="0" smtClean="0"/>
              <a:t>, </a:t>
            </a:r>
            <a:r>
              <a:rPr lang="ru-RU" b="1" dirty="0" err="1" smtClean="0"/>
              <a:t>Томську</a:t>
            </a:r>
            <a:r>
              <a:rPr lang="ru-RU" b="1" dirty="0" smtClean="0"/>
              <a:t>, </a:t>
            </a:r>
            <a:r>
              <a:rPr lang="ru-RU" b="1" dirty="0" err="1" smtClean="0"/>
              <a:t>Владивостоці</a:t>
            </a:r>
            <a:r>
              <a:rPr lang="ru-RU" b="1" dirty="0" smtClean="0"/>
              <a:t>);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появою</a:t>
            </a:r>
            <a:r>
              <a:rPr lang="ru-RU" b="1" dirty="0" smtClean="0"/>
              <a:t> </a:t>
            </a:r>
            <a:r>
              <a:rPr lang="ru-RU" b="1" dirty="0" err="1" smtClean="0"/>
              <a:t>спеціалізованого</a:t>
            </a:r>
            <a:r>
              <a:rPr lang="ru-RU" b="1" dirty="0" smtClean="0"/>
              <a:t> </a:t>
            </a:r>
            <a:r>
              <a:rPr lang="ru-RU" b="1" dirty="0" err="1" smtClean="0"/>
              <a:t>гідрогеологічного</a:t>
            </a:r>
            <a:r>
              <a:rPr lang="ru-RU" b="1" dirty="0" smtClean="0"/>
              <a:t> </a:t>
            </a:r>
            <a:r>
              <a:rPr lang="ru-RU" b="1" dirty="0" err="1" smtClean="0"/>
              <a:t>об’єднання</a:t>
            </a:r>
            <a:r>
              <a:rPr lang="ru-RU" b="1" dirty="0" smtClean="0"/>
              <a:t> по </a:t>
            </a:r>
            <a:r>
              <a:rPr lang="ru-RU" b="1" dirty="0" err="1" smtClean="0"/>
              <a:t>розвідці</a:t>
            </a:r>
            <a:r>
              <a:rPr lang="ru-RU" b="1" dirty="0" smtClean="0"/>
              <a:t>, </a:t>
            </a:r>
            <a:r>
              <a:rPr lang="ru-RU" b="1" dirty="0" err="1" smtClean="0"/>
              <a:t>виведенню</a:t>
            </a:r>
            <a:r>
              <a:rPr lang="ru-RU" b="1" dirty="0" smtClean="0"/>
              <a:t>, </a:t>
            </a:r>
            <a:r>
              <a:rPr lang="ru-RU" b="1" dirty="0" err="1" smtClean="0"/>
              <a:t>охороні</a:t>
            </a:r>
            <a:r>
              <a:rPr lang="ru-RU" b="1" dirty="0" smtClean="0"/>
              <a:t> та </a:t>
            </a:r>
            <a:r>
              <a:rPr lang="ru-RU" b="1" dirty="0" err="1" smtClean="0"/>
              <a:t>експлуатації</a:t>
            </a:r>
            <a:r>
              <a:rPr lang="ru-RU" b="1" dirty="0" smtClean="0"/>
              <a:t> </a:t>
            </a:r>
            <a:r>
              <a:rPr lang="ru-RU" b="1" dirty="0" err="1" smtClean="0"/>
              <a:t>природних</a:t>
            </a:r>
            <a:r>
              <a:rPr lang="ru-RU" b="1" dirty="0" smtClean="0"/>
              <a:t> </a:t>
            </a:r>
            <a:r>
              <a:rPr lang="ru-RU" b="1" dirty="0" err="1" smtClean="0"/>
              <a:t>лікувальних</a:t>
            </a:r>
            <a:r>
              <a:rPr lang="ru-RU" b="1" dirty="0" smtClean="0"/>
              <a:t> </a:t>
            </a:r>
            <a:r>
              <a:rPr lang="ru-RU" b="1" dirty="0" err="1" smtClean="0"/>
              <a:t>ресурсів</a:t>
            </a:r>
            <a:r>
              <a:rPr lang="ru-RU" b="1" dirty="0" smtClean="0"/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створенням</a:t>
            </a:r>
            <a:r>
              <a:rPr lang="ru-RU" b="1" dirty="0" smtClean="0"/>
              <a:t> </a:t>
            </a:r>
            <a:r>
              <a:rPr lang="ru-RU" b="1" dirty="0" err="1" smtClean="0"/>
              <a:t>численних</a:t>
            </a:r>
            <a:r>
              <a:rPr lang="ru-RU" b="1" dirty="0" smtClean="0"/>
              <a:t> </a:t>
            </a:r>
            <a:r>
              <a:rPr lang="ru-RU" b="1" dirty="0" err="1" smtClean="0"/>
              <a:t>проектних</a:t>
            </a:r>
            <a:r>
              <a:rPr lang="ru-RU" b="1" dirty="0" smtClean="0"/>
              <a:t> </a:t>
            </a:r>
            <a:r>
              <a:rPr lang="ru-RU" b="1" dirty="0" err="1" smtClean="0"/>
              <a:t>архітектурних</a:t>
            </a:r>
            <a:r>
              <a:rPr lang="ru-RU" b="1" dirty="0" smtClean="0"/>
              <a:t> </a:t>
            </a:r>
            <a:r>
              <a:rPr lang="ru-RU" b="1" dirty="0" err="1" smtClean="0"/>
              <a:t>інститутів</a:t>
            </a:r>
            <a:r>
              <a:rPr lang="ru-RU" b="1" dirty="0" smtClean="0"/>
              <a:t>, </a:t>
            </a:r>
            <a:r>
              <a:rPr lang="ru-RU" b="1" dirty="0" err="1" smtClean="0"/>
              <a:t>рекреаційних</a:t>
            </a:r>
            <a:r>
              <a:rPr lang="ru-RU" b="1" dirty="0" smtClean="0"/>
              <a:t> зон,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займалися</a:t>
            </a:r>
            <a:r>
              <a:rPr lang="ru-RU" b="1" dirty="0" smtClean="0"/>
              <a:t> </a:t>
            </a:r>
            <a:r>
              <a:rPr lang="ru-RU" b="1" dirty="0" err="1" smtClean="0"/>
              <a:t>плануванням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проектуванням</a:t>
            </a:r>
            <a:r>
              <a:rPr lang="ru-RU" b="1" dirty="0" smtClean="0"/>
              <a:t> </a:t>
            </a:r>
            <a:r>
              <a:rPr lang="ru-RU" b="1" dirty="0" err="1" smtClean="0"/>
              <a:t>санаторно-курортних</a:t>
            </a:r>
            <a:r>
              <a:rPr lang="ru-RU" b="1" dirty="0" smtClean="0"/>
              <a:t> </a:t>
            </a:r>
            <a:r>
              <a:rPr lang="ru-RU" b="1" dirty="0" err="1" smtClean="0"/>
              <a:t>установ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398" y="285728"/>
            <a:ext cx="11430080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З </a:t>
            </a:r>
            <a:r>
              <a:rPr lang="ru-RU" sz="2000" b="1" dirty="0" err="1" smtClean="0"/>
              <a:t>всіх</a:t>
            </a:r>
            <a:r>
              <a:rPr lang="ru-RU" sz="2000" b="1" dirty="0" smtClean="0"/>
              <a:t> форм </a:t>
            </a:r>
            <a:r>
              <a:rPr lang="ru-RU" sz="2000" b="1" dirty="0" err="1" smtClean="0"/>
              <a:t>рекреаційної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саме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відновленням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здоров’я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займається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санаторно-курортна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індустрія</a:t>
            </a:r>
            <a:r>
              <a:rPr lang="ru-RU" sz="2000" b="1" dirty="0" smtClean="0"/>
              <a:t>, яка </a:t>
            </a:r>
            <a:r>
              <a:rPr lang="ru-RU" sz="2000" b="1" dirty="0" err="1" smtClean="0"/>
              <a:t>базується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використанні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гідромінеральних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ландшафтно-кліматичних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ресурсів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Але </a:t>
            </a:r>
            <a:r>
              <a:rPr lang="ru-RU" sz="2000" b="1" dirty="0" err="1" smtClean="0"/>
              <a:t>зміна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рекреаційних</a:t>
            </a:r>
            <a:r>
              <a:rPr lang="ru-RU" sz="2000" b="1" dirty="0" smtClean="0"/>
              <a:t> потреб </a:t>
            </a:r>
            <a:r>
              <a:rPr lang="ru-RU" sz="2000" b="1" dirty="0" err="1" smtClean="0"/>
              <a:t>населення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запитів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якість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відпочинку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</a:t>
            </a:r>
            <a:r>
              <a:rPr lang="ru-RU" sz="2000" b="1" dirty="0" smtClean="0"/>
              <a:t> курортах привела до </a:t>
            </a:r>
            <a:r>
              <a:rPr lang="ru-RU" sz="2000" b="1" dirty="0" err="1" smtClean="0"/>
              <a:t>переростання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санаторно-курортної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справи</a:t>
            </a:r>
            <a:r>
              <a:rPr lang="ru-RU" sz="2000" b="1" dirty="0" smtClean="0"/>
              <a:t> в </a:t>
            </a:r>
            <a:r>
              <a:rPr lang="ru-RU" sz="2000" b="1" dirty="0" err="1" smtClean="0">
                <a:solidFill>
                  <a:srgbClr val="7030A0"/>
                </a:solidFill>
              </a:rPr>
              <a:t>курортно-рекреаційну</a:t>
            </a:r>
            <a:r>
              <a:rPr lang="ru-RU" sz="2000" b="1" dirty="0" smtClean="0">
                <a:solidFill>
                  <a:srgbClr val="7030A0"/>
                </a:solidFill>
              </a:rPr>
              <a:t> систему.</a:t>
            </a:r>
          </a:p>
          <a:p>
            <a:pPr algn="just"/>
            <a:r>
              <a:rPr lang="ru-RU" sz="2000" b="1" dirty="0" smtClean="0"/>
              <a:t>В </a:t>
            </a:r>
            <a:r>
              <a:rPr lang="ru-RU" sz="2000" b="1" dirty="0" err="1" smtClean="0"/>
              <a:t>період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незалежності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країни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розвитком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соціально-економічних</a:t>
            </a:r>
            <a:r>
              <a:rPr lang="ru-RU" sz="2000" b="1" dirty="0" smtClean="0"/>
              <a:t> умов </a:t>
            </a:r>
            <a:r>
              <a:rPr lang="ru-RU" sz="2000" b="1" dirty="0" err="1" smtClean="0"/>
              <a:t>з’явилася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небезпека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зайвої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комерціалізації</a:t>
            </a:r>
            <a:r>
              <a:rPr lang="ru-RU" sz="2000" b="1" dirty="0" smtClean="0"/>
              <a:t> курортного </a:t>
            </a:r>
            <a:r>
              <a:rPr lang="ru-RU" sz="2000" b="1" dirty="0" err="1" smtClean="0"/>
              <a:t>обслуговування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приводить,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одного боку, до «</a:t>
            </a:r>
            <a:r>
              <a:rPr lang="ru-RU" sz="2000" b="1" dirty="0" err="1" smtClean="0"/>
              <a:t>вимивання</a:t>
            </a:r>
            <a:r>
              <a:rPr lang="ru-RU" sz="2000" b="1" dirty="0" smtClean="0"/>
              <a:t>» </a:t>
            </a:r>
            <a:r>
              <a:rPr lang="ru-RU" sz="2000" b="1" dirty="0" err="1" smtClean="0"/>
              <a:t>дешевих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необхідних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повноцінного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медичних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послуг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іншого</a:t>
            </a:r>
            <a:r>
              <a:rPr lang="ru-RU" sz="2000" b="1" dirty="0" smtClean="0"/>
              <a:t> боку, до </a:t>
            </a:r>
            <a:r>
              <a:rPr lang="ru-RU" sz="2000" b="1" dirty="0" err="1" smtClean="0"/>
              <a:t>скорочення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науково-дослідних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робіт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області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курортології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В </a:t>
            </a:r>
            <a:r>
              <a:rPr lang="ru-RU" sz="2000" b="1" dirty="0" err="1" smtClean="0"/>
              <a:t>даний</a:t>
            </a:r>
            <a:r>
              <a:rPr lang="ru-RU" sz="2000" b="1" dirty="0" smtClean="0"/>
              <a:t> час </a:t>
            </a:r>
            <a:r>
              <a:rPr lang="ru-RU" sz="2000" b="1" dirty="0" err="1" smtClean="0"/>
              <a:t>зруйнована</a:t>
            </a:r>
            <a:r>
              <a:rPr lang="ru-RU" sz="2000" b="1" dirty="0" smtClean="0"/>
              <a:t> система контролю за </a:t>
            </a:r>
            <a:r>
              <a:rPr lang="ru-RU" sz="2000" b="1" dirty="0" err="1" smtClean="0"/>
              <a:t>експлуатацією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ресурсів</a:t>
            </a:r>
            <a:r>
              <a:rPr lang="ru-RU" sz="2000" b="1" dirty="0" smtClean="0"/>
              <a:t>, тому </a:t>
            </a:r>
            <a:r>
              <a:rPr lang="ru-RU" sz="2000" b="1" dirty="0" err="1" smtClean="0"/>
              <a:t>окремі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вимушені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самі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організовувати</a:t>
            </a:r>
            <a:r>
              <a:rPr lang="ru-RU" sz="2000" b="1" dirty="0" smtClean="0"/>
              <a:t> службу </a:t>
            </a:r>
            <a:r>
              <a:rPr lang="ru-RU" sz="2000" b="1" dirty="0" err="1" smtClean="0"/>
              <a:t>стеження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раціональним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джерел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мінеральних</a:t>
            </a:r>
            <a:r>
              <a:rPr lang="ru-RU" sz="2000" b="1" dirty="0" smtClean="0"/>
              <a:t> вод.</a:t>
            </a:r>
          </a:p>
          <a:p>
            <a:pPr algn="just"/>
            <a:r>
              <a:rPr lang="ru-RU" sz="2000" b="1" dirty="0" smtClean="0"/>
              <a:t>Практично </a:t>
            </a:r>
            <a:r>
              <a:rPr lang="ru-RU" sz="2000" b="1" dirty="0" err="1" smtClean="0">
                <a:solidFill>
                  <a:srgbClr val="7030A0"/>
                </a:solidFill>
              </a:rPr>
              <a:t>згорнуті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роботи</a:t>
            </a:r>
            <a:r>
              <a:rPr lang="ru-RU" sz="2000" b="1" dirty="0" smtClean="0">
                <a:solidFill>
                  <a:srgbClr val="7030A0"/>
                </a:solidFill>
              </a:rPr>
              <a:t> по </a:t>
            </a:r>
            <a:r>
              <a:rPr lang="ru-RU" sz="2000" b="1" dirty="0" err="1" smtClean="0">
                <a:solidFill>
                  <a:srgbClr val="7030A0"/>
                </a:solidFill>
              </a:rPr>
              <a:t>розвідці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охороні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мінеральних</a:t>
            </a:r>
            <a:r>
              <a:rPr lang="ru-RU" sz="2000" b="1" dirty="0" smtClean="0">
                <a:solidFill>
                  <a:srgbClr val="7030A0"/>
                </a:solidFill>
              </a:rPr>
              <a:t> вод,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виявленню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перспективних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ділянок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місцевості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по </a:t>
            </a:r>
            <a:r>
              <a:rPr lang="ru-RU" sz="2000" b="1" dirty="0" err="1" smtClean="0"/>
              <a:t>розробці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сучасних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технологій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освоєння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Потрібне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державне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регулювання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курортно-рекреаційної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системи</a:t>
            </a:r>
            <a:r>
              <a:rPr lang="ru-RU" sz="2000" b="1" dirty="0" smtClean="0"/>
              <a:t> як у </a:t>
            </a:r>
            <a:r>
              <a:rPr lang="ru-RU" sz="2000" b="1" dirty="0" err="1" smtClean="0"/>
              <a:t>сфері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природокористування</a:t>
            </a:r>
            <a:r>
              <a:rPr lang="ru-RU" sz="2000" b="1" dirty="0" smtClean="0"/>
              <a:t>, так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області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соціальної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політики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плані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доступності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громадян</a:t>
            </a:r>
            <a:r>
              <a:rPr lang="ru-RU" sz="2000" b="1" dirty="0" smtClean="0"/>
              <a:t> санаторно-курортного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оздоровчого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відпочинку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Масштаби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курортно-рекреаційної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системи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рівень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обслуговування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повинні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відповідати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рівню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матеріального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добробуту</a:t>
            </a:r>
            <a:r>
              <a:rPr lang="ru-RU" sz="2000" b="1" dirty="0" smtClean="0"/>
              <a:t> людей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світовим</a:t>
            </a:r>
            <a:r>
              <a:rPr lang="ru-RU" sz="2000" b="1" dirty="0" smtClean="0"/>
              <a:t> стандартам.</a:t>
            </a:r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naftalan.travel/mt-content/uploads/2018/05/naftalan_medical_oil_04_bigmotom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1624" y="315523"/>
            <a:ext cx="7055746" cy="49123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28428" y="5517232"/>
            <a:ext cx="6738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"Н</a:t>
            </a:r>
            <a:r>
              <a:rPr lang="uk-UA" b="1" dirty="0">
                <a:solidFill>
                  <a:srgbClr val="7030A0"/>
                </a:solidFill>
              </a:rPr>
              <a:t>і</a:t>
            </a:r>
            <a:r>
              <a:rPr lang="ru-RU" b="1" dirty="0" err="1" smtClean="0">
                <a:solidFill>
                  <a:srgbClr val="7030A0"/>
                </a:solidFill>
              </a:rPr>
              <a:t>мецький</a:t>
            </a:r>
            <a:r>
              <a:rPr lang="ru-RU" b="1" dirty="0" smtClean="0">
                <a:solidFill>
                  <a:srgbClr val="7030A0"/>
                </a:solidFill>
              </a:rPr>
              <a:t>" </a:t>
            </a:r>
            <a:r>
              <a:rPr lang="ru-RU" b="1" dirty="0" err="1" smtClean="0">
                <a:solidFill>
                  <a:srgbClr val="7030A0"/>
                </a:solidFill>
              </a:rPr>
              <a:t>період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Шукали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нафту</a:t>
            </a:r>
            <a:r>
              <a:rPr lang="ru-RU" b="1" dirty="0" smtClean="0">
                <a:solidFill>
                  <a:srgbClr val="7030A0"/>
                </a:solidFill>
              </a:rPr>
              <a:t> - </a:t>
            </a:r>
            <a:r>
              <a:rPr lang="ru-RU" b="1" dirty="0" err="1" smtClean="0">
                <a:solidFill>
                  <a:srgbClr val="7030A0"/>
                </a:solidFill>
              </a:rPr>
              <a:t>знайшли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ліки</a:t>
            </a:r>
            <a:r>
              <a:rPr lang="ru-RU" b="1" dirty="0" smtClean="0">
                <a:solidFill>
                  <a:srgbClr val="7030A0"/>
                </a:solidFill>
              </a:rPr>
              <a:t> - </a:t>
            </a:r>
            <a:r>
              <a:rPr lang="ru-RU" b="1" dirty="0" err="1" smtClean="0">
                <a:solidFill>
                  <a:srgbClr val="7030A0"/>
                </a:solidFill>
              </a:rPr>
              <a:t>нафталан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www.naftalan.travel/mt-content/uploads/2018/05/1515274801_img_0134m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3912" y="692696"/>
            <a:ext cx="6310314" cy="3071810"/>
          </a:xfrm>
          <a:prstGeom prst="rect">
            <a:avLst/>
          </a:prstGeom>
          <a:noFill/>
        </p:spPr>
      </p:pic>
      <p:pic>
        <p:nvPicPr>
          <p:cNvPr id="99332" name="Picture 4" descr="http://www.naftalan.travel/mt-content/uploads/2018/05/img-20160630-wa0006m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384" y="3284984"/>
            <a:ext cx="6215106" cy="29915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00056" y="4655843"/>
            <a:ext cx="501417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Нафталан </a:t>
            </a:r>
            <a:r>
              <a:rPr lang="ru-RU" sz="2400" b="1" dirty="0" err="1" smtClean="0">
                <a:solidFill>
                  <a:srgbClr val="FF0000"/>
                </a:solidFill>
              </a:rPr>
              <a:t>сьогодні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ÐÐ°ÑÑÐ¸Ð½ÐºÐ¸ Ð¿Ð¾ Ð·Ð°Ð¿ÑÐ¾ÑÑ Ð¸ÑÑÐ¾ÑÐ¸Ñ ÐºÑÑÐ¾ÑÑÐ¾Ð»Ð¾Ð³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8" y="357166"/>
            <a:ext cx="9501254" cy="6403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ÐÐ°ÑÑÐ¸Ð½ÐºÐ¸ Ð¿Ð¾ Ð·Ð°Ð¿ÑÐ¾ÑÑ Ð¸ÑÑÐ¾ÑÐ¸Ñ ÐºÑÑÐ¾ÑÑÐ¾Ð»Ð¾Ð³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285728"/>
            <a:ext cx="5974886" cy="3997902"/>
          </a:xfrm>
          <a:prstGeom prst="rect">
            <a:avLst/>
          </a:prstGeom>
          <a:noFill/>
        </p:spPr>
      </p:pic>
      <p:pic>
        <p:nvPicPr>
          <p:cNvPr id="101380" name="Picture 4" descr="ÐÐ°ÑÑÐ¸Ð½ÐºÐ¸ Ð¿Ð¾ Ð·Ð°Ð¿ÑÐ¾ÑÑ Ð¸ÑÑÐ¾ÑÐ¸Ñ ÐºÑÑÐ¾ÑÑÐ¾Ð»Ð¾Ð³Ð¸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76" y="1000108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ÐÐ°ÑÑÐ¸Ð½ÐºÐ¸ Ð¿Ð¾ Ð·Ð°Ð¿ÑÐ¾ÑÑ Ð¸ÑÑÐ¾ÑÐ¸Ñ ÐºÑÑÐ¾ÑÑÐ¾Ð»Ð¾Ð³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50" y="256932"/>
            <a:ext cx="10930014" cy="649326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63552" y="5013176"/>
            <a:ext cx="453650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 Опромінення УФ-променями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48128" y="2780928"/>
            <a:ext cx="453650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Ранкова гімнастика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55496" y="5949280"/>
            <a:ext cx="453650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Спортивні ігри</a:t>
            </a:r>
          </a:p>
          <a:p>
            <a:r>
              <a:rPr lang="uk-UA" dirty="0" smtClean="0"/>
              <a:t>                            дітей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9654" y="0"/>
            <a:ext cx="9715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4. </a:t>
            </a:r>
            <a:r>
              <a:rPr lang="ru-RU" sz="2400" b="1" dirty="0" err="1" smtClean="0">
                <a:solidFill>
                  <a:srgbClr val="FF0000"/>
                </a:solidFill>
              </a:rPr>
              <a:t>Типи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курортів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522" y="500042"/>
            <a:ext cx="11572956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Курорт</a:t>
            </a:r>
            <a:r>
              <a:rPr lang="ru-RU" sz="2000" b="1" dirty="0" smtClean="0"/>
              <a:t> - </a:t>
            </a:r>
            <a:r>
              <a:rPr lang="ru-RU" sz="2000" b="1" i="1" dirty="0" err="1" smtClean="0"/>
              <a:t>територія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має</a:t>
            </a:r>
            <a:r>
              <a:rPr lang="ru-RU" sz="2000" b="1" i="1" dirty="0" smtClean="0"/>
              <a:t> в </a:t>
            </a:r>
            <a:r>
              <a:rPr lang="ru-RU" sz="2000" b="1" i="1" dirty="0" err="1" smtClean="0"/>
              <a:t>своєму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розпорядженні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природні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лікувальні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фактори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необхідні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умови</a:t>
            </a:r>
            <a:r>
              <a:rPr lang="ru-RU" sz="2000" b="1" i="1" dirty="0" smtClean="0"/>
              <a:t> для </a:t>
            </a:r>
            <a:r>
              <a:rPr lang="ru-RU" sz="2000" b="1" i="1" dirty="0" err="1" smtClean="0"/>
              <a:t>їх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застосування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лікувально-профілактичними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цілями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/>
              <a:t>Спеціалізацію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будь-якого</a:t>
            </a:r>
            <a:r>
              <a:rPr lang="ru-RU" sz="2000" b="1" dirty="0" smtClean="0"/>
              <a:t> курорту </a:t>
            </a:r>
            <a:r>
              <a:rPr lang="ru-RU" sz="2000" b="1" dirty="0" err="1" smtClean="0"/>
              <a:t>визначають</a:t>
            </a:r>
            <a:r>
              <a:rPr lang="ru-RU" sz="2000" b="1" dirty="0" smtClean="0"/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курортні</a:t>
            </a:r>
            <a:r>
              <a:rPr lang="ru-RU" sz="2000" b="1" i="1" dirty="0" smtClean="0">
                <a:solidFill>
                  <a:srgbClr val="7030A0"/>
                </a:solidFill>
              </a:rPr>
              <a:t> (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природно-лікувальні</a:t>
            </a:r>
            <a:r>
              <a:rPr lang="ru-RU" sz="2000" b="1" i="1" dirty="0" smtClean="0">
                <a:solidFill>
                  <a:srgbClr val="7030A0"/>
                </a:solidFill>
              </a:rPr>
              <a:t>)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чинники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метою </a:t>
            </a:r>
            <a:r>
              <a:rPr lang="ru-RU" sz="2000" b="1" dirty="0" err="1" smtClean="0"/>
              <a:t>профілактики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лікувальної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терапії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медичної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реабілітації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хворих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В </a:t>
            </a:r>
            <a:r>
              <a:rPr lang="ru-RU" sz="2000" b="1" dirty="0" err="1" smtClean="0"/>
              <a:t>Україні</a:t>
            </a:r>
            <a:r>
              <a:rPr lang="ru-RU" sz="2000" b="1" dirty="0" smtClean="0"/>
              <a:t> у рамках чинного </a:t>
            </a:r>
            <a:r>
              <a:rPr lang="ru-RU" sz="2000" b="1" dirty="0" err="1" smtClean="0"/>
              <a:t>законодавства</a:t>
            </a:r>
            <a:r>
              <a:rPr lang="ru-RU" sz="2000" b="1" dirty="0" smtClean="0"/>
              <a:t> (</a:t>
            </a:r>
            <a:r>
              <a:rPr lang="ru-RU" sz="2000" b="1" u="sng" dirty="0" smtClean="0">
                <a:hlinkClick r:id="rId2"/>
              </a:rPr>
              <a:t>Закон </a:t>
            </a:r>
            <a:r>
              <a:rPr lang="ru-RU" sz="2000" b="1" u="sng" dirty="0" err="1" smtClean="0">
                <a:hlinkClick r:id="rId2"/>
              </a:rPr>
              <a:t>України</a:t>
            </a:r>
            <a:r>
              <a:rPr lang="ru-RU" sz="2000" b="1" u="sng" dirty="0" smtClean="0">
                <a:hlinkClick r:id="rId2"/>
              </a:rPr>
              <a:t> “Про </a:t>
            </a:r>
            <a:r>
              <a:rPr lang="ru-RU" sz="2000" b="1" u="sng" dirty="0" err="1" smtClean="0">
                <a:hlinkClick r:id="rId2"/>
              </a:rPr>
              <a:t>курорти</a:t>
            </a:r>
            <a:r>
              <a:rPr lang="ru-RU" sz="2000" b="1" u="sng" dirty="0" smtClean="0">
                <a:hlinkClick r:id="rId2"/>
              </a:rPr>
              <a:t>”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офіційно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терміни</a:t>
            </a:r>
            <a:r>
              <a:rPr lang="ru-RU" sz="2000" b="1" dirty="0" smtClean="0"/>
              <a:t>: </a:t>
            </a:r>
            <a:r>
              <a:rPr lang="ru-RU" sz="2000" b="1" i="1" dirty="0" smtClean="0"/>
              <a:t>“</a:t>
            </a:r>
            <a:r>
              <a:rPr lang="ru-RU" sz="2000" b="1" i="1" dirty="0" smtClean="0">
                <a:solidFill>
                  <a:srgbClr val="FF0000"/>
                </a:solidFill>
              </a:rPr>
              <a:t>Курорт </a:t>
            </a:r>
            <a:r>
              <a:rPr lang="ru-RU" sz="2000" b="1" i="1" dirty="0" smtClean="0"/>
              <a:t>- </a:t>
            </a:r>
            <a:r>
              <a:rPr lang="ru-RU" sz="2000" b="1" i="1" dirty="0" err="1" smtClean="0"/>
              <a:t>освоєна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природна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територія</a:t>
            </a:r>
            <a:r>
              <a:rPr lang="ru-RU" sz="2000" b="1" i="1" dirty="0" smtClean="0"/>
              <a:t> на землях </a:t>
            </a:r>
            <a:r>
              <a:rPr lang="ru-RU" sz="2000" b="1" i="1" dirty="0" err="1" smtClean="0"/>
              <a:t>оздоровчого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призначення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має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природні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лікувальні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ресурси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необхідні</a:t>
            </a:r>
            <a:r>
              <a:rPr lang="ru-RU" sz="2000" b="1" i="1" dirty="0" smtClean="0"/>
              <a:t> для </a:t>
            </a:r>
            <a:r>
              <a:rPr lang="ru-RU" sz="2000" b="1" i="1" dirty="0" err="1" smtClean="0"/>
              <a:t>їх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експлуатації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будівлі</a:t>
            </a:r>
            <a:r>
              <a:rPr lang="ru-RU" sz="2000" b="1" i="1" dirty="0" smtClean="0"/>
              <a:t> та </a:t>
            </a:r>
            <a:r>
              <a:rPr lang="ru-RU" sz="2000" b="1" i="1" dirty="0" err="1" smtClean="0"/>
              <a:t>споруди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об’єктами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інфраструктури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використовується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</a:t>
            </a:r>
            <a:r>
              <a:rPr lang="ru-RU" sz="2000" b="1" i="1" dirty="0" smtClean="0"/>
              <a:t> метою </a:t>
            </a:r>
            <a:r>
              <a:rPr lang="ru-RU" sz="2000" b="1" i="1" dirty="0" err="1" smtClean="0"/>
              <a:t>лікування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медичної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реабілітації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профілактики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захворювань</a:t>
            </a:r>
            <a:r>
              <a:rPr lang="ru-RU" sz="2000" b="1" i="1" dirty="0" smtClean="0"/>
              <a:t> та для </a:t>
            </a:r>
            <a:r>
              <a:rPr lang="ru-RU" sz="2000" b="1" i="1" dirty="0" err="1" smtClean="0"/>
              <a:t>рекреації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підлягає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особливій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охороні</a:t>
            </a:r>
            <a:r>
              <a:rPr lang="ru-RU" sz="2000" b="1" i="1" dirty="0" smtClean="0"/>
              <a:t>”</a:t>
            </a:r>
            <a:r>
              <a:rPr lang="ru-RU" sz="2000" b="1" dirty="0" smtClean="0"/>
              <a:t> </a:t>
            </a:r>
            <a:r>
              <a:rPr lang="ru-RU" sz="2000" b="1" dirty="0" smtClean="0">
                <a:solidFill>
                  <a:srgbClr val="FF0000"/>
                </a:solidFill>
              </a:rPr>
              <a:t>(Ст. 1 ЗУ “Про </a:t>
            </a:r>
            <a:r>
              <a:rPr lang="ru-RU" sz="2000" b="1" dirty="0" err="1" smtClean="0">
                <a:solidFill>
                  <a:srgbClr val="FF0000"/>
                </a:solidFill>
              </a:rPr>
              <a:t>курорти</a:t>
            </a:r>
            <a:r>
              <a:rPr lang="ru-RU" sz="2000" b="1" dirty="0" smtClean="0">
                <a:solidFill>
                  <a:srgbClr val="FF0000"/>
                </a:solidFill>
              </a:rPr>
              <a:t>”).</a:t>
            </a:r>
            <a:r>
              <a:rPr lang="ru-RU" sz="2000" b="1" dirty="0" smtClean="0"/>
              <a:t> </a:t>
            </a:r>
          </a:p>
          <a:p>
            <a:pPr algn="just"/>
            <a:r>
              <a:rPr lang="ru-RU" sz="2000" b="1" dirty="0" smtClean="0"/>
              <a:t>За характером </a:t>
            </a:r>
            <a:r>
              <a:rPr lang="ru-RU" sz="2000" b="1" dirty="0" err="1" smtClean="0"/>
              <a:t>природних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поділяють</a:t>
            </a:r>
            <a:r>
              <a:rPr lang="ru-RU" sz="2000" b="1" dirty="0" smtClean="0"/>
              <a:t> на </a:t>
            </a:r>
            <a:r>
              <a:rPr lang="ru-RU" sz="2000" b="1" dirty="0" err="1" smtClean="0">
                <a:solidFill>
                  <a:srgbClr val="FF0000"/>
                </a:solidFill>
              </a:rPr>
              <a:t>курорти</a:t>
            </a:r>
            <a:r>
              <a:rPr lang="ru-RU" sz="2000" b="1" dirty="0" smtClean="0">
                <a:solidFill>
                  <a:srgbClr val="FF0000"/>
                </a:solidFill>
              </a:rPr>
              <a:t> державного та </a:t>
            </a:r>
            <a:r>
              <a:rPr lang="ru-RU" sz="2000" b="1" dirty="0" err="1" smtClean="0">
                <a:solidFill>
                  <a:srgbClr val="FF0000"/>
                </a:solidFill>
              </a:rPr>
              <a:t>місцевого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значення</a:t>
            </a:r>
            <a:r>
              <a:rPr lang="ru-RU" sz="2000" b="1" dirty="0" smtClean="0">
                <a:solidFill>
                  <a:srgbClr val="FF0000"/>
                </a:solidFill>
              </a:rPr>
              <a:t>. </a:t>
            </a:r>
          </a:p>
          <a:p>
            <a:pPr algn="just"/>
            <a:r>
              <a:rPr lang="ru-RU" sz="2000" b="1" dirty="0" smtClean="0"/>
              <a:t>До </a:t>
            </a:r>
            <a:r>
              <a:rPr lang="ru-RU" sz="2000" b="1" dirty="0" err="1" smtClean="0"/>
              <a:t>курортів</a:t>
            </a:r>
            <a:r>
              <a:rPr lang="ru-RU" sz="2000" b="1" dirty="0" smtClean="0"/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державного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значення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належать </a:t>
            </a:r>
            <a:r>
              <a:rPr lang="ru-RU" sz="2000" b="1" dirty="0" err="1" smtClean="0"/>
              <a:t>природні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території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мають</a:t>
            </a:r>
            <a:r>
              <a:rPr lang="ru-RU" sz="2000" b="1" dirty="0" smtClean="0"/>
              <a:t> особливо </a:t>
            </a:r>
            <a:r>
              <a:rPr lang="ru-RU" sz="2000" b="1" dirty="0" err="1" smtClean="0"/>
              <a:t>цінні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унікальні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використовують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лікування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медичної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реабілітації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профілактики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захворювань</a:t>
            </a:r>
            <a:r>
              <a:rPr lang="ru-RU" sz="2000" b="1" dirty="0" smtClean="0"/>
              <a:t>. </a:t>
            </a:r>
          </a:p>
          <a:p>
            <a:pPr algn="just"/>
            <a:r>
              <a:rPr lang="ru-RU" sz="2000" b="1" dirty="0" smtClean="0"/>
              <a:t>До </a:t>
            </a:r>
            <a:r>
              <a:rPr lang="ru-RU" sz="2000" b="1" dirty="0" err="1" smtClean="0"/>
              <a:t>курортів</a:t>
            </a:r>
            <a:r>
              <a:rPr lang="ru-RU" sz="2000" b="1" dirty="0" smtClean="0"/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місцевого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значення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належать </a:t>
            </a:r>
            <a:r>
              <a:rPr lang="ru-RU" sz="2000" b="1" dirty="0" err="1" smtClean="0"/>
              <a:t>природні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території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загальнопоширені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використовують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лікування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медичної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реабілітації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профілактики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захворювань</a:t>
            </a:r>
            <a:r>
              <a:rPr lang="ru-RU" sz="2000" b="1" dirty="0" smtClean="0"/>
              <a:t> (Ст. 4 ЗУ “Про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”).</a:t>
            </a:r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1452530" y="0"/>
            <a:ext cx="9621720" cy="71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FF0000"/>
                </a:solidFill>
                <a:latin typeface="Century Gothic"/>
                <a:ea typeface="DejaVu Sans"/>
              </a:rPr>
              <a:t>План</a:t>
            </a:r>
            <a:endParaRPr lang="ru-RU" sz="4800" b="0" strike="noStrike" spc="-1" dirty="0"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380960" y="857232"/>
            <a:ext cx="11572956" cy="542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ru-RU" sz="2800" b="1" dirty="0" smtClean="0"/>
              <a:t>1. </a:t>
            </a:r>
            <a:r>
              <a:rPr lang="ru-RU" sz="2800" b="1" dirty="0" err="1" smtClean="0"/>
              <a:t>Стародавня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історія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розвитку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санаторно-курортної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справи</a:t>
            </a:r>
            <a:r>
              <a:rPr lang="ru-RU" sz="2800" b="1" dirty="0" smtClean="0"/>
              <a:t>.</a:t>
            </a:r>
          </a:p>
          <a:p>
            <a:pPr algn="just"/>
            <a:r>
              <a:rPr lang="ru-RU" sz="2800" b="1" dirty="0" smtClean="0"/>
              <a:t>2. </a:t>
            </a:r>
            <a:r>
              <a:rPr lang="ru-RU" sz="2800" b="1" dirty="0" err="1" smtClean="0"/>
              <a:t>Історія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розвитку</a:t>
            </a:r>
            <a:r>
              <a:rPr lang="ru-RU" sz="2800" b="1" dirty="0" smtClean="0"/>
              <a:t> санаторно-</a:t>
            </a:r>
            <a:r>
              <a:rPr lang="ru-RU" sz="2800" b="1" dirty="0" err="1" smtClean="0"/>
              <a:t>курортної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справи</a:t>
            </a:r>
            <a:r>
              <a:rPr lang="ru-RU" sz="2800" b="1" dirty="0" smtClean="0"/>
              <a:t> </a:t>
            </a:r>
            <a:r>
              <a:rPr lang="ru-RU" sz="2800" b="1" dirty="0"/>
              <a:t>на </a:t>
            </a:r>
            <a:r>
              <a:rPr lang="ru-RU" sz="2800" b="1" dirty="0" err="1"/>
              <a:t>території</a:t>
            </a:r>
            <a:r>
              <a:rPr lang="ru-RU" sz="2800" b="1" dirty="0"/>
              <a:t> </a:t>
            </a:r>
            <a:r>
              <a:rPr lang="ru-RU" sz="2800" b="1" dirty="0" err="1"/>
              <a:t>колишнього</a:t>
            </a:r>
            <a:r>
              <a:rPr lang="ru-RU" sz="2800" b="1" dirty="0"/>
              <a:t> СРСР до </a:t>
            </a:r>
            <a:r>
              <a:rPr lang="ru-RU" sz="2800" b="1" dirty="0" err="1" smtClean="0"/>
              <a:t>до</a:t>
            </a:r>
            <a:r>
              <a:rPr lang="ru-RU" sz="2800" b="1" dirty="0" smtClean="0"/>
              <a:t> </a:t>
            </a:r>
            <a:r>
              <a:rPr lang="ru-RU" sz="2800" b="1" dirty="0" smtClean="0"/>
              <a:t>1917р.</a:t>
            </a:r>
          </a:p>
          <a:p>
            <a:pPr algn="just"/>
            <a:r>
              <a:rPr lang="ru-RU" sz="2800" b="1" dirty="0" smtClean="0"/>
              <a:t>3. </a:t>
            </a:r>
            <a:r>
              <a:rPr lang="ru-RU" sz="2800" b="1" dirty="0" err="1" smtClean="0"/>
              <a:t>Історія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розвитку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санаторно-курортної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справи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радянський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сучасний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періоди</a:t>
            </a:r>
            <a:r>
              <a:rPr lang="ru-RU" sz="2800" b="1" dirty="0" smtClean="0"/>
              <a:t>.</a:t>
            </a:r>
          </a:p>
          <a:p>
            <a:pPr algn="just"/>
            <a:r>
              <a:rPr lang="ru-RU" sz="2800" b="1" dirty="0" smtClean="0"/>
              <a:t>4. </a:t>
            </a:r>
            <a:r>
              <a:rPr lang="ru-RU" sz="2800" b="1" dirty="0" err="1" smtClean="0"/>
              <a:t>Типи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курортів</a:t>
            </a:r>
            <a:r>
              <a:rPr lang="ru-RU" sz="2800" b="1" dirty="0" smtClean="0"/>
              <a:t>.</a:t>
            </a:r>
          </a:p>
          <a:p>
            <a:pPr algn="just"/>
            <a:r>
              <a:rPr lang="ru-RU" sz="2800" b="1" dirty="0" smtClean="0"/>
              <a:t>5. </a:t>
            </a:r>
            <a:r>
              <a:rPr lang="ru-RU" sz="2800" b="1" dirty="0" err="1" smtClean="0"/>
              <a:t>Місткість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рекреаційних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центрів</a:t>
            </a:r>
            <a:r>
              <a:rPr lang="ru-RU" sz="2800" b="1" dirty="0" smtClean="0"/>
              <a:t>.</a:t>
            </a:r>
          </a:p>
          <a:p>
            <a:endParaRPr lang="ru-RU" sz="2800" b="1" i="1" spc="-1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b="1" i="1" spc="-1" dirty="0" err="1" smtClean="0">
                <a:solidFill>
                  <a:srgbClr val="FF0000"/>
                </a:solidFill>
              </a:rPr>
              <a:t>Основні</a:t>
            </a:r>
            <a:r>
              <a:rPr lang="ru-RU" sz="2800" b="1" i="1" spc="-1" dirty="0" smtClean="0">
                <a:solidFill>
                  <a:srgbClr val="FF0000"/>
                </a:solidFill>
              </a:rPr>
              <a:t> </a:t>
            </a:r>
            <a:r>
              <a:rPr lang="ru-RU" sz="2800" b="1" i="1" spc="-1" dirty="0" err="1" smtClean="0">
                <a:solidFill>
                  <a:srgbClr val="FF0000"/>
                </a:solidFill>
              </a:rPr>
              <a:t>поняття</a:t>
            </a:r>
            <a:r>
              <a:rPr lang="ru-RU" sz="2800" b="1" i="1" spc="-1" dirty="0" smtClean="0">
                <a:solidFill>
                  <a:srgbClr val="FF0000"/>
                </a:solidFill>
              </a:rPr>
              <a:t>: </a:t>
            </a:r>
            <a:r>
              <a:rPr lang="ru-RU" sz="2800" b="1" dirty="0" err="1" smtClean="0"/>
              <a:t>курортологія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курортна</a:t>
            </a:r>
            <a:r>
              <a:rPr lang="ru-RU" sz="2800" b="1" dirty="0" smtClean="0"/>
              <a:t> справа, </a:t>
            </a:r>
            <a:r>
              <a:rPr lang="ru-RU" sz="2800" b="1" dirty="0" err="1" smtClean="0"/>
              <a:t>курортна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місцевість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курортографія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курортний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регіон</a:t>
            </a:r>
            <a:r>
              <a:rPr lang="ru-RU" sz="2800" b="1" dirty="0" smtClean="0"/>
              <a:t> (район), </a:t>
            </a:r>
            <a:r>
              <a:rPr lang="ru-RU" sz="2800" b="1" dirty="0" err="1" smtClean="0"/>
              <a:t>курортна</a:t>
            </a:r>
            <a:r>
              <a:rPr lang="ru-RU" sz="2800" b="1" dirty="0" smtClean="0"/>
              <a:t> зона, </a:t>
            </a:r>
            <a:r>
              <a:rPr lang="ru-RU" sz="2800" b="1" dirty="0" err="1" smtClean="0"/>
              <a:t>курортна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агломерація</a:t>
            </a:r>
            <a:r>
              <a:rPr lang="ru-RU" sz="2800" b="1" dirty="0" smtClean="0"/>
              <a:t>.</a:t>
            </a:r>
            <a:r>
              <a:rPr lang="ru-RU" sz="2800" b="1" spc="-1" dirty="0" smtClean="0">
                <a:solidFill>
                  <a:srgbClr val="40404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22" y="285728"/>
            <a:ext cx="11572956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 smtClean="0">
                <a:solidFill>
                  <a:srgbClr val="FF0000"/>
                </a:solidFill>
              </a:rPr>
              <a:t>Медичний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профіль</a:t>
            </a:r>
            <a:r>
              <a:rPr lang="ru-RU" sz="2000" b="1" i="1" dirty="0" smtClean="0">
                <a:solidFill>
                  <a:srgbClr val="FF0000"/>
                </a:solidFill>
              </a:rPr>
              <a:t> (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спеціалізація</a:t>
            </a:r>
            <a:r>
              <a:rPr lang="ru-RU" sz="2000" b="1" i="1" dirty="0" smtClean="0">
                <a:solidFill>
                  <a:srgbClr val="FF0000"/>
                </a:solidFill>
              </a:rPr>
              <a:t>)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курортів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/>
              <a:t>визначають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урахуванням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властивостей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ресурсів</a:t>
            </a:r>
            <a:r>
              <a:rPr lang="ru-RU" sz="2000" b="1" dirty="0" smtClean="0"/>
              <a:t>. За </a:t>
            </a:r>
            <a:r>
              <a:rPr lang="ru-RU" sz="2000" b="1" dirty="0" err="1" smtClean="0"/>
              <a:t>спеціалізацією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поділяють</a:t>
            </a:r>
            <a:r>
              <a:rPr lang="ru-RU" sz="2000" b="1" dirty="0" smtClean="0"/>
              <a:t> на </a:t>
            </a:r>
            <a:r>
              <a:rPr lang="ru-RU" sz="2000" b="1" dirty="0" err="1" smtClean="0">
                <a:solidFill>
                  <a:srgbClr val="FF0000"/>
                </a:solidFill>
              </a:rPr>
              <a:t>курорти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загального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призначення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та </a:t>
            </a:r>
            <a:r>
              <a:rPr lang="ru-RU" sz="2000" b="1" dirty="0" err="1" smtClean="0">
                <a:solidFill>
                  <a:srgbClr val="FF0000"/>
                </a:solidFill>
              </a:rPr>
              <a:t>спеціалізовані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курорти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для </a:t>
            </a:r>
            <a:r>
              <a:rPr lang="ru-RU" sz="2000" b="1" dirty="0" err="1" smtClean="0"/>
              <a:t>лікування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конкретних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захворювань</a:t>
            </a:r>
            <a:r>
              <a:rPr lang="ru-RU" sz="2000" b="1" dirty="0" smtClean="0"/>
              <a:t> (Ст. 5 ЗУ “Про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”). </a:t>
            </a:r>
          </a:p>
          <a:p>
            <a:pPr algn="just"/>
            <a:r>
              <a:rPr lang="ru-RU" sz="2000" b="1" dirty="0" err="1" smtClean="0"/>
              <a:t>Курортні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інфраструктурні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об’єкти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курортної</a:t>
            </a:r>
            <a:r>
              <a:rPr lang="ru-RU" sz="2000" b="1" dirty="0" smtClean="0"/>
              <a:t> ТРС “</a:t>
            </a:r>
            <a:r>
              <a:rPr lang="ru-RU" sz="2000" b="1" dirty="0" err="1" smtClean="0"/>
              <a:t>продукують</a:t>
            </a:r>
            <a:r>
              <a:rPr lang="ru-RU" sz="2000" b="1" dirty="0" smtClean="0"/>
              <a:t>” </a:t>
            </a:r>
            <a:r>
              <a:rPr lang="ru-RU" sz="2000" b="1" dirty="0" err="1" smtClean="0"/>
              <a:t>оздоровчо-рекреаційні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послуги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Популярність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обсяги</a:t>
            </a:r>
            <a:r>
              <a:rPr lang="ru-RU" sz="2000" b="1" dirty="0" smtClean="0"/>
              <a:t> продажу </a:t>
            </a:r>
            <a:r>
              <a:rPr lang="ru-RU" sz="2000" b="1" dirty="0" err="1" smtClean="0"/>
              <a:t>цих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послуг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показниками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мірилом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комерційно-споживчого</a:t>
            </a:r>
            <a:r>
              <a:rPr lang="ru-RU" sz="2000" b="1" dirty="0" smtClean="0"/>
              <a:t> рейтингу як </a:t>
            </a:r>
            <a:r>
              <a:rPr lang="ru-RU" sz="2000" b="1" dirty="0" err="1" smtClean="0"/>
              <a:t>окремого</a:t>
            </a:r>
            <a:r>
              <a:rPr lang="ru-RU" sz="2000" b="1" dirty="0" smtClean="0"/>
              <a:t> конкретно взятого </a:t>
            </a:r>
            <a:r>
              <a:rPr lang="ru-RU" sz="2000" b="1" dirty="0" err="1" smtClean="0"/>
              <a:t>курортно-рекреаційного</a:t>
            </a:r>
            <a:r>
              <a:rPr lang="ru-RU" sz="2000" b="1" dirty="0" smtClean="0"/>
              <a:t> продукту, так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територіальної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курортно-рекреаційної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системи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загалом</a:t>
            </a:r>
            <a:r>
              <a:rPr lang="ru-RU" sz="2000" b="1" dirty="0" smtClean="0"/>
              <a:t>. </a:t>
            </a: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Курортно-рекреаційний</a:t>
            </a:r>
            <a:r>
              <a:rPr lang="ru-RU" sz="2000" b="1" dirty="0" smtClean="0">
                <a:solidFill>
                  <a:srgbClr val="7030A0"/>
                </a:solidFill>
              </a:rPr>
              <a:t> продукт </a:t>
            </a:r>
            <a:r>
              <a:rPr lang="ru-RU" sz="2000" b="1" dirty="0" smtClean="0"/>
              <a:t>-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спеціалізований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конкретної</a:t>
            </a:r>
            <a:r>
              <a:rPr lang="ru-RU" sz="2000" b="1" dirty="0" smtClean="0"/>
              <a:t> ТРС комплекс (</a:t>
            </a:r>
            <a:r>
              <a:rPr lang="ru-RU" sz="2000" b="1" dirty="0" err="1" smtClean="0"/>
              <a:t>програма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курортно-рекреаційного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обслуговування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створений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поставлений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ринок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збуту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урахуванням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наявних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ресурсів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інфраструктурних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можливостей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цієї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системи</a:t>
            </a:r>
            <a:r>
              <a:rPr lang="ru-RU" sz="2000" b="1" dirty="0" smtClean="0"/>
              <a:t>. </a:t>
            </a:r>
          </a:p>
          <a:p>
            <a:pPr algn="just"/>
            <a:r>
              <a:rPr lang="ru-RU" sz="2000" b="1" dirty="0" err="1" smtClean="0"/>
              <a:t>Програми</a:t>
            </a:r>
            <a:r>
              <a:rPr lang="ru-RU" sz="2000" b="1" dirty="0" smtClean="0"/>
              <a:t> курортно-</a:t>
            </a:r>
            <a:r>
              <a:rPr lang="ru-RU" sz="2000" b="1" dirty="0" err="1" smtClean="0"/>
              <a:t>оздоровчих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турів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будують</a:t>
            </a:r>
            <a:r>
              <a:rPr lang="ru-RU" sz="2000" b="1" dirty="0" smtClean="0"/>
              <a:t> з </a:t>
            </a:r>
            <a:r>
              <a:rPr lang="ru-RU" sz="2000" b="1" dirty="0" err="1" smtClean="0"/>
              <a:t>урахуванням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тієї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обставини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близько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30-50% </a:t>
            </a:r>
            <a:r>
              <a:rPr lang="ru-RU" sz="2000" b="1" dirty="0" err="1" smtClean="0">
                <a:solidFill>
                  <a:srgbClr val="FF0000"/>
                </a:solidFill>
              </a:rPr>
              <a:t>рекреаційного</a:t>
            </a:r>
            <a:r>
              <a:rPr lang="ru-RU" sz="2000" b="1" dirty="0" smtClean="0">
                <a:solidFill>
                  <a:srgbClr val="FF0000"/>
                </a:solidFill>
              </a:rPr>
              <a:t> часу </a:t>
            </a:r>
            <a:r>
              <a:rPr lang="ru-RU" sz="2000" b="1" dirty="0" err="1" smtClean="0">
                <a:solidFill>
                  <a:srgbClr val="FF0000"/>
                </a:solidFill>
              </a:rPr>
              <a:t>відводиться</a:t>
            </a:r>
            <a:r>
              <a:rPr lang="ru-RU" sz="2000" b="1" dirty="0" smtClean="0">
                <a:solidFill>
                  <a:srgbClr val="FF0000"/>
                </a:solidFill>
              </a:rPr>
              <a:t> на </a:t>
            </a:r>
            <a:r>
              <a:rPr lang="ru-RU" sz="2000" b="1" dirty="0" err="1" smtClean="0">
                <a:solidFill>
                  <a:srgbClr val="FF0000"/>
                </a:solidFill>
              </a:rPr>
              <a:t>лікувально-оздоровчі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процедури</a:t>
            </a:r>
            <a:r>
              <a:rPr lang="ru-RU" sz="2000" b="1" dirty="0" smtClean="0"/>
              <a:t>. З </a:t>
            </a:r>
            <a:r>
              <a:rPr lang="ru-RU" sz="2000" b="1" dirty="0" err="1" smtClean="0"/>
              <a:t>огляду</a:t>
            </a:r>
            <a:r>
              <a:rPr lang="ru-RU" sz="2000" b="1" dirty="0" smtClean="0"/>
              <a:t> на те,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оздоровчо-курортне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обслуговування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підгалуззю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охорони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здоров’я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кінцевою</a:t>
            </a:r>
            <a:r>
              <a:rPr lang="ru-RU" sz="2000" b="1" dirty="0" smtClean="0"/>
              <a:t> “</a:t>
            </a:r>
            <a:r>
              <a:rPr lang="ru-RU" sz="2000" b="1" dirty="0" err="1" smtClean="0"/>
              <a:t>продукцією</a:t>
            </a:r>
            <a:r>
              <a:rPr lang="ru-RU" sz="2000" b="1" dirty="0" smtClean="0"/>
              <a:t>”, перш за все,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вилікувані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фізично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духовно </a:t>
            </a:r>
            <a:r>
              <a:rPr lang="ru-RU" sz="2000" b="1" dirty="0" err="1" smtClean="0"/>
              <a:t>оздоровлені</a:t>
            </a:r>
            <a:r>
              <a:rPr lang="ru-RU" sz="2000" b="1" dirty="0" smtClean="0"/>
              <a:t> люди. </a:t>
            </a:r>
          </a:p>
          <a:p>
            <a:pPr algn="just"/>
            <a:r>
              <a:rPr lang="ru-RU" sz="2000" b="1" dirty="0" err="1" smtClean="0"/>
              <a:t>Розмаїтість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рекреаційних</a:t>
            </a:r>
            <a:r>
              <a:rPr lang="ru-RU" sz="2000" b="1" dirty="0" smtClean="0"/>
              <a:t> потреб </a:t>
            </a:r>
            <a:r>
              <a:rPr lang="ru-RU" sz="2000" b="1" dirty="0" err="1" smtClean="0"/>
              <a:t>окремих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споживачів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наявність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етнічних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соціальних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вікових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інших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груп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споживачів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відмінними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уподобаннями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цільовими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пріоритетами</a:t>
            </a:r>
            <a:r>
              <a:rPr lang="ru-RU" sz="2000" b="1" dirty="0" smtClean="0"/>
              <a:t> привела до </a:t>
            </a:r>
            <a:r>
              <a:rPr lang="ru-RU" sz="2000" b="1" dirty="0" err="1" smtClean="0"/>
              <a:t>появи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цільової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спеціалізації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організацій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курортно-рекреаційного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профілю</a:t>
            </a:r>
            <a:r>
              <a:rPr lang="ru-RU" sz="2000" b="1" dirty="0" smtClean="0"/>
              <a:t>.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092" y="714356"/>
            <a:ext cx="9572692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Основними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курортними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чинниками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є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ландшафтно-кліматичні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умови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мінеральні</a:t>
            </a:r>
            <a:r>
              <a:rPr lang="ru-RU" sz="2400" b="1" dirty="0" smtClean="0">
                <a:solidFill>
                  <a:srgbClr val="FF0000"/>
                </a:solidFill>
              </a:rPr>
              <a:t> води та </a:t>
            </a:r>
            <a:r>
              <a:rPr lang="ru-RU" sz="2400" b="1" dirty="0" err="1" smtClean="0">
                <a:solidFill>
                  <a:srgbClr val="FF0000"/>
                </a:solidFill>
              </a:rPr>
              <a:t>лікувальні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грязі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 err="1" smtClean="0">
                <a:solidFill>
                  <a:srgbClr val="FF0000"/>
                </a:solidFill>
              </a:rPr>
              <a:t>Відповідно</a:t>
            </a:r>
            <a:r>
              <a:rPr lang="ru-RU" sz="2400" b="1" dirty="0" smtClean="0">
                <a:solidFill>
                  <a:srgbClr val="FF0000"/>
                </a:solidFill>
              </a:rPr>
              <a:t> до </a:t>
            </a:r>
            <a:r>
              <a:rPr lang="ru-RU" sz="2400" b="1" dirty="0" err="1" smtClean="0">
                <a:solidFill>
                  <a:srgbClr val="FF0000"/>
                </a:solidFill>
              </a:rPr>
              <a:t>цього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курорти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діляться</a:t>
            </a:r>
            <a:r>
              <a:rPr lang="ru-RU" sz="2400" b="1" dirty="0" smtClean="0">
                <a:solidFill>
                  <a:srgbClr val="FF0000"/>
                </a:solidFill>
              </a:rPr>
              <a:t> на: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b="1" dirty="0" err="1" smtClean="0"/>
              <a:t>кліматичні</a:t>
            </a:r>
            <a:r>
              <a:rPr lang="ru-RU" sz="2400" b="1" dirty="0" smtClean="0"/>
              <a:t>,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b="1" dirty="0" err="1" smtClean="0"/>
              <a:t>бальнеологічні</a:t>
            </a:r>
            <a:r>
              <a:rPr lang="ru-RU" sz="2400" b="1" dirty="0" smtClean="0"/>
              <a:t>,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400" b="1" dirty="0" err="1" smtClean="0"/>
              <a:t>грязьові</a:t>
            </a:r>
            <a:r>
              <a:rPr lang="ru-RU" sz="2400" b="1" dirty="0" smtClean="0"/>
              <a:t>. </a:t>
            </a:r>
          </a:p>
          <a:p>
            <a:pPr marL="457200" indent="-457200" algn="just"/>
            <a:endParaRPr lang="ru-RU" sz="2400" b="1" dirty="0" smtClean="0"/>
          </a:p>
          <a:p>
            <a:pPr marL="457200" indent="-457200" algn="just"/>
            <a:r>
              <a:rPr lang="ru-RU" sz="2400" b="1" dirty="0" err="1" smtClean="0"/>
              <a:t>Проте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більшості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курортів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поєднання</a:t>
            </a:r>
            <a:r>
              <a:rPr lang="ru-RU" sz="2400" b="1" dirty="0" smtClean="0"/>
              <a:t> ряду </a:t>
            </a:r>
            <a:r>
              <a:rPr lang="ru-RU" sz="2400" b="1" dirty="0" err="1" smtClean="0"/>
              <a:t>лікувальних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чинників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Ці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курорти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змішаними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відносяться</a:t>
            </a:r>
            <a:r>
              <a:rPr lang="ru-RU" sz="2400" b="1" dirty="0" smtClean="0"/>
              <a:t> до того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іншого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профілю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залежно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переважання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відповідного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лікувального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чинника</a:t>
            </a:r>
            <a:r>
              <a:rPr lang="ru-RU" sz="2400" b="1" dirty="0" smtClean="0"/>
              <a:t>. 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274" y="357166"/>
            <a:ext cx="11072890" cy="60631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Тому за </a:t>
            </a:r>
            <a:r>
              <a:rPr lang="ru-RU" sz="2400" b="1" dirty="0" err="1" smtClean="0">
                <a:solidFill>
                  <a:srgbClr val="7030A0"/>
                </a:solidFill>
              </a:rPr>
              <a:t>іншою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класифікацією</a:t>
            </a:r>
            <a:r>
              <a:rPr lang="ru-RU" sz="2400" b="1" dirty="0" smtClean="0">
                <a:solidFill>
                  <a:srgbClr val="7030A0"/>
                </a:solidFill>
              </a:rPr>
              <a:t> (</a:t>
            </a:r>
            <a:r>
              <a:rPr lang="ru-RU" sz="2400" b="1" dirty="0" err="1" smtClean="0">
                <a:solidFill>
                  <a:srgbClr val="7030A0"/>
                </a:solidFill>
              </a:rPr>
              <a:t>за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поєднанням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природно-лікувальних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чинників</a:t>
            </a:r>
            <a:r>
              <a:rPr lang="ru-RU" sz="2400" b="1" dirty="0" smtClean="0">
                <a:solidFill>
                  <a:srgbClr val="7030A0"/>
                </a:solidFill>
              </a:rPr>
              <a:t>) </a:t>
            </a:r>
            <a:r>
              <a:rPr lang="ru-RU" sz="2400" b="1" dirty="0" err="1" smtClean="0">
                <a:solidFill>
                  <a:srgbClr val="7030A0"/>
                </a:solidFill>
              </a:rPr>
              <a:t>всі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курорти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можна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розділити</a:t>
            </a:r>
            <a:r>
              <a:rPr lang="ru-RU" sz="2400" b="1" dirty="0" smtClean="0">
                <a:solidFill>
                  <a:srgbClr val="7030A0"/>
                </a:solidFill>
              </a:rPr>
              <a:t> на 6 </a:t>
            </a:r>
            <a:r>
              <a:rPr lang="ru-RU" sz="2400" b="1" dirty="0" err="1" smtClean="0">
                <a:solidFill>
                  <a:srgbClr val="7030A0"/>
                </a:solidFill>
              </a:rPr>
              <a:t>типів</a:t>
            </a:r>
            <a:r>
              <a:rPr lang="ru-RU" sz="2400" b="1" dirty="0" smtClean="0">
                <a:solidFill>
                  <a:srgbClr val="7030A0"/>
                </a:solidFill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1) </a:t>
            </a:r>
            <a:r>
              <a:rPr lang="ru-RU" sz="2000" b="1" dirty="0" err="1" smtClean="0">
                <a:solidFill>
                  <a:srgbClr val="FF0000"/>
                </a:solidFill>
              </a:rPr>
              <a:t>бальнеогрязьовий</a:t>
            </a:r>
            <a:r>
              <a:rPr lang="ru-RU" sz="2000" b="1" dirty="0" smtClean="0">
                <a:solidFill>
                  <a:srgbClr val="FF0000"/>
                </a:solidFill>
              </a:rPr>
              <a:t> курорт </a:t>
            </a:r>
            <a:r>
              <a:rPr lang="ru-RU" sz="2000" b="1" dirty="0" smtClean="0"/>
              <a:t>- тип курорту, де як </a:t>
            </a:r>
            <a:r>
              <a:rPr lang="ru-RU" sz="2000" b="1" dirty="0" err="1" smtClean="0"/>
              <a:t>основні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чинники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мінеральні</a:t>
            </a:r>
            <a:r>
              <a:rPr lang="ru-RU" sz="2000" b="1" dirty="0" smtClean="0"/>
              <a:t> води та </a:t>
            </a:r>
            <a:r>
              <a:rPr lang="ru-RU" sz="2000" b="1" dirty="0" err="1" smtClean="0"/>
              <a:t>лікувальні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грязі</a:t>
            </a:r>
            <a:r>
              <a:rPr lang="ru-RU" sz="2000" b="1" dirty="0" smtClean="0"/>
              <a:t>;</a:t>
            </a:r>
          </a:p>
          <a:p>
            <a:pPr algn="just"/>
            <a:endParaRPr lang="ru-RU" sz="8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2) </a:t>
            </a:r>
            <a:r>
              <a:rPr lang="ru-RU" sz="2000" b="1" dirty="0" err="1" smtClean="0">
                <a:solidFill>
                  <a:srgbClr val="FF0000"/>
                </a:solidFill>
              </a:rPr>
              <a:t>бальнеокліматичний</a:t>
            </a:r>
            <a:r>
              <a:rPr lang="ru-RU" sz="2000" b="1" dirty="0" smtClean="0">
                <a:solidFill>
                  <a:srgbClr val="FF0000"/>
                </a:solidFill>
              </a:rPr>
              <a:t> курорт </a:t>
            </a:r>
            <a:r>
              <a:rPr lang="ru-RU" sz="2000" b="1" dirty="0" smtClean="0"/>
              <a:t>- тип курорту, де як </a:t>
            </a:r>
            <a:r>
              <a:rPr lang="ru-RU" sz="2000" b="1" dirty="0" err="1" smtClean="0"/>
              <a:t>основні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чинники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виступають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клімат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мінеральні</a:t>
            </a:r>
            <a:r>
              <a:rPr lang="ru-RU" sz="2000" b="1" dirty="0" smtClean="0"/>
              <a:t> води;</a:t>
            </a:r>
          </a:p>
          <a:p>
            <a:pPr algn="just"/>
            <a:endParaRPr lang="ru-RU" sz="8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3) </a:t>
            </a:r>
            <a:r>
              <a:rPr lang="ru-RU" sz="2000" b="1" dirty="0" err="1" smtClean="0">
                <a:solidFill>
                  <a:srgbClr val="FF0000"/>
                </a:solidFill>
              </a:rPr>
              <a:t>бальнеологічний</a:t>
            </a:r>
            <a:r>
              <a:rPr lang="ru-RU" sz="2000" b="1" dirty="0" smtClean="0">
                <a:solidFill>
                  <a:srgbClr val="FF0000"/>
                </a:solidFill>
              </a:rPr>
              <a:t> курорт </a:t>
            </a:r>
            <a:r>
              <a:rPr lang="ru-RU" sz="2000" b="1" dirty="0" smtClean="0"/>
              <a:t>- тип курорту, де як </a:t>
            </a:r>
            <a:r>
              <a:rPr lang="ru-RU" sz="2000" b="1" dirty="0" err="1" smtClean="0"/>
              <a:t>основний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чинник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мінеральні</a:t>
            </a:r>
            <a:r>
              <a:rPr lang="ru-RU" sz="2000" b="1" dirty="0" smtClean="0"/>
              <a:t> води;</a:t>
            </a:r>
          </a:p>
          <a:p>
            <a:pPr algn="just"/>
            <a:endParaRPr lang="ru-RU" sz="8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4) </a:t>
            </a:r>
            <a:r>
              <a:rPr lang="ru-RU" sz="2000" b="1" dirty="0" err="1" smtClean="0"/>
              <a:t>особливу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групу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бальнеологічних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складають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курорти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мінеральними</a:t>
            </a:r>
            <a:r>
              <a:rPr lang="ru-RU" sz="2000" b="1" dirty="0" smtClean="0">
                <a:solidFill>
                  <a:srgbClr val="FF0000"/>
                </a:solidFill>
              </a:rPr>
              <a:t> водами для </a:t>
            </a:r>
            <a:r>
              <a:rPr lang="ru-RU" sz="2000" b="1" dirty="0" err="1" smtClean="0">
                <a:solidFill>
                  <a:srgbClr val="FF0000"/>
                </a:solidFill>
              </a:rPr>
              <a:t>внутрішнього</a:t>
            </a:r>
            <a:r>
              <a:rPr lang="ru-RU" sz="2000" b="1" dirty="0" smtClean="0">
                <a:solidFill>
                  <a:srgbClr val="FF0000"/>
                </a:solidFill>
              </a:rPr>
              <a:t> (</a:t>
            </a:r>
            <a:r>
              <a:rPr lang="ru-RU" sz="2000" b="1" dirty="0" err="1" smtClean="0">
                <a:solidFill>
                  <a:srgbClr val="FF0000"/>
                </a:solidFill>
              </a:rPr>
              <a:t>питного</a:t>
            </a:r>
            <a:r>
              <a:rPr lang="ru-RU" sz="2000" b="1" dirty="0" smtClean="0">
                <a:solidFill>
                  <a:srgbClr val="FF0000"/>
                </a:solidFill>
              </a:rPr>
              <a:t>) </a:t>
            </a:r>
            <a:r>
              <a:rPr lang="ru-RU" sz="2000" b="1" dirty="0" err="1" smtClean="0">
                <a:solidFill>
                  <a:srgbClr val="FF0000"/>
                </a:solidFill>
              </a:rPr>
              <a:t>застосування</a:t>
            </a:r>
            <a:r>
              <a:rPr lang="ru-RU" sz="2000" b="1" dirty="0" smtClean="0"/>
              <a:t>;</a:t>
            </a:r>
          </a:p>
          <a:p>
            <a:pPr algn="just"/>
            <a:endParaRPr lang="ru-RU" sz="8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5) </a:t>
            </a:r>
            <a:r>
              <a:rPr lang="ru-RU" sz="2000" b="1" dirty="0" err="1" smtClean="0">
                <a:solidFill>
                  <a:srgbClr val="FF0000"/>
                </a:solidFill>
              </a:rPr>
              <a:t>грязьовий</a:t>
            </a:r>
            <a:r>
              <a:rPr lang="ru-RU" sz="2000" b="1" dirty="0" smtClean="0">
                <a:solidFill>
                  <a:srgbClr val="FF0000"/>
                </a:solidFill>
              </a:rPr>
              <a:t> курорт </a:t>
            </a:r>
            <a:r>
              <a:rPr lang="ru-RU" sz="2000" b="1" dirty="0" smtClean="0"/>
              <a:t>- тип курорту, де як </a:t>
            </a:r>
            <a:r>
              <a:rPr lang="ru-RU" sz="2000" b="1" dirty="0" err="1" smtClean="0"/>
              <a:t>основний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чинник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грязі</a:t>
            </a:r>
            <a:r>
              <a:rPr lang="ru-RU" sz="2000" b="1" dirty="0" smtClean="0"/>
              <a:t>;</a:t>
            </a:r>
          </a:p>
          <a:p>
            <a:pPr algn="just"/>
            <a:endParaRPr lang="ru-RU" sz="8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6) </a:t>
            </a:r>
            <a:r>
              <a:rPr lang="ru-RU" sz="2000" b="1" dirty="0" err="1" smtClean="0">
                <a:solidFill>
                  <a:srgbClr val="FF0000"/>
                </a:solidFill>
              </a:rPr>
              <a:t>кліматокумисолікувальний</a:t>
            </a:r>
            <a:r>
              <a:rPr lang="ru-RU" sz="2000" b="1" dirty="0" smtClean="0">
                <a:solidFill>
                  <a:srgbClr val="FF0000"/>
                </a:solidFill>
              </a:rPr>
              <a:t> курорт </a:t>
            </a:r>
            <a:r>
              <a:rPr lang="ru-RU" sz="2000" b="1" dirty="0" smtClean="0"/>
              <a:t>- тип курорту, де як </a:t>
            </a:r>
            <a:r>
              <a:rPr lang="ru-RU" sz="2000" b="1" dirty="0" err="1" smtClean="0"/>
              <a:t>основні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чинники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степовий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лісостеповий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клімат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кумис</a:t>
            </a:r>
            <a:r>
              <a:rPr lang="ru-RU" sz="2000" b="1" dirty="0" smtClean="0"/>
              <a:t>.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Є </a:t>
            </a:r>
            <a:r>
              <a:rPr lang="ru-RU" sz="2000" b="1" dirty="0" err="1" smtClean="0"/>
              <a:t>незначна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одночасно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мають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своєму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розпорядженні</a:t>
            </a:r>
            <a:r>
              <a:rPr lang="ru-RU" sz="2000" b="1" dirty="0" smtClean="0"/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всі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лікувальні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курортні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чинники</a:t>
            </a:r>
            <a:r>
              <a:rPr lang="ru-RU" sz="2000" b="1" i="1" dirty="0" smtClean="0">
                <a:solidFill>
                  <a:srgbClr val="7030A0"/>
                </a:solidFill>
              </a:rPr>
              <a:t>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ÐÐ°ÑÑÐ¸Ð½ÐºÐ¸ Ð¿Ð¾ Ð·Ð°Ð¿ÑÐ¾ÑÑ ÐºÐ»Ð°ÑÐ¸ÑÑÐºÐ°ÑÑÑ ÐºÑÑÐ¾ÑÑÑ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44" y="89274"/>
            <a:ext cx="9286940" cy="6768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22" y="214290"/>
            <a:ext cx="11644394" cy="64633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Михайло </a:t>
            </a:r>
            <a:r>
              <a:rPr lang="ru-RU" b="1" dirty="0" err="1" smtClean="0"/>
              <a:t>Рутинський</a:t>
            </a:r>
            <a:r>
              <a:rPr lang="ru-RU" b="1" dirty="0" smtClean="0"/>
              <a:t> (2007 р.) </a:t>
            </a:r>
            <a:r>
              <a:rPr lang="ru-RU" b="1" dirty="0" err="1" smtClean="0"/>
              <a:t>розмежововує</a:t>
            </a:r>
            <a:r>
              <a:rPr lang="ru-RU" b="1" dirty="0" smtClean="0"/>
              <a:t> </a:t>
            </a:r>
            <a:r>
              <a:rPr lang="ru-RU" b="1" dirty="0" err="1" smtClean="0"/>
              <a:t>множину</a:t>
            </a:r>
            <a:r>
              <a:rPr lang="ru-RU" b="1" dirty="0" smtClean="0"/>
              <a:t> </a:t>
            </a:r>
            <a:r>
              <a:rPr lang="ru-RU" b="1" dirty="0" err="1" smtClean="0"/>
              <a:t>наявних</a:t>
            </a:r>
            <a:r>
              <a:rPr lang="ru-RU" b="1" dirty="0" smtClean="0"/>
              <a:t> у </a:t>
            </a:r>
            <a:r>
              <a:rPr lang="ru-RU" b="1" dirty="0" err="1" smtClean="0"/>
              <a:t>світі</a:t>
            </a:r>
            <a:r>
              <a:rPr lang="ru-RU" b="1" dirty="0" smtClean="0"/>
              <a:t>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 за </a:t>
            </a:r>
            <a:r>
              <a:rPr lang="ru-RU" b="1" dirty="0" err="1" smtClean="0"/>
              <a:t>двома</a:t>
            </a:r>
            <a:r>
              <a:rPr lang="ru-RU" b="1" dirty="0" smtClean="0"/>
              <a:t> </a:t>
            </a:r>
            <a:r>
              <a:rPr lang="ru-RU" b="1" dirty="0" err="1" smtClean="0"/>
              <a:t>ключовими</a:t>
            </a:r>
            <a:r>
              <a:rPr lang="ru-RU" b="1" dirty="0" smtClean="0"/>
              <a:t> </a:t>
            </a:r>
            <a:r>
              <a:rPr lang="ru-RU" b="1" dirty="0" err="1" smtClean="0"/>
              <a:t>групами</a:t>
            </a:r>
            <a:r>
              <a:rPr lang="ru-RU" b="1" dirty="0" smtClean="0"/>
              <a:t> </a:t>
            </a:r>
            <a:r>
              <a:rPr lang="ru-RU" b="1" dirty="0" err="1" smtClean="0"/>
              <a:t>критеріїв</a:t>
            </a:r>
            <a:r>
              <a:rPr lang="ru-RU" b="1" dirty="0" smtClean="0"/>
              <a:t> - </a:t>
            </a:r>
            <a:r>
              <a:rPr lang="ru-RU" b="1" dirty="0" err="1" smtClean="0"/>
              <a:t>функціональним</a:t>
            </a:r>
            <a:r>
              <a:rPr lang="ru-RU" b="1" dirty="0" smtClean="0"/>
              <a:t> та </a:t>
            </a:r>
            <a:r>
              <a:rPr lang="ru-RU" b="1" dirty="0" err="1" smtClean="0"/>
              <a:t>геопросторовим</a:t>
            </a:r>
            <a:r>
              <a:rPr lang="ru-RU" b="1" dirty="0" smtClean="0"/>
              <a:t>. </a:t>
            </a:r>
          </a:p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Функціональні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критерії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типології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курортів</a:t>
            </a:r>
            <a:r>
              <a:rPr lang="ru-RU" b="1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/>
              <a:t>-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критерії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акцентують</a:t>
            </a:r>
            <a:r>
              <a:rPr lang="ru-RU" b="1" dirty="0" smtClean="0"/>
              <a:t> </a:t>
            </a:r>
            <a:r>
              <a:rPr lang="ru-RU" b="1" dirty="0" err="1" smtClean="0"/>
              <a:t>увагу</a:t>
            </a:r>
            <a:r>
              <a:rPr lang="ru-RU" b="1" dirty="0" smtClean="0"/>
              <a:t> на </a:t>
            </a:r>
            <a:r>
              <a:rPr lang="ru-RU" b="1" dirty="0" err="1" smtClean="0"/>
              <a:t>виокремленні</a:t>
            </a:r>
            <a:r>
              <a:rPr lang="ru-RU" b="1" dirty="0" smtClean="0"/>
              <a:t> </a:t>
            </a:r>
            <a:r>
              <a:rPr lang="ru-RU" b="1" dirty="0" err="1" smtClean="0"/>
              <a:t>пріоритетного</a:t>
            </a:r>
            <a:r>
              <a:rPr lang="ru-RU" b="1" dirty="0" smtClean="0"/>
              <a:t> </a:t>
            </a:r>
            <a:r>
              <a:rPr lang="ru-RU" b="1" dirty="0" err="1" smtClean="0"/>
              <a:t>функціонального</a:t>
            </a:r>
            <a:r>
              <a:rPr lang="ru-RU" b="1" dirty="0" smtClean="0"/>
              <a:t> </a:t>
            </a:r>
            <a:r>
              <a:rPr lang="ru-RU" b="1" dirty="0" err="1" smtClean="0"/>
              <a:t>профілю</a:t>
            </a:r>
            <a:r>
              <a:rPr lang="ru-RU" b="1" dirty="0" smtClean="0"/>
              <a:t> курорту як </a:t>
            </a:r>
            <a:r>
              <a:rPr lang="ru-RU" b="1" dirty="0" err="1" smtClean="0"/>
              <a:t>територіальної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закладу </a:t>
            </a:r>
            <a:r>
              <a:rPr lang="ru-RU" b="1" dirty="0" err="1" smtClean="0"/>
              <a:t>сфери</a:t>
            </a:r>
            <a:r>
              <a:rPr lang="ru-RU" b="1" dirty="0" smtClean="0"/>
              <a:t> </a:t>
            </a:r>
            <a:r>
              <a:rPr lang="ru-RU" b="1" dirty="0" err="1" smtClean="0"/>
              <a:t>послуг</a:t>
            </a:r>
            <a:r>
              <a:rPr lang="ru-RU" b="1" dirty="0" smtClean="0"/>
              <a:t>, </a:t>
            </a:r>
            <a:r>
              <a:rPr lang="ru-RU" b="1" dirty="0" err="1" smtClean="0"/>
              <a:t>зорієнтованого</a:t>
            </a:r>
            <a:r>
              <a:rPr lang="ru-RU" b="1" dirty="0" smtClean="0"/>
              <a:t> на </a:t>
            </a:r>
            <a:r>
              <a:rPr lang="ru-RU" b="1" dirty="0" err="1" smtClean="0"/>
              <a:t>обслуговування</a:t>
            </a:r>
            <a:r>
              <a:rPr lang="ru-RU" b="1" dirty="0" smtClean="0"/>
              <a:t> </a:t>
            </a:r>
            <a:r>
              <a:rPr lang="ru-RU" b="1" dirty="0" err="1" smtClean="0"/>
              <a:t>певного</a:t>
            </a:r>
            <a:r>
              <a:rPr lang="ru-RU" b="1" dirty="0" smtClean="0"/>
              <a:t> сегмента </a:t>
            </a:r>
            <a:r>
              <a:rPr lang="ru-RU" b="1" dirty="0" err="1" smtClean="0"/>
              <a:t>споживачів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послуг</a:t>
            </a:r>
            <a:r>
              <a:rPr lang="ru-RU" b="1" dirty="0" smtClean="0"/>
              <a:t>. </a:t>
            </a:r>
            <a:r>
              <a:rPr lang="en-US" b="1" dirty="0" smtClean="0"/>
              <a:t>C</a:t>
            </a:r>
            <a:r>
              <a:rPr lang="ru-RU" b="1" dirty="0" err="1" smtClean="0"/>
              <a:t>еред</a:t>
            </a:r>
            <a:r>
              <a:rPr lang="ru-RU" b="1" dirty="0" smtClean="0"/>
              <a:t> </a:t>
            </a:r>
            <a:r>
              <a:rPr lang="ru-RU" b="1" dirty="0" err="1" smtClean="0"/>
              <a:t>множини</a:t>
            </a:r>
            <a:r>
              <a:rPr lang="ru-RU" b="1" dirty="0" smtClean="0"/>
              <a:t> </a:t>
            </a:r>
            <a:r>
              <a:rPr lang="ru-RU" b="1" dirty="0" err="1" smtClean="0"/>
              <a:t>функціональних</a:t>
            </a:r>
            <a:r>
              <a:rPr lang="ru-RU" b="1" dirty="0" smtClean="0"/>
              <a:t> </a:t>
            </a:r>
            <a:r>
              <a:rPr lang="ru-RU" b="1" dirty="0" err="1" smtClean="0"/>
              <a:t>критеріїв</a:t>
            </a:r>
            <a:r>
              <a:rPr lang="ru-RU" b="1" dirty="0" smtClean="0"/>
              <a:t> у </a:t>
            </a:r>
            <a:r>
              <a:rPr lang="ru-RU" b="1" dirty="0" err="1" smtClean="0"/>
              <a:t>науковій</a:t>
            </a:r>
            <a:r>
              <a:rPr lang="ru-RU" b="1" dirty="0" smtClean="0"/>
              <a:t> </a:t>
            </a:r>
            <a:r>
              <a:rPr lang="ru-RU" b="1" dirty="0" err="1" smtClean="0"/>
              <a:t>типології</a:t>
            </a:r>
            <a:r>
              <a:rPr lang="ru-RU" b="1" dirty="0" smtClean="0"/>
              <a:t>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 </a:t>
            </a:r>
            <a:r>
              <a:rPr lang="ru-RU" b="1" dirty="0" err="1" smtClean="0"/>
              <a:t>найчастіше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використовують</a:t>
            </a:r>
            <a:r>
              <a:rPr lang="ru-RU" b="1" dirty="0" smtClean="0"/>
              <a:t> </a:t>
            </a:r>
            <a:r>
              <a:rPr lang="ru-RU" b="1" dirty="0" err="1" smtClean="0"/>
              <a:t>медичні</a:t>
            </a:r>
            <a:r>
              <a:rPr lang="ru-RU" b="1" dirty="0" smtClean="0"/>
              <a:t>, </a:t>
            </a:r>
            <a:r>
              <a:rPr lang="ru-RU" b="1" dirty="0" err="1" smtClean="0"/>
              <a:t>соціопсихологічні</a:t>
            </a:r>
            <a:r>
              <a:rPr lang="ru-RU" b="1" dirty="0" smtClean="0"/>
              <a:t>, </a:t>
            </a:r>
            <a:r>
              <a:rPr lang="ru-RU" b="1" dirty="0" err="1" smtClean="0"/>
              <a:t>ціннісно-смакові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вікові</a:t>
            </a:r>
            <a:r>
              <a:rPr lang="ru-RU" b="1" dirty="0" smtClean="0"/>
              <a:t>. </a:t>
            </a:r>
          </a:p>
          <a:p>
            <a:pPr algn="just"/>
            <a:r>
              <a:rPr lang="ru-RU" b="1" i="1" dirty="0" err="1" smtClean="0">
                <a:solidFill>
                  <a:srgbClr val="7030A0"/>
                </a:solidFill>
              </a:rPr>
              <a:t>Відповідно</a:t>
            </a:r>
            <a:r>
              <a:rPr lang="ru-RU" b="1" i="1" dirty="0" smtClean="0">
                <a:solidFill>
                  <a:srgbClr val="7030A0"/>
                </a:solidFill>
              </a:rPr>
              <a:t> до </a:t>
            </a:r>
            <a:r>
              <a:rPr lang="ru-RU" b="1" i="1" dirty="0" err="1" smtClean="0">
                <a:solidFill>
                  <a:srgbClr val="7030A0"/>
                </a:solidFill>
              </a:rPr>
              <a:t>структури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рекреаційних</a:t>
            </a:r>
            <a:r>
              <a:rPr lang="ru-RU" b="1" i="1" dirty="0" smtClean="0">
                <a:solidFill>
                  <a:srgbClr val="7030A0"/>
                </a:solidFill>
              </a:rPr>
              <a:t> потреб </a:t>
            </a:r>
            <a:r>
              <a:rPr lang="ru-RU" b="1" i="1" dirty="0" err="1" smtClean="0">
                <a:solidFill>
                  <a:srgbClr val="7030A0"/>
                </a:solidFill>
              </a:rPr>
              <a:t>людини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прийнято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виділяти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такі</a:t>
            </a:r>
            <a:r>
              <a:rPr lang="ru-RU" b="1" i="1" dirty="0" smtClean="0">
                <a:solidFill>
                  <a:srgbClr val="7030A0"/>
                </a:solidFill>
              </a:rPr>
              <a:t> три </a:t>
            </a:r>
            <a:r>
              <a:rPr lang="ru-RU" b="1" i="1" dirty="0" err="1" smtClean="0">
                <a:solidFill>
                  <a:srgbClr val="7030A0"/>
                </a:solidFill>
              </a:rPr>
              <a:t>головні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функціональні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класи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курортів</a:t>
            </a:r>
            <a:r>
              <a:rPr lang="ru-RU" b="1" i="1" dirty="0" smtClean="0">
                <a:solidFill>
                  <a:srgbClr val="7030A0"/>
                </a:solidFill>
              </a:rPr>
              <a:t>: </a:t>
            </a:r>
          </a:p>
          <a:p>
            <a:pPr algn="just">
              <a:buFontTx/>
              <a:buChar char="-"/>
            </a:pPr>
            <a:r>
              <a:rPr lang="ru-RU" b="1" dirty="0" smtClean="0"/>
              <a:t> </a:t>
            </a:r>
            <a:r>
              <a:rPr lang="ru-RU" b="1" dirty="0" err="1" smtClean="0"/>
              <a:t>приморські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рекреаційно-відпочинкові</a:t>
            </a:r>
            <a:r>
              <a:rPr lang="ru-RU" b="1" dirty="0" smtClean="0"/>
              <a:t>; </a:t>
            </a:r>
          </a:p>
          <a:p>
            <a:pPr algn="just">
              <a:buFontTx/>
              <a:buChar char="-"/>
            </a:pPr>
            <a:r>
              <a:rPr lang="ru-RU" b="1" dirty="0" smtClean="0"/>
              <a:t> </a:t>
            </a:r>
            <a:r>
              <a:rPr lang="ru-RU" b="1" dirty="0" err="1" smtClean="0"/>
              <a:t>гірські</a:t>
            </a:r>
            <a:r>
              <a:rPr lang="ru-RU" b="1" dirty="0" smtClean="0"/>
              <a:t> </a:t>
            </a:r>
            <a:r>
              <a:rPr lang="ru-RU" b="1" dirty="0" err="1" smtClean="0"/>
              <a:t>активно-туристичні</a:t>
            </a:r>
            <a:r>
              <a:rPr lang="ru-RU" b="1" dirty="0" smtClean="0"/>
              <a:t>; </a:t>
            </a:r>
          </a:p>
          <a:p>
            <a:pPr algn="just">
              <a:buFontTx/>
              <a:buChar char="-"/>
            </a:pPr>
            <a:r>
              <a:rPr lang="ru-RU" b="1" dirty="0" smtClean="0"/>
              <a:t> </a:t>
            </a:r>
            <a:r>
              <a:rPr lang="ru-RU" b="1" dirty="0" err="1" smtClean="0"/>
              <a:t>лікувально-оздоровчі</a:t>
            </a:r>
            <a:r>
              <a:rPr lang="ru-RU" b="1" dirty="0" smtClean="0"/>
              <a:t>. </a:t>
            </a:r>
          </a:p>
          <a:p>
            <a:pPr algn="just"/>
            <a:r>
              <a:rPr lang="ru-RU" b="1" dirty="0" err="1" smtClean="0"/>
              <a:t>Кожен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названих</a:t>
            </a:r>
            <a:r>
              <a:rPr lang="ru-RU" b="1" dirty="0" smtClean="0"/>
              <a:t> </a:t>
            </a:r>
            <a:r>
              <a:rPr lang="ru-RU" b="1" dirty="0" err="1" smtClean="0"/>
              <a:t>класів</a:t>
            </a:r>
            <a:r>
              <a:rPr lang="ru-RU" b="1" dirty="0" smtClean="0"/>
              <a:t>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поділяють</a:t>
            </a:r>
            <a:r>
              <a:rPr lang="ru-RU" b="1" dirty="0" smtClean="0"/>
              <a:t> на низку </a:t>
            </a:r>
            <a:r>
              <a:rPr lang="ru-RU" b="1" dirty="0" err="1" smtClean="0"/>
              <a:t>типів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підтипів</a:t>
            </a:r>
            <a:r>
              <a:rPr lang="ru-RU" b="1" dirty="0" smtClean="0"/>
              <a:t>, </a:t>
            </a:r>
            <a:r>
              <a:rPr lang="ru-RU" b="1" dirty="0" err="1" smtClean="0"/>
              <a:t>зокрема</a:t>
            </a:r>
            <a:r>
              <a:rPr lang="ru-RU" b="1" dirty="0" smtClean="0"/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приморські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курорти</a:t>
            </a:r>
            <a:r>
              <a:rPr lang="ru-RU" b="1" i="1" dirty="0" smtClean="0">
                <a:solidFill>
                  <a:srgbClr val="FF0000"/>
                </a:solidFill>
              </a:rPr>
              <a:t> на:</a:t>
            </a:r>
            <a:r>
              <a:rPr lang="ru-RU" b="1" dirty="0" smtClean="0"/>
              <a:t> </a:t>
            </a:r>
            <a:r>
              <a:rPr lang="ru-RU" b="1" dirty="0" err="1" smtClean="0"/>
              <a:t>курорти</a:t>
            </a:r>
            <a:r>
              <a:rPr lang="ru-RU" b="1" dirty="0" smtClean="0"/>
              <a:t>-</a:t>
            </a:r>
            <a:r>
              <a:rPr lang="en-US" b="1" dirty="0" smtClean="0"/>
              <a:t>SPA, </a:t>
            </a:r>
            <a:r>
              <a:rPr lang="ru-RU" b="1" dirty="0" err="1" smtClean="0"/>
              <a:t>таласокурорти</a:t>
            </a:r>
            <a:r>
              <a:rPr lang="ru-RU" b="1" dirty="0" smtClean="0"/>
              <a:t>, </a:t>
            </a:r>
            <a:r>
              <a:rPr lang="ru-RU" b="1" dirty="0" err="1" smtClean="0"/>
              <a:t>поселення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інфраструктурою</a:t>
            </a:r>
            <a:r>
              <a:rPr lang="ru-RU" b="1" dirty="0" smtClean="0"/>
              <a:t> так званого </a:t>
            </a:r>
            <a:r>
              <a:rPr lang="ru-RU" b="1" dirty="0" err="1" smtClean="0"/>
              <a:t>пасивного</a:t>
            </a:r>
            <a:r>
              <a:rPr lang="ru-RU" b="1" dirty="0" smtClean="0"/>
              <a:t> пляжного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, </a:t>
            </a:r>
            <a:r>
              <a:rPr lang="ru-RU" b="1" dirty="0" err="1" smtClean="0"/>
              <a:t>курортні</a:t>
            </a:r>
            <a:r>
              <a:rPr lang="ru-RU" b="1" dirty="0" smtClean="0"/>
              <a:t> </a:t>
            </a:r>
            <a:r>
              <a:rPr lang="ru-RU" b="1" dirty="0" err="1" smtClean="0"/>
              <a:t>центри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інфраструктурою</a:t>
            </a:r>
            <a:r>
              <a:rPr lang="ru-RU" b="1" dirty="0" smtClean="0"/>
              <a:t> </a:t>
            </a:r>
            <a:r>
              <a:rPr lang="ru-RU" b="1" dirty="0" err="1" smtClean="0"/>
              <a:t>активної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рекреації</a:t>
            </a:r>
            <a:r>
              <a:rPr lang="ru-RU" b="1" dirty="0" smtClean="0"/>
              <a:t> (аквапарками, </a:t>
            </a:r>
            <a:r>
              <a:rPr lang="ru-RU" b="1" dirty="0" err="1" smtClean="0"/>
              <a:t>яхтингом</a:t>
            </a:r>
            <a:r>
              <a:rPr lang="ru-RU" b="1" dirty="0" smtClean="0"/>
              <a:t>, </a:t>
            </a:r>
            <a:r>
              <a:rPr lang="ru-RU" b="1" dirty="0" err="1" smtClean="0"/>
              <a:t>серфінгом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), </a:t>
            </a:r>
            <a:r>
              <a:rPr lang="ru-RU" b="1" dirty="0" err="1" smtClean="0"/>
              <a:t>історико-культурні</a:t>
            </a:r>
            <a:r>
              <a:rPr lang="ru-RU" b="1" dirty="0" smtClean="0"/>
              <a:t> </a:t>
            </a:r>
            <a:r>
              <a:rPr lang="ru-RU" b="1" dirty="0" err="1" smtClean="0"/>
              <a:t>курортні</a:t>
            </a:r>
            <a:r>
              <a:rPr lang="ru-RU" b="1" dirty="0" smtClean="0"/>
              <a:t> </a:t>
            </a:r>
            <a:r>
              <a:rPr lang="ru-RU" b="1" dirty="0" err="1" smtClean="0"/>
              <a:t>центри</a:t>
            </a:r>
            <a:r>
              <a:rPr lang="ru-RU" b="1" dirty="0" smtClean="0"/>
              <a:t> (</a:t>
            </a:r>
            <a:r>
              <a:rPr lang="ru-RU" b="1" dirty="0" err="1" smtClean="0"/>
              <a:t>наприклад</a:t>
            </a:r>
            <a:r>
              <a:rPr lang="ru-RU" b="1" dirty="0" smtClean="0"/>
              <a:t>, Монако), </a:t>
            </a:r>
            <a:r>
              <a:rPr lang="ru-RU" b="1" dirty="0" err="1" smtClean="0"/>
              <a:t>курортополіси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модерними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рекреаційно-готельними</a:t>
            </a:r>
            <a:r>
              <a:rPr lang="ru-RU" b="1" dirty="0" smtClean="0"/>
              <a:t> комплексами (де все включено: </a:t>
            </a:r>
            <a:r>
              <a:rPr lang="ru-RU" b="1" dirty="0" err="1" smtClean="0"/>
              <a:t>власні</a:t>
            </a:r>
            <a:r>
              <a:rPr lang="ru-RU" b="1" dirty="0" smtClean="0"/>
              <a:t> </a:t>
            </a:r>
            <a:r>
              <a:rPr lang="ru-RU" b="1" dirty="0" err="1" smtClean="0"/>
              <a:t>басейни</a:t>
            </a:r>
            <a:r>
              <a:rPr lang="ru-RU" b="1" dirty="0" smtClean="0"/>
              <a:t>, аквапарк, </a:t>
            </a:r>
            <a:r>
              <a:rPr lang="ru-RU" b="1" dirty="0" err="1" smtClean="0"/>
              <a:t>сауни</a:t>
            </a:r>
            <a:r>
              <a:rPr lang="ru-RU" b="1" dirty="0" smtClean="0"/>
              <a:t>, </a:t>
            </a:r>
            <a:r>
              <a:rPr lang="ru-RU" b="1" dirty="0" err="1" smtClean="0"/>
              <a:t>фітнес-центр</a:t>
            </a:r>
            <a:r>
              <a:rPr lang="ru-RU" b="1" dirty="0" smtClean="0"/>
              <a:t>, </a:t>
            </a:r>
            <a:r>
              <a:rPr lang="ru-RU" b="1" dirty="0" err="1" smtClean="0"/>
              <a:t>ресторани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бари</a:t>
            </a:r>
            <a:r>
              <a:rPr lang="ru-RU" b="1" dirty="0" smtClean="0"/>
              <a:t>, </a:t>
            </a:r>
            <a:r>
              <a:rPr lang="ru-RU" b="1" dirty="0" err="1" smtClean="0"/>
              <a:t>ігрові</a:t>
            </a:r>
            <a:r>
              <a:rPr lang="ru-RU" b="1" dirty="0" smtClean="0"/>
              <a:t> </a:t>
            </a:r>
            <a:r>
              <a:rPr lang="ru-RU" b="1" dirty="0" err="1" smtClean="0"/>
              <a:t>центри</a:t>
            </a:r>
            <a:r>
              <a:rPr lang="ru-RU" b="1" dirty="0" smtClean="0"/>
              <a:t>, дансинги). </a:t>
            </a:r>
            <a:r>
              <a:rPr lang="ru-RU" b="1" i="1" dirty="0" err="1" smtClean="0">
                <a:solidFill>
                  <a:srgbClr val="FF0000"/>
                </a:solidFill>
              </a:rPr>
              <a:t>Гірські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курорти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поділяють</a:t>
            </a:r>
            <a:r>
              <a:rPr lang="ru-RU" b="1" dirty="0" smtClean="0"/>
              <a:t> на два </a:t>
            </a:r>
            <a:r>
              <a:rPr lang="ru-RU" b="1" dirty="0" err="1" smtClean="0"/>
              <a:t>підкласи</a:t>
            </a:r>
            <a:r>
              <a:rPr lang="ru-RU" b="1" dirty="0" smtClean="0"/>
              <a:t>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 (</a:t>
            </a:r>
            <a:r>
              <a:rPr lang="ru-RU" b="1" dirty="0" err="1" smtClean="0"/>
              <a:t>цілорічної</a:t>
            </a:r>
            <a:r>
              <a:rPr lang="ru-RU" b="1" dirty="0" smtClean="0"/>
              <a:t> </a:t>
            </a:r>
            <a:r>
              <a:rPr lang="ru-RU" b="1" dirty="0" err="1" smtClean="0"/>
              <a:t>дії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сезонної</a:t>
            </a:r>
            <a:r>
              <a:rPr lang="ru-RU" b="1" dirty="0" smtClean="0"/>
              <a:t> </a:t>
            </a:r>
            <a:r>
              <a:rPr lang="ru-RU" b="1" dirty="0" err="1" smtClean="0"/>
              <a:t>дії</a:t>
            </a:r>
            <a:r>
              <a:rPr lang="ru-RU" b="1" dirty="0" smtClean="0"/>
              <a:t>), на </a:t>
            </a:r>
            <a:r>
              <a:rPr lang="ru-RU" b="1" dirty="0" err="1" smtClean="0"/>
              <a:t>підставі</a:t>
            </a:r>
            <a:r>
              <a:rPr lang="ru-RU" b="1" dirty="0" smtClean="0"/>
              <a:t> </a:t>
            </a:r>
            <a:r>
              <a:rPr lang="ru-RU" b="1" dirty="0" err="1" smtClean="0"/>
              <a:t>чого</a:t>
            </a:r>
            <a:r>
              <a:rPr lang="ru-RU" b="1" dirty="0" smtClean="0"/>
              <a:t> </a:t>
            </a:r>
            <a:r>
              <a:rPr lang="ru-RU" b="1" dirty="0" err="1" smtClean="0"/>
              <a:t>виокремлюють</a:t>
            </a:r>
            <a:r>
              <a:rPr lang="ru-RU" b="1" dirty="0" smtClean="0"/>
              <a:t> </a:t>
            </a:r>
            <a:r>
              <a:rPr lang="ru-RU" b="1" dirty="0" err="1" smtClean="0"/>
              <a:t>курорти</a:t>
            </a:r>
            <a:r>
              <a:rPr lang="ru-RU" b="1" dirty="0" smtClean="0"/>
              <a:t> </a:t>
            </a:r>
            <a:r>
              <a:rPr lang="ru-RU" b="1" dirty="0" err="1" smtClean="0"/>
              <a:t>гірськолижні</a:t>
            </a:r>
            <a:r>
              <a:rPr lang="ru-RU" b="1" dirty="0" smtClean="0"/>
              <a:t>, </a:t>
            </a:r>
            <a:r>
              <a:rPr lang="ru-RU" b="1" dirty="0" err="1" smtClean="0"/>
              <a:t>літні</a:t>
            </a:r>
            <a:r>
              <a:rPr lang="ru-RU" b="1" dirty="0" smtClean="0"/>
              <a:t> </a:t>
            </a:r>
            <a:r>
              <a:rPr lang="ru-RU" b="1" dirty="0" err="1" smtClean="0"/>
              <a:t>активно-туристичні</a:t>
            </a:r>
            <a:r>
              <a:rPr lang="ru-RU" b="1" dirty="0" smtClean="0"/>
              <a:t> (</a:t>
            </a:r>
            <a:r>
              <a:rPr lang="ru-RU" b="1" dirty="0" err="1" smtClean="0"/>
              <a:t>маунт-байк</a:t>
            </a:r>
            <a:r>
              <a:rPr lang="ru-RU" b="1" dirty="0" smtClean="0"/>
              <a:t>, </a:t>
            </a:r>
            <a:r>
              <a:rPr lang="ru-RU" b="1" dirty="0" err="1" smtClean="0"/>
              <a:t>скелелазання</a:t>
            </a:r>
            <a:r>
              <a:rPr lang="ru-RU" b="1" dirty="0" smtClean="0"/>
              <a:t>, сплав </a:t>
            </a:r>
            <a:r>
              <a:rPr lang="ru-RU" b="1" dirty="0" err="1" smtClean="0"/>
              <a:t>гірськими</a:t>
            </a:r>
            <a:r>
              <a:rPr lang="ru-RU" b="1" dirty="0" smtClean="0"/>
              <a:t> </a:t>
            </a:r>
            <a:r>
              <a:rPr lang="ru-RU" b="1" dirty="0" err="1" smtClean="0"/>
              <a:t>річками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), </a:t>
            </a:r>
            <a:r>
              <a:rPr lang="ru-RU" b="1" dirty="0" err="1" smtClean="0"/>
              <a:t>екотуристичні</a:t>
            </a:r>
            <a:r>
              <a:rPr lang="ru-RU" b="1" dirty="0" smtClean="0"/>
              <a:t>, </a:t>
            </a:r>
            <a:r>
              <a:rPr lang="ru-RU" b="1" dirty="0" err="1" smtClean="0"/>
              <a:t>агротуристичні</a:t>
            </a:r>
            <a:r>
              <a:rPr lang="ru-RU" b="1" dirty="0" smtClean="0"/>
              <a:t>, </a:t>
            </a:r>
            <a:r>
              <a:rPr lang="ru-RU" b="1" dirty="0" err="1" smtClean="0"/>
              <a:t>мисливсько-туристичні</a:t>
            </a:r>
            <a:r>
              <a:rPr lang="ru-RU" b="1" dirty="0" smtClean="0"/>
              <a:t>, </a:t>
            </a:r>
            <a:r>
              <a:rPr lang="ru-RU" b="1" dirty="0" err="1" smtClean="0"/>
              <a:t>кліматично-оздоровчі</a:t>
            </a:r>
            <a:r>
              <a:rPr lang="ru-RU" b="1" dirty="0" smtClean="0"/>
              <a:t>, </a:t>
            </a:r>
            <a:r>
              <a:rPr lang="ru-RU" b="1" dirty="0" err="1" smtClean="0"/>
              <a:t>термально-оздоровчі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. </a:t>
            </a:r>
            <a:r>
              <a:rPr lang="ru-RU" b="1" i="1" dirty="0" err="1" smtClean="0">
                <a:solidFill>
                  <a:srgbClr val="FF0000"/>
                </a:solidFill>
              </a:rPr>
              <a:t>Лікувально-оздоровчі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курорти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поділяють</a:t>
            </a:r>
            <a:r>
              <a:rPr lang="ru-RU" b="1" dirty="0" smtClean="0"/>
              <a:t> на </a:t>
            </a:r>
            <a:r>
              <a:rPr lang="ru-RU" b="1" dirty="0" err="1" smtClean="0"/>
              <a:t>питні</a:t>
            </a:r>
            <a:r>
              <a:rPr lang="ru-RU" b="1" dirty="0" smtClean="0"/>
              <a:t>, </a:t>
            </a:r>
            <a:r>
              <a:rPr lang="ru-RU" b="1" dirty="0" err="1" smtClean="0"/>
              <a:t>грязьові</a:t>
            </a:r>
            <a:r>
              <a:rPr lang="ru-RU" b="1" dirty="0" smtClean="0"/>
              <a:t>, </a:t>
            </a:r>
            <a:r>
              <a:rPr lang="ru-RU" b="1" dirty="0" err="1" smtClean="0"/>
              <a:t>купально-ропні</a:t>
            </a:r>
            <a:r>
              <a:rPr lang="ru-RU" b="1" dirty="0" smtClean="0"/>
              <a:t>, </a:t>
            </a:r>
            <a:r>
              <a:rPr lang="ru-RU" b="1" dirty="0" err="1" smtClean="0"/>
              <a:t>купально-термальні</a:t>
            </a:r>
            <a:r>
              <a:rPr lang="ru-RU" b="1" dirty="0" smtClean="0"/>
              <a:t>, </a:t>
            </a:r>
            <a:r>
              <a:rPr lang="ru-RU" b="1" dirty="0" err="1" smtClean="0"/>
              <a:t>кліматичні</a:t>
            </a:r>
            <a:r>
              <a:rPr lang="ru-RU" b="1" dirty="0" smtClean="0"/>
              <a:t>, </a:t>
            </a:r>
            <a:r>
              <a:rPr lang="ru-RU" b="1" dirty="0" err="1" smtClean="0"/>
              <a:t>спелеологічні</a:t>
            </a:r>
            <a:r>
              <a:rPr lang="ru-RU" b="1" dirty="0" smtClean="0"/>
              <a:t> (</a:t>
            </a:r>
            <a:r>
              <a:rPr lang="ru-RU" b="1" dirty="0" err="1" smtClean="0"/>
              <a:t>підземні</a:t>
            </a:r>
            <a:r>
              <a:rPr lang="ru-RU" b="1" dirty="0" smtClean="0"/>
              <a:t>) та </a:t>
            </a:r>
            <a:r>
              <a:rPr lang="ru-RU" b="1" dirty="0" err="1" smtClean="0"/>
              <a:t>ін</a:t>
            </a:r>
            <a:r>
              <a:rPr lang="ru-RU" b="1" dirty="0" smtClean="0"/>
              <a:t>.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ÐÐ°ÑÑÐ¸Ð½ÐºÐ¸ Ð¿Ð¾ Ð·Ð°Ð¿ÑÐ¾ÑÑ ÐºÐ»Ð°ÑÐ¸ÑÑÐºÐ°ÑÑÑ ÐºÑÑÐ¾ÑÑÑ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16" y="372767"/>
            <a:ext cx="10144196" cy="6181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398" y="285728"/>
            <a:ext cx="11144328" cy="637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У </a:t>
            </a:r>
            <a:r>
              <a:rPr lang="ru-RU" sz="2400" b="1" dirty="0" err="1" smtClean="0"/>
              <a:t>рекреалогії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курортно-рекреаційній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географії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поширені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наукові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типології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курортів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ґрунтуються</a:t>
            </a:r>
            <a:r>
              <a:rPr lang="ru-RU" sz="2400" b="1" dirty="0" smtClean="0"/>
              <a:t> на тих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інших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критеріях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геопростору</a:t>
            </a:r>
            <a:r>
              <a:rPr lang="ru-RU" sz="2400" b="1" dirty="0" smtClean="0"/>
              <a:t>. </a:t>
            </a:r>
          </a:p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Геопросторові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критерії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типології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курортів</a:t>
            </a:r>
            <a:r>
              <a:rPr lang="ru-RU" sz="2400" b="1" dirty="0" smtClean="0"/>
              <a:t> -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критерії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акцентують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увагу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просторових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географічне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положення</a:t>
            </a:r>
            <a:r>
              <a:rPr lang="ru-RU" sz="2400" b="1" dirty="0" smtClean="0"/>
              <a:t>, ландшафт, </a:t>
            </a:r>
            <a:r>
              <a:rPr lang="ru-RU" sz="2400" b="1" dirty="0" err="1" smtClean="0"/>
              <a:t>соціально-економічне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освоєння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території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тощо</a:t>
            </a:r>
            <a:r>
              <a:rPr lang="ru-RU" sz="2400" b="1" dirty="0" smtClean="0"/>
              <a:t>) характеристиках </a:t>
            </a:r>
            <a:r>
              <a:rPr lang="ru-RU" sz="2400" b="1" dirty="0" err="1" smtClean="0"/>
              <a:t>розміщення</a:t>
            </a:r>
            <a:r>
              <a:rPr lang="ru-RU" sz="2400" b="1" dirty="0" smtClean="0"/>
              <a:t> курорту як </a:t>
            </a:r>
            <a:r>
              <a:rPr lang="ru-RU" sz="2400" b="1" dirty="0" err="1" smtClean="0"/>
              <a:t>територіальної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системи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закладу </a:t>
            </a:r>
            <a:r>
              <a:rPr lang="ru-RU" sz="2400" b="1" dirty="0" err="1" smtClean="0"/>
              <a:t>сфери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послуг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зорієнтованого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обслуговування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певного</a:t>
            </a:r>
            <a:r>
              <a:rPr lang="ru-RU" sz="2400" b="1" dirty="0" smtClean="0"/>
              <a:t> сегмента </a:t>
            </a:r>
            <a:r>
              <a:rPr lang="ru-RU" sz="2400" b="1" dirty="0" err="1" smtClean="0"/>
              <a:t>споживачів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послуг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Цим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критеріям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притаманні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риси</a:t>
            </a:r>
            <a:r>
              <a:rPr lang="ru-RU" sz="2400" b="1" dirty="0" smtClean="0"/>
              <a:t>, як </a:t>
            </a:r>
            <a:r>
              <a:rPr lang="ru-RU" sz="2400" b="1" dirty="0" err="1" smtClean="0"/>
              <a:t>ієрархічність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синергетичність</a:t>
            </a:r>
            <a:r>
              <a:rPr lang="ru-RU" sz="2400" b="1" dirty="0" smtClean="0"/>
              <a:t>. </a:t>
            </a:r>
          </a:p>
          <a:p>
            <a:pPr algn="just"/>
            <a:r>
              <a:rPr lang="en-US" sz="2400" b="1" dirty="0" smtClean="0"/>
              <a:t>C</a:t>
            </a:r>
            <a:r>
              <a:rPr lang="ru-RU" sz="2400" b="1" dirty="0" err="1" smtClean="0"/>
              <a:t>еред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множини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геопросторових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критеріїв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науковій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типології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курортів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найчастіше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ландшафтні</a:t>
            </a:r>
            <a:r>
              <a:rPr lang="ru-RU" sz="2400" b="1" i="1" dirty="0" smtClean="0">
                <a:solidFill>
                  <a:srgbClr val="7030A0"/>
                </a:solidFill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рекреаційно-кліматичні</a:t>
            </a:r>
            <a:r>
              <a:rPr lang="ru-RU" sz="2400" b="1" i="1" dirty="0" smtClean="0">
                <a:solidFill>
                  <a:srgbClr val="7030A0"/>
                </a:solidFill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рекреаційно-ресурсні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й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урбодемографічні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Загалом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критерії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прийнято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об’єднувати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дві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групи</a:t>
            </a:r>
            <a:r>
              <a:rPr lang="ru-RU" sz="2400" b="1" dirty="0" smtClean="0"/>
              <a:t>: </a:t>
            </a:r>
            <a:r>
              <a:rPr lang="ru-RU" sz="2400" b="1" dirty="0" err="1" smtClean="0">
                <a:solidFill>
                  <a:srgbClr val="7030A0"/>
                </a:solidFill>
              </a:rPr>
              <a:t>природничо</a:t>
            </a:r>
            <a:r>
              <a:rPr lang="ru-RU" sz="2400" b="1" dirty="0" smtClean="0">
                <a:solidFill>
                  <a:srgbClr val="7030A0"/>
                </a:solidFill>
              </a:rPr>
              <a:t>- та </a:t>
            </a:r>
            <a:r>
              <a:rPr lang="ru-RU" sz="2400" b="1" dirty="0" err="1" smtClean="0">
                <a:solidFill>
                  <a:srgbClr val="7030A0"/>
                </a:solidFill>
              </a:rPr>
              <a:t>суспільно-географічні</a:t>
            </a:r>
            <a:r>
              <a:rPr lang="ru-RU" sz="2400" b="1" dirty="0" smtClean="0"/>
              <a:t>. І </a:t>
            </a:r>
            <a:r>
              <a:rPr lang="ru-RU" sz="2400" b="1" dirty="0" err="1" smtClean="0"/>
              <a:t>саме</a:t>
            </a:r>
            <a:r>
              <a:rPr lang="ru-RU" sz="2400" b="1" dirty="0" smtClean="0"/>
              <a:t> вони (а не </a:t>
            </a:r>
            <a:r>
              <a:rPr lang="ru-RU" sz="2400" b="1" dirty="0" err="1" smtClean="0"/>
              <a:t>функціональні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критерії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основі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наукових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типологій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курортно-рекреаційних</a:t>
            </a:r>
            <a:r>
              <a:rPr lang="ru-RU" sz="2400" b="1" dirty="0" smtClean="0"/>
              <a:t> систем </a:t>
            </a:r>
            <a:r>
              <a:rPr lang="ru-RU" sz="2400" b="1" dirty="0" err="1" smtClean="0"/>
              <a:t>макрорегіонального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регіонально-секторного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</a:t>
            </a:r>
            <a:r>
              <a:rPr lang="ru-RU" sz="2400" b="1" dirty="0" smtClean="0"/>
              <a:t> локального </a:t>
            </a:r>
            <a:r>
              <a:rPr lang="ru-RU" sz="2400" b="1" dirty="0" err="1" smtClean="0"/>
              <a:t>рангів</a:t>
            </a:r>
            <a:r>
              <a:rPr lang="ru-RU" sz="2400" b="1" dirty="0" smtClean="0"/>
              <a:t>. 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398" y="214290"/>
            <a:ext cx="11287204" cy="637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Нижче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наведемо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найпоширеніші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типології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курортів</a:t>
            </a:r>
            <a:r>
              <a:rPr lang="ru-RU" sz="2400" b="1" dirty="0" smtClean="0">
                <a:solidFill>
                  <a:srgbClr val="FF0000"/>
                </a:solidFill>
              </a:rPr>
              <a:t> за </a:t>
            </a:r>
            <a:r>
              <a:rPr lang="ru-RU" sz="2400" b="1" dirty="0" err="1" smtClean="0">
                <a:solidFill>
                  <a:srgbClr val="FF0000"/>
                </a:solidFill>
              </a:rPr>
              <a:t>геопросторовими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критеріями</a:t>
            </a:r>
            <a:r>
              <a:rPr lang="ru-RU" sz="2400" b="1" dirty="0" smtClean="0">
                <a:solidFill>
                  <a:srgbClr val="FF0000"/>
                </a:solidFill>
              </a:rPr>
              <a:t>: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 </a:t>
            </a:r>
            <a:r>
              <a:rPr lang="ru-RU" sz="2000" b="1" dirty="0" err="1" smtClean="0">
                <a:solidFill>
                  <a:srgbClr val="7030A0"/>
                </a:solidFill>
              </a:rPr>
              <a:t>за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орографічним</a:t>
            </a:r>
            <a:r>
              <a:rPr lang="ru-RU" sz="2000" b="1" dirty="0" smtClean="0">
                <a:solidFill>
                  <a:srgbClr val="7030A0"/>
                </a:solidFill>
              </a:rPr>
              <a:t> (</a:t>
            </a:r>
            <a:r>
              <a:rPr lang="ru-RU" sz="2000" b="1" dirty="0" err="1" smtClean="0">
                <a:solidFill>
                  <a:srgbClr val="7030A0"/>
                </a:solidFill>
              </a:rPr>
              <a:t>природним</a:t>
            </a:r>
            <a:r>
              <a:rPr lang="ru-RU" sz="2000" b="1" dirty="0" smtClean="0">
                <a:solidFill>
                  <a:srgbClr val="7030A0"/>
                </a:solidFill>
              </a:rPr>
              <a:t>) </a:t>
            </a:r>
            <a:r>
              <a:rPr lang="ru-RU" sz="2000" b="1" dirty="0" err="1" smtClean="0">
                <a:solidFill>
                  <a:srgbClr val="7030A0"/>
                </a:solidFill>
              </a:rPr>
              <a:t>критерієм</a:t>
            </a:r>
            <a:r>
              <a:rPr lang="ru-RU" sz="2000" b="1" dirty="0" smtClean="0">
                <a:solidFill>
                  <a:srgbClr val="7030A0"/>
                </a:solidFill>
              </a:rPr>
              <a:t>: </a:t>
            </a:r>
            <a:r>
              <a:rPr lang="ru-RU" sz="2000" b="1" dirty="0" err="1" smtClean="0"/>
              <a:t>низинні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височинні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передгірні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гірські</a:t>
            </a:r>
            <a:r>
              <a:rPr lang="ru-RU" sz="2000" b="1" dirty="0" smtClean="0"/>
              <a:t>; </a:t>
            </a:r>
            <a:br>
              <a:rPr lang="ru-RU" sz="2000" b="1" dirty="0" smtClean="0"/>
            </a:br>
            <a:r>
              <a:rPr lang="ru-RU" sz="2000" b="1" dirty="0" smtClean="0"/>
              <a:t>- </a:t>
            </a:r>
            <a:r>
              <a:rPr lang="ru-RU" sz="2000" b="1" dirty="0" err="1" smtClean="0">
                <a:solidFill>
                  <a:srgbClr val="7030A0"/>
                </a:solidFill>
              </a:rPr>
              <a:t>за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секторно-географічним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критерієм</a:t>
            </a:r>
            <a:r>
              <a:rPr lang="ru-RU" sz="2000" b="1" dirty="0" smtClean="0">
                <a:solidFill>
                  <a:srgbClr val="7030A0"/>
                </a:solidFill>
              </a:rPr>
              <a:t>: </a:t>
            </a:r>
            <a:r>
              <a:rPr lang="ru-RU" sz="2000" b="1" dirty="0" err="1" smtClean="0"/>
              <a:t>приморські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континентальні</a:t>
            </a:r>
            <a:r>
              <a:rPr lang="ru-RU" sz="2000" b="1" dirty="0" smtClean="0"/>
              <a:t> (а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підтипи</a:t>
            </a:r>
            <a:r>
              <a:rPr lang="ru-RU" sz="2000" b="1" dirty="0" smtClean="0"/>
              <a:t>, як </a:t>
            </a:r>
            <a:r>
              <a:rPr lang="ru-RU" sz="2000" b="1" dirty="0" err="1" smtClean="0"/>
              <a:t>субконтинентальні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океанічні</a:t>
            </a:r>
            <a:r>
              <a:rPr lang="ru-RU" sz="2000" b="1" dirty="0" smtClean="0"/>
              <a:t>); 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 за </a:t>
            </a:r>
            <a:r>
              <a:rPr lang="ru-RU" sz="2000" b="1" dirty="0" err="1" smtClean="0">
                <a:solidFill>
                  <a:srgbClr val="7030A0"/>
                </a:solidFill>
              </a:rPr>
              <a:t>зональними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рекреаційно-кліматичними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критеріями</a:t>
            </a:r>
            <a:r>
              <a:rPr lang="ru-RU" sz="2000" b="1" dirty="0" smtClean="0">
                <a:solidFill>
                  <a:srgbClr val="7030A0"/>
                </a:solidFill>
              </a:rPr>
              <a:t>: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високогірно-кліматичні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альпійські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помірно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кліматичні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сезонної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середземноморсько-кліматичного</a:t>
            </a:r>
            <a:r>
              <a:rPr lang="ru-RU" sz="2000" b="1" dirty="0" smtClean="0"/>
              <a:t> типу, </a:t>
            </a:r>
            <a:r>
              <a:rPr lang="ru-RU" sz="2000" b="1" dirty="0" err="1" smtClean="0"/>
              <a:t>тропічні</a:t>
            </a:r>
            <a:r>
              <a:rPr lang="ru-RU" sz="2000" b="1" dirty="0" smtClean="0"/>
              <a:t> (сухих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вологих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тропіків</a:t>
            </a:r>
            <a:r>
              <a:rPr lang="ru-RU" sz="2000" b="1" dirty="0" smtClean="0"/>
              <a:t>); 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 за </a:t>
            </a:r>
            <a:r>
              <a:rPr lang="ru-RU" sz="2000" b="1" dirty="0" err="1" smtClean="0">
                <a:solidFill>
                  <a:srgbClr val="7030A0"/>
                </a:solidFill>
              </a:rPr>
              <a:t>ландшафтоформувальними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критеріями</a:t>
            </a:r>
            <a:r>
              <a:rPr lang="ru-RU" sz="2000" b="1" dirty="0" smtClean="0">
                <a:solidFill>
                  <a:srgbClr val="7030A0"/>
                </a:solidFill>
              </a:rPr>
              <a:t>: </a:t>
            </a:r>
            <a:r>
              <a:rPr lang="ru-RU" sz="2000" b="1" dirty="0" err="1" smtClean="0"/>
              <a:t>приморські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піщані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галькові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скелясто-брилові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континентальні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приозерні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лісові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гірськолучні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); 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 за </a:t>
            </a:r>
            <a:r>
              <a:rPr lang="ru-RU" sz="2000" b="1" dirty="0" err="1" smtClean="0">
                <a:solidFill>
                  <a:srgbClr val="7030A0"/>
                </a:solidFill>
              </a:rPr>
              <a:t>специфічними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природними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критеріями</a:t>
            </a:r>
            <a:r>
              <a:rPr lang="ru-RU" sz="2000" b="1" dirty="0" smtClean="0">
                <a:solidFill>
                  <a:srgbClr val="7030A0"/>
                </a:solidFill>
              </a:rPr>
              <a:t>: </a:t>
            </a:r>
            <a:r>
              <a:rPr lang="ru-RU" sz="2000" b="1" dirty="0" err="1" smtClean="0"/>
              <a:t>питні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водооздоровчі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термальні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приакваторіально-сольові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ропні</a:t>
            </a:r>
            <a:r>
              <a:rPr lang="ru-RU" sz="2000" b="1" dirty="0" smtClean="0"/>
              <a:t>) (на </a:t>
            </a:r>
            <a:r>
              <a:rPr lang="ru-RU" sz="2000" b="1" dirty="0" err="1" smtClean="0"/>
              <a:t>кшталт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курортів</a:t>
            </a:r>
            <a:r>
              <a:rPr lang="ru-RU" sz="2000" b="1" dirty="0" smtClean="0"/>
              <a:t> Мертвого моря, </a:t>
            </a:r>
            <a:r>
              <a:rPr lang="ru-RU" sz="2000" b="1" dirty="0" err="1" smtClean="0"/>
              <a:t>солоних</a:t>
            </a:r>
            <a:r>
              <a:rPr lang="ru-RU" sz="2000" b="1" dirty="0" smtClean="0"/>
              <a:t> озер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лиманів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іонізаційно-сольові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алергологічні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спелеологічні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грязьові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нафталанові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фітонцидні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; 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 за </a:t>
            </a:r>
            <a:r>
              <a:rPr lang="ru-RU" sz="2000" b="1" dirty="0" err="1" smtClean="0">
                <a:solidFill>
                  <a:srgbClr val="7030A0"/>
                </a:solidFill>
              </a:rPr>
              <a:t>демографічно-урбаністичними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критеріями</a:t>
            </a:r>
            <a:r>
              <a:rPr lang="ru-RU" sz="2000" b="1" dirty="0" smtClean="0">
                <a:solidFill>
                  <a:srgbClr val="7030A0"/>
                </a:solidFill>
              </a:rPr>
              <a:t>: </a:t>
            </a:r>
            <a:r>
              <a:rPr lang="ru-RU" sz="2000" b="1" dirty="0" err="1" smtClean="0"/>
              <a:t>курортополіси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великі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поліфункціональні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центри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малі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вузькоспеціалізовані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поселення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територіально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відособлені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локальні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санаторно-курортні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комплекси</a:t>
            </a:r>
            <a:r>
              <a:rPr lang="ru-RU" sz="2000" b="1" dirty="0" smtClean="0"/>
              <a:t>; </a:t>
            </a:r>
          </a:p>
          <a:p>
            <a:pPr algn="just"/>
            <a:r>
              <a:rPr lang="ru-RU" sz="2000" b="1" dirty="0" smtClean="0"/>
              <a:t>- </a:t>
            </a:r>
            <a:r>
              <a:rPr lang="ru-RU" sz="2000" b="1" dirty="0" smtClean="0">
                <a:solidFill>
                  <a:srgbClr val="7030A0"/>
                </a:solidFill>
              </a:rPr>
              <a:t>за </a:t>
            </a:r>
            <a:r>
              <a:rPr lang="ru-RU" sz="2000" b="1" dirty="0" err="1" smtClean="0">
                <a:solidFill>
                  <a:srgbClr val="7030A0"/>
                </a:solidFill>
              </a:rPr>
              <a:t>суспільними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й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економічними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критеріями</a:t>
            </a:r>
            <a:r>
              <a:rPr lang="ru-RU" sz="2000" b="1" dirty="0" smtClean="0">
                <a:solidFill>
                  <a:srgbClr val="7030A0"/>
                </a:solidFill>
              </a:rPr>
              <a:t>: </a:t>
            </a:r>
            <a:r>
              <a:rPr lang="ru-RU" sz="2000" b="1" dirty="0" err="1" smtClean="0"/>
              <a:t>місцевого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значення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внутрішньодер-жавні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міжнародного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класу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недорогі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респектабельні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фешенебельні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вузького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спеціалізовані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широкого (</a:t>
            </a:r>
            <a:r>
              <a:rPr lang="ru-RU" sz="2000" b="1" dirty="0" err="1" smtClean="0"/>
              <a:t>загальнооздоровчо-відпочинкові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профілів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. </a:t>
            </a:r>
            <a:endParaRPr lang="ru-RU" sz="20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12" y="428604"/>
            <a:ext cx="11072890" cy="59400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Поряд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названими</a:t>
            </a:r>
            <a:r>
              <a:rPr lang="ru-RU" sz="2000" b="1" dirty="0" smtClean="0"/>
              <a:t>, у </a:t>
            </a:r>
            <a:r>
              <a:rPr lang="ru-RU" sz="2000" b="1" dirty="0" err="1" smtClean="0"/>
              <a:t>науковій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літературі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трапляються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інші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підходи</a:t>
            </a:r>
            <a:r>
              <a:rPr lang="ru-RU" sz="2000" b="1" i="1" dirty="0" smtClean="0">
                <a:solidFill>
                  <a:srgbClr val="FF0000"/>
                </a:solidFill>
              </a:rPr>
              <a:t> до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типології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курортів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Скажімо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типологія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курортів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за </a:t>
            </a:r>
            <a:r>
              <a:rPr lang="ru-RU" sz="2000" b="1" dirty="0" err="1" smtClean="0">
                <a:solidFill>
                  <a:srgbClr val="7030A0"/>
                </a:solidFill>
              </a:rPr>
              <a:t>соціальними</a:t>
            </a:r>
            <a:r>
              <a:rPr lang="ru-RU" sz="2000" b="1" dirty="0" smtClean="0">
                <a:solidFill>
                  <a:srgbClr val="7030A0"/>
                </a:solidFill>
              </a:rPr>
              <a:t> характеристиками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навіть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за </a:t>
            </a:r>
            <a:r>
              <a:rPr lang="ru-RU" sz="2000" b="1" dirty="0" err="1" smtClean="0">
                <a:solidFill>
                  <a:srgbClr val="7030A0"/>
                </a:solidFill>
              </a:rPr>
              <a:t>віком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споживачів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курортних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послуг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Окремі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групи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утворюють</a:t>
            </a:r>
            <a:r>
              <a:rPr lang="ru-RU" sz="2000" b="1" dirty="0" smtClean="0"/>
              <a:t> так </a:t>
            </a:r>
            <a:r>
              <a:rPr lang="ru-RU" sz="2000" b="1" dirty="0" err="1" smtClean="0"/>
              <a:t>звані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соціальні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курортно-реабілітаційні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центри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неповносправних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громадян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інвалідів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літніх</a:t>
            </a:r>
            <a:r>
              <a:rPr lang="ru-RU" sz="2000" b="1" dirty="0" smtClean="0"/>
              <a:t> людей, </a:t>
            </a:r>
            <a:r>
              <a:rPr lang="ru-RU" sz="2000" b="1" dirty="0" err="1" smtClean="0"/>
              <a:t>дитячі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молодіжні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курортно-відпочинкові</a:t>
            </a:r>
            <a:r>
              <a:rPr lang="ru-RU" sz="2000" b="1" dirty="0" smtClean="0"/>
              <a:t> “</a:t>
            </a:r>
            <a:r>
              <a:rPr lang="ru-RU" sz="2000" b="1" dirty="0" err="1" smtClean="0"/>
              <a:t>містечка</a:t>
            </a:r>
            <a:r>
              <a:rPr lang="ru-RU" sz="2000" b="1" dirty="0" smtClean="0"/>
              <a:t>” та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 </a:t>
            </a:r>
          </a:p>
          <a:p>
            <a:pPr algn="just"/>
            <a:r>
              <a:rPr lang="ru-RU" sz="2000" b="1" dirty="0" smtClean="0"/>
              <a:t>У </a:t>
            </a:r>
            <a:r>
              <a:rPr lang="ru-RU" sz="2000" b="1" dirty="0" err="1" smtClean="0"/>
              <a:t>практиці</a:t>
            </a:r>
            <a:r>
              <a:rPr lang="ru-RU" sz="2000" b="1" dirty="0" smtClean="0"/>
              <a:t> курортного </a:t>
            </a:r>
            <a:r>
              <a:rPr lang="ru-RU" sz="2000" b="1" dirty="0" err="1" smtClean="0"/>
              <a:t>обслуговування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населення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найпоширеніші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такі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загальноприйняті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типології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курортів</a:t>
            </a:r>
            <a:r>
              <a:rPr lang="ru-RU" sz="2000" b="1" dirty="0" smtClean="0"/>
              <a:t>: 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</a:rPr>
              <a:t>за медико-</a:t>
            </a:r>
            <a:r>
              <a:rPr lang="ru-RU" sz="2000" b="1" dirty="0" err="1" smtClean="0">
                <a:solidFill>
                  <a:srgbClr val="FF0000"/>
                </a:solidFill>
              </a:rPr>
              <a:t>курортологічними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технологіями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комплексні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бальнеопитні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бальнеогрязьові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таласо</a:t>
            </a:r>
            <a:r>
              <a:rPr lang="ru-RU" sz="2000" b="1" dirty="0" smtClean="0"/>
              <a:t>-, </a:t>
            </a:r>
            <a:r>
              <a:rPr lang="ru-RU" sz="2000" b="1" dirty="0" err="1" smtClean="0"/>
              <a:t>аеро</a:t>
            </a:r>
            <a:r>
              <a:rPr lang="ru-RU" sz="2000" b="1" dirty="0" smtClean="0"/>
              <a:t>-, </a:t>
            </a:r>
            <a:r>
              <a:rPr lang="ru-RU" sz="2000" b="1" dirty="0" err="1" smtClean="0"/>
              <a:t>фізіо</a:t>
            </a:r>
            <a:r>
              <a:rPr lang="ru-RU" sz="2000" b="1" dirty="0" smtClean="0"/>
              <a:t>-, </a:t>
            </a:r>
            <a:r>
              <a:rPr lang="ru-RU" sz="2000" b="1" dirty="0" err="1" smtClean="0"/>
              <a:t>фіто</a:t>
            </a:r>
            <a:r>
              <a:rPr lang="ru-RU" sz="2000" b="1" dirty="0" smtClean="0"/>
              <a:t>-, </a:t>
            </a:r>
            <a:r>
              <a:rPr lang="ru-RU" sz="2000" b="1" dirty="0" err="1" smtClean="0"/>
              <a:t>аромо</a:t>
            </a:r>
            <a:r>
              <a:rPr lang="ru-RU" sz="2000" b="1" dirty="0" smtClean="0"/>
              <a:t>-, </a:t>
            </a:r>
            <a:r>
              <a:rPr lang="ru-RU" sz="2000" b="1" dirty="0" err="1" smtClean="0"/>
              <a:t>ено</a:t>
            </a:r>
            <a:r>
              <a:rPr lang="ru-RU" sz="2000" b="1" dirty="0" smtClean="0"/>
              <a:t>- (вино-), </a:t>
            </a:r>
            <a:r>
              <a:rPr lang="ru-RU" sz="2000" b="1" dirty="0" err="1" smtClean="0"/>
              <a:t>ампелотерапевтичні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виноградолікування</a:t>
            </a:r>
            <a:r>
              <a:rPr lang="ru-RU" sz="2000" b="1" dirty="0" smtClean="0"/>
              <a:t>) та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.; 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</a:rPr>
              <a:t>за </a:t>
            </a:r>
            <a:r>
              <a:rPr lang="ru-RU" sz="2000" b="1" dirty="0" err="1" smtClean="0">
                <a:solidFill>
                  <a:srgbClr val="FF0000"/>
                </a:solidFill>
              </a:rPr>
              <a:t>медико-оздоровчим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профілем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(хворобами): </a:t>
            </a:r>
            <a:r>
              <a:rPr lang="ru-RU" sz="2000" b="1" dirty="0" err="1" smtClean="0"/>
              <a:t>серцево-судинні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обміну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неврологічні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опорно-рухові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післяопераційних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станів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легеневі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шлунково-кишкові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сечостатеві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. </a:t>
            </a: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Генетична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класифікація</a:t>
            </a:r>
            <a:r>
              <a:rPr lang="ru-RU" sz="2000" b="1" dirty="0" smtClean="0"/>
              <a:t> </a:t>
            </a:r>
            <a:r>
              <a:rPr lang="ru-RU" sz="2000" b="1" dirty="0" err="1" smtClean="0"/>
              <a:t>організацій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територіальних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курортно-рекреаційних</a:t>
            </a:r>
            <a:r>
              <a:rPr lang="ru-RU" sz="2000" b="1" dirty="0" smtClean="0"/>
              <a:t> систем </a:t>
            </a:r>
            <a:r>
              <a:rPr lang="ru-RU" sz="2000" b="1" dirty="0" err="1" smtClean="0"/>
              <a:t>ґрунтується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засновницькому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профілі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їхньої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Подальший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поділ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зводиться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розмежування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досліджуваних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об’єктів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підкласи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види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підвиди</a:t>
            </a:r>
            <a:r>
              <a:rPr lang="ru-RU" sz="2000" b="1" dirty="0" smtClean="0"/>
              <a:t>. </a:t>
            </a:r>
          </a:p>
          <a:p>
            <a:pPr algn="just"/>
            <a:r>
              <a:rPr lang="ru-RU" sz="2000" b="1" dirty="0" smtClean="0"/>
              <a:t>На </a:t>
            </a:r>
            <a:r>
              <a:rPr lang="ru-RU" sz="2000" b="1" dirty="0" err="1" smtClean="0"/>
              <a:t>підставі</a:t>
            </a:r>
            <a:r>
              <a:rPr lang="ru-RU" sz="2000" b="1" dirty="0" smtClean="0"/>
              <a:t> синтезу </a:t>
            </a:r>
            <a:r>
              <a:rPr lang="ru-RU" sz="2000" b="1" dirty="0" err="1" smtClean="0"/>
              <a:t>положень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курортної</a:t>
            </a:r>
            <a:r>
              <a:rPr lang="ru-RU" sz="2000" b="1" dirty="0" smtClean="0"/>
              <a:t> систематики </a:t>
            </a:r>
            <a:r>
              <a:rPr lang="ru-RU" sz="2000" b="1" dirty="0" err="1" smtClean="0"/>
              <a:t>міжнародних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вітчизняної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наукових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шкіл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рекреалогії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туристичної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курортології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розроблено</a:t>
            </a:r>
            <a:r>
              <a:rPr lang="ru-RU" sz="2000" b="1" dirty="0" smtClean="0"/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інтегральну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класифікаційну</a:t>
            </a:r>
            <a:r>
              <a:rPr lang="ru-RU" sz="2000" b="1" i="1" dirty="0" smtClean="0">
                <a:solidFill>
                  <a:srgbClr val="7030A0"/>
                </a:solidFill>
              </a:rPr>
              <a:t> схему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видів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курортів</a:t>
            </a:r>
            <a:r>
              <a:rPr lang="ru-RU" sz="2000" b="1" dirty="0" smtClean="0"/>
              <a:t> (див. Рис.).</a:t>
            </a:r>
            <a:endParaRPr lang="ru-RU" sz="20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ÐµÐ½ÐµÑÐ¸ÑÐ½Ð° ÐºÐ»Ð°ÑÐ¸ÑÑÐºÐ°ÑÑÑ ÐºÑÑÐ¾ÑÑÑ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786" y="-47625"/>
            <a:ext cx="7215238" cy="69056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25090" y="2857496"/>
            <a:ext cx="1643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Михайло </a:t>
            </a:r>
            <a:r>
              <a:rPr lang="ru-RU" b="1" dirty="0" err="1" smtClean="0"/>
              <a:t>Рутинський</a:t>
            </a:r>
            <a:r>
              <a:rPr lang="ru-RU" b="1" dirty="0" smtClean="0"/>
              <a:t> (2007 р.)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952464" y="214290"/>
            <a:ext cx="1107289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1. </a:t>
            </a:r>
            <a:r>
              <a:rPr lang="ru-RU" sz="2800" b="1" dirty="0" err="1" smtClean="0">
                <a:solidFill>
                  <a:srgbClr val="FF0000"/>
                </a:solidFill>
              </a:rPr>
              <a:t>Стародавня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історія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розвитку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санаторно-курортної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справи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35" name="CustomShape 2"/>
          <p:cNvSpPr/>
          <p:nvPr/>
        </p:nvSpPr>
        <p:spPr>
          <a:xfrm>
            <a:off x="452398" y="785795"/>
            <a:ext cx="11501518" cy="563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/>
            <a:r>
              <a:rPr lang="ru-RU" sz="2000" b="1" dirty="0" smtClean="0"/>
              <a:t>З </a:t>
            </a:r>
            <a:r>
              <a:rPr lang="ru-RU" sz="2000" b="1" dirty="0" err="1" smtClean="0"/>
              <a:t>античних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часів</a:t>
            </a:r>
            <a:r>
              <a:rPr lang="ru-RU" sz="2000" b="1" dirty="0" smtClean="0"/>
              <a:t> люди </a:t>
            </a:r>
            <a:r>
              <a:rPr lang="ru-RU" sz="2000" b="1" dirty="0" err="1" smtClean="0"/>
              <a:t>навчилися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мінеральні</a:t>
            </a:r>
            <a:r>
              <a:rPr lang="ru-RU" sz="2000" b="1" dirty="0" smtClean="0"/>
              <a:t> води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грязі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лікувальною</a:t>
            </a:r>
            <a:r>
              <a:rPr lang="ru-RU" sz="2000" b="1" dirty="0" smtClean="0"/>
              <a:t> метою. </a:t>
            </a:r>
            <a:r>
              <a:rPr lang="ru-RU" sz="2000" b="1" dirty="0" err="1" smtClean="0">
                <a:solidFill>
                  <a:srgbClr val="FF0000"/>
                </a:solidFill>
              </a:rPr>
              <a:t>Цілющі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властивості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багатьох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природних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чинників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відомі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найдавніших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часів</a:t>
            </a:r>
            <a:r>
              <a:rPr lang="ru-RU" sz="2000" b="1" dirty="0" smtClean="0">
                <a:solidFill>
                  <a:srgbClr val="FF0000"/>
                </a:solidFill>
              </a:rPr>
              <a:t>: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примітивні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споруди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водолікування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місцях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виходу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мінеральних</a:t>
            </a:r>
            <a:r>
              <a:rPr lang="ru-RU" sz="2000" b="1" dirty="0" smtClean="0"/>
              <a:t> вод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прототипами </a:t>
            </a:r>
            <a:r>
              <a:rPr lang="ru-RU" sz="2000" b="1" dirty="0" err="1" smtClean="0"/>
              <a:t>бальнеологічних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курортів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У </a:t>
            </a:r>
            <a:r>
              <a:rPr lang="ru-RU" sz="2000" b="1" dirty="0" err="1" smtClean="0"/>
              <a:t>переказах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пам’ятках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архітектури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мистецтва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знайшли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віддзеркалення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факти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термальних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мінеральних</a:t>
            </a:r>
            <a:r>
              <a:rPr lang="ru-RU" sz="2000" b="1" dirty="0" smtClean="0">
                <a:solidFill>
                  <a:srgbClr val="FF0000"/>
                </a:solidFill>
              </a:rPr>
              <a:t> вод служителями </a:t>
            </a:r>
            <a:r>
              <a:rPr lang="ru-RU" sz="2000" b="1" dirty="0" err="1" smtClean="0">
                <a:solidFill>
                  <a:srgbClr val="FF0000"/>
                </a:solidFill>
              </a:rPr>
              <a:t>культів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для </a:t>
            </a:r>
            <a:r>
              <a:rPr lang="ru-RU" sz="2000" b="1" dirty="0" err="1" smtClean="0"/>
              <a:t>здійснення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обрядів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разом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тим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демонстрації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зцілення</a:t>
            </a:r>
            <a:r>
              <a:rPr lang="ru-RU" sz="2000" b="1" dirty="0" smtClean="0"/>
              <a:t>». Так, в </a:t>
            </a:r>
            <a:r>
              <a:rPr lang="ru-RU" sz="2000" b="1" dirty="0" err="1" smtClean="0">
                <a:solidFill>
                  <a:srgbClr val="7030A0"/>
                </a:solidFill>
              </a:rPr>
              <a:t>стародавній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пам’ятці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індійської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літератури</a:t>
            </a:r>
            <a:r>
              <a:rPr lang="ru-RU" sz="2000" b="1" dirty="0" smtClean="0">
                <a:solidFill>
                  <a:srgbClr val="7030A0"/>
                </a:solidFill>
              </a:rPr>
              <a:t> «</a:t>
            </a:r>
            <a:r>
              <a:rPr lang="ru-RU" sz="2000" b="1" dirty="0" err="1" smtClean="0">
                <a:solidFill>
                  <a:srgbClr val="7030A0"/>
                </a:solidFill>
              </a:rPr>
              <a:t>Рігведі</a:t>
            </a:r>
            <a:r>
              <a:rPr lang="ru-RU" sz="2000" b="1" dirty="0" smtClean="0">
                <a:solidFill>
                  <a:srgbClr val="7030A0"/>
                </a:solidFill>
              </a:rPr>
              <a:t>» </a:t>
            </a:r>
            <a:r>
              <a:rPr lang="ru-RU" sz="2000" b="1" dirty="0" err="1" smtClean="0"/>
              <a:t>містяться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відомості</a:t>
            </a:r>
            <a:r>
              <a:rPr lang="ru-RU" sz="2000" b="1" dirty="0" smtClean="0"/>
              <a:t> про «</a:t>
            </a:r>
            <a:r>
              <a:rPr lang="ru-RU" sz="2000" b="1" dirty="0" err="1" smtClean="0"/>
              <a:t>священні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купелі</a:t>
            </a:r>
            <a:r>
              <a:rPr lang="ru-RU" sz="2000" b="1" dirty="0" smtClean="0"/>
              <a:t>» при храмах, в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занурювали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хворих</a:t>
            </a:r>
            <a:r>
              <a:rPr lang="ru-RU" sz="2000" b="1" dirty="0" smtClean="0"/>
              <a:t> людей. У </a:t>
            </a:r>
            <a:r>
              <a:rPr lang="ru-RU" sz="2000" b="1" dirty="0" smtClean="0">
                <a:solidFill>
                  <a:srgbClr val="7030A0"/>
                </a:solidFill>
              </a:rPr>
              <a:t>Старому </a:t>
            </a:r>
            <a:r>
              <a:rPr lang="ru-RU" sz="2000" b="1" dirty="0" err="1" smtClean="0">
                <a:solidFill>
                  <a:srgbClr val="7030A0"/>
                </a:solidFill>
              </a:rPr>
              <a:t>і</a:t>
            </a:r>
            <a:r>
              <a:rPr lang="ru-RU" sz="2000" b="1" dirty="0" smtClean="0">
                <a:solidFill>
                  <a:srgbClr val="7030A0"/>
                </a:solidFill>
              </a:rPr>
              <a:t> Новому </a:t>
            </a:r>
            <a:r>
              <a:rPr lang="ru-RU" sz="2000" b="1" dirty="0" err="1" smtClean="0">
                <a:solidFill>
                  <a:srgbClr val="7030A0"/>
                </a:solidFill>
              </a:rPr>
              <a:t>Завітах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/>
              <a:t>згадуються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Силоамська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купіль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священне</a:t>
            </a:r>
            <a:r>
              <a:rPr lang="ru-RU" sz="2000" b="1" dirty="0" smtClean="0"/>
              <a:t> озеро </a:t>
            </a:r>
            <a:r>
              <a:rPr lang="ru-RU" sz="2000" b="1" dirty="0" err="1" smtClean="0"/>
              <a:t>Бетесда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Єрусалимом</a:t>
            </a:r>
            <a:r>
              <a:rPr lang="ru-RU" sz="2000" b="1" dirty="0" smtClean="0"/>
              <a:t>, в </a:t>
            </a:r>
            <a:r>
              <a:rPr lang="ru-RU" sz="2000" b="1" dirty="0" err="1" smtClean="0"/>
              <a:t>яких</a:t>
            </a:r>
            <a:r>
              <a:rPr lang="ru-RU" sz="2000" b="1" dirty="0" smtClean="0"/>
              <a:t> купали </a:t>
            </a:r>
            <a:r>
              <a:rPr lang="ru-RU" sz="2000" b="1" dirty="0" err="1" smtClean="0"/>
              <a:t>хворих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До </a:t>
            </a:r>
            <a:r>
              <a:rPr lang="ru-RU" sz="2000" b="1" dirty="0" err="1" smtClean="0"/>
              <a:t>найбільш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стародавніх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(</a:t>
            </a:r>
            <a:r>
              <a:rPr lang="ru-RU" sz="2000" b="1" dirty="0" err="1" smtClean="0">
                <a:solidFill>
                  <a:srgbClr val="FF0000"/>
                </a:solidFill>
              </a:rPr>
              <a:t>бронзове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століття</a:t>
            </a:r>
            <a:r>
              <a:rPr lang="ru-RU" sz="2000" b="1" dirty="0" smtClean="0">
                <a:solidFill>
                  <a:srgbClr val="FF0000"/>
                </a:solidFill>
              </a:rPr>
              <a:t>)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матеріальних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свідоцтв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мінеральними</a:t>
            </a:r>
            <a:r>
              <a:rPr lang="ru-RU" sz="2000" b="1" dirty="0" smtClean="0"/>
              <a:t> водами належать </a:t>
            </a:r>
            <a:r>
              <a:rPr lang="ru-RU" sz="2000" b="1" dirty="0" err="1" smtClean="0"/>
              <a:t>залишки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капітальних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споруд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джерелах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вуглекислих</a:t>
            </a:r>
            <a:r>
              <a:rPr lang="ru-RU" sz="2000" b="1" dirty="0" smtClean="0"/>
              <a:t> вод </a:t>
            </a:r>
            <a:r>
              <a:rPr lang="ru-RU" sz="2000" b="1" dirty="0" smtClean="0">
                <a:solidFill>
                  <a:srgbClr val="7030A0"/>
                </a:solidFill>
              </a:rPr>
              <a:t>в </a:t>
            </a:r>
            <a:r>
              <a:rPr lang="ru-RU" sz="2000" b="1" dirty="0" err="1" smtClean="0">
                <a:solidFill>
                  <a:srgbClr val="7030A0"/>
                </a:solidFill>
              </a:rPr>
              <a:t>околицях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сучасного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швейцарського</a:t>
            </a:r>
            <a:r>
              <a:rPr lang="ru-RU" sz="2000" b="1" dirty="0" smtClean="0">
                <a:solidFill>
                  <a:srgbClr val="7030A0"/>
                </a:solidFill>
              </a:rPr>
              <a:t> курорту </a:t>
            </a:r>
            <a:r>
              <a:rPr lang="ru-RU" sz="2000" b="1" dirty="0" err="1" smtClean="0">
                <a:solidFill>
                  <a:srgbClr val="7030A0"/>
                </a:solidFill>
              </a:rPr>
              <a:t>Санкт-Моріц</a:t>
            </a:r>
            <a:r>
              <a:rPr lang="ru-RU" sz="2000" b="1" dirty="0" smtClean="0"/>
              <a:t>. У </a:t>
            </a:r>
            <a:r>
              <a:rPr lang="ru-RU" sz="2000" b="1" dirty="0" err="1" smtClean="0">
                <a:solidFill>
                  <a:srgbClr val="7030A0"/>
                </a:solidFill>
              </a:rPr>
              <a:t>Греції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виявлені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розвалини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стародавніх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водолікарень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існують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численні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свідоцтва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римлянами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споруд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лікувального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застосування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мінеральних</a:t>
            </a:r>
            <a:r>
              <a:rPr lang="ru-RU" sz="2000" b="1" dirty="0" smtClean="0"/>
              <a:t> вод,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існували</a:t>
            </a:r>
            <a:r>
              <a:rPr lang="ru-RU" sz="2000" b="1" dirty="0" smtClean="0"/>
              <a:t> до них на </a:t>
            </a:r>
            <a:r>
              <a:rPr lang="ru-RU" sz="2000" b="1" dirty="0" err="1" smtClean="0"/>
              <a:t>завойованих</a:t>
            </a:r>
            <a:r>
              <a:rPr lang="ru-RU" sz="2000" b="1" dirty="0" smtClean="0"/>
              <a:t> ними </a:t>
            </a:r>
            <a:r>
              <a:rPr lang="ru-RU" sz="2000" b="1" dirty="0" err="1" smtClean="0"/>
              <a:t>територіях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Розвалини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подібних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споруд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періоду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римського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володарювання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збереглися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деяких</a:t>
            </a:r>
            <a:r>
              <a:rPr lang="ru-RU" sz="2000" b="1" dirty="0" smtClean="0"/>
              <a:t> районах </a:t>
            </a:r>
            <a:r>
              <a:rPr lang="ru-RU" sz="2000" b="1" dirty="0" err="1" smtClean="0"/>
              <a:t>сучасних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курортів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Румунії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Угорщини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Югославії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Болгарії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Швейцарії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Австрії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Франції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Великобританії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тощо</a:t>
            </a:r>
            <a:r>
              <a:rPr lang="ru-RU" sz="2000" b="1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ÐµÐ½ÐµÑÐ¸ÑÐ½Ð° ÐºÐ»Ð°ÑÐ¸ÑÑÐºÐ°ÑÑÑ ÐºÑÑÐ¾ÑÑÑÐ²"/>
          <p:cNvPicPr>
            <a:picLocks noChangeAspect="1" noChangeArrowheads="1"/>
          </p:cNvPicPr>
          <p:nvPr/>
        </p:nvPicPr>
        <p:blipFill>
          <a:blip r:embed="rId2"/>
          <a:srcRect b="58966"/>
          <a:stretch>
            <a:fillRect/>
          </a:stretch>
        </p:blipFill>
        <p:spPr bwMode="auto">
          <a:xfrm>
            <a:off x="1381092" y="571480"/>
            <a:ext cx="998093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ÐµÐ½ÐµÑÐ¸ÑÐ½Ð° ÐºÐ»Ð°ÑÐ¸ÑÑÐºÐ°ÑÑÑ ÐºÑÑÐ¾ÑÑÑÐ²"/>
          <p:cNvPicPr>
            <a:picLocks noChangeAspect="1" noChangeArrowheads="1"/>
          </p:cNvPicPr>
          <p:nvPr/>
        </p:nvPicPr>
        <p:blipFill>
          <a:blip r:embed="rId2"/>
          <a:srcRect t="42069"/>
          <a:stretch>
            <a:fillRect/>
          </a:stretch>
        </p:blipFill>
        <p:spPr bwMode="auto">
          <a:xfrm>
            <a:off x="1309655" y="285728"/>
            <a:ext cx="981890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274" y="357166"/>
            <a:ext cx="10787138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У </a:t>
            </a:r>
            <a:r>
              <a:rPr lang="ru-RU" sz="2000" b="1" dirty="0" err="1" smtClean="0"/>
              <a:t>теорії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практиці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курортології</a:t>
            </a:r>
            <a:r>
              <a:rPr lang="ru-RU" sz="2000" b="1" dirty="0" smtClean="0">
                <a:solidFill>
                  <a:srgbClr val="7030A0"/>
                </a:solidFill>
              </a:rPr>
              <a:t> ХХІ ст. </a:t>
            </a:r>
            <a:r>
              <a:rPr lang="ru-RU" sz="2000" b="1" dirty="0" err="1" smtClean="0"/>
              <a:t>вироблено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три </a:t>
            </a:r>
            <a:r>
              <a:rPr lang="ru-RU" sz="2000" b="1" dirty="0" err="1" smtClean="0">
                <a:solidFill>
                  <a:srgbClr val="FF0000"/>
                </a:solidFill>
              </a:rPr>
              <a:t>базові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підходи</a:t>
            </a:r>
            <a:r>
              <a:rPr lang="ru-RU" sz="2000" b="1" dirty="0" smtClean="0"/>
              <a:t>, за </a:t>
            </a:r>
            <a:r>
              <a:rPr lang="ru-RU" sz="2000" b="1" dirty="0" err="1" smtClean="0"/>
              <a:t>якими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визначають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типологію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організацій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курортно-рекреаційної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сфери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зокрема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географічними</a:t>
            </a:r>
            <a:r>
              <a:rPr lang="ru-RU" sz="2000" b="1" dirty="0" smtClean="0"/>
              <a:t> ринками, </a:t>
            </a:r>
            <a:r>
              <a:rPr lang="ru-RU" sz="2000" b="1" dirty="0" err="1" smtClean="0"/>
              <a:t>рекреаційно-продуктною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спеціалізацією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організаційно-правовим</a:t>
            </a:r>
            <a:r>
              <a:rPr lang="ru-RU" sz="2000" b="1" dirty="0" smtClean="0"/>
              <a:t> статусом. </a:t>
            </a: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Типологія</a:t>
            </a:r>
            <a:r>
              <a:rPr lang="ru-RU" sz="2000" b="1" dirty="0" smtClean="0">
                <a:solidFill>
                  <a:srgbClr val="7030A0"/>
                </a:solidFill>
              </a:rPr>
              <a:t> за </a:t>
            </a:r>
            <a:r>
              <a:rPr lang="ru-RU" sz="2000" b="1" dirty="0" err="1" smtClean="0">
                <a:solidFill>
                  <a:srgbClr val="7030A0"/>
                </a:solidFill>
              </a:rPr>
              <a:t>географічними</a:t>
            </a:r>
            <a:r>
              <a:rPr lang="ru-RU" sz="2000" b="1" dirty="0" smtClean="0">
                <a:solidFill>
                  <a:srgbClr val="7030A0"/>
                </a:solidFill>
              </a:rPr>
              <a:t> ринками</a:t>
            </a:r>
            <a:r>
              <a:rPr lang="ru-RU" sz="2000" b="1" dirty="0" smtClean="0"/>
              <a:t> - один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найпоширеніших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підходів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який</a:t>
            </a:r>
            <a:r>
              <a:rPr lang="ru-RU" sz="2000" b="1" dirty="0" smtClean="0"/>
              <a:t> часто </a:t>
            </a:r>
            <a:r>
              <a:rPr lang="ru-RU" sz="2000" b="1" dirty="0" err="1" smtClean="0"/>
              <a:t>використовують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офіційних</a:t>
            </a:r>
            <a:r>
              <a:rPr lang="ru-RU" sz="2000" b="1" dirty="0" smtClean="0"/>
              <a:t> документах та </a:t>
            </a:r>
            <a:r>
              <a:rPr lang="ru-RU" sz="2000" b="1" dirty="0" err="1" smtClean="0"/>
              <a:t>інформаційних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матеріалах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Навіть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спеціалізований</a:t>
            </a:r>
            <a:r>
              <a:rPr lang="ru-RU" sz="2000" b="1" dirty="0" smtClean="0"/>
              <a:t> орган ООН - </a:t>
            </a:r>
            <a:r>
              <a:rPr lang="ru-RU" sz="2000" b="1" dirty="0" err="1" smtClean="0">
                <a:solidFill>
                  <a:srgbClr val="FF0000"/>
                </a:solidFill>
              </a:rPr>
              <a:t>Всесвітня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туристична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організація</a:t>
            </a:r>
            <a:r>
              <a:rPr lang="ru-RU" sz="2000" b="1" dirty="0" smtClean="0">
                <a:solidFill>
                  <a:srgbClr val="FF0000"/>
                </a:solidFill>
              </a:rPr>
              <a:t> (</a:t>
            </a:r>
            <a:r>
              <a:rPr lang="en-US" sz="2000" b="1" dirty="0" smtClean="0">
                <a:solidFill>
                  <a:srgbClr val="FF0000"/>
                </a:solidFill>
              </a:rPr>
              <a:t>UNWTO) </a:t>
            </a:r>
            <a:r>
              <a:rPr lang="ru-RU" sz="2000" b="1" dirty="0" err="1" smtClean="0"/>
              <a:t>розробила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рекомендує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послуговуватися</a:t>
            </a:r>
            <a:r>
              <a:rPr lang="ru-RU" sz="2000" b="1" dirty="0" smtClean="0"/>
              <a:t> стрункою </a:t>
            </a:r>
            <a:r>
              <a:rPr lang="ru-RU" sz="2000" b="1" dirty="0" err="1" smtClean="0"/>
              <a:t>таксономічною</a:t>
            </a:r>
            <a:r>
              <a:rPr lang="ru-RU" sz="2000" b="1" dirty="0" smtClean="0"/>
              <a:t> системою </a:t>
            </a:r>
            <a:r>
              <a:rPr lang="ru-RU" sz="2000" b="1" dirty="0" err="1" smtClean="0"/>
              <a:t>туристичних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ринків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планети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географічним</a:t>
            </a:r>
            <a:r>
              <a:rPr lang="ru-RU" sz="2000" b="1" dirty="0" smtClean="0"/>
              <a:t> принципом (</a:t>
            </a:r>
            <a:r>
              <a:rPr lang="ru-RU" sz="2000" b="1" dirty="0" err="1" smtClean="0"/>
              <a:t>Європа</a:t>
            </a:r>
            <a:r>
              <a:rPr lang="ru-RU" sz="2000" b="1" dirty="0" smtClean="0"/>
              <a:t>, Америка, Африка, </a:t>
            </a:r>
            <a:r>
              <a:rPr lang="ru-RU" sz="2000" b="1" dirty="0" err="1" smtClean="0"/>
              <a:t>Близький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Схід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Південна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Азія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Азіатсько-Тихоокеанський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реґіон</a:t>
            </a:r>
            <a:r>
              <a:rPr lang="ru-RU" sz="2000" b="1" dirty="0" smtClean="0"/>
              <a:t> - а в </a:t>
            </a:r>
            <a:r>
              <a:rPr lang="ru-RU" sz="2000" b="1" dirty="0" err="1" smtClean="0"/>
              <a:t>їхніх</a:t>
            </a:r>
            <a:r>
              <a:rPr lang="ru-RU" sz="2000" b="1" dirty="0" smtClean="0"/>
              <a:t> межах </a:t>
            </a:r>
            <a:r>
              <a:rPr lang="ru-RU" sz="2000" b="1" dirty="0" err="1" smtClean="0"/>
              <a:t>субреґіони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країни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райони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дрібніших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рангів</a:t>
            </a:r>
            <a:r>
              <a:rPr lang="ru-RU" sz="2000" b="1" dirty="0" smtClean="0"/>
              <a:t>). </a:t>
            </a:r>
            <a:r>
              <a:rPr lang="ru-RU" sz="2000" b="1" dirty="0" err="1" smtClean="0"/>
              <a:t>Географічний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підхід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виправдовує</a:t>
            </a:r>
            <a:r>
              <a:rPr lang="ru-RU" sz="2000" b="1" dirty="0" smtClean="0"/>
              <a:t> себе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випадку</a:t>
            </a:r>
            <a:r>
              <a:rPr lang="ru-RU" sz="2000" b="1" dirty="0" smtClean="0"/>
              <a:t>, коли </a:t>
            </a:r>
            <a:r>
              <a:rPr lang="ru-RU" sz="2000" b="1" dirty="0" err="1" smtClean="0"/>
              <a:t>об’єктом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дослідження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господарство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якоїсь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окремої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країни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субреґіону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Скажімо</a:t>
            </a:r>
            <a:r>
              <a:rPr lang="ru-RU" sz="2000" b="1" dirty="0" smtClean="0"/>
              <a:t>, </a:t>
            </a:r>
            <a:r>
              <a:rPr lang="ru-RU" sz="2000" b="1" dirty="0" smtClean="0">
                <a:solidFill>
                  <a:srgbClr val="FF0000"/>
                </a:solidFill>
              </a:rPr>
              <a:t>у межах </a:t>
            </a:r>
            <a:r>
              <a:rPr lang="ru-RU" sz="2000" b="1" dirty="0" err="1" smtClean="0">
                <a:solidFill>
                  <a:srgbClr val="FF0000"/>
                </a:solidFill>
              </a:rPr>
              <a:t>України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заклади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рекреаційної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інфраструктури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можна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згрупувати</a:t>
            </a:r>
            <a:r>
              <a:rPr lang="ru-RU" sz="2000" b="1" dirty="0" smtClean="0">
                <a:solidFill>
                  <a:srgbClr val="FF0000"/>
                </a:solidFill>
              </a:rPr>
              <a:t> у </a:t>
            </a:r>
            <a:r>
              <a:rPr lang="ru-RU" sz="2000" b="1" dirty="0" err="1" smtClean="0">
                <a:solidFill>
                  <a:srgbClr val="FF0000"/>
                </a:solidFill>
              </a:rPr>
              <a:t>такі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типи</a:t>
            </a:r>
            <a:r>
              <a:rPr lang="ru-RU" sz="2000" b="1" dirty="0" smtClean="0">
                <a:solidFill>
                  <a:srgbClr val="FF0000"/>
                </a:solidFill>
              </a:rPr>
              <a:t>: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Українських</a:t>
            </a:r>
            <a:r>
              <a:rPr lang="ru-RU" sz="2000" b="1" dirty="0" smtClean="0"/>
              <a:t> Карпат,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АР </a:t>
            </a:r>
            <a:r>
              <a:rPr lang="ru-RU" sz="2000" b="1" dirty="0" err="1" smtClean="0"/>
              <a:t>Криму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Північно-Західного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Причорномор’я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Приазов’я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. </a:t>
            </a:r>
            <a:r>
              <a:rPr lang="ru-RU" sz="2000" b="1" dirty="0" smtClean="0">
                <a:solidFill>
                  <a:srgbClr val="FF0000"/>
                </a:solidFill>
              </a:rPr>
              <a:t>А в межах </a:t>
            </a:r>
            <a:r>
              <a:rPr lang="ru-RU" sz="2000" b="1" dirty="0" err="1" smtClean="0">
                <a:solidFill>
                  <a:srgbClr val="FF0000"/>
                </a:solidFill>
              </a:rPr>
              <a:t>Карпатського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реґіону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курорти</a:t>
            </a:r>
            <a:r>
              <a:rPr lang="ru-RU" sz="2000" b="1" dirty="0" smtClean="0">
                <a:solidFill>
                  <a:srgbClr val="FF0000"/>
                </a:solidFill>
              </a:rPr>
              <a:t> за </a:t>
            </a:r>
            <a:r>
              <a:rPr lang="ru-RU" sz="2000" b="1" dirty="0" err="1" smtClean="0">
                <a:solidFill>
                  <a:srgbClr val="FF0000"/>
                </a:solidFill>
              </a:rPr>
              <a:t>географічним</a:t>
            </a:r>
            <a:r>
              <a:rPr lang="ru-RU" sz="2000" b="1" dirty="0" smtClean="0">
                <a:solidFill>
                  <a:srgbClr val="FF0000"/>
                </a:solidFill>
              </a:rPr>
              <a:t> принципом </a:t>
            </a:r>
            <a:r>
              <a:rPr lang="ru-RU" sz="2000" b="1" dirty="0" err="1" smtClean="0">
                <a:solidFill>
                  <a:srgbClr val="FF0000"/>
                </a:solidFill>
              </a:rPr>
              <a:t>зручно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типізувати</a:t>
            </a:r>
            <a:r>
              <a:rPr lang="ru-RU" sz="2000" b="1" dirty="0" smtClean="0">
                <a:solidFill>
                  <a:srgbClr val="FF0000"/>
                </a:solidFill>
              </a:rPr>
              <a:t> на: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Львівщини</a:t>
            </a:r>
            <a:r>
              <a:rPr lang="ru-RU" sz="2000" b="1" dirty="0" smtClean="0"/>
              <a:t> (</a:t>
            </a:r>
            <a:r>
              <a:rPr lang="ru-RU" sz="2000" b="1" u="sng" dirty="0" err="1" smtClean="0"/>
              <a:t>Трускавець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Моршин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Східниця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Славське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.),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Закарпаття</a:t>
            </a:r>
            <a:r>
              <a:rPr lang="ru-RU" sz="2000" b="1" dirty="0" smtClean="0"/>
              <a:t> (Свалява, Поляна, Синяк, </a:t>
            </a:r>
            <a:r>
              <a:rPr lang="ru-RU" sz="2000" b="1" dirty="0" err="1" smtClean="0"/>
              <a:t>Боржава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Кваси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Солотвино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.),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Івано-Франківщини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Яремче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Ворохта</a:t>
            </a:r>
            <a:r>
              <a:rPr lang="ru-RU" sz="2000" b="1" dirty="0" smtClean="0"/>
              <a:t>, Черче, </a:t>
            </a:r>
            <a:r>
              <a:rPr lang="ru-RU" sz="2000" b="1" dirty="0" err="1" smtClean="0"/>
              <a:t>Шешори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.) та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Буковини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Сторожинець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Вижниця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Виженка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.). </a:t>
            </a:r>
            <a:endParaRPr lang="ru-RU" sz="20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398" y="357166"/>
            <a:ext cx="11501518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Типологія</a:t>
            </a:r>
            <a:r>
              <a:rPr lang="ru-RU" sz="2000" b="1" dirty="0" smtClean="0">
                <a:solidFill>
                  <a:srgbClr val="7030A0"/>
                </a:solidFill>
              </a:rPr>
              <a:t> за </a:t>
            </a:r>
            <a:r>
              <a:rPr lang="ru-RU" sz="2000" b="1" dirty="0" err="1" smtClean="0">
                <a:solidFill>
                  <a:srgbClr val="7030A0"/>
                </a:solidFill>
              </a:rPr>
              <a:t>рекреаційно-продуктною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спеціалізацією</a:t>
            </a:r>
            <a:r>
              <a:rPr lang="ru-RU" sz="2000" b="1" dirty="0" smtClean="0"/>
              <a:t> - </a:t>
            </a:r>
            <a:r>
              <a:rPr lang="ru-RU" sz="2000" b="1" dirty="0" err="1" smtClean="0"/>
              <a:t>загальний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підхід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послуговуються</a:t>
            </a:r>
            <a:r>
              <a:rPr lang="ru-RU" sz="2000" b="1" dirty="0" smtClean="0"/>
              <a:t> як </a:t>
            </a:r>
            <a:r>
              <a:rPr lang="ru-RU" sz="2000" b="1" dirty="0" err="1" smtClean="0"/>
              <a:t>виробники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курортно-рекреаційних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послуг</a:t>
            </a:r>
            <a:r>
              <a:rPr lang="ru-RU" sz="2000" b="1" dirty="0" smtClean="0"/>
              <a:t>, так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споживачі</a:t>
            </a:r>
            <a:r>
              <a:rPr lang="ru-RU" sz="2000" b="1" dirty="0" smtClean="0"/>
              <a:t>. Суть </a:t>
            </a:r>
            <a:r>
              <a:rPr lang="ru-RU" sz="2000" b="1" dirty="0" err="1" smtClean="0"/>
              <a:t>підходу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зводиться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означення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головних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споживчо-рекреаційних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властивостей</a:t>
            </a:r>
            <a:r>
              <a:rPr lang="ru-RU" sz="2000" b="1" dirty="0" smtClean="0"/>
              <a:t> того </a:t>
            </a:r>
            <a:r>
              <a:rPr lang="ru-RU" sz="2000" b="1" dirty="0" err="1" smtClean="0"/>
              <a:t>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іншого</a:t>
            </a:r>
            <a:r>
              <a:rPr lang="ru-RU" sz="2000" b="1" dirty="0" smtClean="0"/>
              <a:t> курортного продукту. </a:t>
            </a:r>
            <a:r>
              <a:rPr lang="ru-RU" sz="2000" b="1" dirty="0" err="1" smtClean="0"/>
              <a:t>Власне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цим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типологічним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підходом</a:t>
            </a:r>
            <a:r>
              <a:rPr lang="ru-RU" sz="2000" b="1" dirty="0" smtClean="0"/>
              <a:t> ми </a:t>
            </a:r>
            <a:r>
              <a:rPr lang="ru-RU" sz="2000" b="1" dirty="0" err="1" smtClean="0"/>
              <a:t>розрізняємо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бальнеологічні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термальні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грязьові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гірськолижні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приаквальні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озерні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морські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спелеокурорти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Відповідно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скажімо</a:t>
            </a:r>
            <a:r>
              <a:rPr lang="ru-RU" sz="2000" b="1" dirty="0" smtClean="0"/>
              <a:t>, на </a:t>
            </a:r>
            <a:r>
              <a:rPr lang="ru-RU" sz="2000" b="1" dirty="0" err="1" smtClean="0"/>
              <a:t>бальнеологічному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курорті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цим</a:t>
            </a:r>
            <a:r>
              <a:rPr lang="ru-RU" sz="2000" b="1" dirty="0" smtClean="0"/>
              <a:t> же </a:t>
            </a:r>
            <a:r>
              <a:rPr lang="ru-RU" sz="2000" b="1" dirty="0" err="1" smtClean="0"/>
              <a:t>підходом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виділяємо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організації</a:t>
            </a:r>
            <a:r>
              <a:rPr lang="ru-RU" sz="2000" b="1" dirty="0" smtClean="0"/>
              <a:t>, як </a:t>
            </a:r>
            <a:r>
              <a:rPr lang="ru-RU" sz="2000" b="1" dirty="0" err="1" smtClean="0"/>
              <a:t>реабілітаційна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клініка</a:t>
            </a:r>
            <a:r>
              <a:rPr lang="ru-RU" sz="2000" b="1" dirty="0" smtClean="0"/>
              <a:t>, </a:t>
            </a:r>
            <a:r>
              <a:rPr lang="en-US" sz="2000" b="1" dirty="0" smtClean="0"/>
              <a:t>SPA-</a:t>
            </a:r>
            <a:r>
              <a:rPr lang="ru-RU" sz="2000" b="1" dirty="0" smtClean="0"/>
              <a:t>центр, </a:t>
            </a:r>
            <a:r>
              <a:rPr lang="ru-RU" sz="2000" b="1" dirty="0" err="1" smtClean="0"/>
              <a:t>фітнес-центр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санаторій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лікуванням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пансіонат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готель</a:t>
            </a:r>
            <a:r>
              <a:rPr lang="ru-RU" sz="2000" b="1" dirty="0" smtClean="0"/>
              <a:t>-</a:t>
            </a:r>
            <a:r>
              <a:rPr lang="en-US" sz="2000" b="1" dirty="0" smtClean="0"/>
              <a:t>SPA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; на </a:t>
            </a:r>
            <a:r>
              <a:rPr lang="ru-RU" sz="2000" b="1" dirty="0" err="1" smtClean="0"/>
              <a:t>гірськолижному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курорті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апартотель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готель-шале</a:t>
            </a:r>
            <a:r>
              <a:rPr lang="ru-RU" sz="2000" b="1" dirty="0" smtClean="0"/>
              <a:t>, школа </a:t>
            </a:r>
            <a:r>
              <a:rPr lang="ru-RU" sz="2000" b="1" dirty="0" err="1" smtClean="0"/>
              <a:t>зимових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видів</a:t>
            </a:r>
            <a:r>
              <a:rPr lang="ru-RU" sz="2000" b="1" dirty="0" smtClean="0"/>
              <a:t> спорту, центр прокату </a:t>
            </a:r>
            <a:r>
              <a:rPr lang="ru-RU" sz="2000" b="1" dirty="0" err="1" smtClean="0"/>
              <a:t>гірського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спорядження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рятувальна</a:t>
            </a:r>
            <a:r>
              <a:rPr lang="ru-RU" sz="2000" b="1" dirty="0" smtClean="0"/>
              <a:t> служба та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 </a:t>
            </a: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Типологія</a:t>
            </a:r>
            <a:r>
              <a:rPr lang="ru-RU" sz="2000" b="1" dirty="0" smtClean="0">
                <a:solidFill>
                  <a:srgbClr val="7030A0"/>
                </a:solidFill>
              </a:rPr>
              <a:t> за </a:t>
            </a:r>
            <a:r>
              <a:rPr lang="ru-RU" sz="2000" b="1" dirty="0" err="1" smtClean="0">
                <a:solidFill>
                  <a:srgbClr val="7030A0"/>
                </a:solidFill>
              </a:rPr>
              <a:t>організаційно-правовим</a:t>
            </a:r>
            <a:r>
              <a:rPr lang="ru-RU" sz="2000" b="1" dirty="0" smtClean="0">
                <a:solidFill>
                  <a:srgbClr val="7030A0"/>
                </a:solidFill>
              </a:rPr>
              <a:t> статусом</a:t>
            </a:r>
            <a:r>
              <a:rPr lang="ru-RU" sz="2000" b="1" dirty="0" smtClean="0"/>
              <a:t> </a:t>
            </a:r>
            <a:r>
              <a:rPr lang="ru-RU" sz="2000" b="1" dirty="0" err="1" smtClean="0"/>
              <a:t>ґрунтується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означенні</a:t>
            </a:r>
            <a:r>
              <a:rPr lang="ru-RU" sz="2000" b="1" dirty="0" smtClean="0"/>
              <a:t> правового статусу, </a:t>
            </a:r>
            <a:r>
              <a:rPr lang="ru-RU" sz="2000" b="1" dirty="0" err="1" smtClean="0"/>
              <a:t>організаційної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форми</a:t>
            </a:r>
            <a:r>
              <a:rPr lang="ru-RU" sz="2000" b="1" dirty="0" smtClean="0"/>
              <a:t>, мети та </a:t>
            </a:r>
            <a:r>
              <a:rPr lang="ru-RU" sz="2000" b="1" dirty="0" err="1" smtClean="0"/>
              <a:t>цілей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організації</a:t>
            </a:r>
            <a:r>
              <a:rPr lang="ru-RU" sz="2000" b="1" dirty="0" smtClean="0"/>
              <a:t>. За </a:t>
            </a:r>
            <a:r>
              <a:rPr lang="ru-RU" sz="2000" b="1" dirty="0" err="1" smtClean="0"/>
              <a:t>цим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підходом</a:t>
            </a:r>
            <a:r>
              <a:rPr lang="ru-RU" sz="2000" b="1" dirty="0" smtClean="0"/>
              <a:t> ми </a:t>
            </a:r>
            <a:r>
              <a:rPr lang="ru-RU" sz="2000" b="1" dirty="0" err="1" smtClean="0"/>
              <a:t>звикли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поділяти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сфери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законодавчі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контрольно-ревізійні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виробничо-комерційні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громадські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навчальні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. (</a:t>
            </a:r>
            <a:r>
              <a:rPr lang="ru-RU" sz="2000" b="1" dirty="0" err="1" smtClean="0"/>
              <a:t>Наприклад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державні</a:t>
            </a:r>
            <a:r>
              <a:rPr lang="ru-RU" sz="2000" b="1" dirty="0" smtClean="0"/>
              <a:t>/</a:t>
            </a:r>
            <a:r>
              <a:rPr lang="ru-RU" sz="2000" b="1" dirty="0" err="1" smtClean="0"/>
              <a:t>приватні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підприємства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відкриті</a:t>
            </a:r>
            <a:r>
              <a:rPr lang="ru-RU" sz="2000" b="1" dirty="0" smtClean="0"/>
              <a:t>/</a:t>
            </a:r>
            <a:r>
              <a:rPr lang="ru-RU" sz="2000" b="1" dirty="0" err="1" smtClean="0"/>
              <a:t>закриті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акціонерні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товариства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франчайзингові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компанії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багато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.). </a:t>
            </a:r>
          </a:p>
          <a:p>
            <a:pPr algn="just"/>
            <a:r>
              <a:rPr lang="ru-RU" sz="2000" b="1" dirty="0" smtClean="0"/>
              <a:t>Головною </a:t>
            </a:r>
            <a:r>
              <a:rPr lang="ru-RU" sz="2000" b="1" dirty="0" err="1" smtClean="0"/>
              <a:t>організаційною</a:t>
            </a:r>
            <a:r>
              <a:rPr lang="ru-RU" sz="2000" b="1" dirty="0" smtClean="0"/>
              <a:t> формою закладу </a:t>
            </a:r>
            <a:r>
              <a:rPr lang="ru-RU" sz="2000" b="1" dirty="0" err="1" smtClean="0"/>
              <a:t>курортно-рекреаційної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сфери</a:t>
            </a:r>
            <a:r>
              <a:rPr lang="ru-RU" sz="2000" b="1" dirty="0" smtClean="0"/>
              <a:t> локального рангу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підприємство</a:t>
            </a:r>
            <a:r>
              <a:rPr lang="ru-RU" sz="2000" b="1" dirty="0" smtClean="0"/>
              <a:t>, яке </a:t>
            </a:r>
            <a:r>
              <a:rPr lang="ru-RU" sz="2000" b="1" dirty="0" err="1" smtClean="0"/>
              <a:t>надає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головні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тимчасове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проживання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харчування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відпочинок</a:t>
            </a:r>
            <a:r>
              <a:rPr lang="ru-RU" sz="2000" b="1" dirty="0" smtClean="0"/>
              <a:t>) та, за </a:t>
            </a:r>
            <a:r>
              <a:rPr lang="ru-RU" sz="2000" b="1" dirty="0" err="1" smtClean="0"/>
              <a:t>наявності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різні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додаткові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послуги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іншими</a:t>
            </a:r>
            <a:r>
              <a:rPr lang="ru-RU" sz="2000" b="1" dirty="0" smtClean="0"/>
              <a:t> словами,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підприємство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готельного</a:t>
            </a:r>
            <a:r>
              <a:rPr lang="ru-RU" sz="2000" b="1" dirty="0" smtClean="0"/>
              <a:t> типу, </a:t>
            </a:r>
            <a:r>
              <a:rPr lang="ru-RU" sz="2000" b="1" dirty="0" err="1" smtClean="0"/>
              <a:t>готель</a:t>
            </a:r>
            <a:r>
              <a:rPr lang="ru-RU" sz="2000" b="1" dirty="0" smtClean="0"/>
              <a:t>. </a:t>
            </a:r>
            <a:endParaRPr lang="ru-RU" sz="20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ÐÐ°ÑÑÐ¸Ð½ÐºÐ¸ Ð¿Ð¾ Ð·Ð°Ð¿ÑÐ¾ÑÑ ÐºÑÑÐ¾ÑÑÐ¸ ÑÐºÑÐ°ÑÐ½Ð¸ Ð½Ð° ÐºÐ°ÑÑÑ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64" y="-17490"/>
            <a:ext cx="10501386" cy="681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050" y="214290"/>
            <a:ext cx="3858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Кращі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курорти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світу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6018" name="Picture 2" descr="https://tsikaviy-svit.com/upload/images/,PD0,PBA,PD1,P83,PD1,P80,PD0,PBE,PD1,P80,PD1,P82,PD0,PB8,281,29.jpg.pagespeed.ce.q5QF7rBK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857232"/>
            <a:ext cx="6081475" cy="39576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9522" y="4826675"/>
            <a:ext cx="11882478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Мальдіви</a:t>
            </a:r>
            <a:r>
              <a:rPr lang="ru-RU" b="1" dirty="0" smtClean="0">
                <a:solidFill>
                  <a:srgbClr val="FF0000"/>
                </a:solidFill>
              </a:rPr>
              <a:t> - </a:t>
            </a:r>
            <a:r>
              <a:rPr lang="ru-RU" b="1" dirty="0" err="1" smtClean="0">
                <a:solidFill>
                  <a:srgbClr val="FF0000"/>
                </a:solidFill>
              </a:rPr>
              <a:t>Мальдівські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острови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- </a:t>
            </a:r>
            <a:r>
              <a:rPr lang="ru-RU" b="1" dirty="0" err="1" smtClean="0"/>
              <a:t>це</a:t>
            </a:r>
            <a:r>
              <a:rPr lang="ru-RU" b="1" dirty="0" smtClean="0"/>
              <a:t> низка </a:t>
            </a:r>
            <a:r>
              <a:rPr lang="ru-RU" b="1" dirty="0" err="1" smtClean="0"/>
              <a:t>дивовижної</a:t>
            </a:r>
            <a:r>
              <a:rPr lang="ru-RU" b="1" dirty="0" smtClean="0"/>
              <a:t> </a:t>
            </a:r>
            <a:r>
              <a:rPr lang="ru-RU" b="1" dirty="0" err="1" smtClean="0"/>
              <a:t>краси</a:t>
            </a:r>
            <a:r>
              <a:rPr lang="ru-RU" b="1" dirty="0" smtClean="0"/>
              <a:t> </a:t>
            </a:r>
            <a:r>
              <a:rPr lang="ru-RU" b="1" dirty="0" err="1" smtClean="0"/>
              <a:t>атолів</a:t>
            </a:r>
            <a:r>
              <a:rPr lang="ru-RU" b="1" dirty="0" smtClean="0"/>
              <a:t> в </a:t>
            </a:r>
            <a:r>
              <a:rPr lang="ru-RU" b="1" dirty="0" err="1" smtClean="0"/>
              <a:t>Індійському</a:t>
            </a:r>
            <a:r>
              <a:rPr lang="ru-RU" b="1" dirty="0" smtClean="0"/>
              <a:t> </a:t>
            </a:r>
            <a:r>
              <a:rPr lang="ru-RU" b="1" dirty="0" err="1" smtClean="0"/>
              <a:t>океані</a:t>
            </a:r>
            <a:r>
              <a:rPr lang="ru-RU" b="1" dirty="0" smtClean="0"/>
              <a:t>. </a:t>
            </a:r>
            <a:r>
              <a:rPr lang="ru-RU" b="1" dirty="0" err="1" smtClean="0"/>
              <a:t>Відмінне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для </a:t>
            </a:r>
            <a:r>
              <a:rPr lang="ru-RU" b="1" dirty="0" err="1" smtClean="0"/>
              <a:t>любителів</a:t>
            </a:r>
            <a:r>
              <a:rPr lang="ru-RU" b="1" dirty="0" smtClean="0"/>
              <a:t> пляжного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. </a:t>
            </a:r>
            <a:r>
              <a:rPr lang="ru-RU" b="1" dirty="0" err="1" smtClean="0"/>
              <a:t>Білі</a:t>
            </a:r>
            <a:r>
              <a:rPr lang="ru-RU" b="1" dirty="0" smtClean="0"/>
              <a:t> </a:t>
            </a:r>
            <a:r>
              <a:rPr lang="ru-RU" b="1" dirty="0" err="1" smtClean="0"/>
              <a:t>піщані</a:t>
            </a:r>
            <a:r>
              <a:rPr lang="ru-RU" b="1" dirty="0" smtClean="0"/>
              <a:t> </a:t>
            </a:r>
            <a:r>
              <a:rPr lang="ru-RU" b="1" dirty="0" err="1" smtClean="0"/>
              <a:t>пляжі</a:t>
            </a:r>
            <a:r>
              <a:rPr lang="ru-RU" b="1" dirty="0" smtClean="0"/>
              <a:t>, </a:t>
            </a:r>
            <a:r>
              <a:rPr lang="ru-RU" b="1" dirty="0" err="1" smtClean="0"/>
              <a:t>блакитна</a:t>
            </a:r>
            <a:r>
              <a:rPr lang="ru-RU" b="1" dirty="0" smtClean="0"/>
              <a:t> вода, </a:t>
            </a:r>
            <a:r>
              <a:rPr lang="ru-RU" b="1" dirty="0" err="1" smtClean="0"/>
              <a:t>теплий</a:t>
            </a:r>
            <a:r>
              <a:rPr lang="ru-RU" b="1" dirty="0" smtClean="0"/>
              <a:t> </a:t>
            </a:r>
            <a:r>
              <a:rPr lang="ru-RU" b="1" dirty="0" err="1" smtClean="0"/>
              <a:t>клімат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комфортабельні</a:t>
            </a:r>
            <a:r>
              <a:rPr lang="ru-RU" b="1" dirty="0" smtClean="0"/>
              <a:t> </a:t>
            </a:r>
            <a:r>
              <a:rPr lang="ru-RU" b="1" dirty="0" err="1" smtClean="0"/>
              <a:t>готелі</a:t>
            </a:r>
            <a:r>
              <a:rPr lang="ru-RU" b="1" dirty="0" smtClean="0"/>
              <a:t> </a:t>
            </a:r>
            <a:r>
              <a:rPr lang="ru-RU" b="1" dirty="0" err="1" smtClean="0"/>
              <a:t>гарантують</a:t>
            </a:r>
            <a:r>
              <a:rPr lang="ru-RU" b="1" dirty="0" smtClean="0"/>
              <a:t> </a:t>
            </a:r>
            <a:r>
              <a:rPr lang="ru-RU" b="1" dirty="0" err="1" smtClean="0"/>
              <a:t>незабутній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відпочинок</a:t>
            </a:r>
            <a:r>
              <a:rPr lang="ru-RU" b="1" dirty="0" smtClean="0"/>
              <a:t> </a:t>
            </a:r>
            <a:r>
              <a:rPr lang="ru-RU" b="1" dirty="0" err="1" smtClean="0"/>
              <a:t>високого</a:t>
            </a:r>
            <a:r>
              <a:rPr lang="ru-RU" b="1" dirty="0" smtClean="0"/>
              <a:t> </a:t>
            </a:r>
            <a:r>
              <a:rPr lang="ru-RU" b="1" dirty="0" err="1" smtClean="0"/>
              <a:t>класу</a:t>
            </a:r>
            <a:r>
              <a:rPr lang="ru-RU" b="1" dirty="0" smtClean="0"/>
              <a:t>.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цей</a:t>
            </a:r>
            <a:r>
              <a:rPr lang="ru-RU" b="1" dirty="0" smtClean="0"/>
              <a:t> курорт </a:t>
            </a:r>
            <a:r>
              <a:rPr lang="ru-RU" b="1" dirty="0" err="1" smtClean="0"/>
              <a:t>популярний</a:t>
            </a:r>
            <a:r>
              <a:rPr lang="ru-RU" b="1" dirty="0" smtClean="0"/>
              <a:t> </a:t>
            </a:r>
            <a:r>
              <a:rPr lang="ru-RU" b="1" dirty="0" err="1" smtClean="0"/>
              <a:t>серед</a:t>
            </a:r>
            <a:r>
              <a:rPr lang="ru-RU" b="1" dirty="0" smtClean="0"/>
              <a:t> </a:t>
            </a:r>
            <a:r>
              <a:rPr lang="ru-RU" b="1" dirty="0" err="1" smtClean="0"/>
              <a:t>дайверів</a:t>
            </a:r>
            <a:r>
              <a:rPr lang="ru-RU" b="1" dirty="0" smtClean="0"/>
              <a:t>. </a:t>
            </a:r>
            <a:r>
              <a:rPr lang="ru-RU" b="1" dirty="0" err="1" smtClean="0"/>
              <a:t>Підводні</a:t>
            </a:r>
            <a:r>
              <a:rPr lang="ru-RU" b="1" dirty="0" smtClean="0"/>
              <a:t> </a:t>
            </a:r>
            <a:r>
              <a:rPr lang="ru-RU" b="1" dirty="0" err="1" smtClean="0"/>
              <a:t>рифи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яскравими</a:t>
            </a:r>
            <a:r>
              <a:rPr lang="ru-RU" b="1" dirty="0" smtClean="0"/>
              <a:t> </a:t>
            </a:r>
            <a:r>
              <a:rPr lang="ru-RU" b="1" dirty="0" err="1" smtClean="0"/>
              <a:t>мешканцями</a:t>
            </a:r>
            <a:r>
              <a:rPr lang="ru-RU" b="1" dirty="0" smtClean="0"/>
              <a:t> океану </a:t>
            </a:r>
            <a:r>
              <a:rPr lang="ru-RU" b="1" dirty="0" err="1" smtClean="0"/>
              <a:t>є</a:t>
            </a:r>
            <a:r>
              <a:rPr lang="ru-RU" b="1" dirty="0" smtClean="0"/>
              <a:t> у кожного острова, а в </a:t>
            </a:r>
            <a:r>
              <a:rPr lang="ru-RU" b="1" dirty="0" err="1" smtClean="0"/>
              <a:t>більшості</a:t>
            </a:r>
            <a:r>
              <a:rPr lang="ru-RU" b="1" dirty="0" smtClean="0"/>
              <a:t> </a:t>
            </a:r>
            <a:r>
              <a:rPr lang="ru-RU" b="1" dirty="0" err="1" smtClean="0"/>
              <a:t>готелів</a:t>
            </a:r>
            <a:r>
              <a:rPr lang="ru-RU" b="1" dirty="0" smtClean="0"/>
              <a:t> </a:t>
            </a:r>
            <a:r>
              <a:rPr lang="ru-RU" b="1" dirty="0" err="1" smtClean="0"/>
              <a:t>розташовуються</a:t>
            </a:r>
            <a:r>
              <a:rPr lang="ru-RU" b="1" dirty="0" smtClean="0"/>
              <a:t> </a:t>
            </a:r>
            <a:r>
              <a:rPr lang="ru-RU" b="1" dirty="0" err="1" smtClean="0"/>
              <a:t>професійні</a:t>
            </a:r>
            <a:r>
              <a:rPr lang="ru-RU" b="1" dirty="0" smtClean="0"/>
              <a:t> </a:t>
            </a:r>
            <a:r>
              <a:rPr lang="ru-RU" b="1" dirty="0" err="1" smtClean="0"/>
              <a:t>дайвінг-центри</a:t>
            </a:r>
            <a:r>
              <a:rPr lang="ru-RU" b="1" dirty="0" smtClean="0"/>
              <a:t>. В </a:t>
            </a:r>
            <a:r>
              <a:rPr lang="ru-RU" b="1" dirty="0" err="1" smtClean="0"/>
              <a:t>останні</a:t>
            </a:r>
            <a:r>
              <a:rPr lang="ru-RU" b="1" dirty="0" smtClean="0"/>
              <a:t> роки острова стали </a:t>
            </a:r>
            <a:r>
              <a:rPr lang="ru-RU" b="1" dirty="0" err="1" smtClean="0"/>
              <a:t>улюбленим</a:t>
            </a:r>
            <a:r>
              <a:rPr lang="ru-RU" b="1" dirty="0" smtClean="0"/>
              <a:t> </a:t>
            </a:r>
            <a:r>
              <a:rPr lang="ru-RU" b="1" dirty="0" err="1" smtClean="0"/>
              <a:t>місцем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 молодят.</a:t>
            </a:r>
            <a:endParaRPr lang="ru-RU" b="1" dirty="0"/>
          </a:p>
        </p:txBody>
      </p:sp>
      <p:pic>
        <p:nvPicPr>
          <p:cNvPr id="86020" name="Picture 4" descr="ÐÐ°Ð»ÑÐ´ÑÐ²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190" y="857232"/>
            <a:ext cx="5738810" cy="3918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Ð ÑÐ¾-Ð´Ðµ-ÐÐ°Ð½ÐµÐ¹Ñ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2988" y="95205"/>
            <a:ext cx="9096482" cy="45482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3836" y="4786322"/>
            <a:ext cx="11001452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</a:t>
            </a:r>
            <a:r>
              <a:rPr lang="ru-RU" b="1" dirty="0" err="1" smtClean="0">
                <a:solidFill>
                  <a:srgbClr val="FF0000"/>
                </a:solidFill>
              </a:rPr>
              <a:t>Ріо-де-Жанейро</a:t>
            </a:r>
            <a:r>
              <a:rPr lang="ru-RU" b="1" dirty="0" smtClean="0">
                <a:solidFill>
                  <a:srgbClr val="FF0000"/>
                </a:solidFill>
              </a:rPr>
              <a:t> -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розкішне</a:t>
            </a:r>
            <a:r>
              <a:rPr lang="ru-RU" b="1" dirty="0" smtClean="0"/>
              <a:t> </a:t>
            </a:r>
            <a:r>
              <a:rPr lang="ru-RU" b="1" dirty="0" err="1" smtClean="0"/>
              <a:t>місто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населенням</a:t>
            </a:r>
            <a:r>
              <a:rPr lang="ru-RU" b="1" dirty="0" smtClean="0"/>
              <a:t> </a:t>
            </a:r>
            <a:r>
              <a:rPr lang="ru-RU" b="1" dirty="0" err="1" smtClean="0"/>
              <a:t>понад</a:t>
            </a:r>
            <a:r>
              <a:rPr lang="ru-RU" b="1" dirty="0" smtClean="0"/>
              <a:t> 15 млн. </a:t>
            </a:r>
            <a:r>
              <a:rPr lang="ru-RU" b="1" dirty="0" err="1" smtClean="0"/>
              <a:t>чоловік</a:t>
            </a:r>
            <a:r>
              <a:rPr lang="ru-RU" b="1" dirty="0" smtClean="0"/>
              <a:t>, при </a:t>
            </a:r>
            <a:r>
              <a:rPr lang="ru-RU" b="1" dirty="0" err="1" smtClean="0"/>
              <a:t>цьому</a:t>
            </a:r>
            <a:r>
              <a:rPr lang="ru-RU" b="1" dirty="0" smtClean="0"/>
              <a:t> один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найкрасивіших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кращих</a:t>
            </a:r>
            <a:r>
              <a:rPr lang="ru-RU" b="1" dirty="0" smtClean="0"/>
              <a:t> </a:t>
            </a:r>
            <a:r>
              <a:rPr lang="ru-RU" b="1" dirty="0" err="1" smtClean="0"/>
              <a:t>пляжних</a:t>
            </a:r>
            <a:r>
              <a:rPr lang="ru-RU" b="1" dirty="0" smtClean="0"/>
              <a:t>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. </a:t>
            </a:r>
            <a:r>
              <a:rPr lang="ru-RU" b="1" dirty="0" err="1" smtClean="0"/>
              <a:t>Безсумнівно</a:t>
            </a:r>
            <a:r>
              <a:rPr lang="ru-RU" b="1" dirty="0" smtClean="0"/>
              <a:t>, </a:t>
            </a:r>
            <a:r>
              <a:rPr lang="ru-RU" b="1" dirty="0" err="1" smtClean="0"/>
              <a:t>туристів</a:t>
            </a:r>
            <a:r>
              <a:rPr lang="ru-RU" b="1" dirty="0" smtClean="0"/>
              <a:t> </a:t>
            </a:r>
            <a:r>
              <a:rPr lang="ru-RU" b="1" dirty="0" err="1" smtClean="0"/>
              <a:t>приваблюють</a:t>
            </a:r>
            <a:r>
              <a:rPr lang="ru-RU" b="1" dirty="0" smtClean="0"/>
              <a:t> </a:t>
            </a:r>
            <a:r>
              <a:rPr lang="ru-RU" b="1" dirty="0" err="1" smtClean="0"/>
              <a:t>відомі</a:t>
            </a:r>
            <a:r>
              <a:rPr lang="ru-RU" b="1" dirty="0" smtClean="0"/>
              <a:t> </a:t>
            </a:r>
            <a:r>
              <a:rPr lang="ru-RU" b="1" dirty="0" err="1" smtClean="0"/>
              <a:t>пам'ятники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визначні</a:t>
            </a:r>
            <a:r>
              <a:rPr lang="ru-RU" b="1" dirty="0" smtClean="0"/>
              <a:t> </a:t>
            </a:r>
            <a:r>
              <a:rPr lang="ru-RU" b="1" dirty="0" err="1" smtClean="0"/>
              <a:t>пам'ятки</a:t>
            </a:r>
            <a:r>
              <a:rPr lang="ru-RU" b="1" dirty="0" smtClean="0"/>
              <a:t>. В першу </a:t>
            </a:r>
            <a:r>
              <a:rPr lang="ru-RU" b="1" dirty="0" err="1" smtClean="0"/>
              <a:t>чергу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статуя Христа. </a:t>
            </a:r>
            <a:r>
              <a:rPr lang="ru-RU" b="1" dirty="0" err="1" smtClean="0"/>
              <a:t>Знаменитий</a:t>
            </a:r>
            <a:r>
              <a:rPr lang="ru-RU" b="1" dirty="0" smtClean="0"/>
              <a:t> </a:t>
            </a:r>
            <a:r>
              <a:rPr lang="ru-RU" b="1" dirty="0" err="1" smtClean="0"/>
              <a:t>Бразильський</a:t>
            </a:r>
            <a:r>
              <a:rPr lang="ru-RU" b="1" dirty="0" smtClean="0"/>
              <a:t> карнавал </a:t>
            </a:r>
            <a:r>
              <a:rPr lang="ru-RU" b="1" dirty="0" err="1" smtClean="0"/>
              <a:t>притягує</a:t>
            </a:r>
            <a:r>
              <a:rPr lang="ru-RU" b="1" dirty="0" smtClean="0"/>
              <a:t> </a:t>
            </a:r>
            <a:r>
              <a:rPr lang="ru-RU" b="1" dirty="0" err="1" smtClean="0"/>
              <a:t>сотні</a:t>
            </a:r>
            <a:r>
              <a:rPr lang="ru-RU" b="1" dirty="0" smtClean="0"/>
              <a:t> </a:t>
            </a:r>
            <a:r>
              <a:rPr lang="ru-RU" b="1" dirty="0" err="1" smtClean="0"/>
              <a:t>тисяч</a:t>
            </a:r>
            <a:r>
              <a:rPr lang="ru-RU" b="1" dirty="0" smtClean="0"/>
              <a:t> </a:t>
            </a:r>
            <a:r>
              <a:rPr lang="ru-RU" b="1" dirty="0" err="1" smtClean="0"/>
              <a:t>глядачів</a:t>
            </a:r>
            <a:r>
              <a:rPr lang="ru-RU" b="1" dirty="0" smtClean="0"/>
              <a:t>, </a:t>
            </a:r>
            <a:r>
              <a:rPr lang="ru-RU" b="1" dirty="0" err="1" smtClean="0"/>
              <a:t>адже</a:t>
            </a:r>
            <a:r>
              <a:rPr lang="ru-RU" b="1" dirty="0" smtClean="0"/>
              <a:t> </a:t>
            </a:r>
            <a:r>
              <a:rPr lang="ru-RU" b="1" dirty="0" err="1" smtClean="0"/>
              <a:t>ніде</a:t>
            </a:r>
            <a:r>
              <a:rPr lang="ru-RU" b="1" dirty="0" smtClean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 не </a:t>
            </a:r>
            <a:r>
              <a:rPr lang="ru-RU" b="1" dirty="0" err="1" smtClean="0"/>
              <a:t>побачити</a:t>
            </a:r>
            <a:r>
              <a:rPr lang="ru-RU" b="1" dirty="0" smtClean="0"/>
              <a:t> </a:t>
            </a:r>
            <a:r>
              <a:rPr lang="ru-RU" b="1" dirty="0" err="1" smtClean="0"/>
              <a:t>подібне</a:t>
            </a:r>
            <a:r>
              <a:rPr lang="ru-RU" b="1" dirty="0" smtClean="0"/>
              <a:t> шоу. </a:t>
            </a:r>
            <a:r>
              <a:rPr lang="ru-RU" b="1" dirty="0" err="1" smtClean="0"/>
              <a:t>Сформувався</a:t>
            </a:r>
            <a:r>
              <a:rPr lang="ru-RU" b="1" dirty="0" smtClean="0"/>
              <a:t> тут </a:t>
            </a:r>
            <a:r>
              <a:rPr lang="ru-RU" b="1" dirty="0" err="1" smtClean="0"/>
              <a:t>мікроклімат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сприятливий</a:t>
            </a:r>
            <a:r>
              <a:rPr lang="ru-RU" b="1" dirty="0" smtClean="0"/>
              <a:t> для туризму. Температура </a:t>
            </a:r>
            <a:r>
              <a:rPr lang="ru-RU" b="1" dirty="0" err="1" smtClean="0"/>
              <a:t>повітря</a:t>
            </a:r>
            <a:r>
              <a:rPr lang="ru-RU" b="1" dirty="0" smtClean="0"/>
              <a:t> на </a:t>
            </a:r>
            <a:r>
              <a:rPr lang="ru-RU" b="1" dirty="0" err="1" smtClean="0"/>
              <a:t>курорті</a:t>
            </a:r>
            <a:r>
              <a:rPr lang="ru-RU" b="1" dirty="0" smtClean="0"/>
              <a:t> практично </a:t>
            </a:r>
            <a:r>
              <a:rPr lang="ru-RU" b="1" dirty="0" err="1" smtClean="0"/>
              <a:t>постійна</a:t>
            </a:r>
            <a:r>
              <a:rPr lang="ru-RU" b="1" dirty="0" smtClean="0"/>
              <a:t> </a:t>
            </a:r>
            <a:r>
              <a:rPr lang="ru-RU" b="1" dirty="0" err="1" smtClean="0"/>
              <a:t>протягом</a:t>
            </a:r>
            <a:r>
              <a:rPr lang="ru-RU" b="1" dirty="0" smtClean="0"/>
              <a:t> </a:t>
            </a:r>
            <a:r>
              <a:rPr lang="ru-RU" b="1" dirty="0" err="1" smtClean="0"/>
              <a:t>всього</a:t>
            </a:r>
            <a:r>
              <a:rPr lang="ru-RU" b="1" dirty="0" smtClean="0"/>
              <a:t> року - 25-29 </a:t>
            </a:r>
            <a:r>
              <a:rPr lang="ru-RU" b="1" dirty="0" err="1" smtClean="0"/>
              <a:t>градусів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ÐÐ°Ð½Ð°ÑÑÑÐºÑ Ð¾ÑÑÑÐ¾Ð²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571480"/>
            <a:ext cx="7257318" cy="5143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24760" y="214290"/>
            <a:ext cx="44291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Канарські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острови</a:t>
            </a:r>
            <a:r>
              <a:rPr lang="ru-RU" b="1" dirty="0" smtClean="0"/>
              <a:t> </a:t>
            </a:r>
            <a:r>
              <a:rPr lang="ru-RU" b="1" dirty="0" err="1" smtClean="0"/>
              <a:t>знаходяться</a:t>
            </a:r>
            <a:r>
              <a:rPr lang="ru-RU" b="1" dirty="0" smtClean="0"/>
              <a:t> в </a:t>
            </a:r>
            <a:r>
              <a:rPr lang="ru-RU" b="1" dirty="0" err="1" smtClean="0"/>
              <a:t>східній</a:t>
            </a:r>
            <a:r>
              <a:rPr lang="ru-RU" b="1" dirty="0" smtClean="0"/>
              <a:t> </a:t>
            </a:r>
            <a:r>
              <a:rPr lang="ru-RU" b="1" dirty="0" err="1" smtClean="0"/>
              <a:t>частині</a:t>
            </a:r>
            <a:r>
              <a:rPr lang="ru-RU" b="1" dirty="0" smtClean="0"/>
              <a:t> </a:t>
            </a:r>
            <a:r>
              <a:rPr lang="ru-RU" b="1" dirty="0" err="1" smtClean="0"/>
              <a:t>Атлантичного</a:t>
            </a:r>
            <a:r>
              <a:rPr lang="ru-RU" b="1" dirty="0" smtClean="0"/>
              <a:t> океану, належать до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</a:t>
            </a:r>
            <a:r>
              <a:rPr lang="ru-RU" b="1" dirty="0" err="1" smtClean="0"/>
              <a:t>Іспанії</a:t>
            </a:r>
            <a:r>
              <a:rPr lang="ru-RU" b="1" dirty="0" smtClean="0"/>
              <a:t>, яка </a:t>
            </a:r>
            <a:r>
              <a:rPr lang="ru-RU" b="1" dirty="0" err="1" smtClean="0"/>
              <a:t>відома</a:t>
            </a:r>
            <a:r>
              <a:rPr lang="ru-RU" b="1" dirty="0" smtClean="0"/>
              <a:t> </a:t>
            </a:r>
            <a:r>
              <a:rPr lang="ru-RU" b="1" dirty="0" err="1" smtClean="0"/>
              <a:t>своїми</a:t>
            </a:r>
            <a:r>
              <a:rPr lang="ru-RU" b="1" dirty="0" smtClean="0"/>
              <a:t> </a:t>
            </a:r>
            <a:r>
              <a:rPr lang="ru-RU" b="1" dirty="0" err="1" smtClean="0"/>
              <a:t>чудовими</a:t>
            </a:r>
            <a:r>
              <a:rPr lang="ru-RU" b="1" dirty="0" smtClean="0"/>
              <a:t> курортами. </a:t>
            </a:r>
            <a:r>
              <a:rPr lang="ru-RU" b="1" dirty="0" err="1" smtClean="0"/>
              <a:t>Найбільш</a:t>
            </a:r>
            <a:r>
              <a:rPr lang="ru-RU" b="1" dirty="0" smtClean="0"/>
              <a:t> великих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зручних</a:t>
            </a:r>
            <a:r>
              <a:rPr lang="ru-RU" b="1" dirty="0" smtClean="0"/>
              <a:t> для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 </a:t>
            </a:r>
            <a:r>
              <a:rPr lang="ru-RU" b="1" dirty="0" err="1" smtClean="0"/>
              <a:t>сім</a:t>
            </a:r>
            <a:r>
              <a:rPr lang="ru-RU" b="1" dirty="0" smtClean="0"/>
              <a:t> </a:t>
            </a:r>
            <a:r>
              <a:rPr lang="ru-RU" b="1" dirty="0" err="1" smtClean="0"/>
              <a:t>островів</a:t>
            </a:r>
            <a:r>
              <a:rPr lang="ru-RU" b="1" dirty="0" smtClean="0"/>
              <a:t>. </a:t>
            </a:r>
            <a:r>
              <a:rPr lang="ru-RU" b="1" dirty="0" err="1" smtClean="0"/>
              <a:t>Клімат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природа кожного острова не </a:t>
            </a:r>
            <a:r>
              <a:rPr lang="ru-RU" b="1" dirty="0" err="1" smtClean="0"/>
              <a:t>однакові</a:t>
            </a:r>
            <a:r>
              <a:rPr lang="ru-RU" b="1" dirty="0" smtClean="0"/>
              <a:t>. Як правило, </a:t>
            </a:r>
            <a:r>
              <a:rPr lang="ru-RU" b="1" dirty="0" err="1" smtClean="0"/>
              <a:t>північні</a:t>
            </a:r>
            <a:r>
              <a:rPr lang="ru-RU" b="1" dirty="0" smtClean="0"/>
              <a:t> </a:t>
            </a:r>
            <a:r>
              <a:rPr lang="ru-RU" b="1" dirty="0" err="1" smtClean="0"/>
              <a:t>частини</a:t>
            </a:r>
            <a:r>
              <a:rPr lang="ru-RU" b="1" dirty="0" smtClean="0"/>
              <a:t> </a:t>
            </a:r>
            <a:r>
              <a:rPr lang="ru-RU" b="1" dirty="0" err="1" smtClean="0"/>
              <a:t>островів</a:t>
            </a:r>
            <a:r>
              <a:rPr lang="ru-RU" b="1" dirty="0" smtClean="0"/>
              <a:t> </a:t>
            </a:r>
            <a:r>
              <a:rPr lang="ru-RU" b="1" dirty="0" err="1" smtClean="0"/>
              <a:t>відрізняються</a:t>
            </a:r>
            <a:r>
              <a:rPr lang="ru-RU" b="1" dirty="0" smtClean="0"/>
              <a:t> </a:t>
            </a:r>
            <a:r>
              <a:rPr lang="ru-RU" b="1" dirty="0" err="1" smtClean="0"/>
              <a:t>більш</a:t>
            </a:r>
            <a:r>
              <a:rPr lang="ru-RU" b="1" dirty="0" smtClean="0"/>
              <a:t> </a:t>
            </a:r>
            <a:r>
              <a:rPr lang="ru-RU" b="1" dirty="0" err="1" smtClean="0"/>
              <a:t>прохолодним</a:t>
            </a:r>
            <a:r>
              <a:rPr lang="ru-RU" b="1" dirty="0" smtClean="0"/>
              <a:t> </a:t>
            </a:r>
            <a:r>
              <a:rPr lang="ru-RU" b="1" dirty="0" err="1" smtClean="0"/>
              <a:t>кліматом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багатою</a:t>
            </a:r>
            <a:r>
              <a:rPr lang="ru-RU" b="1" dirty="0" smtClean="0"/>
              <a:t> </a:t>
            </a:r>
            <a:r>
              <a:rPr lang="ru-RU" b="1" dirty="0" err="1" smtClean="0"/>
              <a:t>рослинністю</a:t>
            </a:r>
            <a:r>
              <a:rPr lang="ru-RU" b="1" dirty="0" smtClean="0"/>
              <a:t>. </a:t>
            </a:r>
            <a:r>
              <a:rPr lang="ru-RU" b="1" dirty="0" err="1" smtClean="0"/>
              <a:t>Протягом</a:t>
            </a:r>
            <a:r>
              <a:rPr lang="ru-RU" b="1" dirty="0" smtClean="0"/>
              <a:t> року температура </a:t>
            </a:r>
            <a:r>
              <a:rPr lang="ru-RU" b="1" dirty="0" err="1" smtClean="0"/>
              <a:t>повітря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води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значні</a:t>
            </a:r>
            <a:r>
              <a:rPr lang="ru-RU" b="1" dirty="0" smtClean="0"/>
              <a:t> </a:t>
            </a:r>
            <a:r>
              <a:rPr lang="ru-RU" b="1" dirty="0" err="1" smtClean="0"/>
              <a:t>коливання</a:t>
            </a:r>
            <a:r>
              <a:rPr lang="ru-RU" b="1" dirty="0" smtClean="0"/>
              <a:t> - </a:t>
            </a:r>
            <a:r>
              <a:rPr lang="ru-RU" b="1" dirty="0" err="1" smtClean="0"/>
              <a:t>від</a:t>
            </a:r>
            <a:r>
              <a:rPr lang="ru-RU" b="1" dirty="0" smtClean="0"/>
              <a:t> 10 до 40 </a:t>
            </a:r>
            <a:r>
              <a:rPr lang="ru-RU" b="1" dirty="0" err="1" smtClean="0"/>
              <a:t>градусів</a:t>
            </a:r>
            <a:r>
              <a:rPr lang="ru-RU" b="1" dirty="0" smtClean="0"/>
              <a:t> тепла.</a:t>
            </a:r>
            <a:br>
              <a:rPr lang="ru-RU" b="1" dirty="0" smtClean="0"/>
            </a:br>
            <a:r>
              <a:rPr lang="ru-RU" b="1" dirty="0" smtClean="0"/>
              <a:t>До </a:t>
            </a:r>
            <a:r>
              <a:rPr lang="ru-RU" b="1" dirty="0" err="1" smtClean="0"/>
              <a:t>уваги</a:t>
            </a:r>
            <a:r>
              <a:rPr lang="ru-RU" b="1" dirty="0" smtClean="0"/>
              <a:t> </a:t>
            </a:r>
            <a:r>
              <a:rPr lang="ru-RU" b="1" dirty="0" err="1" smtClean="0"/>
              <a:t>туристів</a:t>
            </a:r>
            <a:r>
              <a:rPr lang="ru-RU" b="1" dirty="0" smtClean="0"/>
              <a:t> на </a:t>
            </a:r>
            <a:r>
              <a:rPr lang="ru-RU" b="1" dirty="0" err="1" smtClean="0"/>
              <a:t>місцевих</a:t>
            </a:r>
            <a:r>
              <a:rPr lang="ru-RU" b="1" dirty="0" smtClean="0"/>
              <a:t> курортах </a:t>
            </a:r>
            <a:r>
              <a:rPr lang="ru-RU" b="1" dirty="0" err="1" smtClean="0"/>
              <a:t>представлені</a:t>
            </a:r>
            <a:r>
              <a:rPr lang="ru-RU" b="1" dirty="0" smtClean="0"/>
              <a:t> </a:t>
            </a:r>
            <a:r>
              <a:rPr lang="ru-RU" b="1" dirty="0" err="1" smtClean="0"/>
              <a:t>різноманітні</a:t>
            </a:r>
            <a:r>
              <a:rPr lang="ru-RU" b="1" dirty="0" smtClean="0"/>
              <a:t> </a:t>
            </a:r>
            <a:r>
              <a:rPr lang="ru-RU" b="1" dirty="0" err="1" smtClean="0"/>
              <a:t>водні</a:t>
            </a:r>
            <a:r>
              <a:rPr lang="ru-RU" b="1" dirty="0" smtClean="0"/>
              <a:t> </a:t>
            </a:r>
            <a:r>
              <a:rPr lang="ru-RU" b="1" dirty="0" err="1" smtClean="0"/>
              <a:t>види</a:t>
            </a:r>
            <a:r>
              <a:rPr lang="ru-RU" b="1" dirty="0" smtClean="0"/>
              <a:t> спорту, </a:t>
            </a:r>
            <a:r>
              <a:rPr lang="ru-RU" b="1" dirty="0" err="1" smtClean="0"/>
              <a:t>дайвінг</a:t>
            </a:r>
            <a:r>
              <a:rPr lang="ru-RU" b="1" dirty="0" smtClean="0"/>
              <a:t>, </a:t>
            </a:r>
            <a:r>
              <a:rPr lang="ru-RU" b="1" dirty="0" err="1" smtClean="0"/>
              <a:t>винні</a:t>
            </a:r>
            <a:r>
              <a:rPr lang="ru-RU" b="1" dirty="0" smtClean="0"/>
              <a:t> </a:t>
            </a:r>
            <a:r>
              <a:rPr lang="ru-RU" b="1" dirty="0" err="1" smtClean="0"/>
              <a:t>дегустації</a:t>
            </a:r>
            <a:r>
              <a:rPr lang="ru-RU" b="1" dirty="0" smtClean="0"/>
              <a:t>, </a:t>
            </a:r>
            <a:r>
              <a:rPr lang="ru-RU" b="1" dirty="0" err="1" smtClean="0"/>
              <a:t>екскурсії</a:t>
            </a:r>
            <a:r>
              <a:rPr lang="ru-RU" b="1" dirty="0" smtClean="0"/>
              <a:t>, </a:t>
            </a:r>
            <a:r>
              <a:rPr lang="ru-RU" b="1" dirty="0" err="1" smtClean="0"/>
              <a:t>щорічні</a:t>
            </a:r>
            <a:r>
              <a:rPr lang="ru-RU" b="1" dirty="0" smtClean="0"/>
              <a:t> </a:t>
            </a:r>
            <a:r>
              <a:rPr lang="ru-RU" b="1" dirty="0" err="1" smtClean="0"/>
              <a:t>фестивалі</a:t>
            </a:r>
            <a:r>
              <a:rPr lang="ru-RU" b="1" dirty="0" smtClean="0"/>
              <a:t>. </a:t>
            </a:r>
            <a:r>
              <a:rPr lang="ru-RU" b="1" dirty="0" err="1" smtClean="0"/>
              <a:t>Традиційно</a:t>
            </a:r>
            <a:r>
              <a:rPr lang="ru-RU" b="1" dirty="0" smtClean="0"/>
              <a:t> </a:t>
            </a:r>
            <a:r>
              <a:rPr lang="ru-RU" b="1" dirty="0" err="1" smtClean="0"/>
              <a:t>Канари</a:t>
            </a:r>
            <a:r>
              <a:rPr lang="ru-RU" b="1" dirty="0" smtClean="0"/>
              <a:t> </a:t>
            </a:r>
            <a:r>
              <a:rPr lang="ru-RU" b="1" dirty="0" err="1" smtClean="0"/>
              <a:t>вважаються</a:t>
            </a:r>
            <a:r>
              <a:rPr lang="ru-RU" b="1" dirty="0" smtClean="0"/>
              <a:t> курортом </a:t>
            </a:r>
            <a:r>
              <a:rPr lang="ru-RU" b="1" dirty="0" err="1" smtClean="0"/>
              <a:t>високого</a:t>
            </a:r>
            <a:r>
              <a:rPr lang="ru-RU" b="1" dirty="0" smtClean="0"/>
              <a:t> </a:t>
            </a:r>
            <a:r>
              <a:rPr lang="ru-RU" b="1" dirty="0" err="1" smtClean="0"/>
              <a:t>класу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відповідними</a:t>
            </a:r>
            <a:r>
              <a:rPr lang="ru-RU" b="1" dirty="0" smtClean="0"/>
              <a:t> </a:t>
            </a:r>
            <a:r>
              <a:rPr lang="ru-RU" b="1" dirty="0" err="1" smtClean="0"/>
              <a:t>цінами</a:t>
            </a:r>
            <a:r>
              <a:rPr lang="ru-RU" b="1" dirty="0" smtClean="0"/>
              <a:t>. </a:t>
            </a:r>
            <a:r>
              <a:rPr lang="ru-RU" b="1" dirty="0" err="1" smtClean="0"/>
              <a:t>Однак</a:t>
            </a:r>
            <a:r>
              <a:rPr lang="ru-RU" b="1" dirty="0" smtClean="0"/>
              <a:t>, </a:t>
            </a:r>
            <a:r>
              <a:rPr lang="ru-RU" b="1" dirty="0" err="1" smtClean="0"/>
              <a:t>безліч</a:t>
            </a:r>
            <a:r>
              <a:rPr lang="ru-RU" b="1" dirty="0" smtClean="0"/>
              <a:t> </a:t>
            </a:r>
            <a:r>
              <a:rPr lang="ru-RU" b="1" dirty="0" err="1" smtClean="0"/>
              <a:t>готелів</a:t>
            </a:r>
            <a:r>
              <a:rPr lang="ru-RU" b="1" dirty="0" smtClean="0"/>
              <a:t> </a:t>
            </a:r>
            <a:r>
              <a:rPr lang="ru-RU" b="1" dirty="0" err="1" smtClean="0"/>
              <a:t>пропонує</a:t>
            </a:r>
            <a:r>
              <a:rPr lang="ru-RU" b="1" dirty="0" smtClean="0"/>
              <a:t> </a:t>
            </a:r>
            <a:r>
              <a:rPr lang="ru-RU" b="1" dirty="0" err="1" smtClean="0"/>
              <a:t>послуги</a:t>
            </a:r>
            <a:r>
              <a:rPr lang="ru-RU" b="1" dirty="0" smtClean="0"/>
              <a:t> за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демократичну</a:t>
            </a:r>
            <a:r>
              <a:rPr lang="ru-RU" b="1" dirty="0" smtClean="0"/>
              <a:t> плату.</a:t>
            </a:r>
            <a:endParaRPr lang="ru-RU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ÐÐ°Ð»Ñ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785794"/>
            <a:ext cx="7080016" cy="46434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453322" y="428604"/>
            <a:ext cx="44529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Балі</a:t>
            </a:r>
            <a:r>
              <a:rPr lang="ru-RU" dirty="0" smtClean="0"/>
              <a:t> - </a:t>
            </a:r>
            <a:r>
              <a:rPr lang="ru-RU" b="1" dirty="0" err="1" smtClean="0"/>
              <a:t>найвідоміший</a:t>
            </a:r>
            <a:r>
              <a:rPr lang="ru-RU" b="1" dirty="0" smtClean="0"/>
              <a:t> </a:t>
            </a:r>
            <a:r>
              <a:rPr lang="ru-RU" b="1" dirty="0" err="1" smtClean="0"/>
              <a:t>морський</a:t>
            </a:r>
            <a:r>
              <a:rPr lang="ru-RU" b="1" dirty="0" smtClean="0"/>
              <a:t> курорт </a:t>
            </a:r>
            <a:r>
              <a:rPr lang="ru-RU" b="1" dirty="0" err="1" smtClean="0"/>
              <a:t>Індонезії</a:t>
            </a:r>
            <a:r>
              <a:rPr lang="ru-RU" b="1" dirty="0" smtClean="0"/>
              <a:t>, та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усього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. Для </a:t>
            </a:r>
            <a:r>
              <a:rPr lang="ru-RU" b="1" dirty="0" err="1" smtClean="0"/>
              <a:t>туристів</a:t>
            </a:r>
            <a:r>
              <a:rPr lang="ru-RU" b="1" dirty="0" smtClean="0"/>
              <a:t> </a:t>
            </a:r>
            <a:r>
              <a:rPr lang="ru-RU" b="1" dirty="0" err="1" smtClean="0"/>
              <a:t>Балі</a:t>
            </a:r>
            <a:r>
              <a:rPr lang="ru-RU" b="1" dirty="0" smtClean="0"/>
              <a:t> - </a:t>
            </a:r>
            <a:r>
              <a:rPr lang="ru-RU" b="1" dirty="0" err="1" smtClean="0"/>
              <a:t>це</a:t>
            </a:r>
            <a:r>
              <a:rPr lang="ru-RU" b="1" dirty="0" smtClean="0"/>
              <a:t> в першу </a:t>
            </a:r>
            <a:r>
              <a:rPr lang="ru-RU" b="1" dirty="0" err="1" smtClean="0"/>
              <a:t>чергу</a:t>
            </a:r>
            <a:r>
              <a:rPr lang="ru-RU" b="1" dirty="0" smtClean="0"/>
              <a:t> </a:t>
            </a:r>
            <a:r>
              <a:rPr lang="ru-RU" b="1" dirty="0" err="1" smtClean="0"/>
              <a:t>екзотичні</a:t>
            </a:r>
            <a:r>
              <a:rPr lang="ru-RU" b="1" dirty="0" smtClean="0"/>
              <a:t> </a:t>
            </a:r>
            <a:r>
              <a:rPr lang="ru-RU" b="1" dirty="0" err="1" smtClean="0"/>
              <a:t>пейзажі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нескінченними</a:t>
            </a:r>
            <a:r>
              <a:rPr lang="ru-RU" b="1" dirty="0" smtClean="0"/>
              <a:t> пляжами, </a:t>
            </a:r>
            <a:r>
              <a:rPr lang="ru-RU" b="1" dirty="0" err="1" smtClean="0"/>
              <a:t>стародавня</a:t>
            </a:r>
            <a:r>
              <a:rPr lang="ru-RU" b="1" dirty="0" smtClean="0"/>
              <a:t> культура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містичними</a:t>
            </a:r>
            <a:r>
              <a:rPr lang="ru-RU" b="1" dirty="0" smtClean="0"/>
              <a:t> храмами, </a:t>
            </a:r>
            <a:r>
              <a:rPr lang="ru-RU" b="1" dirty="0" err="1" smtClean="0"/>
              <a:t>азіатська</a:t>
            </a:r>
            <a:r>
              <a:rPr lang="ru-RU" b="1" dirty="0" smtClean="0"/>
              <a:t> кухня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сувеніри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, </a:t>
            </a:r>
            <a:r>
              <a:rPr lang="ru-RU" b="1" dirty="0" err="1" smtClean="0"/>
              <a:t>звичайно</a:t>
            </a:r>
            <a:r>
              <a:rPr lang="ru-RU" b="1" dirty="0" smtClean="0"/>
              <a:t> ж, тепле море для </a:t>
            </a:r>
            <a:r>
              <a:rPr lang="ru-RU" b="1" dirty="0" err="1" smtClean="0"/>
              <a:t>купання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серфінгу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/>
              <a:t>Місцеві</a:t>
            </a:r>
            <a:r>
              <a:rPr lang="ru-RU" b="1" dirty="0" smtClean="0"/>
              <a:t> </a:t>
            </a:r>
            <a:r>
              <a:rPr lang="ru-RU" b="1" dirty="0" err="1" smtClean="0"/>
              <a:t>готелі</a:t>
            </a:r>
            <a:r>
              <a:rPr lang="ru-RU" b="1" dirty="0" smtClean="0"/>
              <a:t> </a:t>
            </a:r>
            <a:r>
              <a:rPr lang="ru-RU" b="1" dirty="0" err="1" smtClean="0"/>
              <a:t>пропонують</a:t>
            </a:r>
            <a:r>
              <a:rPr lang="ru-RU" b="1" dirty="0" smtClean="0"/>
              <a:t> </a:t>
            </a:r>
            <a:r>
              <a:rPr lang="ru-RU" b="1" dirty="0" err="1" smtClean="0"/>
              <a:t>гідний</a:t>
            </a:r>
            <a:r>
              <a:rPr lang="ru-RU" b="1" dirty="0" smtClean="0"/>
              <a:t> </a:t>
            </a:r>
            <a:r>
              <a:rPr lang="ru-RU" b="1" dirty="0" err="1" smtClean="0"/>
              <a:t>рівень</a:t>
            </a:r>
            <a:r>
              <a:rPr lang="ru-RU" b="1" dirty="0" smtClean="0"/>
              <a:t> </a:t>
            </a:r>
            <a:r>
              <a:rPr lang="ru-RU" b="1" dirty="0" err="1" smtClean="0"/>
              <a:t>сервісу</a:t>
            </a:r>
            <a:r>
              <a:rPr lang="ru-RU" b="1" dirty="0" smtClean="0"/>
              <a:t>, </a:t>
            </a:r>
            <a:r>
              <a:rPr lang="ru-RU" b="1" dirty="0" err="1" smtClean="0"/>
              <a:t>незалежно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кількості</a:t>
            </a:r>
            <a:r>
              <a:rPr lang="ru-RU" b="1" dirty="0" smtClean="0"/>
              <a:t> </a:t>
            </a:r>
            <a:r>
              <a:rPr lang="ru-RU" b="1" dirty="0" err="1" smtClean="0"/>
              <a:t>зірок</a:t>
            </a:r>
            <a:r>
              <a:rPr lang="ru-RU" b="1" dirty="0" smtClean="0"/>
              <a:t>. </a:t>
            </a:r>
            <a:r>
              <a:rPr lang="ru-RU" b="1" dirty="0" err="1" smtClean="0"/>
              <a:t>Постійні</a:t>
            </a:r>
            <a:r>
              <a:rPr lang="ru-RU" b="1" dirty="0" smtClean="0"/>
              <a:t> </a:t>
            </a:r>
            <a:r>
              <a:rPr lang="ru-RU" b="1" dirty="0" err="1" smtClean="0"/>
              <a:t>припливи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відливи</a:t>
            </a:r>
            <a:r>
              <a:rPr lang="ru-RU" b="1" dirty="0" smtClean="0"/>
              <a:t> </a:t>
            </a:r>
            <a:r>
              <a:rPr lang="ru-RU" b="1" dirty="0" err="1" smtClean="0"/>
              <a:t>зробили</a:t>
            </a:r>
            <a:r>
              <a:rPr lang="ru-RU" b="1" dirty="0" smtClean="0"/>
              <a:t> курорт </a:t>
            </a:r>
            <a:r>
              <a:rPr lang="ru-RU" b="1" dirty="0" err="1" smtClean="0"/>
              <a:t>райським</a:t>
            </a:r>
            <a:r>
              <a:rPr lang="ru-RU" b="1" dirty="0" smtClean="0"/>
              <a:t> </a:t>
            </a:r>
            <a:r>
              <a:rPr lang="ru-RU" b="1" dirty="0" err="1" smtClean="0"/>
              <a:t>місцем</a:t>
            </a:r>
            <a:r>
              <a:rPr lang="ru-RU" b="1" dirty="0" smtClean="0"/>
              <a:t> для </a:t>
            </a:r>
            <a:r>
              <a:rPr lang="ru-RU" b="1" dirty="0" err="1" smtClean="0"/>
              <a:t>серфінгістів</a:t>
            </a:r>
            <a:r>
              <a:rPr lang="ru-RU" b="1" dirty="0" smtClean="0"/>
              <a:t>. Тут </a:t>
            </a:r>
            <a:r>
              <a:rPr lang="ru-RU" b="1" dirty="0" err="1" smtClean="0"/>
              <a:t>зможуть</a:t>
            </a:r>
            <a:r>
              <a:rPr lang="ru-RU" b="1" dirty="0" smtClean="0"/>
              <a:t> </a:t>
            </a:r>
            <a:r>
              <a:rPr lang="ru-RU" b="1" dirty="0" err="1" smtClean="0"/>
              <a:t>чудово</a:t>
            </a:r>
            <a:r>
              <a:rPr lang="ru-RU" b="1" dirty="0" smtClean="0"/>
              <a:t> провести час як </a:t>
            </a:r>
            <a:r>
              <a:rPr lang="ru-RU" b="1" dirty="0" err="1" smtClean="0"/>
              <a:t>новачки</a:t>
            </a:r>
            <a:r>
              <a:rPr lang="ru-RU" b="1" dirty="0" smtClean="0"/>
              <a:t>, так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досвідчені</a:t>
            </a:r>
            <a:r>
              <a:rPr lang="ru-RU" b="1" dirty="0" smtClean="0"/>
              <a:t> </a:t>
            </a:r>
            <a:r>
              <a:rPr lang="ru-RU" b="1" dirty="0" err="1" smtClean="0"/>
              <a:t>спортсмени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Сезоном на </a:t>
            </a:r>
            <a:r>
              <a:rPr lang="ru-RU" b="1" dirty="0" err="1" smtClean="0"/>
              <a:t>Балі</a:t>
            </a:r>
            <a:r>
              <a:rPr lang="ru-RU" b="1" dirty="0" smtClean="0"/>
              <a:t> </a:t>
            </a:r>
            <a:r>
              <a:rPr lang="ru-RU" b="1" dirty="0" err="1" smtClean="0"/>
              <a:t>вважається</a:t>
            </a:r>
            <a:r>
              <a:rPr lang="ru-RU" b="1" dirty="0" smtClean="0"/>
              <a:t> </a:t>
            </a:r>
            <a:r>
              <a:rPr lang="ru-RU" b="1" dirty="0" err="1" smtClean="0"/>
              <a:t>період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травня</a:t>
            </a:r>
            <a:r>
              <a:rPr lang="ru-RU" b="1" dirty="0" smtClean="0"/>
              <a:t> по </a:t>
            </a:r>
            <a:r>
              <a:rPr lang="ru-RU" b="1" dirty="0" err="1" smtClean="0"/>
              <a:t>жовтень</a:t>
            </a:r>
            <a:r>
              <a:rPr lang="ru-RU" b="1" dirty="0" smtClean="0"/>
              <a:t>. З листопада по </a:t>
            </a:r>
            <a:r>
              <a:rPr lang="ru-RU" b="1" dirty="0" err="1" smtClean="0"/>
              <a:t>квітень</a:t>
            </a:r>
            <a:r>
              <a:rPr lang="ru-RU" b="1" dirty="0" smtClean="0"/>
              <a:t> </a:t>
            </a:r>
            <a:r>
              <a:rPr lang="ru-RU" b="1" dirty="0" err="1" smtClean="0"/>
              <a:t>опадів</a:t>
            </a:r>
            <a:r>
              <a:rPr lang="ru-RU" b="1" dirty="0" smtClean="0"/>
              <a:t> </a:t>
            </a:r>
            <a:r>
              <a:rPr lang="ru-RU" b="1" dirty="0" err="1" smtClean="0"/>
              <a:t>стає</a:t>
            </a:r>
            <a:r>
              <a:rPr lang="ru-RU" b="1" dirty="0" smtClean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, температура </a:t>
            </a:r>
            <a:r>
              <a:rPr lang="ru-RU" b="1" dirty="0" err="1" smtClean="0"/>
              <a:t>нижче</a:t>
            </a:r>
            <a:r>
              <a:rPr lang="ru-RU" b="1" dirty="0" smtClean="0"/>
              <a:t> на </a:t>
            </a:r>
            <a:r>
              <a:rPr lang="ru-RU" b="1" dirty="0" err="1" smtClean="0"/>
              <a:t>кілька</a:t>
            </a:r>
            <a:r>
              <a:rPr lang="ru-RU" b="1" dirty="0" smtClean="0"/>
              <a:t> </a:t>
            </a:r>
            <a:r>
              <a:rPr lang="ru-RU" b="1" dirty="0" err="1" smtClean="0"/>
              <a:t>градусів</a:t>
            </a:r>
            <a:r>
              <a:rPr lang="ru-RU" b="1" dirty="0" smtClean="0"/>
              <a:t>, </a:t>
            </a:r>
            <a:r>
              <a:rPr lang="ru-RU" b="1" dirty="0" err="1" smtClean="0"/>
              <a:t>потік</a:t>
            </a:r>
            <a:r>
              <a:rPr lang="ru-RU" b="1" dirty="0" smtClean="0"/>
              <a:t> </a:t>
            </a:r>
            <a:r>
              <a:rPr lang="ru-RU" b="1" dirty="0" err="1" smtClean="0"/>
              <a:t>туристів</a:t>
            </a:r>
            <a:r>
              <a:rPr lang="ru-RU" b="1" dirty="0" smtClean="0"/>
              <a:t> </a:t>
            </a:r>
            <a:r>
              <a:rPr lang="ru-RU" b="1" dirty="0" err="1" smtClean="0"/>
              <a:t>знижується</a:t>
            </a:r>
            <a:r>
              <a:rPr lang="ru-RU" b="1" dirty="0" smtClean="0"/>
              <a:t>, як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ціни</a:t>
            </a:r>
            <a:r>
              <a:rPr lang="ru-RU" b="1" dirty="0" smtClean="0"/>
              <a:t> на </a:t>
            </a:r>
            <a:r>
              <a:rPr lang="ru-RU" b="1" dirty="0" err="1" smtClean="0"/>
              <a:t>відпочинок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ÐÐ°Ð¹Ð°Ð¼Ñ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0"/>
            <a:ext cx="7929618" cy="44649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0960" y="4572008"/>
            <a:ext cx="11572956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Майамі</a:t>
            </a:r>
            <a:r>
              <a:rPr lang="ru-RU" b="1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/>
              <a:t>- </a:t>
            </a:r>
            <a:r>
              <a:rPr lang="ru-RU" b="1" dirty="0" err="1" smtClean="0"/>
              <a:t>найбільший</a:t>
            </a:r>
            <a:r>
              <a:rPr lang="ru-RU" b="1" dirty="0" smtClean="0"/>
              <a:t> </a:t>
            </a:r>
            <a:r>
              <a:rPr lang="ru-RU" b="1" dirty="0" err="1" smtClean="0"/>
              <a:t>мегаполіс</a:t>
            </a:r>
            <a:r>
              <a:rPr lang="ru-RU" b="1" dirty="0" smtClean="0"/>
              <a:t> на </a:t>
            </a:r>
            <a:r>
              <a:rPr lang="ru-RU" b="1" dirty="0" err="1" smtClean="0"/>
              <a:t>південному</a:t>
            </a:r>
            <a:r>
              <a:rPr lang="ru-RU" b="1" dirty="0" smtClean="0"/>
              <a:t> </a:t>
            </a:r>
            <a:r>
              <a:rPr lang="ru-RU" b="1" dirty="0" err="1" smtClean="0"/>
              <a:t>сході</a:t>
            </a:r>
            <a:r>
              <a:rPr lang="ru-RU" b="1" dirty="0" smtClean="0"/>
              <a:t> США, при </a:t>
            </a:r>
            <a:r>
              <a:rPr lang="ru-RU" b="1" dirty="0" err="1" smtClean="0"/>
              <a:t>цьому</a:t>
            </a:r>
            <a:r>
              <a:rPr lang="ru-RU" b="1" dirty="0" smtClean="0"/>
              <a:t> один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кращих</a:t>
            </a:r>
            <a:r>
              <a:rPr lang="ru-RU" b="1" dirty="0" smtClean="0"/>
              <a:t>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Америки </a:t>
            </a:r>
            <a:r>
              <a:rPr lang="ru-RU" b="1" dirty="0" err="1" smtClean="0"/>
              <a:t>зокрема</a:t>
            </a:r>
            <a:r>
              <a:rPr lang="ru-RU" b="1" dirty="0" smtClean="0"/>
              <a:t>. </a:t>
            </a:r>
            <a:r>
              <a:rPr lang="ru-RU" b="1" dirty="0" err="1" smtClean="0"/>
              <a:t>Відомий</a:t>
            </a:r>
            <a:r>
              <a:rPr lang="ru-RU" b="1" dirty="0" smtClean="0"/>
              <a:t> пляж </a:t>
            </a:r>
            <a:r>
              <a:rPr lang="ru-RU" b="1" dirty="0" err="1" smtClean="0"/>
              <a:t>Майамі</a:t>
            </a:r>
            <a:r>
              <a:rPr lang="ru-RU" b="1" dirty="0" smtClean="0"/>
              <a:t> </a:t>
            </a:r>
            <a:r>
              <a:rPr lang="ru-RU" b="1" dirty="0" err="1" smtClean="0"/>
              <a:t>Біч</a:t>
            </a:r>
            <a:r>
              <a:rPr lang="ru-RU" b="1" dirty="0" smtClean="0"/>
              <a:t> на </a:t>
            </a:r>
            <a:r>
              <a:rPr lang="ru-RU" b="1" dirty="0" err="1" smtClean="0"/>
              <a:t>протязі</a:t>
            </a:r>
            <a:r>
              <a:rPr lang="ru-RU" b="1" dirty="0" smtClean="0"/>
              <a:t> </a:t>
            </a:r>
            <a:r>
              <a:rPr lang="ru-RU" b="1" dirty="0" err="1" smtClean="0"/>
              <a:t>близько</a:t>
            </a:r>
            <a:r>
              <a:rPr lang="ru-RU" b="1" dirty="0" smtClean="0"/>
              <a:t> 40 км </a:t>
            </a:r>
            <a:r>
              <a:rPr lang="ru-RU" b="1" dirty="0" err="1" smtClean="0"/>
              <a:t>радує</a:t>
            </a:r>
            <a:r>
              <a:rPr lang="ru-RU" b="1" dirty="0" smtClean="0"/>
              <a:t> око перехожих </a:t>
            </a:r>
            <a:r>
              <a:rPr lang="ru-RU" b="1" dirty="0" err="1" smtClean="0"/>
              <a:t>розкішними</a:t>
            </a:r>
            <a:r>
              <a:rPr lang="ru-RU" b="1" dirty="0" smtClean="0"/>
              <a:t> </a:t>
            </a:r>
            <a:r>
              <a:rPr lang="ru-RU" b="1" dirty="0" err="1" smtClean="0"/>
              <a:t>готелями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віллами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Курорт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багате</a:t>
            </a:r>
            <a:r>
              <a:rPr lang="ru-RU" b="1" dirty="0" smtClean="0"/>
              <a:t> </a:t>
            </a:r>
            <a:r>
              <a:rPr lang="ru-RU" b="1" dirty="0" err="1" smtClean="0"/>
              <a:t>нічне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безліччю</a:t>
            </a:r>
            <a:r>
              <a:rPr lang="ru-RU" b="1" dirty="0" smtClean="0"/>
              <a:t> </a:t>
            </a:r>
            <a:r>
              <a:rPr lang="ru-RU" b="1" dirty="0" err="1" smtClean="0"/>
              <a:t>різноманітних</a:t>
            </a:r>
            <a:r>
              <a:rPr lang="ru-RU" b="1" dirty="0" smtClean="0"/>
              <a:t> </a:t>
            </a:r>
            <a:r>
              <a:rPr lang="ru-RU" b="1" dirty="0" err="1" smtClean="0"/>
              <a:t>нічних</a:t>
            </a:r>
            <a:r>
              <a:rPr lang="ru-RU" b="1" dirty="0" smtClean="0"/>
              <a:t> </a:t>
            </a:r>
            <a:r>
              <a:rPr lang="ru-RU" b="1" dirty="0" err="1" smtClean="0"/>
              <a:t>клубів</a:t>
            </a:r>
            <a:r>
              <a:rPr lang="ru-RU" b="1" dirty="0" smtClean="0"/>
              <a:t>. Великий </a:t>
            </a:r>
            <a:r>
              <a:rPr lang="ru-RU" b="1" dirty="0" err="1" smtClean="0"/>
              <a:t>вибір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«</a:t>
            </a:r>
            <a:r>
              <a:rPr lang="ru-RU" b="1" dirty="0" err="1" smtClean="0"/>
              <a:t>денних</a:t>
            </a:r>
            <a:r>
              <a:rPr lang="ru-RU" b="1" dirty="0" smtClean="0"/>
              <a:t>» </a:t>
            </a:r>
            <a:r>
              <a:rPr lang="ru-RU" b="1" dirty="0" err="1" smtClean="0"/>
              <a:t>розваг</a:t>
            </a:r>
            <a:r>
              <a:rPr lang="ru-RU" b="1" dirty="0" smtClean="0"/>
              <a:t>: </a:t>
            </a:r>
            <a:r>
              <a:rPr lang="ru-RU" b="1" dirty="0" err="1" smtClean="0"/>
              <a:t>найбільший</a:t>
            </a:r>
            <a:r>
              <a:rPr lang="ru-RU" b="1" dirty="0" smtClean="0"/>
              <a:t> </a:t>
            </a:r>
            <a:r>
              <a:rPr lang="ru-RU" b="1" dirty="0" err="1" smtClean="0"/>
              <a:t>акваріум</a:t>
            </a:r>
            <a:r>
              <a:rPr lang="ru-RU" b="1" dirty="0" smtClean="0"/>
              <a:t> Америки, </a:t>
            </a:r>
            <a:r>
              <a:rPr lang="ru-RU" b="1" dirty="0" err="1" smtClean="0"/>
              <a:t>тропічний</a:t>
            </a:r>
            <a:r>
              <a:rPr lang="ru-RU" b="1" dirty="0" smtClean="0"/>
              <a:t> сад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екзотичними</a:t>
            </a:r>
            <a:r>
              <a:rPr lang="ru-RU" b="1" dirty="0" smtClean="0"/>
              <a:t> птахами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рослинами</a:t>
            </a:r>
            <a:r>
              <a:rPr lang="ru-RU" b="1" dirty="0" smtClean="0"/>
              <a:t>, </a:t>
            </a:r>
            <a:r>
              <a:rPr lang="ru-RU" b="1" dirty="0" err="1" smtClean="0"/>
              <a:t>величезний</a:t>
            </a:r>
            <a:r>
              <a:rPr lang="ru-RU" b="1" dirty="0" smtClean="0"/>
              <a:t> зоопарк, </a:t>
            </a:r>
            <a:r>
              <a:rPr lang="ru-RU" b="1" dirty="0" err="1" smtClean="0"/>
              <a:t>будинок-музей</a:t>
            </a:r>
            <a:r>
              <a:rPr lang="ru-RU" b="1" dirty="0" smtClean="0"/>
              <a:t> </a:t>
            </a:r>
            <a:r>
              <a:rPr lang="ru-RU" b="1" dirty="0" err="1" smtClean="0"/>
              <a:t>Ернеста</a:t>
            </a:r>
            <a:r>
              <a:rPr lang="ru-RU" b="1" dirty="0" smtClean="0"/>
              <a:t> </a:t>
            </a:r>
            <a:r>
              <a:rPr lang="ru-RU" b="1" dirty="0" err="1" smtClean="0"/>
              <a:t>Хемінгуея</a:t>
            </a:r>
            <a:r>
              <a:rPr lang="ru-RU" b="1" dirty="0" smtClean="0"/>
              <a:t>, музей </a:t>
            </a:r>
            <a:r>
              <a:rPr lang="ru-RU" b="1" dirty="0" err="1" smtClean="0"/>
              <a:t>поліції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err="1" smtClean="0"/>
              <a:t>Майамі</a:t>
            </a:r>
            <a:r>
              <a:rPr lang="ru-RU" b="1" dirty="0" smtClean="0"/>
              <a:t> -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теплий</a:t>
            </a:r>
            <a:r>
              <a:rPr lang="ru-RU" b="1" dirty="0" smtClean="0"/>
              <a:t> океан, </a:t>
            </a:r>
            <a:r>
              <a:rPr lang="ru-RU" b="1" dirty="0" err="1" smtClean="0"/>
              <a:t>відмінний</a:t>
            </a:r>
            <a:r>
              <a:rPr lang="ru-RU" b="1" dirty="0" smtClean="0"/>
              <a:t> </a:t>
            </a:r>
            <a:r>
              <a:rPr lang="ru-RU" b="1" dirty="0" err="1" smtClean="0"/>
              <a:t>цивілізований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відпочинок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398" y="285728"/>
            <a:ext cx="11358642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Таким чином,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вважати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термальні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мінеральні</a:t>
            </a:r>
            <a:r>
              <a:rPr lang="ru-RU" b="1" dirty="0" smtClean="0">
                <a:solidFill>
                  <a:srgbClr val="7030A0"/>
                </a:solidFill>
              </a:rPr>
              <a:t> води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тим</a:t>
            </a:r>
            <a:r>
              <a:rPr lang="ru-RU" b="1" dirty="0" smtClean="0"/>
              <a:t> </a:t>
            </a:r>
            <a:r>
              <a:rPr lang="ru-RU" b="1" dirty="0" err="1" smtClean="0"/>
              <a:t>природним</a:t>
            </a:r>
            <a:r>
              <a:rPr lang="ru-RU" b="1" dirty="0" smtClean="0"/>
              <a:t> </a:t>
            </a:r>
            <a:r>
              <a:rPr lang="ru-RU" b="1" dirty="0" err="1" smtClean="0"/>
              <a:t>чинником</a:t>
            </a:r>
            <a:r>
              <a:rPr lang="ru-RU" b="1" dirty="0" smtClean="0"/>
              <a:t>, на </a:t>
            </a:r>
            <a:r>
              <a:rPr lang="ru-RU" b="1" dirty="0" err="1" smtClean="0"/>
              <a:t>основі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якого</a:t>
            </a:r>
            <a:r>
              <a:rPr lang="ru-RU" b="1" dirty="0" smtClean="0"/>
              <a:t> </a:t>
            </a:r>
            <a:r>
              <a:rPr lang="ru-RU" b="1" dirty="0" err="1" smtClean="0"/>
              <a:t>з’явилися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перші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курорти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У </a:t>
            </a:r>
            <a:r>
              <a:rPr lang="ru-RU" b="1" dirty="0" err="1" smtClean="0">
                <a:solidFill>
                  <a:srgbClr val="7030A0"/>
                </a:solidFill>
              </a:rPr>
              <a:t>Стародавній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Греції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Римі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застосовувалися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лікувальною</a:t>
            </a:r>
            <a:r>
              <a:rPr lang="ru-RU" b="1" dirty="0" smtClean="0"/>
              <a:t> метою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природні</a:t>
            </a:r>
            <a:r>
              <a:rPr lang="ru-RU" b="1" dirty="0" smtClean="0"/>
              <a:t> </a:t>
            </a:r>
            <a:r>
              <a:rPr lang="ru-RU" b="1" dirty="0" err="1" smtClean="0"/>
              <a:t>чинники</a:t>
            </a:r>
            <a:r>
              <a:rPr lang="ru-RU" b="1" dirty="0" smtClean="0"/>
              <a:t>. </a:t>
            </a:r>
            <a:r>
              <a:rPr lang="ru-RU" b="1" dirty="0" err="1" smtClean="0"/>
              <a:t>Зокрема</a:t>
            </a:r>
            <a:r>
              <a:rPr lang="ru-RU" b="1" dirty="0" smtClean="0"/>
              <a:t>, у </a:t>
            </a:r>
            <a:r>
              <a:rPr lang="ru-RU" b="1" dirty="0" err="1" smtClean="0"/>
              <a:t>знатних</a:t>
            </a:r>
            <a:r>
              <a:rPr lang="ru-RU" b="1" dirty="0" smtClean="0"/>
              <a:t> римлян </a:t>
            </a:r>
            <a:r>
              <a:rPr lang="ru-RU" b="1" dirty="0" err="1" smtClean="0"/>
              <a:t>користувалася</a:t>
            </a:r>
            <a:r>
              <a:rPr lang="ru-RU" b="1" dirty="0" smtClean="0"/>
              <a:t> </a:t>
            </a:r>
            <a:r>
              <a:rPr lang="ru-RU" b="1" dirty="0" err="1" smtClean="0"/>
              <a:t>популярністю</a:t>
            </a:r>
            <a:r>
              <a:rPr lang="ru-RU" b="1" dirty="0" smtClean="0"/>
              <a:t> </a:t>
            </a:r>
            <a:r>
              <a:rPr lang="ru-RU" b="1" dirty="0" err="1" smtClean="0"/>
              <a:t>приморська</a:t>
            </a:r>
            <a:r>
              <a:rPr lang="ru-RU" b="1" dirty="0" smtClean="0"/>
              <a:t> </a:t>
            </a:r>
            <a:r>
              <a:rPr lang="ru-RU" b="1" dirty="0" err="1" smtClean="0"/>
              <a:t>кліматична</a:t>
            </a:r>
            <a:r>
              <a:rPr lang="ru-RU" b="1" dirty="0" smtClean="0"/>
              <a:t> </a:t>
            </a:r>
            <a:r>
              <a:rPr lang="ru-RU" b="1" dirty="0" err="1" smtClean="0"/>
              <a:t>лікувальна</a:t>
            </a:r>
            <a:r>
              <a:rPr lang="ru-RU" b="1" dirty="0" smtClean="0"/>
              <a:t> </a:t>
            </a:r>
            <a:r>
              <a:rPr lang="ru-RU" b="1" dirty="0" err="1" smtClean="0"/>
              <a:t>місцевість</a:t>
            </a:r>
            <a:r>
              <a:rPr lang="ru-RU" b="1" dirty="0" smtClean="0"/>
              <a:t>. </a:t>
            </a:r>
            <a:r>
              <a:rPr lang="ru-RU" b="1" dirty="0" err="1" smtClean="0"/>
              <a:t>Поступово</a:t>
            </a:r>
            <a:r>
              <a:rPr lang="ru-RU" b="1" dirty="0" smtClean="0"/>
              <a:t>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переходили у </a:t>
            </a:r>
            <a:r>
              <a:rPr lang="ru-RU" b="1" dirty="0" err="1" smtClean="0"/>
              <a:t>власність</a:t>
            </a:r>
            <a:r>
              <a:rPr lang="ru-RU" b="1" dirty="0" smtClean="0"/>
              <a:t> </a:t>
            </a:r>
            <a:r>
              <a:rPr lang="ru-RU" b="1" dirty="0" err="1" smtClean="0"/>
              <a:t>монастирів</a:t>
            </a:r>
            <a:r>
              <a:rPr lang="ru-RU" b="1" dirty="0" smtClean="0"/>
              <a:t>, </a:t>
            </a:r>
            <a:r>
              <a:rPr lang="ru-RU" b="1" dirty="0" err="1" smtClean="0"/>
              <a:t>цілющу</a:t>
            </a:r>
            <a:r>
              <a:rPr lang="ru-RU" b="1" dirty="0" smtClean="0"/>
              <a:t> </a:t>
            </a:r>
            <a:r>
              <a:rPr lang="ru-RU" b="1" dirty="0" err="1" smtClean="0"/>
              <a:t>дію</a:t>
            </a:r>
            <a:r>
              <a:rPr lang="ru-RU" b="1" dirty="0" smtClean="0"/>
              <a:t> </a:t>
            </a:r>
            <a:r>
              <a:rPr lang="ru-RU" b="1" dirty="0" err="1" smtClean="0"/>
              <a:t>мінеральних</a:t>
            </a:r>
            <a:r>
              <a:rPr lang="ru-RU" b="1" dirty="0" smtClean="0"/>
              <a:t> вод </a:t>
            </a:r>
            <a:r>
              <a:rPr lang="ru-RU" b="1" dirty="0" err="1" smtClean="0"/>
              <a:t>пов’язували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заступництвом</a:t>
            </a:r>
            <a:r>
              <a:rPr lang="ru-RU" b="1" dirty="0" smtClean="0"/>
              <a:t> </a:t>
            </a:r>
            <a:r>
              <a:rPr lang="ru-RU" b="1" dirty="0" err="1" smtClean="0"/>
              <a:t>святих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У </a:t>
            </a:r>
            <a:r>
              <a:rPr lang="ru-RU" b="1" dirty="0" err="1" smtClean="0"/>
              <a:t>літературі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XVI-XVII </a:t>
            </a:r>
            <a:r>
              <a:rPr lang="ru-RU" b="1" dirty="0" err="1" smtClean="0">
                <a:solidFill>
                  <a:srgbClr val="7030A0"/>
                </a:solidFill>
              </a:rPr>
              <a:t>століть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починають</a:t>
            </a:r>
            <a:r>
              <a:rPr lang="ru-RU" b="1" dirty="0" smtClean="0"/>
              <a:t> </a:t>
            </a:r>
            <a:r>
              <a:rPr lang="ru-RU" b="1" dirty="0" err="1" smtClean="0"/>
              <a:t>розглядатися</a:t>
            </a:r>
            <a:r>
              <a:rPr lang="ru-RU" b="1" dirty="0" smtClean="0"/>
              <a:t> </a:t>
            </a:r>
            <a:r>
              <a:rPr lang="ru-RU" b="1" dirty="0" err="1" smtClean="0"/>
              <a:t>питання</a:t>
            </a:r>
            <a:r>
              <a:rPr lang="ru-RU" b="1" dirty="0" smtClean="0"/>
              <a:t> </a:t>
            </a:r>
            <a:r>
              <a:rPr lang="ru-RU" b="1" dirty="0" err="1" smtClean="0"/>
              <a:t>будівництва</a:t>
            </a:r>
            <a:r>
              <a:rPr lang="ru-RU" b="1" dirty="0" smtClean="0"/>
              <a:t>, </a:t>
            </a:r>
            <a:r>
              <a:rPr lang="ru-RU" b="1" dirty="0" err="1" smtClean="0"/>
              <a:t>устаткування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порядку </a:t>
            </a:r>
            <a:r>
              <a:rPr lang="ru-RU" b="1" dirty="0" err="1" smtClean="0"/>
              <a:t>експлуатації</a:t>
            </a:r>
            <a:r>
              <a:rPr lang="ru-RU" b="1" dirty="0" smtClean="0"/>
              <a:t> </a:t>
            </a:r>
            <a:r>
              <a:rPr lang="ru-RU" b="1" dirty="0" err="1" smtClean="0"/>
              <a:t>курортних</a:t>
            </a:r>
            <a:r>
              <a:rPr lang="ru-RU" b="1" dirty="0" smtClean="0"/>
              <a:t> </a:t>
            </a:r>
            <a:r>
              <a:rPr lang="ru-RU" b="1" dirty="0" err="1" smtClean="0"/>
              <a:t>установ</a:t>
            </a:r>
            <a:r>
              <a:rPr lang="ru-RU" b="1" dirty="0" smtClean="0"/>
              <a:t> — </a:t>
            </a:r>
            <a:r>
              <a:rPr lang="ru-RU" b="1" dirty="0" err="1" smtClean="0">
                <a:solidFill>
                  <a:srgbClr val="FF0000"/>
                </a:solidFill>
              </a:rPr>
              <a:t>бальнео</a:t>
            </a:r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b="1" dirty="0" err="1" smtClean="0">
                <a:solidFill>
                  <a:srgbClr val="FF0000"/>
                </a:solidFill>
              </a:rPr>
              <a:t>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грязелікарень</a:t>
            </a:r>
            <a:r>
              <a:rPr lang="ru-RU" b="1" dirty="0" smtClean="0"/>
              <a:t>. Так, в </a:t>
            </a:r>
            <a:r>
              <a:rPr lang="ru-RU" b="1" dirty="0" err="1" smtClean="0">
                <a:solidFill>
                  <a:srgbClr val="7030A0"/>
                </a:solidFill>
              </a:rPr>
              <a:t>середині</a:t>
            </a:r>
            <a:r>
              <a:rPr lang="ru-RU" b="1" dirty="0" smtClean="0">
                <a:solidFill>
                  <a:srgbClr val="7030A0"/>
                </a:solidFill>
              </a:rPr>
              <a:t> XVI </a:t>
            </a:r>
            <a:r>
              <a:rPr lang="ru-RU" b="1" dirty="0" err="1" smtClean="0">
                <a:solidFill>
                  <a:srgbClr val="7030A0"/>
                </a:solidFill>
              </a:rPr>
              <a:t>століття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/>
              <a:t>в </a:t>
            </a:r>
            <a:r>
              <a:rPr lang="ru-RU" b="1" dirty="0" err="1" smtClean="0"/>
              <a:t>Карлсбаді</a:t>
            </a:r>
            <a:r>
              <a:rPr lang="ru-RU" b="1" dirty="0" smtClean="0"/>
              <a:t> </a:t>
            </a:r>
            <a:r>
              <a:rPr lang="ru-RU" b="1" dirty="0" err="1" smtClean="0"/>
              <a:t>вперше</a:t>
            </a:r>
            <a:r>
              <a:rPr lang="ru-RU" b="1" dirty="0" smtClean="0"/>
              <a:t> введений </a:t>
            </a:r>
            <a:r>
              <a:rPr lang="ru-RU" b="1" dirty="0" err="1" smtClean="0"/>
              <a:t>податок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стягувався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пацієнтів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встановлений</a:t>
            </a:r>
            <a:r>
              <a:rPr lang="ru-RU" b="1" dirty="0" smtClean="0"/>
              <a:t> порядок </a:t>
            </a:r>
            <a:r>
              <a:rPr lang="ru-RU" b="1" dirty="0" err="1" smtClean="0"/>
              <a:t>проведення</a:t>
            </a:r>
            <a:r>
              <a:rPr lang="ru-RU" b="1" dirty="0" smtClean="0"/>
              <a:t> </a:t>
            </a:r>
            <a:r>
              <a:rPr lang="ru-RU" b="1" dirty="0" err="1" smtClean="0"/>
              <a:t>лікувальних</a:t>
            </a:r>
            <a:r>
              <a:rPr lang="ru-RU" b="1" dirty="0" smtClean="0"/>
              <a:t> </a:t>
            </a:r>
            <a:r>
              <a:rPr lang="ru-RU" b="1" dirty="0" err="1" smtClean="0"/>
              <a:t>заходів</a:t>
            </a:r>
            <a:r>
              <a:rPr lang="ru-RU" b="1" dirty="0" smtClean="0"/>
              <a:t>. На </a:t>
            </a:r>
            <a:r>
              <a:rPr lang="ru-RU" b="1" dirty="0" smtClean="0">
                <a:solidFill>
                  <a:srgbClr val="7030A0"/>
                </a:solidFill>
              </a:rPr>
              <a:t>початку XVII </a:t>
            </a:r>
            <a:r>
              <a:rPr lang="ru-RU" b="1" dirty="0" err="1" smtClean="0">
                <a:solidFill>
                  <a:srgbClr val="7030A0"/>
                </a:solidFill>
              </a:rPr>
              <a:t>століття</a:t>
            </a:r>
            <a:r>
              <a:rPr lang="ru-RU" b="1" dirty="0" smtClean="0">
                <a:solidFill>
                  <a:srgbClr val="7030A0"/>
                </a:solidFill>
              </a:rPr>
              <a:t> у </a:t>
            </a:r>
            <a:r>
              <a:rPr lang="ru-RU" b="1" dirty="0" err="1" smtClean="0">
                <a:solidFill>
                  <a:srgbClr val="7030A0"/>
                </a:solidFill>
              </a:rPr>
              <a:t>Франції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/>
              <a:t>створена </a:t>
            </a:r>
            <a:r>
              <a:rPr lang="ru-RU" b="1" dirty="0" err="1" smtClean="0"/>
              <a:t>курортна</a:t>
            </a:r>
            <a:r>
              <a:rPr lang="ru-RU" b="1" dirty="0" smtClean="0"/>
              <a:t> </a:t>
            </a:r>
            <a:r>
              <a:rPr lang="ru-RU" b="1" dirty="0" err="1" smtClean="0"/>
              <a:t>інспектура</a:t>
            </a:r>
            <a:r>
              <a:rPr lang="ru-RU" b="1" dirty="0" smtClean="0"/>
              <a:t>,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 </a:t>
            </a:r>
            <a:r>
              <a:rPr lang="ru-RU" b="1" dirty="0" err="1" smtClean="0"/>
              <a:t>якої</a:t>
            </a:r>
            <a:r>
              <a:rPr lang="ru-RU" b="1" dirty="0" smtClean="0"/>
              <a:t> — </a:t>
            </a:r>
            <a:r>
              <a:rPr lang="ru-RU" b="1" dirty="0" err="1" smtClean="0"/>
              <a:t>нагляд</a:t>
            </a:r>
            <a:r>
              <a:rPr lang="ru-RU" b="1" dirty="0" smtClean="0"/>
              <a:t> за станом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 та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експлуатацією</a:t>
            </a:r>
            <a:r>
              <a:rPr lang="ru-RU" b="1" dirty="0" smtClean="0"/>
              <a:t>. При </a:t>
            </a:r>
            <a:r>
              <a:rPr lang="ru-RU" b="1" dirty="0" err="1" smtClean="0"/>
              <a:t>цьому</a:t>
            </a:r>
            <a:r>
              <a:rPr lang="ru-RU" b="1" dirty="0" smtClean="0"/>
              <a:t> </a:t>
            </a:r>
            <a:r>
              <a:rPr lang="ru-RU" b="1" dirty="0" err="1" smtClean="0"/>
              <a:t>користування</a:t>
            </a:r>
            <a:r>
              <a:rPr lang="ru-RU" b="1" dirty="0" smtClean="0"/>
              <a:t> курортами </a:t>
            </a:r>
            <a:r>
              <a:rPr lang="ru-RU" b="1" dirty="0" err="1" smtClean="0"/>
              <a:t>продовжувало</a:t>
            </a:r>
            <a:r>
              <a:rPr lang="ru-RU" b="1" dirty="0" smtClean="0"/>
              <a:t> </a:t>
            </a:r>
            <a:r>
              <a:rPr lang="ru-RU" b="1" dirty="0" err="1" smtClean="0"/>
              <a:t>залишатися</a:t>
            </a:r>
            <a:r>
              <a:rPr lang="ru-RU" b="1" dirty="0" smtClean="0"/>
              <a:t> </a:t>
            </a:r>
            <a:r>
              <a:rPr lang="ru-RU" b="1" dirty="0" err="1" smtClean="0"/>
              <a:t>винятковим</a:t>
            </a:r>
            <a:r>
              <a:rPr lang="ru-RU" b="1" dirty="0" smtClean="0"/>
              <a:t> </a:t>
            </a:r>
            <a:r>
              <a:rPr lang="ru-RU" b="1" dirty="0" err="1" smtClean="0"/>
              <a:t>привілеєм</a:t>
            </a:r>
            <a:r>
              <a:rPr lang="ru-RU" b="1" dirty="0" smtClean="0"/>
              <a:t> </a:t>
            </a:r>
            <a:r>
              <a:rPr lang="ru-RU" b="1" dirty="0" err="1" smtClean="0"/>
              <a:t>знаті</a:t>
            </a:r>
            <a:r>
              <a:rPr lang="ru-RU" b="1" dirty="0" smtClean="0"/>
              <a:t>. </a:t>
            </a:r>
            <a:r>
              <a:rPr lang="ru-RU" b="1" dirty="0" err="1" smtClean="0"/>
              <a:t>Тільки</a:t>
            </a:r>
            <a:r>
              <a:rPr lang="ru-RU" b="1" dirty="0" smtClean="0"/>
              <a:t> у </a:t>
            </a:r>
            <a:r>
              <a:rPr lang="ru-RU" b="1" dirty="0" smtClean="0">
                <a:solidFill>
                  <a:srgbClr val="7030A0"/>
                </a:solidFill>
              </a:rPr>
              <a:t>XVIII-XIX </a:t>
            </a:r>
            <a:r>
              <a:rPr lang="ru-RU" b="1" dirty="0" err="1" smtClean="0">
                <a:solidFill>
                  <a:srgbClr val="7030A0"/>
                </a:solidFill>
              </a:rPr>
              <a:t>століттях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починається</a:t>
            </a:r>
            <a:r>
              <a:rPr lang="ru-RU" b="1" dirty="0" smtClean="0"/>
              <a:t> </a:t>
            </a:r>
            <a:r>
              <a:rPr lang="ru-RU" b="1" dirty="0" err="1" smtClean="0"/>
              <a:t>інтенсивний</a:t>
            </a:r>
            <a:r>
              <a:rPr lang="ru-RU" b="1" dirty="0" smtClean="0"/>
              <a:t> </a:t>
            </a:r>
            <a:r>
              <a:rPr lang="ru-RU" b="1" dirty="0" err="1" smtClean="0"/>
              <a:t>розвиток</a:t>
            </a:r>
            <a:r>
              <a:rPr lang="ru-RU" b="1" dirty="0" smtClean="0"/>
              <a:t> </a:t>
            </a:r>
            <a:r>
              <a:rPr lang="ru-RU" b="1" dirty="0" err="1" smtClean="0"/>
              <a:t>європейських</a:t>
            </a:r>
            <a:r>
              <a:rPr lang="ru-RU" b="1" dirty="0" smtClean="0"/>
              <a:t>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 на </a:t>
            </a:r>
            <a:r>
              <a:rPr lang="ru-RU" b="1" dirty="0" err="1" smtClean="0"/>
              <a:t>основі</a:t>
            </a:r>
            <a:r>
              <a:rPr lang="ru-RU" b="1" dirty="0" smtClean="0"/>
              <a:t> </a:t>
            </a:r>
            <a:r>
              <a:rPr lang="ru-RU" b="1" dirty="0" err="1" smtClean="0"/>
              <a:t>комерційного</a:t>
            </a:r>
            <a:r>
              <a:rPr lang="ru-RU" b="1" dirty="0" smtClean="0"/>
              <a:t> </a:t>
            </a:r>
            <a:r>
              <a:rPr lang="ru-RU" b="1" dirty="0" err="1" smtClean="0"/>
              <a:t>підходу</a:t>
            </a:r>
            <a:r>
              <a:rPr lang="ru-RU" b="1" dirty="0" smtClean="0"/>
              <a:t>. </a:t>
            </a:r>
            <a:r>
              <a:rPr lang="ru-RU" b="1" dirty="0" err="1" smtClean="0"/>
              <a:t>Пожвавлення</a:t>
            </a:r>
            <a:r>
              <a:rPr lang="ru-RU" b="1" dirty="0" smtClean="0"/>
              <a:t> </a:t>
            </a:r>
            <a:r>
              <a:rPr lang="ru-RU" b="1" dirty="0" err="1" smtClean="0"/>
              <a:t>курортної</a:t>
            </a:r>
            <a:r>
              <a:rPr lang="ru-RU" b="1" dirty="0" smtClean="0"/>
              <a:t> </a:t>
            </a:r>
            <a:r>
              <a:rPr lang="ru-RU" b="1" dirty="0" err="1" smtClean="0"/>
              <a:t>справи</a:t>
            </a:r>
            <a:r>
              <a:rPr lang="ru-RU" b="1" dirty="0" smtClean="0"/>
              <a:t> </a:t>
            </a:r>
            <a:r>
              <a:rPr lang="ru-RU" b="1" dirty="0" err="1" smtClean="0"/>
              <a:t>супроводжувалося</a:t>
            </a:r>
            <a:r>
              <a:rPr lang="ru-RU" b="1" dirty="0" smtClean="0"/>
              <a:t> </a:t>
            </a:r>
            <a:r>
              <a:rPr lang="ru-RU" b="1" dirty="0" err="1" smtClean="0"/>
              <a:t>розширенням</a:t>
            </a:r>
            <a:r>
              <a:rPr lang="ru-RU" b="1" dirty="0" smtClean="0"/>
              <a:t> кола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відвідувачів</a:t>
            </a:r>
            <a:r>
              <a:rPr lang="ru-RU" b="1" dirty="0" smtClean="0"/>
              <a:t> за </a:t>
            </a:r>
            <a:r>
              <a:rPr lang="ru-RU" b="1" dirty="0" err="1" smtClean="0"/>
              <a:t>рахунок</a:t>
            </a:r>
            <a:r>
              <a:rPr lang="ru-RU" b="1" dirty="0" smtClean="0"/>
              <a:t> </a:t>
            </a:r>
            <a:r>
              <a:rPr lang="ru-RU" b="1" dirty="0" err="1" smtClean="0"/>
              <a:t>представників</a:t>
            </a:r>
            <a:r>
              <a:rPr lang="ru-RU" b="1" dirty="0" smtClean="0"/>
              <a:t> </a:t>
            </a:r>
            <a:r>
              <a:rPr lang="ru-RU" b="1" dirty="0" err="1" smtClean="0"/>
              <a:t>буржуазії</a:t>
            </a:r>
            <a:r>
              <a:rPr lang="ru-RU" b="1" dirty="0" smtClean="0"/>
              <a:t>, </a:t>
            </a:r>
            <a:r>
              <a:rPr lang="ru-RU" b="1" dirty="0" err="1" smtClean="0"/>
              <a:t>чиновників</a:t>
            </a:r>
            <a:r>
              <a:rPr lang="ru-RU" b="1" dirty="0" smtClean="0"/>
              <a:t> та </a:t>
            </a:r>
            <a:r>
              <a:rPr lang="ru-RU" b="1" dirty="0" err="1" smtClean="0"/>
              <a:t>інтелігентів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У </a:t>
            </a:r>
            <a:r>
              <a:rPr lang="ru-RU" b="1" dirty="0" smtClean="0">
                <a:solidFill>
                  <a:srgbClr val="7030A0"/>
                </a:solidFill>
              </a:rPr>
              <a:t>XVIII—XIX </a:t>
            </a:r>
            <a:r>
              <a:rPr lang="ru-RU" b="1" dirty="0" err="1" smtClean="0">
                <a:solidFill>
                  <a:srgbClr val="7030A0"/>
                </a:solidFill>
              </a:rPr>
              <a:t>століттях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курортна</a:t>
            </a:r>
            <a:r>
              <a:rPr lang="ru-RU" b="1" dirty="0" smtClean="0"/>
              <a:t> справа </a:t>
            </a:r>
            <a:r>
              <a:rPr lang="ru-RU" b="1" dirty="0" err="1" smtClean="0"/>
              <a:t>краще</a:t>
            </a:r>
            <a:r>
              <a:rPr lang="ru-RU" b="1" dirty="0" smtClean="0"/>
              <a:t> </a:t>
            </a:r>
            <a:r>
              <a:rPr lang="ru-RU" b="1" dirty="0" err="1" smtClean="0"/>
              <a:t>всього</a:t>
            </a:r>
            <a:r>
              <a:rPr lang="ru-RU" b="1" dirty="0" smtClean="0"/>
              <a:t> </a:t>
            </a:r>
            <a:r>
              <a:rPr lang="ru-RU" b="1" dirty="0" err="1" smtClean="0"/>
              <a:t>була</a:t>
            </a:r>
            <a:r>
              <a:rPr lang="ru-RU" b="1" dirty="0" smtClean="0"/>
              <a:t> </a:t>
            </a:r>
            <a:r>
              <a:rPr lang="ru-RU" b="1" dirty="0" err="1" smtClean="0"/>
              <a:t>розвинена</a:t>
            </a:r>
            <a:r>
              <a:rPr lang="ru-RU" b="1" dirty="0" smtClean="0"/>
              <a:t> у </a:t>
            </a:r>
            <a:r>
              <a:rPr lang="ru-RU" b="1" dirty="0" err="1" smtClean="0"/>
              <a:t>Франції</a:t>
            </a:r>
            <a:r>
              <a:rPr lang="ru-RU" b="1" dirty="0" smtClean="0"/>
              <a:t>, </a:t>
            </a:r>
            <a:r>
              <a:rPr lang="ru-RU" b="1" dirty="0" err="1" smtClean="0"/>
              <a:t>Німеччині</a:t>
            </a:r>
            <a:r>
              <a:rPr lang="ru-RU" b="1" dirty="0" smtClean="0"/>
              <a:t>, </a:t>
            </a:r>
            <a:r>
              <a:rPr lang="ru-RU" b="1" dirty="0" err="1" smtClean="0"/>
              <a:t>Австрії</a:t>
            </a:r>
            <a:r>
              <a:rPr lang="ru-RU" b="1" dirty="0" smtClean="0"/>
              <a:t>, </a:t>
            </a:r>
            <a:r>
              <a:rPr lang="ru-RU" b="1" dirty="0" err="1" smtClean="0"/>
              <a:t>Чехії</a:t>
            </a:r>
            <a:r>
              <a:rPr lang="ru-RU" b="1" dirty="0" smtClean="0"/>
              <a:t>, </a:t>
            </a:r>
            <a:r>
              <a:rPr lang="ru-RU" b="1" dirty="0" err="1" smtClean="0"/>
              <a:t>Угорщині</a:t>
            </a:r>
            <a:r>
              <a:rPr lang="ru-RU" b="1" dirty="0" smtClean="0"/>
              <a:t>, </a:t>
            </a:r>
            <a:r>
              <a:rPr lang="ru-RU" b="1" dirty="0" err="1" smtClean="0"/>
              <a:t>Болгарії</a:t>
            </a:r>
            <a:r>
              <a:rPr lang="ru-RU" b="1" dirty="0" smtClean="0"/>
              <a:t> та </a:t>
            </a:r>
            <a:r>
              <a:rPr lang="ru-RU" b="1" dirty="0" err="1" smtClean="0"/>
              <a:t>Румунії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У </a:t>
            </a:r>
            <a:r>
              <a:rPr lang="en-US" b="1" dirty="0" smtClean="0">
                <a:solidFill>
                  <a:srgbClr val="7030A0"/>
                </a:solidFill>
              </a:rPr>
              <a:t>XIX - </a:t>
            </a:r>
            <a:r>
              <a:rPr lang="ru-RU" b="1" dirty="0" smtClean="0">
                <a:solidFill>
                  <a:srgbClr val="7030A0"/>
                </a:solidFill>
              </a:rPr>
              <a:t>початку </a:t>
            </a:r>
            <a:r>
              <a:rPr lang="en-US" b="1" dirty="0" smtClean="0">
                <a:solidFill>
                  <a:srgbClr val="7030A0"/>
                </a:solidFill>
              </a:rPr>
              <a:t>XX </a:t>
            </a:r>
            <a:r>
              <a:rPr lang="ru-RU" b="1" dirty="0" err="1" smtClean="0">
                <a:solidFill>
                  <a:srgbClr val="7030A0"/>
                </a:solidFill>
              </a:rPr>
              <a:t>століття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відбувається</a:t>
            </a:r>
            <a:r>
              <a:rPr lang="ru-RU" b="1" dirty="0" smtClean="0"/>
              <a:t> </a:t>
            </a:r>
            <a:r>
              <a:rPr lang="ru-RU" b="1" dirty="0" err="1" smtClean="0"/>
              <a:t>офіційне</a:t>
            </a:r>
            <a:r>
              <a:rPr lang="ru-RU" b="1" dirty="0" smtClean="0"/>
              <a:t> </a:t>
            </a:r>
            <a:r>
              <a:rPr lang="ru-RU" b="1" dirty="0" err="1" smtClean="0"/>
              <a:t>відкриття</a:t>
            </a:r>
            <a:r>
              <a:rPr lang="ru-RU" b="1" dirty="0" smtClean="0"/>
              <a:t> </a:t>
            </a:r>
            <a:r>
              <a:rPr lang="ru-RU" b="1" dirty="0" err="1" smtClean="0"/>
              <a:t>більшості</a:t>
            </a:r>
            <a:r>
              <a:rPr lang="ru-RU" b="1" dirty="0" smtClean="0"/>
              <a:t> </a:t>
            </a:r>
            <a:r>
              <a:rPr lang="ru-RU" b="1" dirty="0" err="1" smtClean="0"/>
              <a:t>сучасних</a:t>
            </a:r>
            <a:r>
              <a:rPr lang="ru-RU" b="1" dirty="0" smtClean="0"/>
              <a:t> </a:t>
            </a:r>
            <a:r>
              <a:rPr lang="ru-RU" b="1" dirty="0" err="1" smtClean="0"/>
              <a:t>європейських</a:t>
            </a:r>
            <a:r>
              <a:rPr lang="ru-RU" b="1" dirty="0" smtClean="0"/>
              <a:t>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все </a:t>
            </a:r>
            <a:r>
              <a:rPr lang="ru-RU" b="1" dirty="0" err="1" smtClean="0"/>
              <a:t>більше</a:t>
            </a:r>
            <a:r>
              <a:rPr lang="ru-RU" b="1" dirty="0" smtClean="0"/>
              <a:t> </a:t>
            </a:r>
            <a:r>
              <a:rPr lang="ru-RU" b="1" dirty="0" err="1" smtClean="0"/>
              <a:t>набували</a:t>
            </a:r>
            <a:r>
              <a:rPr lang="ru-RU" b="1" dirty="0" smtClean="0"/>
              <a:t> </a:t>
            </a:r>
            <a:r>
              <a:rPr lang="ru-RU" b="1" dirty="0" err="1" smtClean="0"/>
              <a:t>зовнішності</a:t>
            </a:r>
            <a:r>
              <a:rPr lang="ru-RU" b="1" dirty="0" smtClean="0"/>
              <a:t> не </a:t>
            </a:r>
            <a:r>
              <a:rPr lang="ru-RU" b="1" dirty="0" err="1" smtClean="0"/>
              <a:t>стільки</a:t>
            </a:r>
            <a:r>
              <a:rPr lang="ru-RU" b="1" dirty="0" smtClean="0"/>
              <a:t> </a:t>
            </a:r>
            <a:r>
              <a:rPr lang="ru-RU" b="1" dirty="0" err="1" smtClean="0"/>
              <a:t>лікувальних</a:t>
            </a:r>
            <a:r>
              <a:rPr lang="ru-RU" b="1" dirty="0" smtClean="0"/>
              <a:t> </a:t>
            </a:r>
            <a:r>
              <a:rPr lang="ru-RU" b="1" dirty="0" err="1" smtClean="0"/>
              <a:t>комплексів</a:t>
            </a:r>
            <a:r>
              <a:rPr lang="ru-RU" b="1" dirty="0" smtClean="0"/>
              <a:t>, </a:t>
            </a:r>
            <a:r>
              <a:rPr lang="ru-RU" b="1" dirty="0" err="1" smtClean="0"/>
              <a:t>скільки</a:t>
            </a:r>
            <a:r>
              <a:rPr lang="ru-RU" b="1" dirty="0" smtClean="0"/>
              <a:t> </a:t>
            </a:r>
            <a:r>
              <a:rPr lang="ru-RU" b="1" dirty="0" err="1" smtClean="0"/>
              <a:t>місць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туризму. </a:t>
            </a:r>
            <a:r>
              <a:rPr lang="ru-RU" b="1" dirty="0" err="1" smtClean="0"/>
              <a:t>Санаторії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лікарні</a:t>
            </a:r>
            <a:r>
              <a:rPr lang="ru-RU" b="1" dirty="0" smtClean="0"/>
              <a:t> </a:t>
            </a:r>
            <a:r>
              <a:rPr lang="ru-RU" b="1" dirty="0" err="1" smtClean="0"/>
              <a:t>зазвичай</a:t>
            </a:r>
            <a:r>
              <a:rPr lang="ru-RU" b="1" dirty="0" smtClean="0"/>
              <a:t> </a:t>
            </a:r>
            <a:r>
              <a:rPr lang="ru-RU" b="1" dirty="0" err="1" smtClean="0"/>
              <a:t>обладнані</a:t>
            </a:r>
            <a:r>
              <a:rPr lang="ru-RU" b="1" dirty="0" smtClean="0"/>
              <a:t> за </a:t>
            </a:r>
            <a:r>
              <a:rPr lang="ru-RU" b="1" dirty="0" err="1" smtClean="0"/>
              <a:t>останнім</a:t>
            </a:r>
            <a:r>
              <a:rPr lang="ru-RU" b="1" dirty="0" smtClean="0"/>
              <a:t> словом </a:t>
            </a:r>
            <a:r>
              <a:rPr lang="ru-RU" b="1" dirty="0" err="1" smtClean="0"/>
              <a:t>техніки</a:t>
            </a:r>
            <a:r>
              <a:rPr lang="ru-RU" b="1" dirty="0" smtClean="0"/>
              <a:t>, </a:t>
            </a:r>
            <a:r>
              <a:rPr lang="ru-RU" b="1" dirty="0" err="1" smtClean="0"/>
              <a:t>але</a:t>
            </a:r>
            <a:r>
              <a:rPr lang="ru-RU" b="1" dirty="0" smtClean="0"/>
              <a:t> </a:t>
            </a:r>
            <a:r>
              <a:rPr lang="ru-RU" b="1" dirty="0" err="1" smtClean="0"/>
              <a:t>хворим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прибувають</a:t>
            </a:r>
            <a:r>
              <a:rPr lang="ru-RU" b="1" dirty="0" smtClean="0"/>
              <a:t> на </a:t>
            </a:r>
            <a:r>
              <a:rPr lang="ru-RU" b="1" dirty="0" err="1" smtClean="0"/>
              <a:t>курорти</a:t>
            </a:r>
            <a:r>
              <a:rPr lang="ru-RU" b="1" dirty="0" smtClean="0"/>
              <a:t>, </a:t>
            </a:r>
            <a:r>
              <a:rPr lang="ru-RU" b="1" dirty="0" err="1" smtClean="0"/>
              <a:t>зазвичай</a:t>
            </a:r>
            <a:r>
              <a:rPr lang="ru-RU" b="1" dirty="0" smtClean="0"/>
              <a:t> не </a:t>
            </a:r>
            <a:r>
              <a:rPr lang="ru-RU" b="1" dirty="0" err="1" smtClean="0"/>
              <a:t>призначається</a:t>
            </a:r>
            <a:r>
              <a:rPr lang="ru-RU" b="1" dirty="0" smtClean="0"/>
              <a:t> </a:t>
            </a:r>
            <a:r>
              <a:rPr lang="ru-RU" b="1" dirty="0" err="1" smtClean="0"/>
              <a:t>суворий</a:t>
            </a:r>
            <a:r>
              <a:rPr lang="ru-RU" b="1" dirty="0" smtClean="0"/>
              <a:t> </a:t>
            </a:r>
            <a:r>
              <a:rPr lang="ru-RU" b="1" dirty="0" err="1" smtClean="0"/>
              <a:t>розпорядок</a:t>
            </a:r>
            <a:r>
              <a:rPr lang="ru-RU" b="1" dirty="0" smtClean="0"/>
              <a:t> дня, вони </a:t>
            </a:r>
            <a:r>
              <a:rPr lang="ru-RU" b="1" dirty="0" err="1" smtClean="0"/>
              <a:t>самі</a:t>
            </a:r>
            <a:r>
              <a:rPr lang="ru-RU" b="1" dirty="0" smtClean="0"/>
              <a:t> </a:t>
            </a:r>
            <a:r>
              <a:rPr lang="ru-RU" b="1" dirty="0" err="1" smtClean="0"/>
              <a:t>вибирають</a:t>
            </a:r>
            <a:r>
              <a:rPr lang="ru-RU" b="1" dirty="0" smtClean="0"/>
              <a:t> час для </a:t>
            </a:r>
            <a:r>
              <a:rPr lang="ru-RU" b="1" dirty="0" err="1" smtClean="0"/>
              <a:t>лікувальних</a:t>
            </a:r>
            <a:r>
              <a:rPr lang="ru-RU" b="1" dirty="0" smtClean="0"/>
              <a:t> процедур </a:t>
            </a:r>
            <a:r>
              <a:rPr lang="ru-RU" b="1" dirty="0" err="1" smtClean="0"/>
              <a:t>і</a:t>
            </a:r>
            <a:r>
              <a:rPr lang="ru-RU" b="1" dirty="0" smtClean="0"/>
              <a:t> не </a:t>
            </a:r>
            <a:r>
              <a:rPr lang="ru-RU" b="1" dirty="0" err="1" smtClean="0"/>
              <a:t>зобов’язані</a:t>
            </a:r>
            <a:r>
              <a:rPr lang="ru-RU" b="1" dirty="0" smtClean="0"/>
              <a:t> </a:t>
            </a:r>
            <a:r>
              <a:rPr lang="ru-RU" b="1" dirty="0" err="1" smtClean="0"/>
              <a:t>слідувати</a:t>
            </a:r>
            <a:r>
              <a:rPr lang="ru-RU" b="1" dirty="0" smtClean="0"/>
              <a:t> </a:t>
            </a:r>
            <a:r>
              <a:rPr lang="ru-RU" b="1" dirty="0" err="1" smtClean="0"/>
              <a:t>лікарській</a:t>
            </a:r>
            <a:r>
              <a:rPr lang="ru-RU" b="1" dirty="0" smtClean="0"/>
              <a:t> </a:t>
            </a:r>
            <a:r>
              <a:rPr lang="ru-RU" b="1" dirty="0" err="1" smtClean="0"/>
              <a:t>пораді</a:t>
            </a:r>
            <a:r>
              <a:rPr lang="ru-RU" b="1" dirty="0" smtClean="0"/>
              <a:t>.</a:t>
            </a:r>
            <a:endParaRPr lang="ru-RU" b="1" spc="-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Ð¡ÐµÐ¹ÑÐµÐ»ÑÑÑÐºÑ Ð¾ÑÑÑÐ¾Ð²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786" y="43898"/>
            <a:ext cx="7572428" cy="465320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0960" y="4786322"/>
            <a:ext cx="11501518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Сейшели</a:t>
            </a:r>
            <a:r>
              <a:rPr lang="ru-RU" b="1" dirty="0" smtClean="0"/>
              <a:t> - </a:t>
            </a:r>
            <a:r>
              <a:rPr lang="ru-RU" b="1" dirty="0" err="1" smtClean="0"/>
              <a:t>ще</a:t>
            </a:r>
            <a:r>
              <a:rPr lang="ru-RU" b="1" dirty="0" smtClean="0"/>
              <a:t> </a:t>
            </a:r>
            <a:r>
              <a:rPr lang="ru-RU" b="1" dirty="0" err="1" smtClean="0"/>
              <a:t>одні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кращих</a:t>
            </a:r>
            <a:r>
              <a:rPr lang="ru-RU" b="1" dirty="0" smtClean="0"/>
              <a:t> </a:t>
            </a:r>
            <a:r>
              <a:rPr lang="ru-RU" b="1" dirty="0" err="1" smtClean="0"/>
              <a:t>курортних</a:t>
            </a:r>
            <a:r>
              <a:rPr lang="ru-RU" b="1" dirty="0" smtClean="0"/>
              <a:t> </a:t>
            </a:r>
            <a:r>
              <a:rPr lang="ru-RU" b="1" dirty="0" err="1" smtClean="0"/>
              <a:t>островів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.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архіпелаг</a:t>
            </a:r>
            <a:r>
              <a:rPr lang="ru-RU" b="1" dirty="0" smtClean="0"/>
              <a:t> в </a:t>
            </a:r>
            <a:r>
              <a:rPr lang="ru-RU" b="1" dirty="0" err="1" smtClean="0"/>
              <a:t>Індійському</a:t>
            </a:r>
            <a:r>
              <a:rPr lang="ru-RU" b="1" dirty="0" smtClean="0"/>
              <a:t> </a:t>
            </a:r>
            <a:r>
              <a:rPr lang="ru-RU" b="1" dirty="0" err="1" smtClean="0"/>
              <a:t>океані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складається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близько</a:t>
            </a:r>
            <a:r>
              <a:rPr lang="ru-RU" b="1" dirty="0" smtClean="0"/>
              <a:t> ста невеликих </a:t>
            </a:r>
            <a:r>
              <a:rPr lang="ru-RU" b="1" dirty="0" err="1" smtClean="0"/>
              <a:t>острівців-атолів</a:t>
            </a:r>
            <a:r>
              <a:rPr lang="ru-RU" b="1" dirty="0" smtClean="0"/>
              <a:t>. Цей курорт прекрасно </a:t>
            </a:r>
            <a:r>
              <a:rPr lang="ru-RU" b="1" dirty="0" err="1" smtClean="0"/>
              <a:t>підійде</a:t>
            </a:r>
            <a:r>
              <a:rPr lang="ru-RU" b="1" dirty="0" smtClean="0"/>
              <a:t> для </a:t>
            </a:r>
            <a:r>
              <a:rPr lang="ru-RU" b="1" dirty="0" err="1" smtClean="0"/>
              <a:t>втомлених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міської</a:t>
            </a:r>
            <a:r>
              <a:rPr lang="ru-RU" b="1" dirty="0" smtClean="0"/>
              <a:t> </a:t>
            </a:r>
            <a:r>
              <a:rPr lang="ru-RU" b="1" dirty="0" err="1" smtClean="0"/>
              <a:t>суєти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бажаючих</a:t>
            </a:r>
            <a:r>
              <a:rPr lang="ru-RU" b="1" dirty="0" smtClean="0"/>
              <a:t> легкого, </a:t>
            </a:r>
            <a:r>
              <a:rPr lang="ru-RU" b="1" dirty="0" err="1" smtClean="0"/>
              <a:t>невимушеного</a:t>
            </a:r>
            <a:r>
              <a:rPr lang="ru-RU" b="1" dirty="0" smtClean="0"/>
              <a:t>, затишного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. Тут широко </a:t>
            </a:r>
            <a:r>
              <a:rPr lang="ru-RU" b="1" dirty="0" err="1" smtClean="0"/>
              <a:t>поширені</a:t>
            </a:r>
            <a:r>
              <a:rPr lang="ru-RU" b="1" dirty="0" smtClean="0"/>
              <a:t> </a:t>
            </a:r>
            <a:r>
              <a:rPr lang="ru-RU" b="1" dirty="0" err="1" smtClean="0"/>
              <a:t>такі</a:t>
            </a:r>
            <a:r>
              <a:rPr lang="ru-RU" b="1" dirty="0" smtClean="0"/>
              <a:t> </a:t>
            </a:r>
            <a:r>
              <a:rPr lang="ru-RU" b="1" dirty="0" err="1" smtClean="0"/>
              <a:t>види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, як </a:t>
            </a:r>
            <a:r>
              <a:rPr lang="ru-RU" b="1" dirty="0" err="1" smtClean="0"/>
              <a:t>дайвінг</a:t>
            </a:r>
            <a:r>
              <a:rPr lang="ru-RU" b="1" dirty="0" smtClean="0"/>
              <a:t>, </a:t>
            </a:r>
            <a:r>
              <a:rPr lang="ru-RU" b="1" dirty="0" err="1" smtClean="0"/>
              <a:t>віндсерфінг</a:t>
            </a:r>
            <a:r>
              <a:rPr lang="ru-RU" b="1" dirty="0" smtClean="0"/>
              <a:t>, </a:t>
            </a:r>
            <a:r>
              <a:rPr lang="ru-RU" b="1" dirty="0" err="1" smtClean="0"/>
              <a:t>риболовля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/>
              <a:t>Місцева</a:t>
            </a:r>
            <a:r>
              <a:rPr lang="ru-RU" b="1" dirty="0" smtClean="0"/>
              <a:t> природа </a:t>
            </a:r>
            <a:r>
              <a:rPr lang="ru-RU" b="1" dirty="0" err="1" smtClean="0"/>
              <a:t>нікого</a:t>
            </a:r>
            <a:r>
              <a:rPr lang="ru-RU" b="1" dirty="0" smtClean="0"/>
              <a:t> не </a:t>
            </a:r>
            <a:r>
              <a:rPr lang="ru-RU" b="1" dirty="0" err="1" smtClean="0"/>
              <a:t>залишить</a:t>
            </a:r>
            <a:r>
              <a:rPr lang="ru-RU" b="1" dirty="0" smtClean="0"/>
              <a:t> </a:t>
            </a:r>
            <a:r>
              <a:rPr lang="ru-RU" b="1" dirty="0" err="1" smtClean="0"/>
              <a:t>байдужим</a:t>
            </a:r>
            <a:r>
              <a:rPr lang="ru-RU" b="1" dirty="0" smtClean="0"/>
              <a:t>. </a:t>
            </a:r>
            <a:r>
              <a:rPr lang="ru-RU" b="1" dirty="0" err="1" smtClean="0"/>
              <a:t>Унікальна</a:t>
            </a:r>
            <a:r>
              <a:rPr lang="ru-RU" b="1" dirty="0" smtClean="0"/>
              <a:t> флора </a:t>
            </a:r>
            <a:r>
              <a:rPr lang="ru-RU" b="1" dirty="0" err="1" smtClean="0"/>
              <a:t>і</a:t>
            </a:r>
            <a:r>
              <a:rPr lang="ru-RU" b="1" dirty="0" smtClean="0"/>
              <a:t> фауна, </a:t>
            </a:r>
            <a:r>
              <a:rPr lang="ru-RU" b="1" dirty="0" err="1" smtClean="0"/>
              <a:t>білосніжні</a:t>
            </a:r>
            <a:r>
              <a:rPr lang="ru-RU" b="1" dirty="0" smtClean="0"/>
              <a:t> </a:t>
            </a:r>
            <a:r>
              <a:rPr lang="ru-RU" b="1" dirty="0" err="1" smtClean="0"/>
              <a:t>пляжі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блакитна</a:t>
            </a:r>
            <a:r>
              <a:rPr lang="ru-RU" b="1" dirty="0" smtClean="0"/>
              <a:t> вода </a:t>
            </a:r>
            <a:r>
              <a:rPr lang="ru-RU" b="1" dirty="0" err="1" smtClean="0"/>
              <a:t>безперервно</a:t>
            </a:r>
            <a:r>
              <a:rPr lang="ru-RU" b="1" dirty="0" smtClean="0"/>
              <a:t> </a:t>
            </a:r>
            <a:r>
              <a:rPr lang="ru-RU" b="1" dirty="0" err="1" smtClean="0"/>
              <a:t>приваблюють</a:t>
            </a:r>
            <a:r>
              <a:rPr lang="ru-RU" b="1" dirty="0" smtClean="0"/>
              <a:t> </a:t>
            </a:r>
            <a:r>
              <a:rPr lang="ru-RU" b="1" dirty="0" err="1" smtClean="0"/>
              <a:t>туристів</a:t>
            </a:r>
            <a:r>
              <a:rPr lang="ru-RU" b="1" dirty="0" smtClean="0"/>
              <a:t>. </a:t>
            </a:r>
            <a:r>
              <a:rPr lang="ru-RU" b="1" dirty="0" err="1" smtClean="0"/>
              <a:t>Відпочинок</a:t>
            </a:r>
            <a:r>
              <a:rPr lang="ru-RU" b="1" dirty="0" smtClean="0"/>
              <a:t> на </a:t>
            </a:r>
            <a:r>
              <a:rPr lang="ru-RU" b="1" dirty="0" err="1" smtClean="0"/>
              <a:t>Сейшельських</a:t>
            </a:r>
            <a:r>
              <a:rPr lang="ru-RU" b="1" dirty="0" smtClean="0"/>
              <a:t> островах </a:t>
            </a:r>
            <a:r>
              <a:rPr lang="ru-RU" b="1" dirty="0" err="1" smtClean="0"/>
              <a:t>поєднує</a:t>
            </a:r>
            <a:r>
              <a:rPr lang="ru-RU" b="1" dirty="0" smtClean="0"/>
              <a:t> </a:t>
            </a:r>
            <a:r>
              <a:rPr lang="ru-RU" b="1" dirty="0" err="1" smtClean="0"/>
              <a:t>насолоду</a:t>
            </a:r>
            <a:r>
              <a:rPr lang="ru-RU" b="1" dirty="0" smtClean="0"/>
              <a:t> </a:t>
            </a:r>
            <a:r>
              <a:rPr lang="ru-RU" b="1" dirty="0" err="1" smtClean="0"/>
              <a:t>первозданної</a:t>
            </a:r>
            <a:r>
              <a:rPr lang="ru-RU" b="1" dirty="0" smtClean="0"/>
              <a:t> </a:t>
            </a:r>
            <a:r>
              <a:rPr lang="ru-RU" b="1" dirty="0" err="1" smtClean="0"/>
              <a:t>природи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комфортабельність</a:t>
            </a:r>
            <a:r>
              <a:rPr lang="ru-RU" b="1" dirty="0" smtClean="0"/>
              <a:t> </a:t>
            </a:r>
            <a:r>
              <a:rPr lang="ru-RU" b="1" dirty="0" err="1" smtClean="0"/>
              <a:t>сучасних</a:t>
            </a:r>
            <a:r>
              <a:rPr lang="ru-RU" b="1" dirty="0" smtClean="0"/>
              <a:t> </a:t>
            </a:r>
            <a:r>
              <a:rPr lang="ru-RU" b="1" dirty="0" err="1" smtClean="0"/>
              <a:t>готелів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0512" y="357166"/>
            <a:ext cx="416717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Дубай</a:t>
            </a:r>
            <a:r>
              <a:rPr lang="ru-RU" b="1" dirty="0" smtClean="0"/>
              <a:t> - </a:t>
            </a:r>
            <a:r>
              <a:rPr lang="ru-RU" b="1" dirty="0" err="1" smtClean="0"/>
              <a:t>чи</a:t>
            </a:r>
            <a:r>
              <a:rPr lang="ru-RU" b="1" dirty="0" smtClean="0"/>
              <a:t> не </a:t>
            </a:r>
            <a:r>
              <a:rPr lang="ru-RU" b="1" dirty="0" err="1" smtClean="0"/>
              <a:t>найшикарніше</a:t>
            </a:r>
            <a:r>
              <a:rPr lang="ru-RU" b="1" dirty="0" smtClean="0"/>
              <a:t> </a:t>
            </a:r>
            <a:r>
              <a:rPr lang="ru-RU" b="1" dirty="0" err="1" smtClean="0"/>
              <a:t>курортне</a:t>
            </a:r>
            <a:r>
              <a:rPr lang="ru-RU" b="1" dirty="0" smtClean="0"/>
              <a:t> </a:t>
            </a:r>
            <a:r>
              <a:rPr lang="ru-RU" b="1" dirty="0" err="1" smtClean="0"/>
              <a:t>місто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. Природа </a:t>
            </a:r>
            <a:r>
              <a:rPr lang="ru-RU" b="1" dirty="0" err="1" smtClean="0"/>
              <a:t>обдарувала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теплим </a:t>
            </a:r>
            <a:r>
              <a:rPr lang="ru-RU" b="1" dirty="0" err="1" smtClean="0"/>
              <a:t>сонцем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найчистішими</a:t>
            </a:r>
            <a:r>
              <a:rPr lang="ru-RU" b="1" dirty="0" smtClean="0"/>
              <a:t> водами. Але </a:t>
            </a:r>
            <a:r>
              <a:rPr lang="ru-RU" b="1" dirty="0" err="1" smtClean="0"/>
              <a:t>безліч</a:t>
            </a:r>
            <a:r>
              <a:rPr lang="ru-RU" b="1" dirty="0" smtClean="0"/>
              <a:t> </a:t>
            </a:r>
            <a:r>
              <a:rPr lang="ru-RU" b="1" dirty="0" err="1" smtClean="0"/>
              <a:t>пам'яток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все </a:t>
            </a:r>
            <a:r>
              <a:rPr lang="ru-RU" b="1" dirty="0" err="1" smtClean="0"/>
              <a:t>більше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 </a:t>
            </a:r>
            <a:r>
              <a:rPr lang="ru-RU" b="1" dirty="0" err="1" smtClean="0"/>
              <a:t>приваблюють</a:t>
            </a:r>
            <a:r>
              <a:rPr lang="ru-RU" b="1" dirty="0" smtClean="0"/>
              <a:t> </a:t>
            </a:r>
            <a:r>
              <a:rPr lang="ru-RU" b="1" dirty="0" err="1" smtClean="0"/>
              <a:t>туристів</a:t>
            </a:r>
            <a:r>
              <a:rPr lang="ru-RU" b="1" dirty="0" smtClean="0"/>
              <a:t>, </a:t>
            </a:r>
            <a:r>
              <a:rPr lang="ru-RU" b="1" dirty="0" err="1" smtClean="0"/>
              <a:t>створені</a:t>
            </a:r>
            <a:r>
              <a:rPr lang="ru-RU" b="1" dirty="0" smtClean="0"/>
              <a:t> </a:t>
            </a:r>
            <a:r>
              <a:rPr lang="ru-RU" b="1" dirty="0" err="1" smtClean="0"/>
              <a:t>людиною</a:t>
            </a:r>
            <a:r>
              <a:rPr lang="ru-RU" b="1" dirty="0" smtClean="0"/>
              <a:t> на </a:t>
            </a:r>
            <a:r>
              <a:rPr lang="ru-RU" b="1" dirty="0" err="1" smtClean="0"/>
              <a:t>безкрайніх</a:t>
            </a:r>
            <a:r>
              <a:rPr lang="ru-RU" b="1" dirty="0" smtClean="0"/>
              <a:t> просторах </a:t>
            </a:r>
            <a:r>
              <a:rPr lang="ru-RU" b="1" dirty="0" err="1" smtClean="0"/>
              <a:t>пустелі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/>
              <a:t>Найчастіше</a:t>
            </a:r>
            <a:r>
              <a:rPr lang="ru-RU" b="1" dirty="0" smtClean="0"/>
              <a:t> </a:t>
            </a:r>
            <a:r>
              <a:rPr lang="ru-RU" b="1" dirty="0" err="1" smtClean="0"/>
              <a:t>цей</a:t>
            </a:r>
            <a:r>
              <a:rPr lang="ru-RU" b="1" dirty="0" smtClean="0"/>
              <a:t> курорт </a:t>
            </a:r>
            <a:r>
              <a:rPr lang="ru-RU" b="1" dirty="0" err="1" smtClean="0"/>
              <a:t>приваблює</a:t>
            </a:r>
            <a:r>
              <a:rPr lang="ru-RU" b="1" dirty="0" smtClean="0"/>
              <a:t> </a:t>
            </a:r>
            <a:r>
              <a:rPr lang="ru-RU" b="1" dirty="0" err="1" smtClean="0"/>
              <a:t>масштабністю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амбітністю</a:t>
            </a:r>
            <a:r>
              <a:rPr lang="ru-RU" b="1" dirty="0" smtClean="0"/>
              <a:t>.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найвища</a:t>
            </a:r>
            <a:r>
              <a:rPr lang="ru-RU" b="1" dirty="0" smtClean="0"/>
              <a:t> </a:t>
            </a:r>
            <a:r>
              <a:rPr lang="ru-RU" b="1" dirty="0" err="1" smtClean="0"/>
              <a:t>будівля</a:t>
            </a:r>
            <a:r>
              <a:rPr lang="ru-RU" b="1" dirty="0" smtClean="0"/>
              <a:t> в </a:t>
            </a:r>
            <a:r>
              <a:rPr lang="ru-RU" b="1" dirty="0" err="1" smtClean="0"/>
              <a:t>світі</a:t>
            </a:r>
            <a:r>
              <a:rPr lang="ru-RU" b="1" dirty="0" smtClean="0"/>
              <a:t>,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оглядовим</a:t>
            </a:r>
            <a:r>
              <a:rPr lang="ru-RU" b="1" dirty="0" smtClean="0"/>
              <a:t> </a:t>
            </a:r>
            <a:r>
              <a:rPr lang="ru-RU" b="1" dirty="0" err="1" smtClean="0"/>
              <a:t>майданчиком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рестораном, </a:t>
            </a:r>
            <a:r>
              <a:rPr lang="ru-RU" b="1" dirty="0" err="1" smtClean="0"/>
              <a:t>найвищий</a:t>
            </a:r>
            <a:r>
              <a:rPr lang="ru-RU" b="1" dirty="0" smtClean="0"/>
              <a:t> </a:t>
            </a:r>
            <a:r>
              <a:rPr lang="ru-RU" b="1" dirty="0" err="1" smtClean="0"/>
              <a:t>танцюючий</a:t>
            </a:r>
            <a:r>
              <a:rPr lang="ru-RU" b="1" dirty="0" smtClean="0"/>
              <a:t> фонтан, </a:t>
            </a:r>
            <a:r>
              <a:rPr lang="ru-RU" b="1" dirty="0" err="1" smtClean="0"/>
              <a:t>величезні</a:t>
            </a:r>
            <a:r>
              <a:rPr lang="ru-RU" b="1" dirty="0" smtClean="0"/>
              <a:t> </a:t>
            </a:r>
            <a:r>
              <a:rPr lang="ru-RU" b="1" dirty="0" err="1" smtClean="0"/>
              <a:t>торгові</a:t>
            </a:r>
            <a:r>
              <a:rPr lang="ru-RU" b="1" dirty="0" smtClean="0"/>
              <a:t> </a:t>
            </a:r>
            <a:r>
              <a:rPr lang="ru-RU" b="1" dirty="0" err="1" smtClean="0"/>
              <a:t>центри</a:t>
            </a:r>
            <a:r>
              <a:rPr lang="ru-RU" b="1" dirty="0" smtClean="0"/>
              <a:t>. Тут </a:t>
            </a:r>
            <a:r>
              <a:rPr lang="ru-RU" b="1" dirty="0" err="1" smtClean="0"/>
              <a:t>безліч</a:t>
            </a:r>
            <a:r>
              <a:rPr lang="ru-RU" b="1" dirty="0" smtClean="0"/>
              <a:t> </a:t>
            </a:r>
            <a:r>
              <a:rPr lang="ru-RU" b="1" dirty="0" err="1" smtClean="0"/>
              <a:t>чудових</a:t>
            </a:r>
            <a:r>
              <a:rPr lang="ru-RU" b="1" dirty="0" smtClean="0"/>
              <a:t> мечетей, </a:t>
            </a:r>
            <a:r>
              <a:rPr lang="ru-RU" b="1" dirty="0" err="1" smtClean="0"/>
              <a:t>найвідоміша</a:t>
            </a:r>
            <a:r>
              <a:rPr lang="ru-RU" b="1" dirty="0" smtClean="0"/>
              <a:t> - мечеть </a:t>
            </a:r>
            <a:r>
              <a:rPr lang="ru-RU" b="1" dirty="0" err="1" smtClean="0"/>
              <a:t>Джумейра</a:t>
            </a:r>
            <a:r>
              <a:rPr lang="ru-RU" b="1" dirty="0" smtClean="0"/>
              <a:t>. Але </a:t>
            </a:r>
            <a:r>
              <a:rPr lang="ru-RU" b="1" dirty="0" err="1" smtClean="0"/>
              <a:t>більш</a:t>
            </a:r>
            <a:r>
              <a:rPr lang="ru-RU" b="1" dirty="0" smtClean="0"/>
              <a:t> за все </a:t>
            </a:r>
            <a:r>
              <a:rPr lang="ru-RU" b="1" dirty="0" err="1" smtClean="0"/>
              <a:t>Емірати</a:t>
            </a:r>
            <a:r>
              <a:rPr lang="ru-RU" b="1" dirty="0" smtClean="0"/>
              <a:t> </a:t>
            </a:r>
            <a:r>
              <a:rPr lang="ru-RU" b="1" dirty="0" err="1" smtClean="0"/>
              <a:t>вражають</a:t>
            </a:r>
            <a:r>
              <a:rPr lang="ru-RU" b="1" dirty="0" smtClean="0"/>
              <a:t>, </a:t>
            </a:r>
            <a:r>
              <a:rPr lang="ru-RU" b="1" dirty="0" err="1" smtClean="0"/>
              <a:t>мабуть</a:t>
            </a:r>
            <a:r>
              <a:rPr lang="ru-RU" b="1" dirty="0" smtClean="0"/>
              <a:t>, </a:t>
            </a:r>
            <a:r>
              <a:rPr lang="ru-RU" b="1" dirty="0" err="1" smtClean="0"/>
              <a:t>рукотворними</a:t>
            </a:r>
            <a:r>
              <a:rPr lang="ru-RU" b="1" dirty="0" smtClean="0"/>
              <a:t> островами - </a:t>
            </a:r>
            <a:r>
              <a:rPr lang="ru-RU" b="1" dirty="0" err="1" smtClean="0"/>
              <a:t>найбільш</a:t>
            </a:r>
            <a:r>
              <a:rPr lang="ru-RU" b="1" dirty="0" smtClean="0"/>
              <a:t> </a:t>
            </a:r>
            <a:r>
              <a:rPr lang="ru-RU" b="1" dirty="0" err="1" smtClean="0"/>
              <a:t>вражаючими</a:t>
            </a:r>
            <a:r>
              <a:rPr lang="ru-RU" b="1" dirty="0" smtClean="0"/>
              <a:t> «</a:t>
            </a:r>
            <a:r>
              <a:rPr lang="ru-RU" b="1" dirty="0" err="1" smtClean="0"/>
              <a:t>будівлями</a:t>
            </a:r>
            <a:r>
              <a:rPr lang="ru-RU" b="1" dirty="0" smtClean="0"/>
              <a:t>» в </a:t>
            </a:r>
            <a:r>
              <a:rPr lang="ru-RU" b="1" dirty="0" err="1" smtClean="0"/>
              <a:t>світі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92162" name="Picture 2" descr="ÐÐ°ÑÑÐ¸Ð½ÐºÐ¸ Ð¿Ð¾ Ð·Ð°Ð¿ÑÐ¾ÑÑ Ð´ÑÐ±Ð°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642918"/>
            <a:ext cx="750747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0578" y="214290"/>
            <a:ext cx="37147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Гоа</a:t>
            </a:r>
            <a:r>
              <a:rPr lang="ru-RU" b="1" dirty="0" smtClean="0"/>
              <a:t> - </a:t>
            </a:r>
            <a:r>
              <a:rPr lang="ru-RU" b="1" dirty="0" err="1" smtClean="0"/>
              <a:t>найбільш</a:t>
            </a:r>
            <a:r>
              <a:rPr lang="ru-RU" b="1" dirty="0" smtClean="0"/>
              <a:t> </a:t>
            </a:r>
            <a:r>
              <a:rPr lang="ru-RU" b="1" dirty="0" err="1" smtClean="0"/>
              <a:t>популярний</a:t>
            </a:r>
            <a:r>
              <a:rPr lang="ru-RU" b="1" dirty="0" smtClean="0"/>
              <a:t> </a:t>
            </a:r>
            <a:r>
              <a:rPr lang="ru-RU" b="1" dirty="0" err="1" smtClean="0"/>
              <a:t>курортний</a:t>
            </a:r>
            <a:r>
              <a:rPr lang="ru-RU" b="1" dirty="0" smtClean="0"/>
              <a:t> </a:t>
            </a:r>
            <a:r>
              <a:rPr lang="ru-RU" b="1" dirty="0" err="1" smtClean="0"/>
              <a:t>напрямок</a:t>
            </a:r>
            <a:r>
              <a:rPr lang="ru-RU" b="1" dirty="0" smtClean="0"/>
              <a:t> </a:t>
            </a:r>
            <a:r>
              <a:rPr lang="ru-RU" b="1" dirty="0" err="1" smtClean="0"/>
              <a:t>Індії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один </a:t>
            </a:r>
            <a:r>
              <a:rPr lang="ru-RU" b="1" dirty="0" err="1" smtClean="0"/>
              <a:t>серед</a:t>
            </a:r>
            <a:r>
              <a:rPr lang="ru-RU" b="1" dirty="0" smtClean="0"/>
              <a:t> </a:t>
            </a:r>
            <a:r>
              <a:rPr lang="ru-RU" b="1" dirty="0" err="1" smtClean="0"/>
              <a:t>кращих</a:t>
            </a:r>
            <a:r>
              <a:rPr lang="ru-RU" b="1" dirty="0" smtClean="0"/>
              <a:t> в </a:t>
            </a:r>
            <a:r>
              <a:rPr lang="ru-RU" b="1" dirty="0" err="1" smtClean="0"/>
              <a:t>світі</a:t>
            </a:r>
            <a:r>
              <a:rPr lang="ru-RU" b="1" dirty="0" smtClean="0"/>
              <a:t>. </a:t>
            </a:r>
            <a:r>
              <a:rPr lang="ru-RU" b="1" dirty="0" err="1" smtClean="0"/>
              <a:t>Гоа</a:t>
            </a:r>
            <a:r>
              <a:rPr lang="ru-RU" b="1" dirty="0" smtClean="0"/>
              <a:t> </a:t>
            </a:r>
            <a:r>
              <a:rPr lang="ru-RU" b="1" dirty="0" err="1" smtClean="0"/>
              <a:t>пропонує</a:t>
            </a:r>
            <a:r>
              <a:rPr lang="ru-RU" b="1" dirty="0" smtClean="0"/>
              <a:t> </a:t>
            </a:r>
            <a:r>
              <a:rPr lang="ru-RU" b="1" dirty="0" err="1" smtClean="0"/>
              <a:t>безліч</a:t>
            </a:r>
            <a:r>
              <a:rPr lang="ru-RU" b="1" dirty="0" smtClean="0"/>
              <a:t> </a:t>
            </a:r>
            <a:r>
              <a:rPr lang="ru-RU" b="1" dirty="0" err="1" smtClean="0"/>
              <a:t>варіантів</a:t>
            </a:r>
            <a:r>
              <a:rPr lang="ru-RU" b="1" dirty="0" smtClean="0"/>
              <a:t> як </a:t>
            </a:r>
            <a:r>
              <a:rPr lang="ru-RU" b="1" dirty="0" err="1" smtClean="0"/>
              <a:t>організованого</a:t>
            </a:r>
            <a:r>
              <a:rPr lang="ru-RU" b="1" dirty="0" smtClean="0"/>
              <a:t>, так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самостійного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. Тут </a:t>
            </a:r>
            <a:r>
              <a:rPr lang="ru-RU" b="1" dirty="0" err="1" smtClean="0"/>
              <a:t>організовані</a:t>
            </a:r>
            <a:r>
              <a:rPr lang="ru-RU" b="1" dirty="0" smtClean="0"/>
              <a:t> </a:t>
            </a:r>
            <a:r>
              <a:rPr lang="ru-RU" b="1" dirty="0" err="1" smtClean="0"/>
              <a:t>всі</a:t>
            </a:r>
            <a:r>
              <a:rPr lang="ru-RU" b="1" dirty="0" smtClean="0"/>
              <a:t> </a:t>
            </a:r>
            <a:r>
              <a:rPr lang="ru-RU" b="1" dirty="0" err="1" smtClean="0"/>
              <a:t>види</a:t>
            </a:r>
            <a:r>
              <a:rPr lang="ru-RU" b="1" dirty="0" smtClean="0"/>
              <a:t> </a:t>
            </a:r>
            <a:r>
              <a:rPr lang="ru-RU" b="1" dirty="0" err="1" smtClean="0"/>
              <a:t>водних</a:t>
            </a:r>
            <a:r>
              <a:rPr lang="ru-RU" b="1" dirty="0" smtClean="0"/>
              <a:t> </a:t>
            </a:r>
            <a:r>
              <a:rPr lang="ru-RU" b="1" dirty="0" err="1" smtClean="0"/>
              <a:t>розваг</a:t>
            </a:r>
            <a:r>
              <a:rPr lang="ru-RU" b="1" dirty="0" smtClean="0"/>
              <a:t>, </a:t>
            </a:r>
            <a:r>
              <a:rPr lang="ru-RU" b="1" dirty="0" err="1" smtClean="0"/>
              <a:t>екскурсії</a:t>
            </a:r>
            <a:r>
              <a:rPr lang="ru-RU" b="1" dirty="0" smtClean="0"/>
              <a:t> до </a:t>
            </a:r>
            <a:r>
              <a:rPr lang="ru-RU" b="1" dirty="0" err="1" smtClean="0"/>
              <a:t>природних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архітектурних</a:t>
            </a:r>
            <a:r>
              <a:rPr lang="ru-RU" b="1" dirty="0" smtClean="0"/>
              <a:t> </a:t>
            </a:r>
            <a:r>
              <a:rPr lang="ru-RU" b="1" dirty="0" err="1" smtClean="0"/>
              <a:t>пам'яток</a:t>
            </a:r>
            <a:r>
              <a:rPr lang="ru-RU" b="1" dirty="0" smtClean="0"/>
              <a:t>. </a:t>
            </a:r>
            <a:r>
              <a:rPr lang="ru-RU" b="1" dirty="0" err="1" smtClean="0"/>
              <a:t>Відвідавши</a:t>
            </a:r>
            <a:r>
              <a:rPr lang="ru-RU" b="1" dirty="0" smtClean="0"/>
              <a:t> </a:t>
            </a:r>
            <a:r>
              <a:rPr lang="ru-RU" b="1" dirty="0" err="1" smtClean="0"/>
              <a:t>цей</a:t>
            </a:r>
            <a:r>
              <a:rPr lang="ru-RU" b="1" dirty="0" smtClean="0"/>
              <a:t> штат,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 smtClean="0"/>
              <a:t>неодмінно</a:t>
            </a:r>
            <a:r>
              <a:rPr lang="ru-RU" b="1" dirty="0" smtClean="0"/>
              <a:t> </a:t>
            </a:r>
            <a:r>
              <a:rPr lang="ru-RU" b="1" dirty="0" err="1" smtClean="0"/>
              <a:t>побачити</a:t>
            </a:r>
            <a:r>
              <a:rPr lang="ru-RU" b="1" dirty="0" smtClean="0"/>
              <a:t> </a:t>
            </a:r>
            <a:r>
              <a:rPr lang="ru-RU" b="1" dirty="0" err="1" smtClean="0"/>
              <a:t>місцеві</a:t>
            </a:r>
            <a:r>
              <a:rPr lang="ru-RU" b="1" dirty="0" smtClean="0"/>
              <a:t> озера, </a:t>
            </a:r>
            <a:r>
              <a:rPr lang="ru-RU" b="1" dirty="0" err="1" smtClean="0"/>
              <a:t>водоспади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мальовничі</a:t>
            </a:r>
            <a:r>
              <a:rPr lang="ru-RU" b="1" dirty="0" smtClean="0"/>
              <a:t> </a:t>
            </a:r>
            <a:r>
              <a:rPr lang="ru-RU" b="1" dirty="0" err="1" smtClean="0"/>
              <a:t>сільськогосподарські</a:t>
            </a:r>
            <a:r>
              <a:rPr lang="ru-RU" b="1" dirty="0" smtClean="0"/>
              <a:t> </a:t>
            </a:r>
            <a:r>
              <a:rPr lang="ru-RU" b="1" dirty="0" err="1" smtClean="0"/>
              <a:t>плантації</a:t>
            </a:r>
            <a:r>
              <a:rPr lang="ru-RU" b="1" dirty="0" smtClean="0"/>
              <a:t>. </a:t>
            </a:r>
            <a:r>
              <a:rPr lang="ru-RU" b="1" dirty="0" err="1" smtClean="0"/>
              <a:t>Справжньою</a:t>
            </a:r>
            <a:r>
              <a:rPr lang="ru-RU" b="1" dirty="0" smtClean="0"/>
              <a:t> </a:t>
            </a:r>
            <a:r>
              <a:rPr lang="ru-RU" b="1" dirty="0" err="1" smtClean="0"/>
              <a:t>родзинкою</a:t>
            </a:r>
            <a:r>
              <a:rPr lang="ru-RU" b="1" dirty="0" smtClean="0"/>
              <a:t> курорту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танцювальні</a:t>
            </a:r>
            <a:r>
              <a:rPr lang="ru-RU" b="1" dirty="0" smtClean="0"/>
              <a:t> </a:t>
            </a:r>
            <a:r>
              <a:rPr lang="ru-RU" b="1" dirty="0" err="1" smtClean="0"/>
              <a:t>вечори</a:t>
            </a:r>
            <a:r>
              <a:rPr lang="ru-RU" b="1" dirty="0" smtClean="0"/>
              <a:t> на пляжах. </a:t>
            </a:r>
            <a:r>
              <a:rPr lang="ru-RU" b="1" dirty="0" err="1" smtClean="0"/>
              <a:t>Популярний</a:t>
            </a:r>
            <a:r>
              <a:rPr lang="ru-RU" b="1" dirty="0" smtClean="0"/>
              <a:t> </a:t>
            </a:r>
            <a:r>
              <a:rPr lang="ru-RU" b="1" dirty="0" err="1" smtClean="0"/>
              <a:t>музичний</a:t>
            </a:r>
            <a:r>
              <a:rPr lang="ru-RU" b="1" dirty="0" smtClean="0"/>
              <a:t> </a:t>
            </a:r>
            <a:r>
              <a:rPr lang="ru-RU" b="1" dirty="0" err="1" smtClean="0"/>
              <a:t>напрям</a:t>
            </a:r>
            <a:r>
              <a:rPr lang="ru-RU" b="1" dirty="0" smtClean="0"/>
              <a:t> - транс. </a:t>
            </a:r>
            <a:r>
              <a:rPr lang="ru-RU" b="1" dirty="0" err="1" smtClean="0"/>
              <a:t>Тисячі</a:t>
            </a:r>
            <a:r>
              <a:rPr lang="ru-RU" b="1" dirty="0" smtClean="0"/>
              <a:t> людей </a:t>
            </a:r>
            <a:r>
              <a:rPr lang="ru-RU" b="1" dirty="0" err="1" smtClean="0"/>
              <a:t>збираються</a:t>
            </a:r>
            <a:r>
              <a:rPr lang="ru-RU" b="1" dirty="0" smtClean="0"/>
              <a:t>, </a:t>
            </a: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насолодитися</a:t>
            </a:r>
            <a:r>
              <a:rPr lang="ru-RU" b="1" dirty="0" smtClean="0"/>
              <a:t> </a:t>
            </a:r>
            <a:r>
              <a:rPr lang="ru-RU" b="1" dirty="0" err="1" smtClean="0"/>
              <a:t>музикою</a:t>
            </a:r>
            <a:r>
              <a:rPr lang="ru-RU" b="1" dirty="0" smtClean="0"/>
              <a:t>, танцем, </a:t>
            </a:r>
            <a:r>
              <a:rPr lang="ru-RU" b="1" dirty="0" err="1" smtClean="0"/>
              <a:t>спілкуванням</a:t>
            </a:r>
            <a:r>
              <a:rPr lang="ru-RU" b="1" dirty="0" smtClean="0"/>
              <a:t>, красою заходу </a:t>
            </a:r>
            <a:r>
              <a:rPr lang="ru-RU" b="1" dirty="0" err="1" smtClean="0"/>
              <a:t>і</a:t>
            </a:r>
            <a:r>
              <a:rPr lang="ru-RU" b="1" dirty="0" smtClean="0"/>
              <a:t> океану.</a:t>
            </a:r>
            <a:endParaRPr lang="ru-RU" b="1" dirty="0"/>
          </a:p>
        </p:txBody>
      </p:sp>
      <p:sp>
        <p:nvSpPr>
          <p:cNvPr id="93186" name="AutoShape 2" descr="ÐÐ°ÑÑÐ¸Ð½ÐºÐ¸ Ð¿Ð¾ Ð·Ð°Ð¿ÑÐ¾ÑÑ Ð³Ð¾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88" name="AutoShape 4" descr="ÐÐ°ÑÑÐ¸Ð½ÐºÐ¸ Ð¿Ð¾ Ð·Ð°Ð¿ÑÐ¾ÑÑ Ð³Ð¾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90" name="AutoShape 6" descr="ÐÐ°ÑÑÐ¸Ð½ÐºÐ¸ Ð¿Ð¾ Ð·Ð°Ð¿ÑÐ¾ÑÑ Ð³Ð¾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319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4024298" cy="3000396"/>
          </a:xfrm>
          <a:prstGeom prst="rect">
            <a:avLst/>
          </a:prstGeom>
          <a:noFill/>
        </p:spPr>
      </p:pic>
      <p:pic>
        <p:nvPicPr>
          <p:cNvPr id="93194" name="Picture 10" descr="ÐÐ°ÑÑÐ¸Ð½ÐºÐ¸ Ð¿Ð¾ Ð·Ð°Ð¿ÑÐ¾ÑÑ Ð³Ð¾Ð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092" y="0"/>
            <a:ext cx="6000792" cy="3076557"/>
          </a:xfrm>
          <a:prstGeom prst="rect">
            <a:avLst/>
          </a:prstGeom>
          <a:noFill/>
        </p:spPr>
      </p:pic>
      <p:pic>
        <p:nvPicPr>
          <p:cNvPr id="93196" name="Picture 12" descr="ÐÐ°ÑÑÐ¸Ð½ÐºÐ¸ Ð¿Ð¾ Ð·Ð°Ð¿ÑÐ¾ÑÑ Ð³Ð¾Ð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36" y="3143248"/>
            <a:ext cx="4127731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4826" y="714356"/>
            <a:ext cx="40005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Гавайські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острови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- не </a:t>
            </a:r>
            <a:r>
              <a:rPr lang="ru-RU" b="1" dirty="0" err="1" smtClean="0"/>
              <a:t>тільки</a:t>
            </a:r>
            <a:r>
              <a:rPr lang="ru-RU" b="1" dirty="0" smtClean="0"/>
              <a:t> </a:t>
            </a:r>
            <a:r>
              <a:rPr lang="ru-RU" b="1" dirty="0" err="1" smtClean="0"/>
              <a:t>одне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кращих</a:t>
            </a:r>
            <a:r>
              <a:rPr lang="ru-RU" b="1" dirty="0" smtClean="0"/>
              <a:t> </a:t>
            </a:r>
            <a:r>
              <a:rPr lang="ru-RU" b="1" dirty="0" err="1" smtClean="0"/>
              <a:t>курортних</a:t>
            </a:r>
            <a:r>
              <a:rPr lang="ru-RU" b="1" dirty="0" smtClean="0"/>
              <a:t> </a:t>
            </a:r>
            <a:r>
              <a:rPr lang="ru-RU" b="1" dirty="0" err="1" smtClean="0"/>
              <a:t>місць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.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територія</a:t>
            </a:r>
            <a:r>
              <a:rPr lang="ru-RU" b="1" dirty="0" smtClean="0"/>
              <a:t> </a:t>
            </a:r>
            <a:r>
              <a:rPr lang="ru-RU" b="1" dirty="0" err="1" smtClean="0"/>
              <a:t>екзотики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контрастів</a:t>
            </a:r>
            <a:r>
              <a:rPr lang="ru-RU" b="1" dirty="0" smtClean="0"/>
              <a:t>! Тут </a:t>
            </a:r>
            <a:r>
              <a:rPr lang="ru-RU" b="1" dirty="0" err="1" smtClean="0"/>
              <a:t>сусідять</a:t>
            </a:r>
            <a:r>
              <a:rPr lang="ru-RU" b="1" dirty="0" smtClean="0"/>
              <a:t> </a:t>
            </a:r>
            <a:r>
              <a:rPr lang="ru-RU" b="1" dirty="0" err="1" smtClean="0"/>
              <a:t>діючі</a:t>
            </a:r>
            <a:r>
              <a:rPr lang="ru-RU" b="1" dirty="0" smtClean="0"/>
              <a:t> </a:t>
            </a:r>
            <a:r>
              <a:rPr lang="ru-RU" b="1" dirty="0" err="1" smtClean="0"/>
              <a:t>вулкани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чудові</a:t>
            </a:r>
            <a:r>
              <a:rPr lang="ru-RU" b="1" dirty="0" smtClean="0"/>
              <a:t> </a:t>
            </a:r>
            <a:r>
              <a:rPr lang="ru-RU" b="1" dirty="0" err="1" smtClean="0"/>
              <a:t>водоспади</a:t>
            </a:r>
            <a:r>
              <a:rPr lang="ru-RU" b="1" dirty="0" smtClean="0"/>
              <a:t>, </a:t>
            </a:r>
            <a:r>
              <a:rPr lang="ru-RU" b="1" dirty="0" err="1" smtClean="0"/>
              <a:t>засніжені</a:t>
            </a:r>
            <a:r>
              <a:rPr lang="ru-RU" b="1" dirty="0" smtClean="0"/>
              <a:t> </a:t>
            </a:r>
            <a:r>
              <a:rPr lang="ru-RU" b="1" dirty="0" err="1" smtClean="0"/>
              <a:t>вершини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папоротеві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бамбукові</a:t>
            </a:r>
            <a:r>
              <a:rPr lang="ru-RU" b="1" dirty="0" smtClean="0"/>
              <a:t> </a:t>
            </a:r>
            <a:r>
              <a:rPr lang="ru-RU" b="1" dirty="0" err="1" smtClean="0"/>
              <a:t>ліси</a:t>
            </a:r>
            <a:r>
              <a:rPr lang="ru-RU" b="1" dirty="0" smtClean="0"/>
              <a:t>, </a:t>
            </a:r>
            <a:r>
              <a:rPr lang="ru-RU" b="1" dirty="0" err="1" smtClean="0"/>
              <a:t>мляві</a:t>
            </a:r>
            <a:r>
              <a:rPr lang="ru-RU" b="1" dirty="0" smtClean="0"/>
              <a:t> </a:t>
            </a:r>
            <a:r>
              <a:rPr lang="ru-RU" b="1" dirty="0" err="1" smtClean="0"/>
              <a:t>пустелі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квітучі</a:t>
            </a:r>
            <a:r>
              <a:rPr lang="ru-RU" b="1" dirty="0" smtClean="0"/>
              <a:t> </a:t>
            </a:r>
            <a:r>
              <a:rPr lang="ru-RU" b="1" dirty="0" err="1" smtClean="0"/>
              <a:t>орхідеї</a:t>
            </a:r>
            <a:r>
              <a:rPr lang="ru-RU" b="1" dirty="0" smtClean="0"/>
              <a:t>. З одного боку, тут </a:t>
            </a:r>
            <a:r>
              <a:rPr lang="ru-RU" b="1" dirty="0" err="1" smtClean="0"/>
              <a:t>безліч</a:t>
            </a:r>
            <a:r>
              <a:rPr lang="ru-RU" b="1" dirty="0" smtClean="0"/>
              <a:t> лагун </a:t>
            </a:r>
            <a:r>
              <a:rPr lang="ru-RU" b="1" dirty="0" err="1" smtClean="0"/>
              <a:t>і</a:t>
            </a:r>
            <a:r>
              <a:rPr lang="ru-RU" b="1" dirty="0" smtClean="0"/>
              <a:t> бухт, </a:t>
            </a:r>
            <a:r>
              <a:rPr lang="ru-RU" b="1" dirty="0" err="1" smtClean="0"/>
              <a:t>зручних</a:t>
            </a:r>
            <a:r>
              <a:rPr lang="ru-RU" b="1" dirty="0" smtClean="0"/>
              <a:t> для </a:t>
            </a:r>
            <a:r>
              <a:rPr lang="ru-RU" b="1" dirty="0" err="1" smtClean="0"/>
              <a:t>підводних</a:t>
            </a:r>
            <a:r>
              <a:rPr lang="ru-RU" b="1" dirty="0" smtClean="0"/>
              <a:t> </a:t>
            </a:r>
            <a:r>
              <a:rPr lang="ru-RU" b="1" dirty="0" err="1" smtClean="0"/>
              <a:t>занурень</a:t>
            </a:r>
            <a:r>
              <a:rPr lang="ru-RU" b="1" dirty="0" smtClean="0"/>
              <a:t>. З </a:t>
            </a:r>
            <a:r>
              <a:rPr lang="ru-RU" b="1" dirty="0" err="1" smtClean="0"/>
              <a:t>іншого</a:t>
            </a:r>
            <a:r>
              <a:rPr lang="ru-RU" b="1" dirty="0" smtClean="0"/>
              <a:t> - </a:t>
            </a:r>
            <a:r>
              <a:rPr lang="ru-RU" b="1" dirty="0" err="1" smtClean="0"/>
              <a:t>високі</a:t>
            </a:r>
            <a:r>
              <a:rPr lang="ru-RU" b="1" dirty="0" smtClean="0"/>
              <a:t> </a:t>
            </a:r>
            <a:r>
              <a:rPr lang="ru-RU" b="1" dirty="0" err="1" smtClean="0"/>
              <a:t>приливні</a:t>
            </a:r>
            <a:r>
              <a:rPr lang="ru-RU" b="1" dirty="0" smtClean="0"/>
              <a:t> </a:t>
            </a:r>
            <a:r>
              <a:rPr lang="ru-RU" b="1" dirty="0" err="1" smtClean="0"/>
              <a:t>хвилі</a:t>
            </a:r>
            <a:r>
              <a:rPr lang="ru-RU" b="1" dirty="0" smtClean="0"/>
              <a:t> </a:t>
            </a:r>
            <a:r>
              <a:rPr lang="ru-RU" b="1" dirty="0" err="1" smtClean="0"/>
              <a:t>роблять</a:t>
            </a:r>
            <a:r>
              <a:rPr lang="ru-RU" b="1" dirty="0" smtClean="0"/>
              <a:t> </a:t>
            </a:r>
            <a:r>
              <a:rPr lang="ru-RU" b="1" dirty="0" err="1" smtClean="0"/>
              <a:t>архіпелаг</a:t>
            </a:r>
            <a:r>
              <a:rPr lang="ru-RU" b="1" dirty="0" smtClean="0"/>
              <a:t> особливо </a:t>
            </a:r>
            <a:r>
              <a:rPr lang="ru-RU" b="1" dirty="0" err="1" smtClean="0"/>
              <a:t>популярним</a:t>
            </a:r>
            <a:r>
              <a:rPr lang="ru-RU" b="1" dirty="0" smtClean="0"/>
              <a:t> </a:t>
            </a:r>
            <a:r>
              <a:rPr lang="ru-RU" b="1" dirty="0" err="1" smtClean="0"/>
              <a:t>серед</a:t>
            </a:r>
            <a:r>
              <a:rPr lang="ru-RU" b="1" dirty="0" smtClean="0"/>
              <a:t> </a:t>
            </a:r>
            <a:r>
              <a:rPr lang="ru-RU" b="1" dirty="0" err="1" smtClean="0"/>
              <a:t>серферів</a:t>
            </a:r>
            <a:r>
              <a:rPr lang="ru-RU" b="1" dirty="0" smtClean="0"/>
              <a:t>.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туристів</a:t>
            </a:r>
            <a:r>
              <a:rPr lang="ru-RU" b="1" dirty="0" smtClean="0"/>
              <a:t>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вразити</a:t>
            </a:r>
            <a:r>
              <a:rPr lang="ru-RU" b="1" dirty="0" smtClean="0"/>
              <a:t> </a:t>
            </a:r>
            <a:r>
              <a:rPr lang="ru-RU" b="1" dirty="0" err="1" smtClean="0"/>
              <a:t>великі</a:t>
            </a:r>
            <a:r>
              <a:rPr lang="ru-RU" b="1" dirty="0" smtClean="0"/>
              <a:t> </a:t>
            </a:r>
            <a:r>
              <a:rPr lang="ru-RU" b="1" dirty="0" err="1" smtClean="0"/>
              <a:t>лавові</a:t>
            </a:r>
            <a:r>
              <a:rPr lang="ru-RU" b="1" dirty="0" smtClean="0"/>
              <a:t> поля, </a:t>
            </a:r>
            <a:r>
              <a:rPr lang="ru-RU" b="1" dirty="0" err="1" smtClean="0"/>
              <a:t>плантації</a:t>
            </a:r>
            <a:r>
              <a:rPr lang="ru-RU" b="1" dirty="0" smtClean="0"/>
              <a:t> </a:t>
            </a:r>
            <a:r>
              <a:rPr lang="ru-RU" b="1" dirty="0" err="1" smtClean="0"/>
              <a:t>кави</a:t>
            </a:r>
            <a:r>
              <a:rPr lang="ru-RU" b="1" dirty="0" smtClean="0"/>
              <a:t>, </a:t>
            </a:r>
            <a:r>
              <a:rPr lang="ru-RU" b="1" dirty="0" err="1" smtClean="0"/>
              <a:t>цукрової</a:t>
            </a:r>
            <a:r>
              <a:rPr lang="ru-RU" b="1" dirty="0" smtClean="0"/>
              <a:t> </a:t>
            </a:r>
            <a:r>
              <a:rPr lang="ru-RU" b="1" dirty="0" err="1" smtClean="0"/>
              <a:t>тростини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ананасів</a:t>
            </a:r>
            <a:r>
              <a:rPr lang="ru-RU" b="1" dirty="0" smtClean="0"/>
              <a:t>, </a:t>
            </a:r>
            <a:r>
              <a:rPr lang="ru-RU" b="1" dirty="0" err="1" smtClean="0"/>
              <a:t>відомі</a:t>
            </a:r>
            <a:r>
              <a:rPr lang="ru-RU" b="1" dirty="0" smtClean="0"/>
              <a:t> поля для гольфу.</a:t>
            </a:r>
            <a:endParaRPr lang="ru-RU" b="1" dirty="0"/>
          </a:p>
        </p:txBody>
      </p:sp>
      <p:pic>
        <p:nvPicPr>
          <p:cNvPr id="94210" name="Picture 2" descr="ÐÐ°ÑÑÐ¸Ð½ÐºÐ¸ Ð¿Ð¾ Ð·Ð°Ð¿ÑÐ¾ÑÑ Ð³Ð°Ð²Ð°Ñ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74" y="0"/>
            <a:ext cx="7215238" cy="3933825"/>
          </a:xfrm>
          <a:prstGeom prst="rect">
            <a:avLst/>
          </a:prstGeom>
          <a:noFill/>
        </p:spPr>
      </p:pic>
      <p:pic>
        <p:nvPicPr>
          <p:cNvPr id="94212" name="Picture 4" descr="ÐÐ°ÑÑÐ¸Ð½ÐºÐ¸ Ð¿Ð¾ Ð·Ð°Ð¿ÑÐ¾ÑÑ Ð³Ð°Ð²Ð°Ñ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46" y="4357695"/>
            <a:ext cx="3738546" cy="2500306"/>
          </a:xfrm>
          <a:prstGeom prst="rect">
            <a:avLst/>
          </a:prstGeom>
          <a:noFill/>
        </p:spPr>
      </p:pic>
      <p:pic>
        <p:nvPicPr>
          <p:cNvPr id="9421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60" y="4357694"/>
            <a:ext cx="4000490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58182" y="394692"/>
            <a:ext cx="383381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Пуерто-Плата</a:t>
            </a:r>
            <a:r>
              <a:rPr lang="ru-RU" b="1" dirty="0" smtClean="0"/>
              <a:t> - </a:t>
            </a:r>
            <a:r>
              <a:rPr lang="ru-RU" b="1" dirty="0" err="1" smtClean="0"/>
              <a:t>місто-курорт</a:t>
            </a:r>
            <a:r>
              <a:rPr lang="ru-RU" b="1" dirty="0" smtClean="0"/>
              <a:t> на </a:t>
            </a:r>
            <a:r>
              <a:rPr lang="ru-RU" b="1" dirty="0" err="1" smtClean="0"/>
              <a:t>півночі</a:t>
            </a:r>
            <a:r>
              <a:rPr lang="ru-RU" b="1" dirty="0" smtClean="0"/>
              <a:t> </a:t>
            </a:r>
            <a:r>
              <a:rPr lang="ru-RU" b="1" dirty="0" err="1" smtClean="0"/>
              <a:t>Домініканської</a:t>
            </a:r>
            <a:r>
              <a:rPr lang="ru-RU" b="1" dirty="0" smtClean="0"/>
              <a:t> </a:t>
            </a:r>
            <a:r>
              <a:rPr lang="ru-RU" b="1" dirty="0" err="1" smtClean="0"/>
              <a:t>Республіки</a:t>
            </a:r>
            <a:r>
              <a:rPr lang="ru-RU" b="1" dirty="0" smtClean="0"/>
              <a:t>, </a:t>
            </a:r>
            <a:r>
              <a:rPr lang="ru-RU" b="1" dirty="0" err="1" smtClean="0"/>
              <a:t>повна</a:t>
            </a:r>
            <a:r>
              <a:rPr lang="ru-RU" b="1" dirty="0" smtClean="0"/>
              <a:t> </a:t>
            </a:r>
            <a:r>
              <a:rPr lang="ru-RU" b="1" dirty="0" err="1" smtClean="0"/>
              <a:t>назва</a:t>
            </a:r>
            <a:r>
              <a:rPr lang="ru-RU" b="1" dirty="0" smtClean="0"/>
              <a:t> </a:t>
            </a:r>
            <a:r>
              <a:rPr lang="ru-RU" b="1" dirty="0" err="1" smtClean="0"/>
              <a:t>якого</a:t>
            </a:r>
            <a:r>
              <a:rPr lang="ru-RU" b="1" dirty="0" smtClean="0"/>
              <a:t> - Сан </a:t>
            </a:r>
            <a:r>
              <a:rPr lang="ru-RU" b="1" dirty="0" err="1" smtClean="0"/>
              <a:t>Філіпе-Де-Пуерто-Плата</a:t>
            </a:r>
            <a:r>
              <a:rPr lang="ru-RU" b="1" dirty="0" smtClean="0"/>
              <a:t>. </a:t>
            </a:r>
            <a:r>
              <a:rPr lang="ru-RU" b="1" dirty="0" err="1" smtClean="0"/>
              <a:t>Крім</a:t>
            </a:r>
            <a:r>
              <a:rPr lang="ru-RU" b="1" dirty="0" smtClean="0"/>
              <a:t> </a:t>
            </a:r>
            <a:r>
              <a:rPr lang="ru-RU" b="1" dirty="0" err="1" smtClean="0"/>
              <a:t>дивовижних</a:t>
            </a:r>
            <a:r>
              <a:rPr lang="ru-RU" b="1" dirty="0" smtClean="0"/>
              <a:t> </a:t>
            </a:r>
            <a:r>
              <a:rPr lang="ru-RU" b="1" dirty="0" err="1" smtClean="0"/>
              <a:t>джунглів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білосніжних</a:t>
            </a:r>
            <a:r>
              <a:rPr lang="ru-RU" b="1" dirty="0" smtClean="0"/>
              <a:t> </a:t>
            </a:r>
            <a:r>
              <a:rPr lang="ru-RU" b="1" dirty="0" err="1" smtClean="0"/>
              <a:t>пляжів</a:t>
            </a:r>
            <a:r>
              <a:rPr lang="ru-RU" b="1" dirty="0" smtClean="0"/>
              <a:t> </a:t>
            </a:r>
            <a:r>
              <a:rPr lang="ru-RU" b="1" dirty="0" err="1" smtClean="0"/>
              <a:t>завдовжки</a:t>
            </a:r>
            <a:r>
              <a:rPr lang="ru-RU" b="1" dirty="0" smtClean="0"/>
              <a:t> в 120 км, </a:t>
            </a:r>
            <a:r>
              <a:rPr lang="ru-RU" b="1" dirty="0" err="1" smtClean="0"/>
              <a:t>Пуерто-Плата</a:t>
            </a:r>
            <a:r>
              <a:rPr lang="ru-RU" b="1" dirty="0" smtClean="0"/>
              <a:t> славиться романтичною </a:t>
            </a:r>
            <a:r>
              <a:rPr lang="ru-RU" b="1" dirty="0" err="1" smtClean="0"/>
              <a:t>середньовічною</a:t>
            </a:r>
            <a:r>
              <a:rPr lang="ru-RU" b="1" dirty="0" smtClean="0"/>
              <a:t> </a:t>
            </a:r>
            <a:r>
              <a:rPr lang="ru-RU" b="1" dirty="0" err="1" smtClean="0"/>
              <a:t>архітектурою</a:t>
            </a:r>
            <a:r>
              <a:rPr lang="ru-RU" b="1" dirty="0" smtClean="0"/>
              <a:t>. </a:t>
            </a:r>
            <a:r>
              <a:rPr lang="ru-RU" b="1" dirty="0" err="1" smtClean="0"/>
              <a:t>Розкішні</a:t>
            </a:r>
            <a:r>
              <a:rPr lang="ru-RU" b="1" dirty="0" smtClean="0"/>
              <a:t> </a:t>
            </a:r>
            <a:r>
              <a:rPr lang="ru-RU" b="1" dirty="0" err="1" smtClean="0"/>
              <a:t>вікторіанські</a:t>
            </a:r>
            <a:r>
              <a:rPr lang="ru-RU" b="1" dirty="0" smtClean="0"/>
              <a:t> особняки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музеї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року в </a:t>
            </a:r>
            <a:r>
              <a:rPr lang="ru-RU" b="1" dirty="0" err="1" smtClean="0"/>
              <a:t>рік</a:t>
            </a:r>
            <a:r>
              <a:rPr lang="ru-RU" b="1" dirty="0" smtClean="0"/>
              <a:t> </a:t>
            </a:r>
            <a:r>
              <a:rPr lang="ru-RU" b="1" dirty="0" err="1" smtClean="0"/>
              <a:t>приваблюють</a:t>
            </a:r>
            <a:r>
              <a:rPr lang="ru-RU" b="1" dirty="0" smtClean="0"/>
              <a:t> потоки </a:t>
            </a:r>
            <a:r>
              <a:rPr lang="ru-RU" b="1" dirty="0" err="1" smtClean="0"/>
              <a:t>туристів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Курорт </a:t>
            </a:r>
            <a:r>
              <a:rPr lang="ru-RU" b="1" dirty="0" err="1" smtClean="0"/>
              <a:t>рясніє</a:t>
            </a:r>
            <a:r>
              <a:rPr lang="ru-RU" b="1" dirty="0" smtClean="0"/>
              <a:t> </a:t>
            </a:r>
            <a:r>
              <a:rPr lang="ru-RU" b="1" dirty="0" err="1" smtClean="0"/>
              <a:t>комфортабельними</a:t>
            </a:r>
            <a:r>
              <a:rPr lang="ru-RU" b="1" dirty="0" smtClean="0"/>
              <a:t> </a:t>
            </a:r>
            <a:r>
              <a:rPr lang="ru-RU" b="1" dirty="0" err="1" smtClean="0"/>
              <a:t>готелями</a:t>
            </a:r>
            <a:r>
              <a:rPr lang="ru-RU" b="1" dirty="0" smtClean="0"/>
              <a:t> </a:t>
            </a:r>
            <a:r>
              <a:rPr lang="ru-RU" b="1" dirty="0" err="1" smtClean="0"/>
              <a:t>різного</a:t>
            </a:r>
            <a:r>
              <a:rPr lang="ru-RU" b="1" dirty="0" smtClean="0"/>
              <a:t> </a:t>
            </a:r>
            <a:r>
              <a:rPr lang="ru-RU" b="1" dirty="0" err="1" smtClean="0"/>
              <a:t>рівня</a:t>
            </a:r>
            <a:r>
              <a:rPr lang="ru-RU" b="1" dirty="0" smtClean="0"/>
              <a:t>. До </a:t>
            </a:r>
            <a:r>
              <a:rPr lang="ru-RU" b="1" dirty="0" err="1" smtClean="0"/>
              <a:t>послуг</a:t>
            </a:r>
            <a:r>
              <a:rPr lang="ru-RU" b="1" dirty="0" smtClean="0"/>
              <a:t> </a:t>
            </a:r>
            <a:r>
              <a:rPr lang="ru-RU" b="1" dirty="0" err="1" smtClean="0"/>
              <a:t>відвідувачів</a:t>
            </a:r>
            <a:r>
              <a:rPr lang="ru-RU" b="1" dirty="0" smtClean="0"/>
              <a:t> </a:t>
            </a:r>
            <a:r>
              <a:rPr lang="ru-RU" b="1" dirty="0" err="1" smtClean="0"/>
              <a:t>представлені</a:t>
            </a:r>
            <a:r>
              <a:rPr lang="ru-RU" b="1" dirty="0" smtClean="0"/>
              <a:t> </a:t>
            </a:r>
            <a:r>
              <a:rPr lang="ru-RU" b="1" dirty="0" err="1" smtClean="0"/>
              <a:t>гольф-клуби</a:t>
            </a:r>
            <a:r>
              <a:rPr lang="ru-RU" b="1" dirty="0" smtClean="0"/>
              <a:t>, парки </a:t>
            </a:r>
            <a:r>
              <a:rPr lang="ru-RU" b="1" dirty="0" err="1" smtClean="0"/>
              <a:t>атракціонів</a:t>
            </a:r>
            <a:r>
              <a:rPr lang="ru-RU" b="1" dirty="0" smtClean="0"/>
              <a:t>, </a:t>
            </a:r>
            <a:r>
              <a:rPr lang="ru-RU" b="1" dirty="0" err="1" smtClean="0"/>
              <a:t>рафтинг</a:t>
            </a:r>
            <a:r>
              <a:rPr lang="ru-RU" b="1" dirty="0" smtClean="0"/>
              <a:t>, </a:t>
            </a:r>
            <a:r>
              <a:rPr lang="ru-RU" b="1" dirty="0" err="1" smtClean="0"/>
              <a:t>кінні</a:t>
            </a:r>
            <a:r>
              <a:rPr lang="ru-RU" b="1" dirty="0" smtClean="0"/>
              <a:t> </a:t>
            </a:r>
            <a:r>
              <a:rPr lang="ru-RU" b="1" dirty="0" err="1" smtClean="0"/>
              <a:t>прогулянки</a:t>
            </a:r>
            <a:r>
              <a:rPr lang="ru-RU" b="1" dirty="0" smtClean="0"/>
              <a:t>, </a:t>
            </a:r>
            <a:r>
              <a:rPr lang="ru-RU" b="1" dirty="0" err="1" smtClean="0"/>
              <a:t>екскурсії</a:t>
            </a:r>
            <a:r>
              <a:rPr lang="ru-RU" b="1" dirty="0" smtClean="0"/>
              <a:t>, </a:t>
            </a:r>
            <a:r>
              <a:rPr lang="ru-RU" b="1" dirty="0" err="1" smtClean="0"/>
              <a:t>яхт-тури</a:t>
            </a:r>
            <a:r>
              <a:rPr lang="ru-RU" b="1" dirty="0" smtClean="0"/>
              <a:t>, </a:t>
            </a:r>
            <a:r>
              <a:rPr lang="ru-RU" b="1" dirty="0" err="1" smtClean="0"/>
              <a:t>кінотеатри</a:t>
            </a:r>
            <a:r>
              <a:rPr lang="ru-RU" b="1" dirty="0" smtClean="0"/>
              <a:t>, </a:t>
            </a:r>
            <a:r>
              <a:rPr lang="ru-RU" b="1" dirty="0" err="1" smtClean="0"/>
              <a:t>бари</a:t>
            </a:r>
            <a:r>
              <a:rPr lang="ru-RU" b="1" dirty="0" smtClean="0"/>
              <a:t>, а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торгові</a:t>
            </a:r>
            <a:r>
              <a:rPr lang="ru-RU" b="1" dirty="0" smtClean="0"/>
              <a:t> </a:t>
            </a:r>
            <a:r>
              <a:rPr lang="ru-RU" b="1" dirty="0" err="1" smtClean="0"/>
              <a:t>центри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надають</a:t>
            </a:r>
            <a:r>
              <a:rPr lang="ru-RU" b="1" dirty="0" smtClean="0"/>
              <a:t> </a:t>
            </a:r>
            <a:r>
              <a:rPr lang="ru-RU" b="1" dirty="0" err="1" smtClean="0"/>
              <a:t>відмінні</a:t>
            </a:r>
            <a:r>
              <a:rPr lang="ru-RU" b="1" dirty="0" smtClean="0"/>
              <a:t> </a:t>
            </a:r>
            <a:r>
              <a:rPr lang="ru-RU" b="1" dirty="0" err="1" smtClean="0"/>
              <a:t>можливості</a:t>
            </a:r>
            <a:r>
              <a:rPr lang="ru-RU" b="1" dirty="0" smtClean="0"/>
              <a:t> для </a:t>
            </a:r>
            <a:r>
              <a:rPr lang="ru-RU" b="1" dirty="0" err="1" smtClean="0"/>
              <a:t>шопінгу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96258" name="Picture 2" descr="ÐÑÐµÑÑÐ¾-ÐÐ»Ð°Ñ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0"/>
            <a:ext cx="8041946" cy="4386246"/>
          </a:xfrm>
          <a:prstGeom prst="rect">
            <a:avLst/>
          </a:prstGeom>
          <a:noFill/>
        </p:spPr>
      </p:pic>
      <p:sp>
        <p:nvSpPr>
          <p:cNvPr id="96260" name="AutoShape 4" descr="ÐÐ°ÑÑÐ¸Ð½ÐºÐ¸ Ð¿Ð¾ Ð·Ð°Ð¿ÑÐ¾ÑÑ Ð´Ð¾Ð¼ÑÐ½ÑÐºÐ°Ð½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262" name="AutoShape 6" descr="ÐÐ°ÑÑÐ¸Ð½ÐºÐ¸ Ð¿Ð¾ Ð·Ð°Ð¿ÑÐ¾ÑÑ Ð´Ð¾Ð¼ÑÐ½ÑÐºÐ°Ð½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6264" name="Picture 8" descr="ÐÐ°ÑÑÐ¸Ð½ÐºÐ¸ Ð¿Ð¾ Ð·Ð°Ð¿ÑÐ¾ÑÑ Ð´Ð¾Ð¼ÑÐ½ÑÐºÐ°Ð½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84" y="4543452"/>
            <a:ext cx="3950162" cy="2314548"/>
          </a:xfrm>
          <a:prstGeom prst="rect">
            <a:avLst/>
          </a:prstGeom>
          <a:noFill/>
        </p:spPr>
      </p:pic>
      <p:pic>
        <p:nvPicPr>
          <p:cNvPr id="96268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050" y="4500570"/>
            <a:ext cx="3929090" cy="2357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9786" y="214290"/>
            <a:ext cx="5492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5. </a:t>
            </a:r>
            <a:r>
              <a:rPr lang="ru-RU" sz="2400" b="1" dirty="0" err="1" smtClean="0">
                <a:solidFill>
                  <a:srgbClr val="FF0000"/>
                </a:solidFill>
              </a:rPr>
              <a:t>Місткість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рекреаційних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центрів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398" y="785794"/>
            <a:ext cx="11501518" cy="53860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7030A0"/>
                </a:solidFill>
              </a:rPr>
              <a:t>Рекреаційна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місткість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території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/>
              <a:t>один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найважливіших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показників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плануванні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рекреаційно-туристського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господарства</a:t>
            </a:r>
            <a:r>
              <a:rPr lang="ru-RU" sz="2000" b="1" dirty="0" smtClean="0"/>
              <a:t>, в тому </a:t>
            </a:r>
            <a:r>
              <a:rPr lang="ru-RU" sz="2000" b="1" dirty="0" err="1" smtClean="0"/>
              <a:t>числі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процесі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спеціальних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вільних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економічних</a:t>
            </a:r>
            <a:r>
              <a:rPr lang="ru-RU" sz="2000" b="1" dirty="0" smtClean="0"/>
              <a:t> зон </a:t>
            </a:r>
            <a:r>
              <a:rPr lang="ru-RU" sz="2000" b="1" dirty="0" err="1" smtClean="0"/>
              <a:t>туристсько-рекреаційного</a:t>
            </a:r>
            <a:r>
              <a:rPr lang="ru-RU" sz="2000" b="1" dirty="0" smtClean="0"/>
              <a:t> типу. Вона </a:t>
            </a:r>
            <a:r>
              <a:rPr lang="ru-RU" sz="2000" b="1" dirty="0" err="1" smtClean="0"/>
              <a:t>впливає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якісний</a:t>
            </a:r>
            <a:r>
              <a:rPr lang="ru-RU" sz="2000" b="1" dirty="0" smtClean="0"/>
              <a:t> стан </a:t>
            </a:r>
            <a:r>
              <a:rPr lang="ru-RU" sz="2000" b="1" dirty="0" err="1" smtClean="0"/>
              <a:t>рекреаційних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навколишнє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середовище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психологічний</a:t>
            </a:r>
            <a:r>
              <a:rPr lang="ru-RU" sz="2000" b="1" dirty="0" smtClean="0"/>
              <a:t> комфорт </a:t>
            </a:r>
            <a:r>
              <a:rPr lang="ru-RU" sz="2000" b="1" dirty="0" err="1" smtClean="0"/>
              <a:t>рекреантів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Місткість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рекреаційних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центрів</a:t>
            </a:r>
            <a:r>
              <a:rPr lang="ru-RU" sz="2000" b="1" dirty="0" smtClean="0">
                <a:solidFill>
                  <a:srgbClr val="7030A0"/>
                </a:solidFill>
              </a:rPr>
              <a:t> (</a:t>
            </a:r>
            <a:r>
              <a:rPr lang="ru-RU" sz="2000" b="1" dirty="0" err="1" smtClean="0">
                <a:solidFill>
                  <a:srgbClr val="7030A0"/>
                </a:solidFill>
              </a:rPr>
              <a:t>курортів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туристичних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оздоровчих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відпочинкових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комплексів</a:t>
            </a:r>
            <a:r>
              <a:rPr lang="ru-RU" sz="2000" b="1" dirty="0" smtClean="0">
                <a:solidFill>
                  <a:srgbClr val="7030A0"/>
                </a:solidFill>
              </a:rPr>
              <a:t>) </a:t>
            </a:r>
            <a:r>
              <a:rPr lang="ru-RU" sz="2000" b="1" dirty="0" smtClean="0"/>
              <a:t>-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одночасна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рекреантів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можуть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перебувати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даному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центрі</a:t>
            </a:r>
            <a:r>
              <a:rPr lang="ru-RU" sz="2000" b="1" dirty="0" smtClean="0"/>
              <a:t>, не </a:t>
            </a:r>
            <a:r>
              <a:rPr lang="ru-RU" sz="2000" b="1" dirty="0" err="1" smtClean="0"/>
              <a:t>порушуючи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ньому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прилеглих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територіях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екологічної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рівноваги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/>
              <a:t>Місткість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рекреаційного</a:t>
            </a:r>
            <a:r>
              <a:rPr lang="ru-RU" sz="2000" b="1" dirty="0" smtClean="0"/>
              <a:t> центру </a:t>
            </a:r>
            <a:r>
              <a:rPr lang="ru-RU" sz="2000" b="1" dirty="0" err="1" smtClean="0"/>
              <a:t>залежить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величини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центру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природних</a:t>
            </a:r>
            <a:r>
              <a:rPr lang="ru-RU" sz="2000" b="1" dirty="0" smtClean="0"/>
              <a:t> умов, </a:t>
            </a:r>
            <a:r>
              <a:rPr lang="ru-RU" sz="2000" b="1" dirty="0" err="1" smtClean="0"/>
              <a:t>цінності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визначається</a:t>
            </a:r>
            <a:r>
              <a:rPr lang="ru-RU" sz="2000" b="1" dirty="0" smtClean="0"/>
              <a:t> за формулою:</a:t>
            </a:r>
          </a:p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М</a:t>
            </a:r>
            <a:r>
              <a:rPr lang="ru-RU" sz="2000" b="1" baseline="-25000" dirty="0" err="1" smtClean="0">
                <a:solidFill>
                  <a:srgbClr val="FF0000"/>
                </a:solidFill>
              </a:rPr>
              <a:t>і</a:t>
            </a:r>
            <a:r>
              <a:rPr lang="ru-RU" sz="2000" b="1" dirty="0" smtClean="0">
                <a:solidFill>
                  <a:srgbClr val="FF0000"/>
                </a:solidFill>
              </a:rPr>
              <a:t> = К</a:t>
            </a:r>
            <a:r>
              <a:rPr lang="en-US" sz="2000" b="1" dirty="0" err="1" smtClean="0">
                <a:solidFill>
                  <a:srgbClr val="FF0000"/>
                </a:solidFill>
              </a:rPr>
              <a:t>ny</a:t>
            </a:r>
            <a:r>
              <a:rPr lang="ru-RU" sz="2000" b="1" baseline="-25000" dirty="0" err="1" smtClean="0">
                <a:solidFill>
                  <a:srgbClr val="FF0000"/>
                </a:solidFill>
              </a:rPr>
              <a:t>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x </a:t>
            </a:r>
            <a:r>
              <a:rPr lang="ru-RU" sz="2000" b="1" dirty="0" smtClean="0">
                <a:solidFill>
                  <a:srgbClr val="FF0000"/>
                </a:solidFill>
              </a:rPr>
              <a:t>К</a:t>
            </a:r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i </a:t>
            </a:r>
            <a:r>
              <a:rPr lang="en-US" sz="2000" b="1" dirty="0" smtClean="0">
                <a:solidFill>
                  <a:srgbClr val="FF0000"/>
                </a:solidFill>
              </a:rPr>
              <a:t>x H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 x K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R</a:t>
            </a:r>
            <a:endParaRPr lang="ru-RU" sz="2000" b="1" baseline="-25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smtClean="0"/>
              <a:t>де: </a:t>
            </a:r>
            <a:r>
              <a:rPr lang="ru-RU" sz="2000" b="1" dirty="0" err="1" smtClean="0">
                <a:solidFill>
                  <a:srgbClr val="7030A0"/>
                </a:solidFill>
              </a:rPr>
              <a:t>Мі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рекреаційна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місткість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і-го</a:t>
            </a:r>
            <a:r>
              <a:rPr lang="ru-RU" sz="2000" b="1" dirty="0" smtClean="0"/>
              <a:t> центру, тис. </a:t>
            </a:r>
            <a:r>
              <a:rPr lang="ru-RU" sz="2000" b="1" dirty="0" err="1" smtClean="0"/>
              <a:t>осіб</a:t>
            </a:r>
            <a:r>
              <a:rPr lang="ru-RU" sz="2000" b="1" dirty="0" smtClean="0"/>
              <a:t>;</a:t>
            </a:r>
          </a:p>
          <a:p>
            <a:pPr algn="just"/>
            <a:r>
              <a:rPr lang="ru-RU" sz="2000" b="1" smtClean="0">
                <a:solidFill>
                  <a:srgbClr val="7030A0"/>
                </a:solidFill>
              </a:rPr>
              <a:t>Кnyі </a:t>
            </a:r>
            <a:r>
              <a:rPr lang="ru-RU" sz="2000" b="1" smtClean="0"/>
              <a:t>- коефіцієн</a:t>
            </a:r>
            <a:r>
              <a:rPr lang="ru-RU" sz="2000" b="1" dirty="0" err="1" smtClean="0"/>
              <a:t>т пр</a:t>
            </a:r>
            <a:r>
              <a:rPr lang="ru-RU" sz="2000" b="1" dirty="0" smtClean="0"/>
              <a:t>иро</a:t>
            </a:r>
            <a:r>
              <a:rPr lang="ru-RU" sz="2000" b="1" dirty="0" err="1" smtClean="0"/>
              <a:t>дних умов </a:t>
            </a:r>
            <a:r>
              <a:rPr lang="ru-RU" sz="2000" b="1" dirty="0" smtClean="0"/>
              <a:t>і</a:t>
            </a:r>
            <a:r>
              <a:rPr lang="ru-RU" sz="2000" b="1" dirty="0" err="1" smtClean="0"/>
              <a:t>-го рекре</a:t>
            </a:r>
            <a:r>
              <a:rPr lang="ru-RU" sz="2000" b="1" dirty="0" smtClean="0"/>
              <a:t>аційно</a:t>
            </a:r>
            <a:r>
              <a:rPr lang="ru-RU" sz="2000" b="1" dirty="0" err="1" smtClean="0"/>
              <a:t>го ц</a:t>
            </a:r>
            <a:r>
              <a:rPr lang="ru-RU" sz="2000" b="1" dirty="0" smtClean="0"/>
              <a:t>е</a:t>
            </a:r>
            <a:r>
              <a:rPr lang="ru-RU" sz="2000" b="1" dirty="0" err="1" smtClean="0"/>
              <a:t>нтру;</a:t>
            </a: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К</a:t>
            </a:r>
            <a:r>
              <a:rPr lang="en-US" sz="2000" b="1" dirty="0" err="1" smtClean="0">
                <a:solidFill>
                  <a:srgbClr val="7030A0"/>
                </a:solidFill>
              </a:rPr>
              <a:t>pi </a:t>
            </a:r>
            <a:r>
              <a:rPr lang="en-US" sz="2000" b="1" dirty="0" err="1" smtClean="0"/>
              <a:t>- </a:t>
            </a:r>
            <a:r>
              <a:rPr lang="ru-RU" sz="2000" b="1" dirty="0" err="1" smtClean="0"/>
              <a:t>к</a:t>
            </a:r>
            <a:r>
              <a:rPr lang="ru-RU" sz="2000" b="1" dirty="0" smtClean="0"/>
              <a:t>оефіцієнт</a:t>
            </a:r>
            <a:r>
              <a:rPr lang="ru-RU" sz="2000" b="1" dirty="0" err="1" smtClean="0"/>
              <a:t> ці</a:t>
            </a:r>
            <a:r>
              <a:rPr lang="ru-RU" sz="2000" b="1" dirty="0" smtClean="0"/>
              <a:t>нно</a:t>
            </a:r>
            <a:r>
              <a:rPr lang="ru-RU" sz="2000" b="1" dirty="0" err="1" smtClean="0"/>
              <a:t>сті рекреа</a:t>
            </a:r>
            <a:r>
              <a:rPr lang="ru-RU" sz="2000" b="1" dirty="0" smtClean="0"/>
              <a:t>ц</a:t>
            </a:r>
            <a:r>
              <a:rPr lang="ru-RU" sz="2000" b="1" dirty="0" err="1" smtClean="0"/>
              <a:t>ійних ре</a:t>
            </a:r>
            <a:r>
              <a:rPr lang="ru-RU" sz="2000" b="1" dirty="0" smtClean="0"/>
              <a:t>с</a:t>
            </a:r>
            <a:r>
              <a:rPr lang="ru-RU" sz="2000" b="1" dirty="0" err="1" smtClean="0"/>
              <a:t>урсів і-го ц</a:t>
            </a:r>
            <a:r>
              <a:rPr lang="ru-RU" sz="2000" b="1" dirty="0" smtClean="0"/>
              <a:t>е</a:t>
            </a:r>
            <a:r>
              <a:rPr lang="ru-RU" sz="2000" b="1" dirty="0" err="1" smtClean="0"/>
              <a:t>нтру;</a:t>
            </a: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Hi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/>
              <a:t>- кі</a:t>
            </a:r>
            <a:r>
              <a:rPr lang="ru-RU" sz="2000" b="1" dirty="0" smtClean="0"/>
              <a:t>лькість </a:t>
            </a:r>
            <a:r>
              <a:rPr lang="ru-RU" sz="2000" b="1" dirty="0" err="1" smtClean="0"/>
              <a:t>жи</a:t>
            </a:r>
            <a:r>
              <a:rPr lang="ru-RU" sz="2000" b="1" dirty="0" smtClean="0"/>
              <a:t>тел</a:t>
            </a:r>
            <a:r>
              <a:rPr lang="ru-RU" sz="2000" b="1" dirty="0" err="1" smtClean="0"/>
              <a:t>ів населе</a:t>
            </a:r>
            <a:r>
              <a:rPr lang="ru-RU" sz="2000" b="1" dirty="0" smtClean="0"/>
              <a:t>н</a:t>
            </a:r>
            <a:r>
              <a:rPr lang="ru-RU" sz="2000" b="1" dirty="0" err="1" smtClean="0"/>
              <a:t>ого пун</a:t>
            </a:r>
            <a:r>
              <a:rPr lang="ru-RU" sz="2000" b="1" dirty="0" smtClean="0"/>
              <a:t>к</a:t>
            </a:r>
            <a:r>
              <a:rPr lang="ru-RU" sz="2000" b="1" dirty="0" err="1" smtClean="0"/>
              <a:t>ту, де </a:t>
            </a:r>
            <a:r>
              <a:rPr lang="ru-RU" sz="2000" b="1" err="1" smtClean="0"/>
              <a:t>роз</a:t>
            </a:r>
            <a:r>
              <a:rPr lang="ru-RU" sz="2000" b="1" smtClean="0"/>
              <a:t>міщений і-тий рекреаційний центр</a:t>
            </a:r>
            <a:r>
              <a:rPr lang="ru-RU" sz="2000" b="1" dirty="0" err="1" smtClean="0"/>
              <a:t>, тис. ос</a:t>
            </a:r>
            <a:r>
              <a:rPr lang="ru-RU" sz="2000" b="1" dirty="0" smtClean="0"/>
              <a:t>іб;</a:t>
            </a:r>
          </a:p>
          <a:p>
            <a:pPr algn="just"/>
            <a:r>
              <a:rPr lang="en-US" sz="2000" b="1" dirty="0" err="1" smtClean="0">
                <a:solidFill>
                  <a:srgbClr val="7030A0"/>
                </a:solidFill>
              </a:rPr>
              <a:t>KR</a:t>
            </a:r>
            <a:r>
              <a:rPr lang="en-US" sz="2000" b="1" dirty="0" smtClean="0"/>
              <a:t> - </a:t>
            </a:r>
            <a:r>
              <a:rPr lang="ru-RU" sz="2000" b="1" smtClean="0"/>
              <a:t>коефіцієнт комфортності.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8150" y="285728"/>
            <a:ext cx="1114432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Коефіцієнт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природних</a:t>
            </a:r>
            <a:r>
              <a:rPr lang="ru-RU" b="1" dirty="0" smtClean="0">
                <a:solidFill>
                  <a:srgbClr val="FF0000"/>
                </a:solidFill>
              </a:rPr>
              <a:t> умов (</a:t>
            </a:r>
            <a:r>
              <a:rPr lang="ru-RU" b="1" dirty="0" err="1" smtClean="0">
                <a:solidFill>
                  <a:srgbClr val="FF0000"/>
                </a:solidFill>
              </a:rPr>
              <a:t>Крі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r>
              <a:rPr lang="ru-RU" b="1" dirty="0" smtClean="0"/>
              <a:t> </a:t>
            </a:r>
            <a:r>
              <a:rPr lang="ru-RU" b="1" dirty="0" err="1" smtClean="0"/>
              <a:t>визначається</a:t>
            </a:r>
            <a:r>
              <a:rPr lang="ru-RU" b="1" dirty="0" smtClean="0"/>
              <a:t> </a:t>
            </a:r>
            <a:r>
              <a:rPr lang="ru-RU" b="1" dirty="0" err="1" smtClean="0"/>
              <a:t>фізико-географічними</a:t>
            </a:r>
            <a:r>
              <a:rPr lang="ru-RU" b="1" dirty="0" smtClean="0"/>
              <a:t> </a:t>
            </a:r>
            <a:r>
              <a:rPr lang="ru-RU" b="1" dirty="0" err="1" smtClean="0"/>
              <a:t>особливостями</a:t>
            </a:r>
            <a:r>
              <a:rPr lang="ru-RU" b="1" dirty="0" smtClean="0"/>
              <a:t> </a:t>
            </a:r>
            <a:r>
              <a:rPr lang="ru-RU" b="1" dirty="0" err="1" smtClean="0"/>
              <a:t>розміщення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рекреаційного</a:t>
            </a:r>
            <a:r>
              <a:rPr lang="ru-RU" b="1" dirty="0" smtClean="0"/>
              <a:t> центру </a:t>
            </a:r>
            <a:r>
              <a:rPr lang="ru-RU" b="1" dirty="0" err="1" smtClean="0"/>
              <a:t>і</a:t>
            </a:r>
            <a:r>
              <a:rPr lang="ru-RU" b="1" dirty="0" smtClean="0"/>
              <a:t> становить для </a:t>
            </a:r>
            <a:r>
              <a:rPr lang="ru-RU" b="1" dirty="0" err="1" smtClean="0"/>
              <a:t>низовини</a:t>
            </a:r>
            <a:r>
              <a:rPr lang="ru-RU" b="1" dirty="0" smtClean="0"/>
              <a:t> - 1,0; для </a:t>
            </a:r>
            <a:r>
              <a:rPr lang="ru-RU" b="1" dirty="0" err="1" smtClean="0"/>
              <a:t>височини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горбогір'я</a:t>
            </a:r>
            <a:r>
              <a:rPr lang="ru-RU" b="1" dirty="0" smtClean="0"/>
              <a:t> - 1,25; для </a:t>
            </a:r>
            <a:r>
              <a:rPr lang="ru-RU" b="1" dirty="0" err="1" smtClean="0"/>
              <a:t>гірських</a:t>
            </a:r>
            <a:r>
              <a:rPr lang="ru-RU" b="1" dirty="0" smtClean="0"/>
              <a:t> </a:t>
            </a:r>
            <a:r>
              <a:rPr lang="ru-RU" b="1" dirty="0" err="1" smtClean="0"/>
              <a:t>територій</a:t>
            </a:r>
            <a:r>
              <a:rPr lang="ru-RU" b="1" dirty="0" smtClean="0"/>
              <a:t> - 1,5.</a:t>
            </a:r>
          </a:p>
          <a:p>
            <a:r>
              <a:rPr lang="ru-RU" b="1" dirty="0" err="1" smtClean="0"/>
              <a:t>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коефіцієнта</a:t>
            </a:r>
            <a:r>
              <a:rPr lang="ru-RU" b="1" dirty="0" smtClean="0"/>
              <a:t> </a:t>
            </a:r>
            <a:r>
              <a:rPr lang="ru-RU" b="1" dirty="0" err="1" smtClean="0"/>
              <a:t>цінності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рекреаційних</a:t>
            </a:r>
            <a:r>
              <a:rPr lang="ru-RU" b="1" dirty="0" smtClean="0"/>
              <a:t> </a:t>
            </a:r>
            <a:r>
              <a:rPr lang="ru-RU" b="1" dirty="0" err="1" smtClean="0"/>
              <a:t>ресурсів</a:t>
            </a:r>
            <a:r>
              <a:rPr lang="ru-RU" b="1" dirty="0" smtClean="0"/>
              <a:t> (</a:t>
            </a:r>
            <a:r>
              <a:rPr lang="ru-RU" b="1" dirty="0" err="1" smtClean="0"/>
              <a:t>Крі</a:t>
            </a:r>
            <a:r>
              <a:rPr lang="ru-RU" b="1" dirty="0" smtClean="0"/>
              <a:t>) </a:t>
            </a:r>
            <a:r>
              <a:rPr lang="ru-RU" b="1" dirty="0" err="1" smtClean="0"/>
              <a:t>наведені</a:t>
            </a:r>
            <a:r>
              <a:rPr lang="ru-RU" b="1" dirty="0" smtClean="0"/>
              <a:t> у </a:t>
            </a:r>
            <a:r>
              <a:rPr lang="ru-RU" b="1" dirty="0" err="1" smtClean="0"/>
              <a:t>таблиці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Коефіцієнти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цінності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рекреаційних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ресурсів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України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222" t="41993" r="35029" b="18945"/>
          <a:stretch>
            <a:fillRect/>
          </a:stretch>
        </p:blipFill>
        <p:spPr bwMode="auto">
          <a:xfrm>
            <a:off x="1881158" y="1785926"/>
            <a:ext cx="8933322" cy="333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66712" y="5072074"/>
            <a:ext cx="1107289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Коефіцієнт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комфортності</a:t>
            </a:r>
            <a:r>
              <a:rPr lang="ru-RU" b="1" dirty="0" smtClean="0">
                <a:solidFill>
                  <a:srgbClr val="FF0000"/>
                </a:solidFill>
              </a:rPr>
              <a:t> (К</a:t>
            </a:r>
            <a:r>
              <a:rPr lang="en-US" b="1" dirty="0" smtClean="0">
                <a:solidFill>
                  <a:srgbClr val="FF0000"/>
                </a:solidFill>
              </a:rPr>
              <a:t>R) </a:t>
            </a:r>
            <a:r>
              <a:rPr lang="ru-RU" b="1" dirty="0" err="1" smtClean="0"/>
              <a:t>враховує</a:t>
            </a:r>
            <a:r>
              <a:rPr lang="ru-RU" b="1" dirty="0" smtClean="0"/>
              <a:t> </a:t>
            </a:r>
            <a:r>
              <a:rPr lang="ru-RU" b="1" dirty="0" err="1" smtClean="0"/>
              <a:t>оптимальне</a:t>
            </a:r>
            <a:r>
              <a:rPr lang="ru-RU" b="1" dirty="0" smtClean="0"/>
              <a:t> </a:t>
            </a:r>
            <a:r>
              <a:rPr lang="ru-RU" b="1" dirty="0" err="1" smtClean="0"/>
              <a:t>співвідношення</a:t>
            </a:r>
            <a:r>
              <a:rPr lang="ru-RU" b="1" dirty="0" smtClean="0"/>
              <a:t> </a:t>
            </a:r>
            <a:r>
              <a:rPr lang="ru-RU" b="1" dirty="0" err="1" smtClean="0"/>
              <a:t>між</a:t>
            </a:r>
            <a:r>
              <a:rPr lang="ru-RU" b="1" dirty="0" smtClean="0"/>
              <a:t> </a:t>
            </a:r>
            <a:r>
              <a:rPr lang="ru-RU" b="1" dirty="0" err="1" smtClean="0"/>
              <a:t>кількістю</a:t>
            </a:r>
            <a:r>
              <a:rPr lang="ru-RU" b="1" dirty="0" smtClean="0"/>
              <a:t> </a:t>
            </a:r>
            <a:r>
              <a:rPr lang="ru-RU" b="1" dirty="0" err="1" smtClean="0"/>
              <a:t>постійних</a:t>
            </a:r>
            <a:r>
              <a:rPr lang="ru-RU" b="1" dirty="0" smtClean="0"/>
              <a:t> </a:t>
            </a:r>
            <a:r>
              <a:rPr lang="ru-RU" b="1" dirty="0" err="1" smtClean="0"/>
              <a:t>жителів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населеного</a:t>
            </a:r>
            <a:r>
              <a:rPr lang="ru-RU" b="1" dirty="0" smtClean="0"/>
              <a:t> пункту </a:t>
            </a:r>
            <a:r>
              <a:rPr lang="ru-RU" b="1" dirty="0" err="1" smtClean="0"/>
              <a:t>і</a:t>
            </a:r>
            <a:r>
              <a:rPr lang="ru-RU" b="1" dirty="0" smtClean="0"/>
              <a:t> максимальною </a:t>
            </a:r>
            <a:r>
              <a:rPr lang="ru-RU" b="1" dirty="0" err="1" smtClean="0"/>
              <a:t>одночасно</a:t>
            </a:r>
            <a:r>
              <a:rPr lang="ru-RU" b="1" dirty="0" smtClean="0"/>
              <a:t> </a:t>
            </a:r>
            <a:r>
              <a:rPr lang="ru-RU" b="1" dirty="0" err="1" smtClean="0"/>
              <a:t>чисельністю</a:t>
            </a:r>
            <a:r>
              <a:rPr lang="ru-RU" b="1" dirty="0" smtClean="0"/>
              <a:t> </a:t>
            </a:r>
            <a:r>
              <a:rPr lang="ru-RU" b="1" dirty="0" err="1" smtClean="0"/>
              <a:t>рекреантів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перебувати</a:t>
            </a:r>
            <a:r>
              <a:rPr lang="ru-RU" b="1" dirty="0" smtClean="0"/>
              <a:t> в </a:t>
            </a:r>
            <a:r>
              <a:rPr lang="ru-RU" b="1" dirty="0" err="1" smtClean="0"/>
              <a:t>даному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рекреаційному</a:t>
            </a:r>
            <a:r>
              <a:rPr lang="ru-RU" b="1" dirty="0" smtClean="0"/>
              <a:t> </a:t>
            </a:r>
            <a:r>
              <a:rPr lang="ru-RU" b="1" dirty="0" err="1" smtClean="0"/>
              <a:t>центрі</a:t>
            </a:r>
            <a:r>
              <a:rPr lang="ru-RU" b="1" dirty="0" smtClean="0"/>
              <a:t>, не </a:t>
            </a:r>
            <a:r>
              <a:rPr lang="ru-RU" b="1" dirty="0" err="1" smtClean="0"/>
              <a:t>порушуючи</a:t>
            </a:r>
            <a:r>
              <a:rPr lang="ru-RU" b="1" dirty="0" smtClean="0"/>
              <a:t> </a:t>
            </a:r>
            <a:r>
              <a:rPr lang="ru-RU" b="1" dirty="0" err="1" smtClean="0"/>
              <a:t>загальних</a:t>
            </a:r>
            <a:r>
              <a:rPr lang="ru-RU" b="1" dirty="0" smtClean="0"/>
              <a:t> умов </a:t>
            </a:r>
            <a:r>
              <a:rPr lang="ru-RU" b="1" dirty="0" err="1" smtClean="0"/>
              <a:t>комфортності</a:t>
            </a:r>
            <a:r>
              <a:rPr lang="ru-RU" b="1" dirty="0" smtClean="0"/>
              <a:t>. З </a:t>
            </a:r>
            <a:r>
              <a:rPr lang="ru-RU" b="1" dirty="0" err="1" smtClean="0"/>
              <a:t>цієї</a:t>
            </a:r>
            <a:r>
              <a:rPr lang="ru-RU" b="1" dirty="0" smtClean="0"/>
              <a:t> точки </a:t>
            </a:r>
            <a:r>
              <a:rPr lang="ru-RU" b="1" dirty="0" err="1" smtClean="0"/>
              <a:t>зору</a:t>
            </a:r>
            <a:r>
              <a:rPr lang="ru-RU" b="1" dirty="0" smtClean="0"/>
              <a:t> оптимальною </a:t>
            </a:r>
            <a:r>
              <a:rPr lang="ru-RU" b="1" dirty="0" err="1" smtClean="0"/>
              <a:t>вважається</a:t>
            </a:r>
            <a:r>
              <a:rPr lang="ru-RU" b="1" dirty="0" smtClean="0"/>
              <a:t> </a:t>
            </a:r>
            <a:r>
              <a:rPr lang="ru-RU" b="1" dirty="0" err="1" smtClean="0"/>
              <a:t>частка</a:t>
            </a:r>
            <a:r>
              <a:rPr lang="ru-RU" b="1" dirty="0" smtClean="0"/>
              <a:t> 15-18% </a:t>
            </a:r>
            <a:r>
              <a:rPr lang="ru-RU" b="1" dirty="0" err="1" smtClean="0"/>
              <a:t>рекреантів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кількості</a:t>
            </a:r>
            <a:r>
              <a:rPr lang="ru-RU" b="1" dirty="0" smtClean="0"/>
              <a:t> </a:t>
            </a:r>
            <a:r>
              <a:rPr lang="ru-RU" b="1" dirty="0" err="1" smtClean="0"/>
              <a:t>жителів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населеного</a:t>
            </a:r>
            <a:r>
              <a:rPr lang="ru-RU" b="1" dirty="0" smtClean="0"/>
              <a:t> пункту. </a:t>
            </a:r>
            <a:r>
              <a:rPr lang="ru-RU" b="1" dirty="0" err="1" smtClean="0"/>
              <a:t>Отже</a:t>
            </a:r>
            <a:r>
              <a:rPr lang="ru-RU" b="1" dirty="0" smtClean="0"/>
              <a:t>, КR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коливатись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0,15 до 0,18.</a:t>
            </a:r>
            <a:endParaRPr lang="ru-RU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1225440" y="285728"/>
            <a:ext cx="10371286" cy="868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Контрольні</a:t>
            </a:r>
            <a:r>
              <a:rPr lang="ru-RU" sz="4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питання</a:t>
            </a:r>
            <a:r>
              <a:rPr lang="ru-RU" sz="40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:</a:t>
            </a:r>
          </a:p>
          <a:p>
            <a:pPr>
              <a:lnSpc>
                <a:spcPct val="100000"/>
              </a:lnSpc>
            </a:pPr>
            <a:endParaRPr lang="ru-RU" sz="1050" spc="-1" dirty="0">
              <a:solidFill>
                <a:srgbClr val="FF0000"/>
              </a:solidFill>
              <a:latin typeface="Arial"/>
              <a:ea typeface="DejaVu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464" y="1214422"/>
            <a:ext cx="10930014" cy="52322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200" b="1" dirty="0" smtClean="0"/>
              <a:t>1. </a:t>
            </a:r>
            <a:r>
              <a:rPr lang="ru-RU" sz="2200" b="1" dirty="0" err="1" smtClean="0"/>
              <a:t>Зародження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розвиток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курортів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2. </a:t>
            </a:r>
            <a:r>
              <a:rPr lang="ru-RU" sz="2200" b="1" dirty="0" err="1" smtClean="0"/>
              <a:t>Історія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розвитку</a:t>
            </a:r>
            <a:r>
              <a:rPr lang="ru-RU" sz="2200" b="1" dirty="0" smtClean="0"/>
              <a:t> санаторно-</a:t>
            </a:r>
            <a:r>
              <a:rPr lang="ru-RU" sz="2200" b="1" dirty="0" err="1" smtClean="0"/>
              <a:t>курортної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справи</a:t>
            </a:r>
            <a:r>
              <a:rPr lang="ru-RU" sz="2200" b="1" dirty="0" smtClean="0"/>
              <a:t> </a:t>
            </a:r>
            <a:r>
              <a:rPr lang="ru-RU" sz="2400" b="1" u="sng" dirty="0"/>
              <a:t>на </a:t>
            </a:r>
            <a:r>
              <a:rPr lang="ru-RU" sz="2400" b="1" u="sng" dirty="0" err="1"/>
              <a:t>території</a:t>
            </a:r>
            <a:r>
              <a:rPr lang="ru-RU" sz="2400" b="1" u="sng" dirty="0"/>
              <a:t> </a:t>
            </a:r>
            <a:r>
              <a:rPr lang="ru-RU" sz="2400" b="1" u="sng" dirty="0" err="1"/>
              <a:t>колишнього</a:t>
            </a:r>
            <a:r>
              <a:rPr lang="ru-RU" sz="2400" b="1" u="sng" dirty="0"/>
              <a:t> СРСР</a:t>
            </a:r>
            <a:r>
              <a:rPr lang="ru-RU" sz="2400" b="1" dirty="0"/>
              <a:t> </a:t>
            </a:r>
            <a:r>
              <a:rPr lang="ru-RU" sz="2200" b="1" dirty="0" smtClean="0"/>
              <a:t>до 1917 року.</a:t>
            </a:r>
          </a:p>
          <a:p>
            <a:r>
              <a:rPr lang="ru-RU" sz="2200" b="1" dirty="0" smtClean="0"/>
              <a:t>3. </a:t>
            </a:r>
            <a:r>
              <a:rPr lang="ru-RU" sz="2200" b="1" dirty="0" err="1" smtClean="0"/>
              <a:t>Історія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розвитку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санаторно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справи</a:t>
            </a:r>
            <a:r>
              <a:rPr lang="ru-RU" sz="2200" b="1" dirty="0" smtClean="0"/>
              <a:t> у СРСР та на </a:t>
            </a:r>
            <a:r>
              <a:rPr lang="ru-RU" sz="2200" b="1" dirty="0" err="1" smtClean="0"/>
              <a:t>сучасному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етапі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4. </a:t>
            </a:r>
            <a:r>
              <a:rPr lang="ru-RU" sz="2200" b="1" dirty="0" err="1" smtClean="0"/>
              <a:t>Санаторно-курортна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індустрія</a:t>
            </a:r>
            <a:r>
              <a:rPr lang="ru-RU" sz="2200" b="1" dirty="0" smtClean="0"/>
              <a:t> як форма </a:t>
            </a:r>
            <a:r>
              <a:rPr lang="ru-RU" sz="2200" b="1" dirty="0" err="1" smtClean="0"/>
              <a:t>рекреаційної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діяльності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5. </a:t>
            </a:r>
            <a:r>
              <a:rPr lang="ru-RU" sz="2200" b="1" dirty="0" err="1" smtClean="0"/>
              <a:t>Курортологія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6. </a:t>
            </a:r>
            <a:r>
              <a:rPr lang="ru-RU" sz="2200" b="1" dirty="0" err="1" smtClean="0"/>
              <a:t>Задачі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курортології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7. </a:t>
            </a:r>
            <a:r>
              <a:rPr lang="ru-RU" sz="2200" b="1" dirty="0" err="1" smtClean="0"/>
              <a:t>Основні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розділи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курортології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8. </a:t>
            </a:r>
            <a:r>
              <a:rPr lang="ru-RU" sz="2200" b="1" dirty="0" err="1" smtClean="0"/>
              <a:t>Функції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курортної</a:t>
            </a:r>
            <a:r>
              <a:rPr lang="ru-RU" sz="2200" b="1" dirty="0" smtClean="0"/>
              <a:t> практики.</a:t>
            </a:r>
          </a:p>
          <a:p>
            <a:r>
              <a:rPr lang="ru-RU" sz="2200" b="1" dirty="0" smtClean="0"/>
              <a:t>9. </a:t>
            </a:r>
            <a:r>
              <a:rPr lang="ru-RU" sz="2200" b="1" dirty="0" err="1" smtClean="0"/>
              <a:t>Основні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форми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профілактичного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оздоровлення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населення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санаторно</a:t>
            </a:r>
            <a:r>
              <a:rPr lang="ru-RU" sz="2200" b="1" dirty="0" smtClean="0"/>
              <a:t>-</a:t>
            </a:r>
          </a:p>
          <a:p>
            <a:r>
              <a:rPr lang="ru-RU" sz="2200" b="1" dirty="0" err="1" smtClean="0"/>
              <a:t>курортній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страві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10. </a:t>
            </a:r>
            <a:r>
              <a:rPr lang="ru-RU" sz="2200" b="1" dirty="0" err="1" smtClean="0"/>
              <a:t>Основні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функції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курортно-рекреаційної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системи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11. </a:t>
            </a:r>
            <a:r>
              <a:rPr lang="ru-RU" sz="2200" b="1" dirty="0" err="1" smtClean="0"/>
              <a:t>Сучасні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проблеми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санаторно-курортної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рекреаційної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системи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12. </a:t>
            </a:r>
            <a:r>
              <a:rPr lang="ru-RU" sz="2200" b="1" dirty="0" err="1" smtClean="0"/>
              <a:t>Типи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курортів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2238348" y="1928802"/>
            <a:ext cx="7356600" cy="21222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ДЯКУЮ </a:t>
            </a: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ЗА </a:t>
            </a:r>
            <a:endParaRPr lang="ru-RU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УВАГУ!</a:t>
            </a:r>
            <a:endParaRPr lang="ru-RU" sz="4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398" y="214290"/>
            <a:ext cx="11144328" cy="62786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На </a:t>
            </a:r>
            <a:r>
              <a:rPr lang="ru-RU" sz="2400" b="1" dirty="0" err="1" smtClean="0"/>
              <a:t>сьогодні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інших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країнах</a:t>
            </a:r>
            <a:r>
              <a:rPr lang="ru-RU" sz="2400" b="1" dirty="0" smtClean="0"/>
              <a:t> для постановки </a:t>
            </a:r>
            <a:r>
              <a:rPr lang="ru-RU" sz="2400" b="1" dirty="0" err="1" smtClean="0">
                <a:solidFill>
                  <a:srgbClr val="7030A0"/>
                </a:solidFill>
              </a:rPr>
              <a:t>курортної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справи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характерна </a:t>
            </a:r>
            <a:r>
              <a:rPr lang="ru-RU" sz="2400" b="1" dirty="0" err="1" smtClean="0"/>
              <a:t>відсутність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загальнодержавної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системи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організації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управління</a:t>
            </a:r>
            <a:r>
              <a:rPr lang="ru-RU" sz="2400" b="1" dirty="0" smtClean="0"/>
              <a:t> курортами,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знаходяться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веденні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місцевих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самоврядування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акціонерних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товариств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приватних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осіб</a:t>
            </a:r>
            <a:r>
              <a:rPr lang="ru-RU" sz="2400" b="1" dirty="0" smtClean="0"/>
              <a:t>. </a:t>
            </a:r>
            <a:r>
              <a:rPr lang="ru-RU" sz="2400" b="1" dirty="0" smtClean="0">
                <a:solidFill>
                  <a:srgbClr val="7030A0"/>
                </a:solidFill>
              </a:rPr>
              <a:t>Держава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зазвичай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обмежує</a:t>
            </a:r>
            <a:r>
              <a:rPr lang="ru-RU" sz="2400" b="1" dirty="0" smtClean="0"/>
              <a:t> свою роль контролем за </a:t>
            </a:r>
            <a:r>
              <a:rPr lang="ru-RU" sz="2400" b="1" dirty="0" err="1" smtClean="0"/>
              <a:t>дотриманням</a:t>
            </a:r>
            <a:r>
              <a:rPr lang="ru-RU" sz="2400" b="1" dirty="0" smtClean="0"/>
              <a:t> курортного </a:t>
            </a:r>
            <a:r>
              <a:rPr lang="ru-RU" sz="2400" b="1" dirty="0" err="1" smtClean="0"/>
              <a:t>законодавства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субсидіюванням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гідрогеологічні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дослідження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будівництво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загальнокурортних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споруд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err="1" smtClean="0"/>
              <a:t>Органи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охорони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здоров’я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здійснюють</a:t>
            </a:r>
            <a:r>
              <a:rPr lang="ru-RU" sz="2400" b="1" dirty="0" smtClean="0"/>
              <a:t> контроль за </a:t>
            </a:r>
            <a:r>
              <a:rPr lang="ru-RU" sz="2400" b="1" dirty="0" err="1" smtClean="0"/>
              <a:t>дотриманням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санітарно-гігієнічного</a:t>
            </a:r>
            <a:r>
              <a:rPr lang="ru-RU" sz="2400" b="1" dirty="0" smtClean="0"/>
              <a:t> режиму на курортах, </a:t>
            </a:r>
            <a:r>
              <a:rPr lang="ru-RU" sz="2400" b="1" dirty="0" err="1" smtClean="0"/>
              <a:t>але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приймають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участі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відборі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хворих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курорти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err="1" smtClean="0"/>
              <a:t>Організація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курортної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справи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колишніх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соціалістичних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країнах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будується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інших</a:t>
            </a:r>
            <a:r>
              <a:rPr lang="ru-RU" sz="2400" b="1" dirty="0" smtClean="0"/>
              <a:t> принципах. </a:t>
            </a:r>
            <a:r>
              <a:rPr lang="ru-RU" sz="2400" b="1" dirty="0" err="1" smtClean="0">
                <a:solidFill>
                  <a:srgbClr val="7030A0"/>
                </a:solidFill>
              </a:rPr>
              <a:t>Всі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курортні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багатства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узяті</a:t>
            </a:r>
            <a:r>
              <a:rPr lang="ru-RU" sz="2400" b="1" dirty="0" smtClean="0">
                <a:solidFill>
                  <a:srgbClr val="7030A0"/>
                </a:solidFill>
              </a:rPr>
              <a:t> державою </a:t>
            </a:r>
            <a:r>
              <a:rPr lang="ru-RU" sz="2400" b="1" dirty="0" err="1" smtClean="0">
                <a:solidFill>
                  <a:srgbClr val="7030A0"/>
                </a:solidFill>
              </a:rPr>
              <a:t>під</a:t>
            </a:r>
            <a:r>
              <a:rPr lang="ru-RU" sz="2400" b="1" dirty="0" smtClean="0">
                <a:solidFill>
                  <a:srgbClr val="7030A0"/>
                </a:solidFill>
              </a:rPr>
              <a:t> контроль</a:t>
            </a:r>
            <a:r>
              <a:rPr lang="ru-RU" sz="2400" b="1" dirty="0" smtClean="0"/>
              <a:t>. Система </a:t>
            </a:r>
            <a:r>
              <a:rPr lang="ru-RU" sz="2400" b="1" dirty="0" err="1" smtClean="0"/>
              <a:t>медичного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обслуговування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передбачає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обов’язковий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лікарський</a:t>
            </a:r>
            <a:r>
              <a:rPr lang="ru-RU" sz="2400" b="1" dirty="0" smtClean="0"/>
              <a:t> контроль за </a:t>
            </a:r>
            <a:r>
              <a:rPr lang="ru-RU" sz="2400" b="1" dirty="0" err="1" smtClean="0"/>
              <a:t>проведенням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призначеного</a:t>
            </a:r>
            <a:r>
              <a:rPr lang="ru-RU" sz="2400" b="1" dirty="0" smtClean="0"/>
              <a:t> курсу </a:t>
            </a:r>
            <a:r>
              <a:rPr lang="ru-RU" sz="2400" b="1" dirty="0" err="1" smtClean="0"/>
              <a:t>лікування</a:t>
            </a:r>
            <a:r>
              <a:rPr lang="ru-RU" sz="2400" b="1" dirty="0" smtClean="0"/>
              <a:t>. На ряду </a:t>
            </a:r>
            <a:r>
              <a:rPr lang="ru-RU" sz="2400" b="1" dirty="0" err="1" smtClean="0"/>
              <a:t>курортів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організовані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центри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відновного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лікування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хворих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втратили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працездатність</a:t>
            </a:r>
            <a:r>
              <a:rPr lang="ru-RU" sz="24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380960" y="142852"/>
            <a:ext cx="11644394" cy="429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just"/>
            <a:r>
              <a:rPr lang="ru-RU" sz="2200" b="1" spc="-1" dirty="0" smtClean="0">
                <a:solidFill>
                  <a:srgbClr val="FF0000"/>
                </a:solidFill>
              </a:rPr>
              <a:t>2. </a:t>
            </a:r>
            <a:r>
              <a:rPr lang="ru-RU" sz="2000" b="1" dirty="0" err="1" smtClean="0">
                <a:solidFill>
                  <a:srgbClr val="FF0000"/>
                </a:solidFill>
              </a:rPr>
              <a:t>Історія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розвитку</a:t>
            </a:r>
            <a:r>
              <a:rPr lang="ru-RU" sz="2000" b="1" dirty="0" smtClean="0">
                <a:solidFill>
                  <a:srgbClr val="FF0000"/>
                </a:solidFill>
              </a:rPr>
              <a:t> санаторно-</a:t>
            </a:r>
            <a:r>
              <a:rPr lang="ru-RU" sz="2000" b="1" dirty="0" err="1" smtClean="0">
                <a:solidFill>
                  <a:srgbClr val="FF0000"/>
                </a:solidFill>
              </a:rPr>
              <a:t>курортної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справи</a:t>
            </a:r>
            <a:r>
              <a:rPr lang="ru-RU" sz="2000" b="1" dirty="0" smtClean="0">
                <a:solidFill>
                  <a:srgbClr val="FF0000"/>
                </a:solidFill>
              </a:rPr>
              <a:t> на </a:t>
            </a:r>
            <a:r>
              <a:rPr lang="ru-RU" sz="2000" b="1" dirty="0" err="1" smtClean="0">
                <a:solidFill>
                  <a:srgbClr val="FF0000"/>
                </a:solidFill>
              </a:rPr>
              <a:t>території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колишнього</a:t>
            </a:r>
            <a:r>
              <a:rPr lang="ru-RU" sz="2000" b="1" dirty="0" smtClean="0">
                <a:solidFill>
                  <a:srgbClr val="FF0000"/>
                </a:solidFill>
              </a:rPr>
              <a:t> СРСР до 1917р</a:t>
            </a:r>
            <a:r>
              <a:rPr lang="ru-RU" sz="2200" b="1" dirty="0" smtClean="0">
                <a:solidFill>
                  <a:srgbClr val="FF0000"/>
                </a:solidFill>
              </a:rPr>
              <a:t>.</a:t>
            </a:r>
            <a:endParaRPr lang="ru-RU" sz="2200" b="1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960" y="642918"/>
            <a:ext cx="11644394" cy="59708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Перші</a:t>
            </a:r>
            <a:r>
              <a:rPr lang="ru-RU" b="1" dirty="0" smtClean="0"/>
              <a:t> </a:t>
            </a:r>
            <a:r>
              <a:rPr lang="ru-RU" b="1" dirty="0" err="1" smtClean="0"/>
              <a:t>державні</a:t>
            </a:r>
            <a:r>
              <a:rPr lang="ru-RU" b="1" dirty="0" smtClean="0"/>
              <a:t> заходи </a:t>
            </a:r>
            <a:r>
              <a:rPr lang="ru-RU" b="1" dirty="0" err="1" smtClean="0"/>
              <a:t>щодо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розвідки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мінеральних</a:t>
            </a:r>
            <a:r>
              <a:rPr lang="ru-RU" b="1" dirty="0" smtClean="0">
                <a:solidFill>
                  <a:srgbClr val="FF0000"/>
                </a:solidFill>
              </a:rPr>
              <a:t> вод та </a:t>
            </a:r>
            <a:r>
              <a:rPr lang="ru-RU" b="1" dirty="0" err="1" smtClean="0">
                <a:solidFill>
                  <a:srgbClr val="FF0000"/>
                </a:solidFill>
              </a:rPr>
              <a:t>їх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експлуатації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лікувальною</a:t>
            </a:r>
            <a:r>
              <a:rPr lang="ru-RU" b="1" dirty="0" smtClean="0">
                <a:solidFill>
                  <a:srgbClr val="FF0000"/>
                </a:solidFill>
              </a:rPr>
              <a:t> метою </a:t>
            </a:r>
            <a:r>
              <a:rPr lang="ru-RU" b="1" dirty="0" err="1" smtClean="0"/>
              <a:t>проведені</a:t>
            </a:r>
            <a:r>
              <a:rPr lang="ru-RU" b="1" dirty="0" smtClean="0"/>
              <a:t> за </a:t>
            </a:r>
            <a:r>
              <a:rPr lang="ru-RU" b="1" dirty="0" err="1" smtClean="0"/>
              <a:t>ініціативою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Петра I</a:t>
            </a:r>
            <a:r>
              <a:rPr lang="ru-RU" b="1" dirty="0" smtClean="0"/>
              <a:t>, </a:t>
            </a:r>
            <a:r>
              <a:rPr lang="ru-RU" b="1" dirty="0" err="1" smtClean="0"/>
              <a:t>який</a:t>
            </a:r>
            <a:r>
              <a:rPr lang="ru-RU" b="1" dirty="0" smtClean="0"/>
              <a:t> при </a:t>
            </a:r>
            <a:r>
              <a:rPr lang="ru-RU" b="1" dirty="0" err="1" smtClean="0"/>
              <a:t>лікуванні</a:t>
            </a:r>
            <a:r>
              <a:rPr lang="ru-RU" b="1" dirty="0" smtClean="0"/>
              <a:t> </a:t>
            </a:r>
            <a:r>
              <a:rPr lang="ru-RU" b="1" dirty="0" err="1" smtClean="0"/>
              <a:t>ознайомився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деякими</a:t>
            </a:r>
            <a:r>
              <a:rPr lang="ru-RU" b="1" dirty="0" smtClean="0"/>
              <a:t> курортами </a:t>
            </a:r>
            <a:r>
              <a:rPr lang="ru-RU" b="1" dirty="0" err="1" smtClean="0"/>
              <a:t>Західної</a:t>
            </a:r>
            <a:r>
              <a:rPr lang="ru-RU" b="1" dirty="0" smtClean="0"/>
              <a:t> </a:t>
            </a:r>
            <a:r>
              <a:rPr lang="ru-RU" b="1" dirty="0" err="1" smtClean="0"/>
              <a:t>Європи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, повернувшись, наказав </a:t>
            </a:r>
            <a:r>
              <a:rPr lang="ru-RU" b="1" dirty="0" err="1" smtClean="0"/>
              <a:t>придворним</a:t>
            </a:r>
            <a:r>
              <a:rPr lang="ru-RU" b="1" dirty="0" smtClean="0"/>
              <a:t> медикам </a:t>
            </a:r>
            <a:r>
              <a:rPr lang="ru-RU" b="1" dirty="0" err="1" smtClean="0">
                <a:solidFill>
                  <a:srgbClr val="FF0000"/>
                </a:solidFill>
              </a:rPr>
              <a:t>шукати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російські</a:t>
            </a:r>
            <a:r>
              <a:rPr lang="ru-RU" b="1" dirty="0" smtClean="0">
                <a:solidFill>
                  <a:srgbClr val="FF0000"/>
                </a:solidFill>
              </a:rPr>
              <a:t> «</a:t>
            </a:r>
            <a:r>
              <a:rPr lang="ru-RU" b="1" dirty="0" err="1" smtClean="0">
                <a:solidFill>
                  <a:srgbClr val="FF0000"/>
                </a:solidFill>
              </a:rPr>
              <a:t>джерельні</a:t>
            </a:r>
            <a:r>
              <a:rPr lang="ru-RU" b="1" dirty="0" smtClean="0">
                <a:solidFill>
                  <a:srgbClr val="FF0000"/>
                </a:solidFill>
              </a:rPr>
              <a:t> води». </a:t>
            </a:r>
            <a:r>
              <a:rPr lang="ru-RU" b="1" dirty="0" err="1" smtClean="0"/>
              <a:t>Перші</a:t>
            </a:r>
            <a:r>
              <a:rPr lang="ru-RU" b="1" dirty="0" smtClean="0"/>
              <a:t> </a:t>
            </a:r>
            <a:r>
              <a:rPr lang="ru-RU" b="1" dirty="0" err="1" smtClean="0"/>
              <a:t>курорти</a:t>
            </a:r>
            <a:r>
              <a:rPr lang="ru-RU" b="1" dirty="0" smtClean="0"/>
              <a:t> </a:t>
            </a:r>
            <a:r>
              <a:rPr lang="ru-RU" b="1" dirty="0"/>
              <a:t>на </a:t>
            </a:r>
            <a:r>
              <a:rPr lang="ru-RU" b="1" dirty="0" err="1"/>
              <a:t>території</a:t>
            </a:r>
            <a:r>
              <a:rPr lang="ru-RU" b="1" dirty="0"/>
              <a:t> </a:t>
            </a:r>
            <a:r>
              <a:rPr lang="ru-RU" b="1" dirty="0" err="1"/>
              <a:t>колишнього</a:t>
            </a:r>
            <a:r>
              <a:rPr lang="ru-RU" b="1" dirty="0"/>
              <a:t> СРСР </a:t>
            </a:r>
            <a:r>
              <a:rPr lang="ru-RU" b="1" dirty="0" err="1" smtClean="0"/>
              <a:t>виникли</a:t>
            </a:r>
            <a:r>
              <a:rPr lang="ru-RU" b="1" dirty="0" smtClean="0"/>
              <a:t> в </a:t>
            </a:r>
            <a:r>
              <a:rPr lang="ru-RU" b="1" dirty="0" err="1" smtClean="0">
                <a:solidFill>
                  <a:srgbClr val="7030A0"/>
                </a:solidFill>
              </a:rPr>
              <a:t>першій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половині</a:t>
            </a:r>
            <a:r>
              <a:rPr lang="ru-RU" b="1" dirty="0" smtClean="0">
                <a:solidFill>
                  <a:srgbClr val="7030A0"/>
                </a:solidFill>
              </a:rPr>
              <a:t> XVIII </a:t>
            </a:r>
            <a:r>
              <a:rPr lang="ru-RU" b="1" dirty="0" err="1" smtClean="0">
                <a:solidFill>
                  <a:srgbClr val="7030A0"/>
                </a:solidFill>
              </a:rPr>
              <a:t>століття</a:t>
            </a:r>
            <a:r>
              <a:rPr lang="ru-RU" b="1" dirty="0" smtClean="0"/>
              <a:t>. У 1719 </a:t>
            </a:r>
            <a:r>
              <a:rPr lang="ru-RU" b="1" dirty="0" err="1" smtClean="0"/>
              <a:t>році</a:t>
            </a:r>
            <a:r>
              <a:rPr lang="ru-RU" b="1" dirty="0" smtClean="0"/>
              <a:t> Петро I видав указ про </a:t>
            </a:r>
            <a:r>
              <a:rPr lang="ru-RU" b="1" dirty="0" err="1" smtClean="0">
                <a:solidFill>
                  <a:srgbClr val="7030A0"/>
                </a:solidFill>
              </a:rPr>
              <a:t>Mapціальні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Кончезерські</a:t>
            </a:r>
            <a:r>
              <a:rPr lang="ru-RU" b="1" dirty="0" smtClean="0">
                <a:solidFill>
                  <a:srgbClr val="7030A0"/>
                </a:solidFill>
              </a:rPr>
              <a:t> води </a:t>
            </a:r>
            <a:r>
              <a:rPr lang="ru-RU" b="1" dirty="0" err="1" smtClean="0"/>
              <a:t>поблизу</a:t>
            </a:r>
            <a:r>
              <a:rPr lang="ru-RU" b="1" dirty="0" smtClean="0"/>
              <a:t> </a:t>
            </a:r>
            <a:r>
              <a:rPr lang="ru-RU" b="1" dirty="0" err="1" smtClean="0"/>
              <a:t>Петрозаводська</a:t>
            </a:r>
            <a:r>
              <a:rPr lang="ru-RU" b="1" dirty="0" smtClean="0"/>
              <a:t>. Тут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побудований</a:t>
            </a:r>
            <a:r>
              <a:rPr lang="ru-RU" b="1" dirty="0" smtClean="0"/>
              <a:t> палац, в </a:t>
            </a:r>
            <a:r>
              <a:rPr lang="ru-RU" b="1" dirty="0" err="1" smtClean="0"/>
              <a:t>якому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лікування</a:t>
            </a:r>
            <a:r>
              <a:rPr lang="ru-RU" b="1" dirty="0" smtClean="0"/>
              <a:t> жив </a:t>
            </a:r>
            <a:r>
              <a:rPr lang="ru-RU" b="1" dirty="0" err="1" smtClean="0"/>
              <a:t>цар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сім’єю</a:t>
            </a:r>
            <a:r>
              <a:rPr lang="ru-RU" b="1" dirty="0" smtClean="0"/>
              <a:t>. Так в 1719 р. </a:t>
            </a:r>
            <a:r>
              <a:rPr lang="ru-RU" b="1" dirty="0" err="1" smtClean="0"/>
              <a:t>відкрився</a:t>
            </a:r>
            <a:r>
              <a:rPr lang="ru-RU" b="1" dirty="0" smtClean="0"/>
              <a:t> перший </a:t>
            </a:r>
            <a:r>
              <a:rPr lang="ru-RU" b="1" dirty="0" err="1" smtClean="0"/>
              <a:t>офіційно</a:t>
            </a:r>
            <a:r>
              <a:rPr lang="ru-RU" b="1" dirty="0" smtClean="0"/>
              <a:t> </a:t>
            </a:r>
            <a:r>
              <a:rPr lang="ru-RU" b="1" dirty="0" err="1" smtClean="0"/>
              <a:t>затверджений</a:t>
            </a:r>
            <a:r>
              <a:rPr lang="ru-RU" b="1" dirty="0" smtClean="0"/>
              <a:t> курорт </a:t>
            </a:r>
            <a:r>
              <a:rPr lang="ru-RU" b="1" dirty="0"/>
              <a:t>на </a:t>
            </a:r>
            <a:r>
              <a:rPr lang="ru-RU" b="1" dirty="0" err="1"/>
              <a:t>території</a:t>
            </a:r>
            <a:r>
              <a:rPr lang="ru-RU" b="1" dirty="0"/>
              <a:t> </a:t>
            </a:r>
            <a:r>
              <a:rPr lang="ru-RU" b="1" dirty="0" err="1"/>
              <a:t>колишнього</a:t>
            </a:r>
            <a:r>
              <a:rPr lang="ru-RU" b="1" dirty="0"/>
              <a:t> СРСР </a:t>
            </a:r>
            <a:r>
              <a:rPr lang="ru-RU" b="1" dirty="0" smtClean="0"/>
              <a:t>- </a:t>
            </a:r>
            <a:r>
              <a:rPr lang="ru-RU" b="1" dirty="0" err="1" smtClean="0">
                <a:solidFill>
                  <a:srgbClr val="FF0000"/>
                </a:solidFill>
              </a:rPr>
              <a:t>Марціальні</a:t>
            </a:r>
            <a:r>
              <a:rPr lang="ru-RU" b="1" dirty="0" smtClean="0">
                <a:solidFill>
                  <a:srgbClr val="FF0000"/>
                </a:solidFill>
              </a:rPr>
              <a:t> Води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У </a:t>
            </a:r>
            <a:r>
              <a:rPr lang="ru-RU" b="1" dirty="0" err="1" smtClean="0"/>
              <a:t>ті</a:t>
            </a:r>
            <a:r>
              <a:rPr lang="ru-RU" b="1" dirty="0" smtClean="0"/>
              <a:t> ж роки </a:t>
            </a:r>
            <a:r>
              <a:rPr lang="ru-RU" b="1" dirty="0" err="1" smtClean="0"/>
              <a:t>німецьким</a:t>
            </a:r>
            <a:r>
              <a:rPr lang="ru-RU" b="1" dirty="0" smtClean="0"/>
              <a:t> </a:t>
            </a:r>
            <a:r>
              <a:rPr lang="ru-RU" b="1" dirty="0" err="1" smtClean="0"/>
              <a:t>ученим</a:t>
            </a:r>
            <a:r>
              <a:rPr lang="ru-RU" b="1" dirty="0" smtClean="0"/>
              <a:t> X. </a:t>
            </a:r>
            <a:r>
              <a:rPr lang="ru-RU" b="1" dirty="0" err="1" smtClean="0"/>
              <a:t>Паульсеном</a:t>
            </a:r>
            <a:r>
              <a:rPr lang="ru-RU" b="1" dirty="0" smtClean="0"/>
              <a:t> по указу Петра І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закладені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бадерскі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лазні</a:t>
            </a:r>
            <a:r>
              <a:rPr lang="ru-RU" b="1" dirty="0" smtClean="0">
                <a:solidFill>
                  <a:srgbClr val="FF0000"/>
                </a:solidFill>
              </a:rPr>
              <a:t>» </a:t>
            </a:r>
            <a:r>
              <a:rPr lang="ru-RU" b="1" dirty="0" smtClean="0"/>
              <a:t>на </a:t>
            </a:r>
            <a:r>
              <a:rPr lang="ru-RU" b="1" dirty="0" err="1" smtClean="0">
                <a:solidFill>
                  <a:srgbClr val="FF0000"/>
                </a:solidFill>
              </a:rPr>
              <a:t>Липецьких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солоних</a:t>
            </a:r>
            <a:r>
              <a:rPr lang="ru-RU" b="1" dirty="0" smtClean="0">
                <a:solidFill>
                  <a:srgbClr val="FF0000"/>
                </a:solidFill>
              </a:rPr>
              <a:t> водах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незабаром</a:t>
            </a:r>
            <a:r>
              <a:rPr lang="ru-RU" b="1" dirty="0" smtClean="0"/>
              <a:t> </a:t>
            </a:r>
            <a:r>
              <a:rPr lang="ru-RU" b="1" dirty="0" err="1" smtClean="0"/>
              <a:t>придбали</a:t>
            </a:r>
            <a:r>
              <a:rPr lang="ru-RU" b="1" dirty="0" smtClean="0"/>
              <a:t> </a:t>
            </a:r>
            <a:r>
              <a:rPr lang="ru-RU" b="1" dirty="0" err="1" smtClean="0"/>
              <a:t>популярність</a:t>
            </a:r>
            <a:r>
              <a:rPr lang="ru-RU" b="1" dirty="0" smtClean="0"/>
              <a:t> і </a:t>
            </a:r>
            <a:r>
              <a:rPr lang="ru-RU" b="1" dirty="0" err="1" smtClean="0"/>
              <a:t>з’явилися</a:t>
            </a:r>
            <a:r>
              <a:rPr lang="ru-RU" b="1" dirty="0" smtClean="0"/>
              <a:t> базою другого </a:t>
            </a:r>
            <a:r>
              <a:rPr lang="ru-RU" b="1" dirty="0" err="1" smtClean="0"/>
              <a:t>її</a:t>
            </a:r>
            <a:r>
              <a:rPr lang="ru-RU" b="1" dirty="0" smtClean="0"/>
              <a:t> курорту. </a:t>
            </a:r>
            <a:r>
              <a:rPr lang="ru-RU" b="1" dirty="0" err="1" smtClean="0"/>
              <a:t>Розроблені</a:t>
            </a:r>
            <a:r>
              <a:rPr lang="ru-RU" b="1" dirty="0" smtClean="0"/>
              <a:t> </a:t>
            </a:r>
            <a:r>
              <a:rPr lang="ru-RU" b="1" dirty="0" err="1" smtClean="0"/>
              <a:t>Шобером</a:t>
            </a:r>
            <a:r>
              <a:rPr lang="ru-RU" b="1" dirty="0" smtClean="0"/>
              <a:t> по указу царя </a:t>
            </a:r>
            <a:r>
              <a:rPr lang="ru-RU" b="1" dirty="0" err="1" smtClean="0"/>
              <a:t>перші</a:t>
            </a:r>
            <a:r>
              <a:rPr lang="ru-RU" b="1" dirty="0" smtClean="0"/>
              <a:t> правила </a:t>
            </a:r>
            <a:r>
              <a:rPr lang="ru-RU" b="1" dirty="0" err="1" smtClean="0"/>
              <a:t>користування</a:t>
            </a:r>
            <a:r>
              <a:rPr lang="ru-RU" b="1" dirty="0" smtClean="0"/>
              <a:t> </a:t>
            </a:r>
            <a:r>
              <a:rPr lang="ru-RU" b="1" dirty="0" err="1" smtClean="0"/>
              <a:t>мінеральними</a:t>
            </a:r>
            <a:r>
              <a:rPr lang="ru-RU" b="1" dirty="0" smtClean="0"/>
              <a:t> водами </a:t>
            </a:r>
            <a:r>
              <a:rPr lang="ru-RU" b="1" dirty="0" err="1" smtClean="0"/>
              <a:t>наказували</a:t>
            </a:r>
            <a:r>
              <a:rPr lang="ru-RU" b="1" dirty="0" smtClean="0"/>
              <a:t> перед </a:t>
            </a:r>
            <a:r>
              <a:rPr lang="ru-RU" b="1" dirty="0" err="1" smtClean="0"/>
              <a:t>поїздкою</a:t>
            </a:r>
            <a:r>
              <a:rPr lang="ru-RU" b="1" dirty="0" smtClean="0"/>
              <a:t> на курорт </a:t>
            </a:r>
            <a:r>
              <a:rPr lang="ru-RU" b="1" dirty="0" err="1" smtClean="0"/>
              <a:t>порадитися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лікарями</a:t>
            </a:r>
            <a:r>
              <a:rPr lang="ru-RU" b="1" dirty="0" smtClean="0"/>
              <a:t>, а при </a:t>
            </a:r>
            <a:r>
              <a:rPr lang="ru-RU" b="1" dirty="0" err="1" smtClean="0"/>
              <a:t>лікуванні</a:t>
            </a:r>
            <a:r>
              <a:rPr lang="ru-RU" b="1" dirty="0" smtClean="0"/>
              <a:t> водами </a:t>
            </a:r>
            <a:r>
              <a:rPr lang="ru-RU" b="1" dirty="0" err="1" smtClean="0"/>
              <a:t>виконувати</a:t>
            </a:r>
            <a:r>
              <a:rPr lang="ru-RU" b="1" dirty="0" smtClean="0"/>
              <a:t> </a:t>
            </a:r>
            <a:r>
              <a:rPr lang="ru-RU" b="1" dirty="0" err="1" smtClean="0"/>
              <a:t>надруковані</a:t>
            </a:r>
            <a:r>
              <a:rPr lang="ru-RU" b="1" dirty="0" smtClean="0"/>
              <a:t> правила. Так </a:t>
            </a:r>
            <a:r>
              <a:rPr lang="ru-RU" b="1" dirty="0" err="1" smtClean="0">
                <a:solidFill>
                  <a:srgbClr val="7030A0"/>
                </a:solidFill>
              </a:rPr>
              <a:t>були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введені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обов’язкові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умови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користування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лікувальними</a:t>
            </a:r>
            <a:r>
              <a:rPr lang="ru-RU" b="1" dirty="0" smtClean="0">
                <a:solidFill>
                  <a:srgbClr val="7030A0"/>
                </a:solidFill>
              </a:rPr>
              <a:t> водами </a:t>
            </a:r>
            <a:r>
              <a:rPr lang="ru-RU" b="1" dirty="0" smtClean="0"/>
              <a:t>на курортах</a:t>
            </a:r>
            <a:r>
              <a:rPr lang="ru-RU" b="1" dirty="0"/>
              <a:t> </a:t>
            </a:r>
            <a:r>
              <a:rPr lang="ru-RU" b="1" dirty="0" err="1" smtClean="0"/>
              <a:t>колишнього</a:t>
            </a:r>
            <a:r>
              <a:rPr lang="ru-RU" b="1" dirty="0" smtClean="0"/>
              <a:t> </a:t>
            </a:r>
            <a:r>
              <a:rPr lang="ru-RU" b="1" dirty="0"/>
              <a:t>СРСР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У </a:t>
            </a:r>
            <a:r>
              <a:rPr lang="ru-RU" b="1" dirty="0" err="1" smtClean="0"/>
              <a:t>зв’язку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завоюванням</a:t>
            </a:r>
            <a:r>
              <a:rPr lang="ru-RU" b="1" dirty="0" smtClean="0"/>
              <a:t> земель </a:t>
            </a:r>
            <a:r>
              <a:rPr lang="ru-RU" b="1" dirty="0" err="1" smtClean="0">
                <a:solidFill>
                  <a:srgbClr val="7030A0"/>
                </a:solidFill>
              </a:rPr>
              <a:t>кавказьких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горців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відкриті</a:t>
            </a:r>
            <a:r>
              <a:rPr lang="ru-RU" b="1" dirty="0" smtClean="0"/>
              <a:t> давно </a:t>
            </a:r>
            <a:r>
              <a:rPr lang="ru-RU" b="1" dirty="0" err="1" smtClean="0"/>
              <a:t>відомі</a:t>
            </a:r>
            <a:r>
              <a:rPr lang="ru-RU" b="1" dirty="0" smtClean="0"/>
              <a:t> </a:t>
            </a:r>
            <a:r>
              <a:rPr lang="ru-RU" b="1" dirty="0" err="1" smtClean="0"/>
              <a:t>місцевим</a:t>
            </a:r>
            <a:r>
              <a:rPr lang="ru-RU" b="1" dirty="0" smtClean="0"/>
              <a:t> жителям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</a:t>
            </a:r>
            <a:r>
              <a:rPr lang="ru-RU" b="1" dirty="0" err="1" smtClean="0"/>
              <a:t>лікувальних</a:t>
            </a:r>
            <a:r>
              <a:rPr lang="ru-RU" b="1" dirty="0" smtClean="0"/>
              <a:t> </a:t>
            </a:r>
            <a:r>
              <a:rPr lang="ru-RU" b="1" dirty="0" err="1" smtClean="0"/>
              <a:t>мінеральних</a:t>
            </a:r>
            <a:r>
              <a:rPr lang="ru-RU" b="1" dirty="0" smtClean="0"/>
              <a:t> вод. </a:t>
            </a:r>
            <a:r>
              <a:rPr lang="ru-RU" b="1" dirty="0" err="1" smtClean="0"/>
              <a:t>Ці</a:t>
            </a:r>
            <a:r>
              <a:rPr lang="ru-RU" b="1" dirty="0" smtClean="0"/>
              <a:t> води </a:t>
            </a:r>
            <a:r>
              <a:rPr lang="ru-RU" b="1" dirty="0" err="1" smtClean="0"/>
              <a:t>використовувалися</a:t>
            </a:r>
            <a:r>
              <a:rPr lang="ru-RU" b="1" dirty="0" smtClean="0"/>
              <a:t> для </a:t>
            </a:r>
            <a:r>
              <a:rPr lang="ru-RU" b="1" dirty="0" err="1" smtClean="0"/>
              <a:t>лікування</a:t>
            </a:r>
            <a:r>
              <a:rPr lang="ru-RU" b="1" dirty="0" smtClean="0"/>
              <a:t> </a:t>
            </a:r>
            <a:r>
              <a:rPr lang="ru-RU" b="1" dirty="0" err="1" smtClean="0"/>
              <a:t>поранених</a:t>
            </a:r>
            <a:r>
              <a:rPr lang="ru-RU" b="1" dirty="0" smtClean="0"/>
              <a:t> </a:t>
            </a:r>
            <a:r>
              <a:rPr lang="ru-RU" b="1" dirty="0" err="1" smtClean="0"/>
              <a:t>солдатів</a:t>
            </a:r>
            <a:r>
              <a:rPr lang="ru-RU" b="1" dirty="0" smtClean="0"/>
              <a:t>. </a:t>
            </a:r>
            <a:r>
              <a:rPr lang="ru-RU" b="1" dirty="0" err="1" smtClean="0"/>
              <a:t>Надалі</a:t>
            </a:r>
            <a:r>
              <a:rPr lang="ru-RU" b="1" dirty="0" smtClean="0"/>
              <a:t> центром </a:t>
            </a:r>
            <a:r>
              <a:rPr lang="ru-RU" b="1" dirty="0" err="1" smtClean="0"/>
              <a:t>вивчення</a:t>
            </a:r>
            <a:r>
              <a:rPr lang="ru-RU" b="1" dirty="0" smtClean="0"/>
              <a:t> </a:t>
            </a:r>
            <a:r>
              <a:rPr lang="ru-RU" b="1" dirty="0" err="1" smtClean="0"/>
              <a:t>природних</a:t>
            </a:r>
            <a:r>
              <a:rPr lang="ru-RU" b="1" dirty="0" smtClean="0"/>
              <a:t> </a:t>
            </a:r>
            <a:r>
              <a:rPr lang="ru-RU" b="1" dirty="0" err="1" smtClean="0"/>
              <a:t>лікувальних</a:t>
            </a:r>
            <a:r>
              <a:rPr lang="ru-RU" b="1" dirty="0" smtClean="0"/>
              <a:t> </a:t>
            </a:r>
            <a:r>
              <a:rPr lang="ru-RU" b="1" dirty="0" err="1" smtClean="0"/>
              <a:t>ресурсів</a:t>
            </a:r>
            <a:r>
              <a:rPr lang="ru-RU" b="1" dirty="0" smtClean="0"/>
              <a:t> </a:t>
            </a:r>
            <a:r>
              <a:rPr lang="ru-RU" b="1" dirty="0" err="1" smtClean="0"/>
              <a:t>стають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Кавказькі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мінеральні</a:t>
            </a:r>
            <a:r>
              <a:rPr lang="ru-RU" b="1" dirty="0" smtClean="0">
                <a:solidFill>
                  <a:srgbClr val="7030A0"/>
                </a:solidFill>
              </a:rPr>
              <a:t> води.</a:t>
            </a:r>
            <a:r>
              <a:rPr lang="ru-RU" b="1" dirty="0" smtClean="0"/>
              <a:t> В </a:t>
            </a:r>
            <a:r>
              <a:rPr lang="ru-RU" b="1" dirty="0" smtClean="0">
                <a:solidFill>
                  <a:srgbClr val="7030A0"/>
                </a:solidFill>
              </a:rPr>
              <a:t>1770-х—90-х роках </a:t>
            </a:r>
            <a:r>
              <a:rPr lang="ru-RU" b="1" dirty="0" err="1" smtClean="0"/>
              <a:t>проведені</a:t>
            </a:r>
            <a:r>
              <a:rPr lang="ru-RU" b="1" dirty="0" smtClean="0"/>
              <a:t> </a:t>
            </a:r>
            <a:r>
              <a:rPr lang="ru-RU" b="1" dirty="0" err="1" smtClean="0"/>
              <a:t>перші</a:t>
            </a:r>
            <a:r>
              <a:rPr lang="ru-RU" b="1" dirty="0" smtClean="0"/>
              <a:t> </a:t>
            </a:r>
            <a:r>
              <a:rPr lang="ru-RU" b="1" dirty="0" err="1" smtClean="0"/>
              <a:t>систематичні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надані</a:t>
            </a:r>
            <a:r>
              <a:rPr lang="ru-RU" b="1" dirty="0" smtClean="0"/>
              <a:t> </a:t>
            </a:r>
            <a:r>
              <a:rPr lang="ru-RU" b="1" dirty="0" err="1" smtClean="0"/>
              <a:t>докладні</a:t>
            </a:r>
            <a:r>
              <a:rPr lang="ru-RU" b="1" dirty="0" smtClean="0"/>
              <a:t> описи </a:t>
            </a:r>
            <a:r>
              <a:rPr lang="ru-RU" b="1" dirty="0" err="1" smtClean="0"/>
              <a:t>мінеральних</a:t>
            </a:r>
            <a:r>
              <a:rPr lang="ru-RU" b="1" dirty="0" smtClean="0"/>
              <a:t> вод </a:t>
            </a:r>
            <a:r>
              <a:rPr lang="ru-RU" b="1" dirty="0" err="1" smtClean="0"/>
              <a:t>даного</a:t>
            </a:r>
            <a:r>
              <a:rPr lang="ru-RU" b="1" dirty="0" smtClean="0"/>
              <a:t> району. Але </a:t>
            </a:r>
            <a:r>
              <a:rPr lang="ru-RU" b="1" dirty="0" err="1" smtClean="0"/>
              <a:t>фактичне</a:t>
            </a:r>
            <a:r>
              <a:rPr lang="ru-RU" b="1" dirty="0" smtClean="0"/>
              <a:t> </a:t>
            </a:r>
            <a:r>
              <a:rPr lang="ru-RU" b="1" dirty="0" err="1" smtClean="0"/>
              <a:t>відкриття</a:t>
            </a:r>
            <a:r>
              <a:rPr lang="ru-RU" b="1" dirty="0" smtClean="0"/>
              <a:t> </a:t>
            </a:r>
            <a:r>
              <a:rPr lang="ru-RU" b="1" dirty="0" err="1" smtClean="0"/>
              <a:t>Кавказьких</a:t>
            </a:r>
            <a:r>
              <a:rPr lang="ru-RU" b="1" dirty="0" smtClean="0"/>
              <a:t> </a:t>
            </a:r>
            <a:r>
              <a:rPr lang="ru-RU" b="1" dirty="0" err="1" smtClean="0"/>
              <a:t>мінеральних</a:t>
            </a:r>
            <a:r>
              <a:rPr lang="ru-RU" b="1" dirty="0" smtClean="0"/>
              <a:t> вод </a:t>
            </a:r>
            <a:r>
              <a:rPr lang="ru-RU" b="1" dirty="0" err="1" smtClean="0"/>
              <a:t>відбулося</a:t>
            </a:r>
            <a:r>
              <a:rPr lang="ru-RU" b="1" dirty="0" smtClean="0"/>
              <a:t> в 1803 </a:t>
            </a:r>
            <a:r>
              <a:rPr lang="ru-RU" b="1" dirty="0" err="1" smtClean="0"/>
              <a:t>році</a:t>
            </a:r>
            <a:r>
              <a:rPr lang="ru-RU" b="1" dirty="0" smtClean="0"/>
              <a:t>, коли у </a:t>
            </a:r>
            <a:r>
              <a:rPr lang="ru-RU" b="1" dirty="0" err="1" smtClean="0"/>
              <a:t>фортеці</a:t>
            </a:r>
            <a:r>
              <a:rPr lang="ru-RU" b="1" dirty="0" smtClean="0"/>
              <a:t> </a:t>
            </a:r>
            <a:r>
              <a:rPr lang="ru-RU" b="1" dirty="0" err="1" smtClean="0"/>
              <a:t>поблизу</a:t>
            </a:r>
            <a:r>
              <a:rPr lang="ru-RU" b="1" dirty="0" smtClean="0"/>
              <a:t>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</a:rPr>
              <a:t>кислої</a:t>
            </a:r>
            <a:r>
              <a:rPr lang="ru-RU" b="1" dirty="0" smtClean="0">
                <a:solidFill>
                  <a:srgbClr val="7030A0"/>
                </a:solidFill>
              </a:rPr>
              <a:t> води» (нарзану) </a:t>
            </a:r>
            <a:r>
              <a:rPr lang="ru-RU" b="1" dirty="0" err="1" smtClean="0"/>
              <a:t>виникли</a:t>
            </a:r>
            <a:r>
              <a:rPr lang="ru-RU" b="1" dirty="0" smtClean="0"/>
              <a:t> </a:t>
            </a:r>
            <a:r>
              <a:rPr lang="ru-RU" b="1" dirty="0" err="1" smtClean="0"/>
              <a:t>перші</a:t>
            </a:r>
            <a:r>
              <a:rPr lang="ru-RU" b="1" dirty="0" smtClean="0"/>
              <a:t> </a:t>
            </a:r>
            <a:r>
              <a:rPr lang="ru-RU" b="1" dirty="0" err="1" smtClean="0"/>
              <a:t>житлові</a:t>
            </a:r>
            <a:r>
              <a:rPr lang="ru-RU" b="1" dirty="0" smtClean="0"/>
              <a:t> </a:t>
            </a:r>
            <a:r>
              <a:rPr lang="ru-RU" b="1" dirty="0" err="1" smtClean="0"/>
              <a:t>будови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фортеця</a:t>
            </a:r>
            <a:r>
              <a:rPr lang="ru-RU" b="1" dirty="0" smtClean="0"/>
              <a:t> </a:t>
            </a:r>
            <a:r>
              <a:rPr lang="ru-RU" b="1" dirty="0" err="1" smtClean="0"/>
              <a:t>отримала</a:t>
            </a:r>
            <a:r>
              <a:rPr lang="ru-RU" b="1" dirty="0" smtClean="0"/>
              <a:t> </a:t>
            </a:r>
            <a:r>
              <a:rPr lang="ru-RU" b="1" dirty="0" err="1" smtClean="0"/>
              <a:t>назву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Кисловодскої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r>
              <a:rPr lang="ru-RU" b="1" dirty="0" smtClean="0"/>
              <a:t> </a:t>
            </a:r>
            <a:r>
              <a:rPr lang="ru-RU" b="1" dirty="0" err="1" smtClean="0"/>
              <a:t>Потім</a:t>
            </a:r>
            <a:r>
              <a:rPr lang="ru-RU" b="1" dirty="0" smtClean="0"/>
              <a:t> </a:t>
            </a:r>
            <a:r>
              <a:rPr lang="ru-RU" b="1" dirty="0" err="1" smtClean="0"/>
              <a:t>відбулося</a:t>
            </a:r>
            <a:r>
              <a:rPr lang="ru-RU" b="1" dirty="0" smtClean="0"/>
              <a:t> </a:t>
            </a:r>
            <a:r>
              <a:rPr lang="ru-RU" b="1" dirty="0" err="1" smtClean="0"/>
              <a:t>відкриття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єсентукських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жалізноводских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мінеральних</a:t>
            </a:r>
            <a:r>
              <a:rPr lang="ru-RU" b="1" dirty="0" smtClean="0">
                <a:solidFill>
                  <a:srgbClr val="7030A0"/>
                </a:solidFill>
              </a:rPr>
              <a:t> вод.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12" y="214290"/>
            <a:ext cx="11144328" cy="64633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У </a:t>
            </a:r>
            <a:r>
              <a:rPr lang="ru-RU" b="1" dirty="0" err="1" smtClean="0">
                <a:solidFill>
                  <a:srgbClr val="7030A0"/>
                </a:solidFill>
              </a:rPr>
              <a:t>другій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половині</a:t>
            </a:r>
            <a:r>
              <a:rPr lang="ru-RU" b="1" dirty="0" smtClean="0">
                <a:solidFill>
                  <a:srgbClr val="7030A0"/>
                </a:solidFill>
              </a:rPr>
              <a:t> XVIII </a:t>
            </a:r>
            <a:r>
              <a:rPr lang="ru-RU" b="1" dirty="0" err="1" smtClean="0">
                <a:solidFill>
                  <a:srgbClr val="7030A0"/>
                </a:solidFill>
              </a:rPr>
              <a:t>століття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особливо </a:t>
            </a:r>
            <a:r>
              <a:rPr lang="ru-RU" b="1" dirty="0" smtClean="0">
                <a:solidFill>
                  <a:srgbClr val="7030A0"/>
                </a:solidFill>
              </a:rPr>
              <a:t>в XIX </a:t>
            </a:r>
            <a:r>
              <a:rPr lang="ru-RU" b="1" dirty="0" err="1" smtClean="0">
                <a:solidFill>
                  <a:srgbClr val="7030A0"/>
                </a:solidFill>
              </a:rPr>
              <a:t>столітті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відбувався</a:t>
            </a:r>
            <a:r>
              <a:rPr lang="ru-RU" b="1" dirty="0" smtClean="0"/>
              <a:t> </a:t>
            </a:r>
            <a:r>
              <a:rPr lang="ru-RU" b="1" dirty="0" err="1" smtClean="0"/>
              <a:t>швидкий</a:t>
            </a:r>
            <a:r>
              <a:rPr lang="ru-RU" b="1" dirty="0" smtClean="0"/>
              <a:t> </a:t>
            </a:r>
            <a:r>
              <a:rPr lang="ru-RU" b="1" dirty="0" err="1" smtClean="0"/>
              <a:t>розвиток</a:t>
            </a:r>
            <a:r>
              <a:rPr lang="ru-RU" b="1" dirty="0" smtClean="0"/>
              <a:t> </a:t>
            </a:r>
            <a:r>
              <a:rPr lang="ru-RU" b="1" dirty="0" err="1" smtClean="0"/>
              <a:t>курортної</a:t>
            </a:r>
            <a:r>
              <a:rPr lang="ru-RU" b="1" dirty="0" smtClean="0"/>
              <a:t> </a:t>
            </a:r>
            <a:r>
              <a:rPr lang="ru-RU" b="1" dirty="0" err="1" smtClean="0"/>
              <a:t>справи</a:t>
            </a:r>
            <a:r>
              <a:rPr lang="ru-RU" b="1" dirty="0" smtClean="0"/>
              <a:t>: у </a:t>
            </a:r>
            <a:r>
              <a:rPr lang="ru-RU" b="1" dirty="0" err="1" smtClean="0"/>
              <a:t>різних</a:t>
            </a:r>
            <a:r>
              <a:rPr lang="ru-RU" b="1" dirty="0" smtClean="0"/>
              <a:t> районах </a:t>
            </a:r>
            <a:r>
              <a:rPr lang="ru-RU" b="1" dirty="0" err="1" smtClean="0"/>
              <a:t>країни</a:t>
            </a:r>
            <a:r>
              <a:rPr lang="ru-RU" b="1" dirty="0" smtClean="0"/>
              <a:t> </a:t>
            </a:r>
            <a:r>
              <a:rPr lang="ru-RU" b="1" dirty="0" err="1" smtClean="0"/>
              <a:t>вивчалися</a:t>
            </a:r>
            <a:r>
              <a:rPr lang="ru-RU" b="1" dirty="0" smtClean="0"/>
              <a:t> </a:t>
            </a:r>
            <a:r>
              <a:rPr lang="ru-RU" b="1" dirty="0" err="1" smtClean="0"/>
              <a:t>мінеральні</a:t>
            </a:r>
            <a:r>
              <a:rPr lang="ru-RU" b="1" dirty="0" smtClean="0"/>
              <a:t>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грязьові</a:t>
            </a:r>
            <a:r>
              <a:rPr lang="ru-RU" b="1" dirty="0" smtClean="0"/>
              <a:t> озера (</a:t>
            </a:r>
            <a:r>
              <a:rPr lang="ru-RU" b="1" dirty="0" err="1" smtClean="0"/>
              <a:t>їх</a:t>
            </a:r>
            <a:r>
              <a:rPr lang="ru-RU" b="1" dirty="0" smtClean="0"/>
              <a:t> описи </a:t>
            </a:r>
            <a:r>
              <a:rPr lang="ru-RU" b="1" dirty="0" err="1" smtClean="0"/>
              <a:t>дані</a:t>
            </a:r>
            <a:r>
              <a:rPr lang="ru-RU" b="1" dirty="0" smtClean="0"/>
              <a:t> в </a:t>
            </a:r>
            <a:r>
              <a:rPr lang="ru-RU" b="1" dirty="0" err="1" smtClean="0"/>
              <a:t>працях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Ф. </a:t>
            </a:r>
            <a:r>
              <a:rPr lang="ru-RU" b="1" dirty="0" err="1" smtClean="0">
                <a:solidFill>
                  <a:srgbClr val="7030A0"/>
                </a:solidFill>
              </a:rPr>
              <a:t>Гебера</a:t>
            </a:r>
            <a:r>
              <a:rPr lang="ru-RU" b="1" dirty="0" smtClean="0">
                <a:solidFill>
                  <a:srgbClr val="7030A0"/>
                </a:solidFill>
              </a:rPr>
              <a:t>, Н. </a:t>
            </a:r>
            <a:r>
              <a:rPr lang="ru-RU" b="1" dirty="0" err="1" smtClean="0">
                <a:solidFill>
                  <a:srgbClr val="7030A0"/>
                </a:solidFill>
              </a:rPr>
              <a:t>Вороніхина</a:t>
            </a:r>
            <a:r>
              <a:rPr lang="ru-RU" b="1" dirty="0" smtClean="0">
                <a:solidFill>
                  <a:srgbClr val="7030A0"/>
                </a:solidFill>
              </a:rPr>
              <a:t>, Л. </a:t>
            </a:r>
            <a:r>
              <a:rPr lang="ru-RU" b="1" dirty="0" err="1" smtClean="0">
                <a:solidFill>
                  <a:srgbClr val="7030A0"/>
                </a:solidFill>
              </a:rPr>
              <a:t>Бертенсона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/>
              <a:t>та </a:t>
            </a:r>
            <a:r>
              <a:rPr lang="ru-RU" b="1" dirty="0" err="1" smtClean="0"/>
              <a:t>інших</a:t>
            </a:r>
            <a:r>
              <a:rPr lang="ru-RU" b="1" dirty="0" smtClean="0"/>
              <a:t> </a:t>
            </a:r>
            <a:r>
              <a:rPr lang="ru-RU" b="1" dirty="0" err="1" smtClean="0"/>
              <a:t>учених</a:t>
            </a:r>
            <a:r>
              <a:rPr lang="ru-RU" b="1" dirty="0" smtClean="0"/>
              <a:t>), </a:t>
            </a:r>
            <a:r>
              <a:rPr lang="ru-RU" b="1" dirty="0" err="1" smtClean="0"/>
              <a:t>відбувалося</a:t>
            </a:r>
            <a:r>
              <a:rPr lang="ru-RU" b="1" dirty="0" smtClean="0"/>
              <a:t> </a:t>
            </a:r>
            <a:r>
              <a:rPr lang="ru-RU" b="1" dirty="0" err="1" smtClean="0"/>
              <a:t>офіційне</a:t>
            </a:r>
            <a:r>
              <a:rPr lang="ru-RU" b="1" dirty="0" smtClean="0"/>
              <a:t> </a:t>
            </a:r>
            <a:r>
              <a:rPr lang="ru-RU" b="1" dirty="0" err="1" smtClean="0"/>
              <a:t>відкриття</a:t>
            </a:r>
            <a:r>
              <a:rPr lang="ru-RU" b="1" dirty="0" smtClean="0"/>
              <a:t> </a:t>
            </a:r>
            <a:r>
              <a:rPr lang="ru-RU" b="1" dirty="0" err="1" smtClean="0"/>
              <a:t>курортів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smtClean="0"/>
              <a:t>У </a:t>
            </a:r>
            <a:r>
              <a:rPr lang="ru-RU" b="1" dirty="0" smtClean="0">
                <a:solidFill>
                  <a:srgbClr val="7030A0"/>
                </a:solidFill>
              </a:rPr>
              <a:t>1828 </a:t>
            </a:r>
            <a:r>
              <a:rPr lang="ru-RU" b="1" dirty="0" err="1" smtClean="0">
                <a:solidFill>
                  <a:srgbClr val="7030A0"/>
                </a:solidFill>
              </a:rPr>
              <a:t>році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заснований</a:t>
            </a:r>
            <a:r>
              <a:rPr lang="ru-RU" b="1" dirty="0" smtClean="0"/>
              <a:t> курорт Стара Русса, в</a:t>
            </a:r>
            <a:r>
              <a:rPr lang="ru-RU" b="1" dirty="0" smtClean="0">
                <a:solidFill>
                  <a:srgbClr val="7030A0"/>
                </a:solidFill>
              </a:rPr>
              <a:t> 1830 р. </a:t>
            </a:r>
            <a:r>
              <a:rPr lang="ru-RU" b="1" dirty="0" smtClean="0"/>
              <a:t>— </a:t>
            </a:r>
            <a:r>
              <a:rPr lang="ru-RU" b="1" dirty="0" err="1" smtClean="0"/>
              <a:t>Одеські</a:t>
            </a:r>
            <a:r>
              <a:rPr lang="ru-RU" b="1" dirty="0" smtClean="0"/>
              <a:t> </a:t>
            </a:r>
            <a:r>
              <a:rPr lang="ru-RU" b="1" dirty="0" err="1" smtClean="0"/>
              <a:t>грязьові</a:t>
            </a:r>
            <a:r>
              <a:rPr lang="ru-RU" b="1" dirty="0" smtClean="0"/>
              <a:t> </a:t>
            </a:r>
            <a:r>
              <a:rPr lang="ru-RU" b="1" dirty="0" err="1" smtClean="0"/>
              <a:t>курорти</a:t>
            </a:r>
            <a:r>
              <a:rPr lang="ru-RU" b="1" dirty="0" smtClean="0"/>
              <a:t>, в </a:t>
            </a:r>
            <a:r>
              <a:rPr lang="ru-RU" b="1" dirty="0" smtClean="0">
                <a:solidFill>
                  <a:srgbClr val="7030A0"/>
                </a:solidFill>
              </a:rPr>
              <a:t>1833 </a:t>
            </a:r>
            <a:r>
              <a:rPr lang="ru-RU" b="1" dirty="0" err="1" smtClean="0">
                <a:solidFill>
                  <a:srgbClr val="7030A0"/>
                </a:solidFill>
              </a:rPr>
              <a:t>році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/>
              <a:t>- </a:t>
            </a:r>
            <a:r>
              <a:rPr lang="ru-RU" b="1" dirty="0" err="1" smtClean="0"/>
              <a:t>Сергієвські</a:t>
            </a:r>
            <a:r>
              <a:rPr lang="ru-RU" b="1" dirty="0" smtClean="0"/>
              <a:t> </a:t>
            </a:r>
            <a:r>
              <a:rPr lang="ru-RU" b="1" dirty="0" err="1" smtClean="0"/>
              <a:t>мінеральні</a:t>
            </a:r>
            <a:r>
              <a:rPr lang="ru-RU" b="1" dirty="0" smtClean="0"/>
              <a:t> води, в </a:t>
            </a:r>
            <a:r>
              <a:rPr lang="ru-RU" b="1" dirty="0" smtClean="0">
                <a:solidFill>
                  <a:srgbClr val="7030A0"/>
                </a:solidFill>
              </a:rPr>
              <a:t>1838</a:t>
            </a:r>
            <a:r>
              <a:rPr lang="ru-RU" b="1" dirty="0" smtClean="0"/>
              <a:t> - </a:t>
            </a:r>
            <a:r>
              <a:rPr lang="ru-RU" b="1" dirty="0" err="1" smtClean="0"/>
              <a:t>Кемері</a:t>
            </a:r>
            <a:r>
              <a:rPr lang="ru-RU" b="1" dirty="0" smtClean="0"/>
              <a:t>, в </a:t>
            </a:r>
            <a:r>
              <a:rPr lang="ru-RU" b="1" dirty="0" smtClean="0">
                <a:solidFill>
                  <a:srgbClr val="7030A0"/>
                </a:solidFill>
              </a:rPr>
              <a:t>1842 </a:t>
            </a:r>
            <a:r>
              <a:rPr lang="ru-RU" b="1" dirty="0" smtClean="0"/>
              <a:t>— </a:t>
            </a:r>
            <a:r>
              <a:rPr lang="ru-RU" b="1" dirty="0" err="1" smtClean="0"/>
              <a:t>Друськинінкай</a:t>
            </a:r>
            <a:r>
              <a:rPr lang="ru-RU" b="1" dirty="0" smtClean="0"/>
              <a:t>, в </a:t>
            </a:r>
            <a:r>
              <a:rPr lang="ru-RU" b="1" dirty="0" smtClean="0">
                <a:solidFill>
                  <a:srgbClr val="7030A0"/>
                </a:solidFill>
              </a:rPr>
              <a:t>1848 </a:t>
            </a:r>
            <a:r>
              <a:rPr lang="ru-RU" b="1" dirty="0" err="1" smtClean="0">
                <a:solidFill>
                  <a:srgbClr val="7030A0"/>
                </a:solidFill>
              </a:rPr>
              <a:t>році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/>
              <a:t>– </a:t>
            </a:r>
            <a:r>
              <a:rPr lang="ru-RU" b="1" dirty="0" err="1" smtClean="0"/>
              <a:t>Усол’є</a:t>
            </a:r>
            <a:r>
              <a:rPr lang="ru-RU" b="1" dirty="0" smtClean="0"/>
              <a:t>, в </a:t>
            </a:r>
            <a:r>
              <a:rPr lang="ru-RU" b="1" dirty="0" smtClean="0">
                <a:solidFill>
                  <a:srgbClr val="7030A0"/>
                </a:solidFill>
              </a:rPr>
              <a:t>1867 </a:t>
            </a:r>
            <a:r>
              <a:rPr lang="ru-RU" b="1" dirty="0" err="1" smtClean="0">
                <a:solidFill>
                  <a:srgbClr val="7030A0"/>
                </a:solidFill>
              </a:rPr>
              <a:t>році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/>
              <a:t>- </a:t>
            </a:r>
            <a:r>
              <a:rPr lang="ru-RU" b="1" dirty="0" err="1" smtClean="0"/>
              <a:t>Белокуріха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На </a:t>
            </a:r>
            <a:r>
              <a:rPr lang="ru-RU" b="1" dirty="0" err="1" smtClean="0"/>
              <a:t>березі</a:t>
            </a:r>
            <a:r>
              <a:rPr lang="ru-RU" b="1" dirty="0" smtClean="0"/>
              <a:t> </a:t>
            </a:r>
            <a:r>
              <a:rPr lang="ru-RU" b="1" dirty="0" err="1" smtClean="0"/>
              <a:t>Сакського</a:t>
            </a:r>
            <a:r>
              <a:rPr lang="ru-RU" b="1" dirty="0" smtClean="0"/>
              <a:t> озера в </a:t>
            </a:r>
            <a:r>
              <a:rPr lang="ru-RU" b="1" dirty="0" smtClean="0">
                <a:solidFill>
                  <a:srgbClr val="7030A0"/>
                </a:solidFill>
              </a:rPr>
              <a:t>1836 р.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відкрито</a:t>
            </a:r>
            <a:r>
              <a:rPr lang="ru-RU" b="1" dirty="0" smtClean="0"/>
              <a:t> </a:t>
            </a:r>
            <a:r>
              <a:rPr lang="ru-RU" b="1" dirty="0" err="1" smtClean="0"/>
              <a:t>відділення</a:t>
            </a:r>
            <a:r>
              <a:rPr lang="ru-RU" b="1" dirty="0" smtClean="0"/>
              <a:t> </a:t>
            </a:r>
            <a:r>
              <a:rPr lang="ru-RU" b="1" dirty="0" err="1" smtClean="0"/>
              <a:t>Сімферопольського</a:t>
            </a:r>
            <a:r>
              <a:rPr lang="ru-RU" b="1" dirty="0" smtClean="0"/>
              <a:t> </a:t>
            </a:r>
            <a:r>
              <a:rPr lang="ru-RU" b="1" dirty="0" err="1" smtClean="0"/>
              <a:t>госпіталю</a:t>
            </a:r>
            <a:r>
              <a:rPr lang="ru-RU" b="1" dirty="0" smtClean="0"/>
              <a:t>, в </a:t>
            </a:r>
            <a:r>
              <a:rPr lang="ru-RU" b="1" dirty="0" err="1" smtClean="0"/>
              <a:t>якому</a:t>
            </a:r>
            <a:r>
              <a:rPr lang="ru-RU" b="1" dirty="0" smtClean="0"/>
              <a:t> </a:t>
            </a:r>
            <a:r>
              <a:rPr lang="ru-RU" b="1" dirty="0" err="1" smtClean="0"/>
              <a:t>лікувалися</a:t>
            </a:r>
            <a:r>
              <a:rPr lang="ru-RU" b="1" dirty="0" smtClean="0"/>
              <a:t> </a:t>
            </a:r>
            <a:r>
              <a:rPr lang="ru-RU" b="1" dirty="0" err="1" smtClean="0"/>
              <a:t>переважно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ревматизму.</a:t>
            </a:r>
          </a:p>
          <a:p>
            <a:pPr algn="just"/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Кримської</a:t>
            </a:r>
            <a:r>
              <a:rPr lang="ru-RU" b="1" dirty="0" smtClean="0"/>
              <a:t> </a:t>
            </a:r>
            <a:r>
              <a:rPr lang="ru-RU" b="1" dirty="0" err="1" smtClean="0"/>
              <a:t>війни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1853—1856 р.р.</a:t>
            </a:r>
            <a:r>
              <a:rPr lang="ru-RU" b="1" dirty="0" smtClean="0"/>
              <a:t> </a:t>
            </a:r>
            <a:r>
              <a:rPr lang="ru-RU" b="1" dirty="0" err="1" smtClean="0"/>
              <a:t>сакською</a:t>
            </a:r>
            <a:r>
              <a:rPr lang="ru-RU" b="1" dirty="0" smtClean="0"/>
              <a:t> </a:t>
            </a:r>
            <a:r>
              <a:rPr lang="ru-RU" b="1" dirty="0" err="1" smtClean="0"/>
              <a:t>гряззю</a:t>
            </a:r>
            <a:r>
              <a:rPr lang="ru-RU" b="1" dirty="0" smtClean="0"/>
              <a:t> </a:t>
            </a:r>
            <a:r>
              <a:rPr lang="ru-RU" b="1" dirty="0" err="1" smtClean="0"/>
              <a:t>лікували</a:t>
            </a:r>
            <a:r>
              <a:rPr lang="ru-RU" b="1" dirty="0" smtClean="0"/>
              <a:t> </a:t>
            </a:r>
            <a:r>
              <a:rPr lang="ru-RU" b="1" dirty="0" err="1" smtClean="0"/>
              <a:t>учасників</a:t>
            </a:r>
            <a:r>
              <a:rPr lang="ru-RU" b="1" dirty="0" smtClean="0"/>
              <a:t> оборони Севастополя.</a:t>
            </a:r>
          </a:p>
          <a:p>
            <a:pPr algn="just"/>
            <a:r>
              <a:rPr lang="ru-RU" b="1" dirty="0" err="1" smtClean="0">
                <a:solidFill>
                  <a:srgbClr val="7030A0"/>
                </a:solidFill>
              </a:rPr>
              <a:t>Війни</a:t>
            </a:r>
            <a:r>
              <a:rPr lang="ru-RU" b="1" dirty="0" smtClean="0">
                <a:solidFill>
                  <a:srgbClr val="7030A0"/>
                </a:solidFill>
              </a:rPr>
              <a:t> на </a:t>
            </a:r>
            <a:r>
              <a:rPr lang="ru-RU" b="1" dirty="0" err="1" smtClean="0">
                <a:solidFill>
                  <a:srgbClr val="7030A0"/>
                </a:solidFill>
              </a:rPr>
              <a:t>Кавказі</a:t>
            </a:r>
            <a:r>
              <a:rPr lang="ru-RU" b="1" dirty="0" smtClean="0">
                <a:solidFill>
                  <a:srgbClr val="7030A0"/>
                </a:solidFill>
              </a:rPr>
              <a:t>, в </a:t>
            </a:r>
            <a:r>
              <a:rPr lang="ru-RU" b="1" dirty="0" err="1" smtClean="0">
                <a:solidFill>
                  <a:srgbClr val="7030A0"/>
                </a:solidFill>
              </a:rPr>
              <a:t>Криму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Середній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Азії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супроводжувалися</a:t>
            </a:r>
            <a:r>
              <a:rPr lang="ru-RU" b="1" dirty="0" smtClean="0"/>
              <a:t> </a:t>
            </a:r>
            <a:r>
              <a:rPr lang="ru-RU" b="1" dirty="0" err="1" smtClean="0"/>
              <a:t>відкриттям</a:t>
            </a:r>
            <a:r>
              <a:rPr lang="ru-RU" b="1" dirty="0" smtClean="0"/>
              <a:t> </a:t>
            </a:r>
            <a:r>
              <a:rPr lang="ru-RU" b="1" dirty="0" err="1" smtClean="0"/>
              <a:t>нових</a:t>
            </a:r>
            <a:r>
              <a:rPr lang="ru-RU" b="1" dirty="0" smtClean="0"/>
              <a:t> </a:t>
            </a:r>
            <a:r>
              <a:rPr lang="ru-RU" b="1" dirty="0" err="1" smtClean="0"/>
              <a:t>лікувальних</a:t>
            </a:r>
            <a:r>
              <a:rPr lang="ru-RU" b="1" dirty="0" smtClean="0"/>
              <a:t> </a:t>
            </a:r>
            <a:r>
              <a:rPr lang="ru-RU" b="1" dirty="0" err="1" smtClean="0"/>
              <a:t>місцевостей</a:t>
            </a:r>
            <a:r>
              <a:rPr lang="ru-RU" b="1" dirty="0" smtClean="0"/>
              <a:t>, </a:t>
            </a:r>
            <a:r>
              <a:rPr lang="ru-RU" b="1" dirty="0" err="1" smtClean="0"/>
              <a:t>природні</a:t>
            </a:r>
            <a:r>
              <a:rPr lang="ru-RU" b="1" dirty="0" smtClean="0"/>
              <a:t> </a:t>
            </a:r>
            <a:r>
              <a:rPr lang="ru-RU" b="1" dirty="0" err="1" smtClean="0"/>
              <a:t>ресурси</a:t>
            </a:r>
            <a:r>
              <a:rPr lang="ru-RU" b="1" dirty="0" smtClean="0"/>
              <a:t>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використовувалися</a:t>
            </a:r>
            <a:r>
              <a:rPr lang="ru-RU" b="1" dirty="0" smtClean="0"/>
              <a:t> для </a:t>
            </a:r>
            <a:r>
              <a:rPr lang="ru-RU" b="1" dirty="0" err="1" smtClean="0"/>
              <a:t>лікування</a:t>
            </a:r>
            <a:r>
              <a:rPr lang="ru-RU" b="1" dirty="0" smtClean="0"/>
              <a:t> </a:t>
            </a:r>
            <a:r>
              <a:rPr lang="ru-RU" b="1" dirty="0" err="1" smtClean="0"/>
              <a:t>солдатів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офіцерів</a:t>
            </a:r>
            <a:r>
              <a:rPr lang="ru-RU" b="1" dirty="0" smtClean="0"/>
              <a:t> </a:t>
            </a:r>
            <a:r>
              <a:rPr lang="ru-RU" b="1" dirty="0" err="1" smtClean="0"/>
              <a:t>царської</a:t>
            </a:r>
            <a:r>
              <a:rPr lang="ru-RU" b="1" dirty="0" smtClean="0"/>
              <a:t> </a:t>
            </a:r>
            <a:r>
              <a:rPr lang="ru-RU" b="1" dirty="0" err="1" smtClean="0"/>
              <a:t>армії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страждали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різних</a:t>
            </a:r>
            <a:r>
              <a:rPr lang="ru-RU" b="1" dirty="0" smtClean="0"/>
              <a:t> хвороб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поранень</a:t>
            </a:r>
            <a:r>
              <a:rPr lang="ru-RU" b="1" dirty="0" smtClean="0"/>
              <a:t>, </a:t>
            </a:r>
            <a:r>
              <a:rPr lang="ru-RU" b="1" dirty="0" err="1" smtClean="0"/>
              <a:t>отриманих</a:t>
            </a:r>
            <a:r>
              <a:rPr lang="ru-RU" b="1" dirty="0" smtClean="0"/>
              <a:t> на фронтах.</a:t>
            </a:r>
          </a:p>
          <a:p>
            <a:pPr algn="just"/>
            <a:r>
              <a:rPr lang="ru-RU" b="1" dirty="0" smtClean="0"/>
              <a:t>У </a:t>
            </a:r>
            <a:r>
              <a:rPr lang="ru-RU" b="1" dirty="0" err="1" smtClean="0">
                <a:solidFill>
                  <a:srgbClr val="7030A0"/>
                </a:solidFill>
              </a:rPr>
              <a:t>другій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половині</a:t>
            </a:r>
            <a:r>
              <a:rPr lang="ru-RU" b="1" dirty="0" smtClean="0">
                <a:solidFill>
                  <a:srgbClr val="7030A0"/>
                </a:solidFill>
              </a:rPr>
              <a:t> XIX </a:t>
            </a:r>
            <a:r>
              <a:rPr lang="ru-RU" b="1" dirty="0" err="1" smtClean="0">
                <a:solidFill>
                  <a:srgbClr val="7030A0"/>
                </a:solidFill>
              </a:rPr>
              <a:t>століття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обстежені</a:t>
            </a:r>
            <a:r>
              <a:rPr lang="ru-RU" b="1" dirty="0" smtClean="0"/>
              <a:t> </a:t>
            </a:r>
            <a:r>
              <a:rPr lang="ru-RU" b="1" dirty="0" err="1" smtClean="0"/>
              <a:t>лікувально-кліматичні</a:t>
            </a:r>
            <a:r>
              <a:rPr lang="ru-RU" b="1" dirty="0" smtClean="0"/>
              <a:t> </a:t>
            </a:r>
            <a:r>
              <a:rPr lang="ru-RU" b="1" dirty="0" err="1" smtClean="0"/>
              <a:t>місцевості</a:t>
            </a:r>
            <a:r>
              <a:rPr lang="ru-RU" b="1" dirty="0" smtClean="0"/>
              <a:t> </a:t>
            </a:r>
            <a:r>
              <a:rPr lang="ru-RU" b="1" dirty="0" err="1" smtClean="0"/>
              <a:t>Криму</a:t>
            </a:r>
            <a:r>
              <a:rPr lang="ru-RU" b="1" dirty="0" smtClean="0"/>
              <a:t> - </a:t>
            </a:r>
            <a:r>
              <a:rPr lang="ru-RU" b="1" dirty="0" err="1" smtClean="0"/>
              <a:t>Сакське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Тінакське</a:t>
            </a:r>
            <a:r>
              <a:rPr lang="ru-RU" b="1" dirty="0" smtClean="0"/>
              <a:t> озера, в </a:t>
            </a:r>
            <a:r>
              <a:rPr lang="ru-RU" b="1" dirty="0" err="1" smtClean="0"/>
              <a:t>Сибіру</a:t>
            </a:r>
            <a:r>
              <a:rPr lang="ru-RU" b="1" dirty="0" smtClean="0"/>
              <a:t> - Ямаровка </a:t>
            </a:r>
            <a:r>
              <a:rPr lang="ru-RU" b="1" dirty="0" err="1" smtClean="0"/>
              <a:t>і</a:t>
            </a:r>
            <a:r>
              <a:rPr lang="ru-RU" b="1" dirty="0" smtClean="0"/>
              <a:t> Дарасун, в </a:t>
            </a:r>
            <a:r>
              <a:rPr lang="ru-RU" b="1" dirty="0" err="1" smtClean="0"/>
              <a:t>Середній</a:t>
            </a:r>
            <a:r>
              <a:rPr lang="ru-RU" b="1" dirty="0" smtClean="0"/>
              <a:t> </a:t>
            </a:r>
            <a:r>
              <a:rPr lang="ru-RU" b="1" dirty="0" err="1" smtClean="0"/>
              <a:t>Азії</a:t>
            </a:r>
            <a:r>
              <a:rPr lang="ru-RU" b="1" dirty="0" smtClean="0"/>
              <a:t> - </a:t>
            </a:r>
            <a:r>
              <a:rPr lang="ru-RU" b="1" dirty="0" err="1" smtClean="0"/>
              <a:t>Іссик-Куль</a:t>
            </a:r>
            <a:r>
              <a:rPr lang="ru-RU" b="1" dirty="0" smtClean="0"/>
              <a:t>, на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Казахстану - </a:t>
            </a:r>
            <a:r>
              <a:rPr lang="ru-RU" b="1" dirty="0" err="1" smtClean="0"/>
              <a:t>Алма-Арасан</a:t>
            </a:r>
            <a:r>
              <a:rPr lang="ru-RU" b="1" dirty="0" smtClean="0"/>
              <a:t>, в </a:t>
            </a:r>
            <a:r>
              <a:rPr lang="ru-RU" b="1" dirty="0" err="1" smtClean="0"/>
              <a:t>Грузії</a:t>
            </a:r>
            <a:r>
              <a:rPr lang="ru-RU" b="1" dirty="0" smtClean="0"/>
              <a:t> - </a:t>
            </a:r>
            <a:r>
              <a:rPr lang="ru-RU" b="1" dirty="0" err="1" smtClean="0"/>
              <a:t>Боржомі</a:t>
            </a:r>
            <a:r>
              <a:rPr lang="ru-RU" b="1" dirty="0" smtClean="0"/>
              <a:t>, Цхалтубо та </a:t>
            </a:r>
            <a:r>
              <a:rPr lang="ru-RU" b="1" dirty="0" err="1" smtClean="0"/>
              <a:t>ін</a:t>
            </a:r>
            <a:r>
              <a:rPr lang="ru-RU" b="1" dirty="0" smtClean="0"/>
              <a:t>. </a:t>
            </a:r>
            <a:r>
              <a:rPr lang="ru-RU" b="1" dirty="0" err="1" smtClean="0"/>
              <a:t>Курорти</a:t>
            </a:r>
            <a:r>
              <a:rPr lang="ru-RU" b="1" dirty="0" smtClean="0"/>
              <a:t> </a:t>
            </a:r>
            <a:r>
              <a:rPr lang="ru-RU" b="1" dirty="0" err="1" smtClean="0"/>
              <a:t>відкривалися</a:t>
            </a:r>
            <a:r>
              <a:rPr lang="ru-RU" b="1" dirty="0" smtClean="0"/>
              <a:t>, </a:t>
            </a:r>
            <a:r>
              <a:rPr lang="ru-RU" b="1" dirty="0" err="1" smtClean="0"/>
              <a:t>але</a:t>
            </a:r>
            <a:r>
              <a:rPr lang="ru-RU" b="1" dirty="0" smtClean="0"/>
              <a:t> </a:t>
            </a:r>
            <a:r>
              <a:rPr lang="ru-RU" b="1" dirty="0" err="1" smtClean="0"/>
              <a:t>турботи</a:t>
            </a:r>
            <a:r>
              <a:rPr lang="ru-RU" b="1" dirty="0" smtClean="0"/>
              <a:t> про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впорядкування</a:t>
            </a:r>
            <a:r>
              <a:rPr lang="ru-RU" b="1" dirty="0" smtClean="0"/>
              <a:t> не </a:t>
            </a:r>
            <a:r>
              <a:rPr lang="ru-RU" b="1" dirty="0" err="1" smtClean="0"/>
              <a:t>виявлялося</a:t>
            </a:r>
            <a:r>
              <a:rPr lang="ru-RU" b="1" dirty="0" smtClean="0"/>
              <a:t>. Як правило, </a:t>
            </a:r>
            <a:r>
              <a:rPr lang="ru-RU" b="1" dirty="0" err="1" smtClean="0"/>
              <a:t>лікувальні</a:t>
            </a:r>
            <a:r>
              <a:rPr lang="ru-RU" b="1" dirty="0" smtClean="0"/>
              <a:t> </a:t>
            </a:r>
            <a:r>
              <a:rPr lang="ru-RU" b="1" dirty="0" err="1" smtClean="0"/>
              <a:t>місцевості</a:t>
            </a:r>
            <a:r>
              <a:rPr lang="ru-RU" b="1" dirty="0" smtClean="0"/>
              <a:t> </a:t>
            </a:r>
            <a:r>
              <a:rPr lang="ru-RU" b="1" dirty="0" err="1" smtClean="0"/>
              <a:t>передавалися</a:t>
            </a:r>
            <a:r>
              <a:rPr lang="ru-RU" b="1" dirty="0" smtClean="0"/>
              <a:t> в </a:t>
            </a:r>
            <a:r>
              <a:rPr lang="ru-RU" b="1" dirty="0" err="1" smtClean="0"/>
              <a:t>оренду</a:t>
            </a:r>
            <a:r>
              <a:rPr lang="ru-RU" b="1" dirty="0" smtClean="0"/>
              <a:t> </a:t>
            </a:r>
            <a:r>
              <a:rPr lang="ru-RU" b="1" dirty="0" err="1" smtClean="0"/>
              <a:t>містам</a:t>
            </a:r>
            <a:r>
              <a:rPr lang="ru-RU" b="1" dirty="0" smtClean="0"/>
              <a:t>, земствам, </a:t>
            </a:r>
            <a:r>
              <a:rPr lang="ru-RU" b="1" dirty="0" err="1" smtClean="0"/>
              <a:t>приватним</a:t>
            </a:r>
            <a:r>
              <a:rPr lang="ru-RU" b="1" dirty="0" smtClean="0"/>
              <a:t> </a:t>
            </a:r>
            <a:r>
              <a:rPr lang="ru-RU" b="1" dirty="0" err="1" smtClean="0"/>
              <a:t>компаніям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особам </a:t>
            </a:r>
            <a:r>
              <a:rPr lang="ru-RU" b="1" dirty="0" err="1" smtClean="0"/>
              <a:t>царюючого</a:t>
            </a:r>
            <a:r>
              <a:rPr lang="ru-RU" b="1" dirty="0" smtClean="0"/>
              <a:t> </a:t>
            </a:r>
            <a:r>
              <a:rPr lang="ru-RU" b="1" dirty="0" err="1" smtClean="0"/>
              <a:t>будинку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/>
              <a:t>Поступово</a:t>
            </a:r>
            <a:r>
              <a:rPr lang="ru-RU" b="1" dirty="0" smtClean="0"/>
              <a:t> </a:t>
            </a:r>
            <a:r>
              <a:rPr lang="ru-RU" b="1" dirty="0" err="1" smtClean="0"/>
              <a:t>географія</a:t>
            </a:r>
            <a:r>
              <a:rPr lang="ru-RU" b="1" dirty="0" smtClean="0"/>
              <a:t> </a:t>
            </a:r>
            <a:r>
              <a:rPr lang="ru-RU" b="1" dirty="0" err="1" smtClean="0"/>
              <a:t>вивчення</a:t>
            </a:r>
            <a:r>
              <a:rPr lang="ru-RU" b="1" dirty="0" smtClean="0"/>
              <a:t> </a:t>
            </a:r>
            <a:r>
              <a:rPr lang="ru-RU" b="1" dirty="0" err="1" smtClean="0"/>
              <a:t>мінеральних</a:t>
            </a:r>
            <a:r>
              <a:rPr lang="ru-RU" b="1" dirty="0" smtClean="0"/>
              <a:t> вод </a:t>
            </a:r>
            <a:r>
              <a:rPr lang="ru-RU" b="1" dirty="0" err="1" smtClean="0"/>
              <a:t>розширюється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переходить через Урал до </a:t>
            </a:r>
            <a:r>
              <a:rPr lang="ru-RU" b="1" dirty="0" err="1" smtClean="0"/>
              <a:t>Сибіру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smtClean="0"/>
              <a:t>У </a:t>
            </a:r>
            <a:r>
              <a:rPr lang="ru-RU" b="1" dirty="0" smtClean="0">
                <a:solidFill>
                  <a:srgbClr val="7030A0"/>
                </a:solidFill>
              </a:rPr>
              <a:t>1868 р.</a:t>
            </a:r>
            <a:r>
              <a:rPr lang="ru-RU" b="1" dirty="0" smtClean="0"/>
              <a:t> </a:t>
            </a:r>
            <a:r>
              <a:rPr lang="ru-RU" b="1" dirty="0" err="1" smtClean="0"/>
              <a:t>дослідник</a:t>
            </a:r>
            <a:r>
              <a:rPr lang="ru-RU" b="1" dirty="0" smtClean="0"/>
              <a:t> </a:t>
            </a:r>
            <a:r>
              <a:rPr lang="ru-RU" b="1" dirty="0" err="1" smtClean="0"/>
              <a:t>Опанас</a:t>
            </a:r>
            <a:r>
              <a:rPr lang="ru-RU" b="1" dirty="0" smtClean="0"/>
              <a:t> </a:t>
            </a:r>
            <a:r>
              <a:rPr lang="ru-RU" b="1" dirty="0" err="1" smtClean="0"/>
              <a:t>Бушуєв</a:t>
            </a:r>
            <a:r>
              <a:rPr lang="ru-RU" b="1" dirty="0" smtClean="0"/>
              <a:t> </a:t>
            </a:r>
            <a:r>
              <a:rPr lang="ru-RU" b="1" dirty="0" err="1" smtClean="0"/>
              <a:t>відкрив</a:t>
            </a:r>
            <a:r>
              <a:rPr lang="ru-RU" b="1" dirty="0" smtClean="0"/>
              <a:t> </a:t>
            </a:r>
            <a:r>
              <a:rPr lang="ru-RU" b="1" dirty="0" err="1" smtClean="0"/>
              <a:t>мінеральні</a:t>
            </a:r>
            <a:r>
              <a:rPr lang="ru-RU" b="1" dirty="0" smtClean="0"/>
              <a:t>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на </a:t>
            </a:r>
            <a:r>
              <a:rPr lang="ru-RU" b="1" dirty="0" err="1" smtClean="0"/>
              <a:t>узбережжі</a:t>
            </a:r>
            <a:r>
              <a:rPr lang="ru-RU" b="1" dirty="0" smtClean="0"/>
              <a:t> </a:t>
            </a:r>
            <a:r>
              <a:rPr lang="ru-RU" b="1" dirty="0" err="1" smtClean="0"/>
              <a:t>Охотського</a:t>
            </a:r>
            <a:r>
              <a:rPr lang="ru-RU" b="1" dirty="0" smtClean="0"/>
              <a:t> моря, </a:t>
            </a:r>
            <a:r>
              <a:rPr lang="ru-RU" b="1" dirty="0" err="1" smtClean="0"/>
              <a:t>поблизу</a:t>
            </a:r>
            <a:r>
              <a:rPr lang="ru-RU" b="1" dirty="0" smtClean="0"/>
              <a:t> </a:t>
            </a:r>
            <a:r>
              <a:rPr lang="ru-RU" b="1" dirty="0" err="1" smtClean="0"/>
              <a:t>нинішнього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Магадана (курорт Тала).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836" y="285728"/>
            <a:ext cx="11430080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Одночасно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властивостями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мінеральних</a:t>
            </a:r>
            <a:r>
              <a:rPr lang="ru-RU" sz="2000" b="1" dirty="0" smtClean="0"/>
              <a:t> вод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грязей </a:t>
            </a:r>
            <a:r>
              <a:rPr lang="ru-RU" sz="2000" b="1" dirty="0" err="1" smtClean="0"/>
              <a:t>виявилася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сприятлива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клімату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хворих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Південному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березі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Криму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Виявилися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цілющі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властивості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кумису</a:t>
            </a:r>
            <a:r>
              <a:rPr lang="ru-RU" sz="2000" b="1" dirty="0" smtClean="0">
                <a:solidFill>
                  <a:srgbClr val="7030A0"/>
                </a:solidFill>
              </a:rPr>
              <a:t>.</a:t>
            </a:r>
            <a:r>
              <a:rPr lang="ru-RU" sz="2000" b="1" dirty="0" smtClean="0"/>
              <a:t> Мережа </a:t>
            </a:r>
            <a:r>
              <a:rPr lang="ru-RU" sz="2000" b="1" dirty="0" err="1" smtClean="0"/>
              <a:t>здравниць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використовували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ресурси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поступово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розширювалася</a:t>
            </a:r>
            <a:r>
              <a:rPr lang="ru-RU" sz="2000" b="1" dirty="0" smtClean="0"/>
              <a:t>. Але </a:t>
            </a:r>
            <a:r>
              <a:rPr lang="ru-RU" sz="2000" b="1" dirty="0" err="1" smtClean="0"/>
              <a:t>наукова</a:t>
            </a:r>
            <a:r>
              <a:rPr lang="ru-RU" sz="2000" b="1" dirty="0" smtClean="0"/>
              <a:t> робота по </a:t>
            </a:r>
            <a:r>
              <a:rPr lang="ru-RU" sz="2000" b="1" dirty="0" err="1" smtClean="0"/>
              <a:t>вивченню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чинників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велася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переважно</a:t>
            </a:r>
            <a:r>
              <a:rPr lang="ru-RU" sz="2000" b="1" dirty="0" smtClean="0"/>
              <a:t> силами </a:t>
            </a:r>
            <a:r>
              <a:rPr lang="ru-RU" sz="2000" b="1" dirty="0" err="1" smtClean="0"/>
              <a:t>ентузіастів</a:t>
            </a:r>
            <a:r>
              <a:rPr lang="ru-RU" sz="2000" b="1" dirty="0" smtClean="0"/>
              <a:t> (</a:t>
            </a:r>
            <a:r>
              <a:rPr lang="ru-RU" sz="2000" b="1" dirty="0" smtClean="0">
                <a:solidFill>
                  <a:srgbClr val="7030A0"/>
                </a:solidFill>
              </a:rPr>
              <a:t>Ф. П. </a:t>
            </a:r>
            <a:r>
              <a:rPr lang="ru-RU" sz="2000" b="1" dirty="0" err="1" smtClean="0">
                <a:solidFill>
                  <a:srgbClr val="7030A0"/>
                </a:solidFill>
              </a:rPr>
              <a:t>Гааз</a:t>
            </a:r>
            <a:r>
              <a:rPr lang="ru-RU" sz="2000" b="1" dirty="0" smtClean="0">
                <a:solidFill>
                  <a:srgbClr val="7030A0"/>
                </a:solidFill>
              </a:rPr>
              <a:t>, Ф. А. </a:t>
            </a:r>
            <a:r>
              <a:rPr lang="ru-RU" sz="2000" b="1" dirty="0" err="1" smtClean="0">
                <a:solidFill>
                  <a:srgbClr val="7030A0"/>
                </a:solidFill>
              </a:rPr>
              <a:t>Баталії</a:t>
            </a:r>
            <a:r>
              <a:rPr lang="ru-RU" sz="2000" b="1" dirty="0" smtClean="0">
                <a:solidFill>
                  <a:srgbClr val="7030A0"/>
                </a:solidFill>
              </a:rPr>
              <a:t>, А. П. </a:t>
            </a:r>
            <a:r>
              <a:rPr lang="ru-RU" sz="2000" b="1" dirty="0" err="1" smtClean="0">
                <a:solidFill>
                  <a:srgbClr val="7030A0"/>
                </a:solidFill>
              </a:rPr>
              <a:t>Нелюбін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/>
              <a:t>та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.).</a:t>
            </a:r>
          </a:p>
          <a:p>
            <a:pPr algn="just"/>
            <a:r>
              <a:rPr lang="ru-RU" sz="2000" b="1" dirty="0" smtClean="0"/>
              <a:t>У </a:t>
            </a:r>
            <a:r>
              <a:rPr lang="ru-RU" sz="2000" b="1" dirty="0" smtClean="0">
                <a:solidFill>
                  <a:srgbClr val="7030A0"/>
                </a:solidFill>
              </a:rPr>
              <a:t>XX </a:t>
            </a:r>
            <a:r>
              <a:rPr lang="ru-RU" sz="2000" b="1" dirty="0" err="1" smtClean="0">
                <a:solidFill>
                  <a:srgbClr val="7030A0"/>
                </a:solidFill>
              </a:rPr>
              <a:t>столітті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/>
              <a:t>власники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метою </a:t>
            </a:r>
            <a:r>
              <a:rPr lang="ru-RU" sz="2000" b="1" dirty="0" err="1" smtClean="0"/>
              <a:t>збільшення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прибутків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пожвавили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роботи</a:t>
            </a:r>
            <a:r>
              <a:rPr lang="ru-RU" sz="2000" b="1" dirty="0" smtClean="0"/>
              <a:t> по </a:t>
            </a:r>
            <a:r>
              <a:rPr lang="ru-RU" sz="2000" b="1" dirty="0" err="1" smtClean="0"/>
              <a:t>впорядкуванню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санаторіїв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лікарень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Зокрема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побудовані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водолікарні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в </a:t>
            </a:r>
            <a:r>
              <a:rPr lang="ru-RU" sz="2000" b="1" dirty="0" err="1" smtClean="0">
                <a:solidFill>
                  <a:srgbClr val="7030A0"/>
                </a:solidFill>
              </a:rPr>
              <a:t>П’ятигорську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Кисловодську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грязелікарня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Єсентуках</a:t>
            </a:r>
            <a:r>
              <a:rPr lang="ru-RU" sz="2000" b="1" dirty="0" smtClean="0"/>
              <a:t>. Але в </a:t>
            </a:r>
            <a:r>
              <a:rPr lang="ru-RU" sz="2000" b="1" dirty="0" err="1" smtClean="0"/>
              <a:t>цілому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значного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зрушення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справі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/>
              <a:t>Вітчизняні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учені</a:t>
            </a:r>
            <a:r>
              <a:rPr lang="ru-RU" sz="2000" b="1" dirty="0" smtClean="0"/>
              <a:t> проявляли </a:t>
            </a:r>
            <a:r>
              <a:rPr lang="ru-RU" sz="2000" b="1" dirty="0" err="1" smtClean="0"/>
              <a:t>ініціативу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вивченні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родовищ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мінеральних</a:t>
            </a:r>
            <a:r>
              <a:rPr lang="ru-RU" sz="2000" b="1" dirty="0" smtClean="0"/>
              <a:t> вод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грязей, </a:t>
            </a:r>
            <a:r>
              <a:rPr lang="ru-RU" sz="2000" b="1" dirty="0" err="1" smtClean="0"/>
              <a:t>можливостей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лікувального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проте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результати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досліджень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мали</a:t>
            </a:r>
            <a:r>
              <a:rPr lang="ru-RU" sz="2000" b="1" dirty="0" smtClean="0"/>
              <a:t> практичного </a:t>
            </a:r>
            <a:r>
              <a:rPr lang="ru-RU" sz="2000" b="1" dirty="0" err="1" smtClean="0"/>
              <a:t>втілення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/>
              <a:t>До </a:t>
            </a:r>
            <a:r>
              <a:rPr lang="ru-RU" sz="2000" b="1" dirty="0" smtClean="0">
                <a:solidFill>
                  <a:srgbClr val="7030A0"/>
                </a:solidFill>
              </a:rPr>
              <a:t>початку XX в. </a:t>
            </a:r>
            <a:r>
              <a:rPr lang="ru-RU" sz="2000" b="1" dirty="0" err="1" smtClean="0"/>
              <a:t>Росія</a:t>
            </a:r>
            <a:r>
              <a:rPr lang="ru-RU" sz="2000" b="1" dirty="0" smtClean="0"/>
              <a:t> мала 36 </a:t>
            </a:r>
            <a:r>
              <a:rPr lang="ru-RU" sz="2000" b="1" dirty="0" err="1" smtClean="0"/>
              <a:t>курортів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декілька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кумисолікарень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Найбільш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розвиненими</a:t>
            </a:r>
            <a:r>
              <a:rPr lang="ru-RU" sz="2000" b="1" dirty="0" smtClean="0"/>
              <a:t> у той час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курорти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П’ятигорськ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Кисловодськ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Боржомі</a:t>
            </a:r>
            <a:r>
              <a:rPr lang="ru-RU" sz="2000" b="1" dirty="0" smtClean="0">
                <a:solidFill>
                  <a:srgbClr val="7030A0"/>
                </a:solidFill>
              </a:rPr>
              <a:t>, Саки, Стара Русса, </a:t>
            </a:r>
            <a:r>
              <a:rPr lang="ru-RU" sz="2000" b="1" dirty="0" err="1" smtClean="0">
                <a:solidFill>
                  <a:srgbClr val="7030A0"/>
                </a:solidFill>
              </a:rPr>
              <a:t>Сергієвськ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Слов’янок</a:t>
            </a:r>
            <a:r>
              <a:rPr lang="ru-RU" sz="2000" b="1" dirty="0" smtClean="0">
                <a:solidFill>
                  <a:srgbClr val="7030A0"/>
                </a:solidFill>
              </a:rPr>
              <a:t>, Одеса, </a:t>
            </a:r>
            <a:r>
              <a:rPr lang="ru-RU" sz="2000" b="1" dirty="0" err="1" smtClean="0">
                <a:solidFill>
                  <a:srgbClr val="7030A0"/>
                </a:solidFill>
              </a:rPr>
              <a:t>Євпаторія</a:t>
            </a:r>
            <a:r>
              <a:rPr lang="ru-RU" sz="20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Перша </a:t>
            </a:r>
            <a:r>
              <a:rPr lang="ru-RU" sz="2000" b="1" dirty="0" err="1" smtClean="0">
                <a:solidFill>
                  <a:srgbClr val="7030A0"/>
                </a:solidFill>
              </a:rPr>
              <a:t>світова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війна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/>
              <a:t>поклала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кінець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курортної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справи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різко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скоротила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притік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відпочиваючих</a:t>
            </a:r>
            <a:r>
              <a:rPr lang="ru-RU" sz="2000" b="1" dirty="0" smtClean="0"/>
              <a:t>. Але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ці</a:t>
            </a:r>
            <a:r>
              <a:rPr lang="ru-RU" sz="2000" b="1" dirty="0" smtClean="0"/>
              <a:t> роки в </a:t>
            </a:r>
            <a:r>
              <a:rPr lang="ru-RU" sz="2000" b="1" dirty="0" err="1" smtClean="0"/>
              <a:t>прифронтовій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смузі</a:t>
            </a:r>
            <a:r>
              <a:rPr lang="ru-RU" sz="2000" b="1" dirty="0" smtClean="0"/>
              <a:t>, на </a:t>
            </a:r>
            <a:r>
              <a:rPr lang="ru-RU" sz="2000" b="1" dirty="0" err="1" smtClean="0"/>
              <a:t>Новгородщині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організовані</a:t>
            </a:r>
            <a:r>
              <a:rPr lang="ru-RU" sz="2000" b="1" dirty="0" smtClean="0"/>
              <a:t> два </a:t>
            </a:r>
            <a:r>
              <a:rPr lang="ru-RU" sz="2000" b="1" dirty="0" err="1" smtClean="0"/>
              <a:t>курорти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Сольци</a:t>
            </a:r>
            <a:r>
              <a:rPr lang="ru-RU" sz="2000" b="1" dirty="0" smtClean="0"/>
              <a:t>»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Варніци</a:t>
            </a:r>
            <a:r>
              <a:rPr lang="ru-RU" sz="2000" b="1" dirty="0" smtClean="0"/>
              <a:t>»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реабілітаційними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цілями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доліковування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поранених</a:t>
            </a:r>
            <a:r>
              <a:rPr lang="ru-RU" sz="2000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22" y="142852"/>
            <a:ext cx="11774626" cy="65248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/>
              <a:t>За </a:t>
            </a:r>
            <a:r>
              <a:rPr lang="ru-RU" sz="1900" b="1" dirty="0" err="1" smtClean="0">
                <a:solidFill>
                  <a:srgbClr val="7030A0"/>
                </a:solidFill>
              </a:rPr>
              <a:t>матеріалами</a:t>
            </a:r>
            <a:r>
              <a:rPr lang="ru-RU" sz="1900" b="1" dirty="0" smtClean="0">
                <a:solidFill>
                  <a:srgbClr val="7030A0"/>
                </a:solidFill>
              </a:rPr>
              <a:t> 3-го </a:t>
            </a:r>
            <a:r>
              <a:rPr lang="ru-RU" sz="1900" b="1" dirty="0" err="1" smtClean="0">
                <a:solidFill>
                  <a:srgbClr val="7030A0"/>
                </a:solidFill>
              </a:rPr>
              <a:t>з’їзду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Бальнеологічної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спільноти</a:t>
            </a:r>
            <a:r>
              <a:rPr lang="ru-RU" sz="1900" b="1" dirty="0" smtClean="0">
                <a:solidFill>
                  <a:srgbClr val="7030A0"/>
                </a:solidFill>
              </a:rPr>
              <a:t> (1913 </a:t>
            </a:r>
            <a:r>
              <a:rPr lang="ru-RU" sz="1900" b="1" dirty="0" err="1" smtClean="0">
                <a:solidFill>
                  <a:srgbClr val="7030A0"/>
                </a:solidFill>
              </a:rPr>
              <a:t>рік</a:t>
            </a:r>
            <a:r>
              <a:rPr lang="ru-RU" sz="1900" b="1" dirty="0" smtClean="0">
                <a:solidFill>
                  <a:srgbClr val="7030A0"/>
                </a:solidFill>
              </a:rPr>
              <a:t>),</a:t>
            </a:r>
            <a:r>
              <a:rPr lang="ru-RU" sz="1900" b="1" dirty="0" smtClean="0"/>
              <a:t> при </a:t>
            </a:r>
            <a:r>
              <a:rPr lang="ru-RU" sz="1900" b="1" dirty="0" err="1" smtClean="0"/>
              <a:t>наявності</a:t>
            </a:r>
            <a:r>
              <a:rPr lang="ru-RU" sz="1900" b="1" dirty="0" smtClean="0"/>
              <a:t> 500 </a:t>
            </a:r>
            <a:r>
              <a:rPr lang="ru-RU" sz="1900" b="1" dirty="0" err="1" smtClean="0"/>
              <a:t>відомих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джерел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мінеральних</a:t>
            </a:r>
            <a:r>
              <a:rPr lang="ru-RU" sz="1900" b="1" dirty="0" smtClean="0"/>
              <a:t> вод і </a:t>
            </a:r>
            <a:r>
              <a:rPr lang="ru-RU" sz="1900" b="1" dirty="0" err="1" smtClean="0"/>
              <a:t>родовищ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лікувальних</a:t>
            </a:r>
            <a:r>
              <a:rPr lang="ru-RU" sz="1900" b="1" dirty="0" smtClean="0"/>
              <a:t> грязей, </a:t>
            </a:r>
            <a:r>
              <a:rPr lang="ru-RU" sz="1900" b="1" dirty="0" err="1" smtClean="0"/>
              <a:t>було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лише</a:t>
            </a:r>
            <a:r>
              <a:rPr lang="ru-RU" sz="1900" b="1" dirty="0" smtClean="0"/>
              <a:t> 36 </a:t>
            </a:r>
            <a:r>
              <a:rPr lang="ru-RU" sz="1900" b="1" dirty="0" err="1" smtClean="0"/>
              <a:t>курортів</a:t>
            </a:r>
            <a:r>
              <a:rPr lang="ru-RU" sz="1900" b="1" dirty="0" smtClean="0"/>
              <a:t>, де вони </a:t>
            </a:r>
            <a:r>
              <a:rPr lang="ru-RU" sz="1900" b="1" dirty="0" err="1" smtClean="0"/>
              <a:t>використовувалися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Всього</a:t>
            </a:r>
            <a:r>
              <a:rPr lang="ru-RU" sz="1900" b="1" dirty="0" smtClean="0"/>
              <a:t>, за </a:t>
            </a:r>
            <a:r>
              <a:rPr lang="ru-RU" sz="1900" b="1" dirty="0" err="1" smtClean="0"/>
              <a:t>офіційною</a:t>
            </a:r>
            <a:r>
              <a:rPr lang="ru-RU" sz="1900" b="1" dirty="0" smtClean="0"/>
              <a:t> статистикою, </a:t>
            </a:r>
            <a:r>
              <a:rPr lang="ru-RU" sz="1900" b="1" dirty="0" smtClean="0">
                <a:solidFill>
                  <a:srgbClr val="7030A0"/>
                </a:solidFill>
              </a:rPr>
              <a:t>в 1912 </a:t>
            </a:r>
            <a:r>
              <a:rPr lang="ru-RU" sz="1900" b="1" dirty="0" err="1" smtClean="0">
                <a:solidFill>
                  <a:srgbClr val="7030A0"/>
                </a:solidFill>
              </a:rPr>
              <a:t>році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/>
              <a:t>були</a:t>
            </a:r>
            <a:r>
              <a:rPr lang="ru-RU" sz="1900" b="1" dirty="0" smtClean="0"/>
              <a:t> 72 </a:t>
            </a:r>
            <a:r>
              <a:rPr lang="ru-RU" sz="1900" b="1" dirty="0" err="1" smtClean="0"/>
              <a:t>курорти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Якої-небудь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системи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санітарної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охорони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курортних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місцевостей</a:t>
            </a:r>
            <a:r>
              <a:rPr lang="ru-RU" sz="1900" b="1" dirty="0" smtClean="0"/>
              <a:t> не </a:t>
            </a:r>
            <a:r>
              <a:rPr lang="ru-RU" sz="1900" b="1" dirty="0" err="1" smtClean="0"/>
              <a:t>існувало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Протягом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багатьох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років</a:t>
            </a:r>
            <a:r>
              <a:rPr lang="ru-RU" sz="1900" b="1" dirty="0" smtClean="0"/>
              <a:t> не </a:t>
            </a:r>
            <a:r>
              <a:rPr lang="ru-RU" sz="1900" b="1" dirty="0" err="1" smtClean="0"/>
              <a:t>був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реалізований</a:t>
            </a:r>
            <a:r>
              <a:rPr lang="ru-RU" sz="1900" b="1" dirty="0" smtClean="0"/>
              <a:t> </a:t>
            </a:r>
            <a:r>
              <a:rPr lang="ru-RU" sz="1900" b="1" dirty="0" smtClean="0">
                <a:solidFill>
                  <a:srgbClr val="7030A0"/>
                </a:solidFill>
              </a:rPr>
              <a:t>проект закону про «</a:t>
            </a:r>
            <a:r>
              <a:rPr lang="ru-RU" sz="1900" b="1" dirty="0" err="1" smtClean="0">
                <a:solidFill>
                  <a:srgbClr val="7030A0"/>
                </a:solidFill>
              </a:rPr>
              <a:t>санітарну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і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гірську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охорону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лікувальних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місцевостей</a:t>
            </a:r>
            <a:r>
              <a:rPr lang="ru-RU" sz="1900" b="1" dirty="0" smtClean="0">
                <a:solidFill>
                  <a:srgbClr val="7030A0"/>
                </a:solidFill>
              </a:rPr>
              <a:t>», </a:t>
            </a:r>
            <a:r>
              <a:rPr lang="ru-RU" sz="1900" b="1" dirty="0" smtClean="0"/>
              <a:t>до </a:t>
            </a:r>
            <a:r>
              <a:rPr lang="ru-RU" sz="1900" b="1" dirty="0" err="1" smtClean="0"/>
              <a:t>яких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були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віднесені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місця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джерелами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мінеральних</a:t>
            </a:r>
            <a:r>
              <a:rPr lang="ru-RU" sz="1900" b="1" dirty="0" smtClean="0"/>
              <a:t> вод </a:t>
            </a:r>
            <a:r>
              <a:rPr lang="ru-RU" sz="1900" b="1" dirty="0" err="1" smtClean="0"/>
              <a:t>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лікувальними</a:t>
            </a:r>
            <a:r>
              <a:rPr lang="ru-RU" sz="1900" b="1" dirty="0" smtClean="0"/>
              <a:t> грязями, </a:t>
            </a:r>
            <a:r>
              <a:rPr lang="ru-RU" sz="1900" b="1" dirty="0" err="1" smtClean="0"/>
              <a:t>морськими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купаннями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кумисолікуванням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кліматичні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станції</a:t>
            </a:r>
            <a:r>
              <a:rPr lang="ru-RU" sz="1900" b="1" dirty="0" smtClean="0"/>
              <a:t>. Цей закон </a:t>
            </a:r>
            <a:r>
              <a:rPr lang="ru-RU" sz="1900" b="1" dirty="0" err="1" smtClean="0"/>
              <a:t>був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прийнятий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тільки</a:t>
            </a:r>
            <a:r>
              <a:rPr lang="ru-RU" sz="1900" b="1" dirty="0" smtClean="0"/>
              <a:t> </a:t>
            </a:r>
            <a:r>
              <a:rPr lang="ru-RU" sz="1900" b="1" dirty="0" smtClean="0">
                <a:solidFill>
                  <a:srgbClr val="7030A0"/>
                </a:solidFill>
              </a:rPr>
              <a:t>в 1914 </a:t>
            </a:r>
            <a:r>
              <a:rPr lang="ru-RU" sz="1900" b="1" dirty="0" err="1" smtClean="0">
                <a:solidFill>
                  <a:srgbClr val="7030A0"/>
                </a:solidFill>
              </a:rPr>
              <a:t>році</a:t>
            </a:r>
            <a:r>
              <a:rPr lang="ru-RU" sz="1900" b="1" dirty="0" smtClean="0"/>
              <a:t>.</a:t>
            </a:r>
          </a:p>
          <a:p>
            <a:pPr algn="just"/>
            <a:r>
              <a:rPr lang="ru-RU" sz="1900" b="1" dirty="0" smtClean="0"/>
              <a:t>Таким чином, стан </a:t>
            </a:r>
            <a:r>
              <a:rPr lang="ru-RU" sz="1900" b="1" dirty="0" err="1" smtClean="0"/>
              <a:t>курортної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справи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характеризувався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недоступністю</a:t>
            </a:r>
            <a:r>
              <a:rPr lang="ru-RU" sz="1900" b="1" dirty="0" smtClean="0"/>
              <a:t> курортного </a:t>
            </a:r>
            <a:r>
              <a:rPr lang="ru-RU" sz="1900" b="1" dirty="0" err="1" smtClean="0"/>
              <a:t>лікування</a:t>
            </a:r>
            <a:r>
              <a:rPr lang="ru-RU" sz="1900" b="1" dirty="0" smtClean="0"/>
              <a:t> широким </a:t>
            </a:r>
            <a:r>
              <a:rPr lang="ru-RU" sz="1900" b="1" dirty="0" err="1" smtClean="0"/>
              <a:t>масам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населення</a:t>
            </a:r>
            <a:r>
              <a:rPr lang="ru-RU" sz="1900" b="1" dirty="0" smtClean="0"/>
              <a:t> і </a:t>
            </a:r>
            <a:r>
              <a:rPr lang="ru-RU" sz="1900" b="1" dirty="0" err="1" smtClean="0"/>
              <a:t>низьким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рівнем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організації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лікувальної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роботи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внаслідок</a:t>
            </a:r>
            <a:r>
              <a:rPr lang="ru-RU" sz="1900" b="1" dirty="0" smtClean="0"/>
              <a:t> браку </a:t>
            </a:r>
            <a:r>
              <a:rPr lang="ru-RU" sz="1900" b="1" dirty="0" err="1" smtClean="0"/>
              <a:t>лікувальних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установ</a:t>
            </a:r>
            <a:r>
              <a:rPr lang="ru-RU" sz="1900" b="1" dirty="0" smtClean="0"/>
              <a:t> (особливо </a:t>
            </a:r>
            <a:r>
              <a:rPr lang="ru-RU" sz="1900" b="1" dirty="0" err="1" smtClean="0"/>
              <a:t>дитячих</a:t>
            </a:r>
            <a:r>
              <a:rPr lang="ru-RU" sz="1900" b="1" dirty="0" smtClean="0"/>
              <a:t>), </a:t>
            </a:r>
            <a:r>
              <a:rPr lang="ru-RU" sz="1900" b="1" dirty="0" err="1" smtClean="0"/>
              <a:t>медичних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кадрів</a:t>
            </a:r>
            <a:r>
              <a:rPr lang="ru-RU" sz="1900" b="1" dirty="0" smtClean="0"/>
              <a:t> і </a:t>
            </a:r>
            <a:r>
              <a:rPr lang="ru-RU" sz="1900" b="1" dirty="0" err="1" smtClean="0"/>
              <a:t>домінуючої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ролі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приватної</a:t>
            </a:r>
            <a:r>
              <a:rPr lang="ru-RU" sz="1900" b="1" dirty="0" smtClean="0"/>
              <a:t> практики.</a:t>
            </a:r>
          </a:p>
          <a:p>
            <a:pPr algn="just"/>
            <a:r>
              <a:rPr lang="ru-RU" sz="1900" b="1" dirty="0" err="1" smtClean="0"/>
              <a:t>З’їзд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із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питань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поліпшення</a:t>
            </a:r>
            <a:r>
              <a:rPr lang="ru-RU" sz="1900" b="1" dirty="0" smtClean="0"/>
              <a:t> стану </a:t>
            </a:r>
            <a:r>
              <a:rPr lang="ru-RU" sz="1900" b="1" dirty="0" err="1" smtClean="0"/>
              <a:t>вітчизняних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лікувальних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місцевостей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який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відбувся</a:t>
            </a:r>
            <a:r>
              <a:rPr lang="ru-RU" sz="1900" b="1" dirty="0" smtClean="0"/>
              <a:t> </a:t>
            </a:r>
            <a:r>
              <a:rPr lang="ru-RU" sz="1900" b="1" dirty="0" smtClean="0">
                <a:solidFill>
                  <a:srgbClr val="7030A0"/>
                </a:solidFill>
              </a:rPr>
              <a:t>в 1915 </a:t>
            </a:r>
            <a:r>
              <a:rPr lang="ru-RU" sz="1900" b="1" dirty="0" err="1" smtClean="0">
                <a:solidFill>
                  <a:srgbClr val="7030A0"/>
                </a:solidFill>
              </a:rPr>
              <a:t>році</a:t>
            </a:r>
            <a:r>
              <a:rPr lang="ru-RU" sz="1900" b="1" dirty="0" smtClean="0">
                <a:solidFill>
                  <a:srgbClr val="7030A0"/>
                </a:solidFill>
              </a:rPr>
              <a:t> в </a:t>
            </a:r>
            <a:r>
              <a:rPr lang="ru-RU" sz="1900" b="1" dirty="0" err="1" smtClean="0">
                <a:solidFill>
                  <a:srgbClr val="7030A0"/>
                </a:solidFill>
              </a:rPr>
              <a:t>Петрограді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висловився</a:t>
            </a:r>
            <a:r>
              <a:rPr lang="ru-RU" sz="1900" b="1" dirty="0" smtClean="0"/>
              <a:t> за передачу </a:t>
            </a:r>
            <a:r>
              <a:rPr lang="ru-RU" sz="1900" b="1" dirty="0" err="1" smtClean="0"/>
              <a:t>всіх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курортів</a:t>
            </a:r>
            <a:r>
              <a:rPr lang="ru-RU" sz="1900" b="1" dirty="0" smtClean="0"/>
              <a:t> у </a:t>
            </a:r>
            <a:r>
              <a:rPr lang="ru-RU" sz="1900" b="1" dirty="0" err="1" smtClean="0"/>
              <a:t>ведення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земських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міських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установ</a:t>
            </a:r>
            <a:r>
              <a:rPr lang="ru-RU" sz="1900" b="1" dirty="0" smtClean="0"/>
              <a:t>.</a:t>
            </a:r>
          </a:p>
          <a:p>
            <a:pPr algn="just"/>
            <a:r>
              <a:rPr lang="ru-RU" sz="1900" b="1" dirty="0" err="1" smtClean="0">
                <a:solidFill>
                  <a:srgbClr val="7030A0"/>
                </a:solidFill>
              </a:rPr>
              <a:t>Спеціальною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ухвалою</a:t>
            </a:r>
            <a:r>
              <a:rPr lang="ru-RU" sz="1900" b="1" dirty="0" smtClean="0">
                <a:solidFill>
                  <a:srgbClr val="7030A0"/>
                </a:solidFill>
              </a:rPr>
              <a:t> уряду в 1918 </a:t>
            </a:r>
            <a:r>
              <a:rPr lang="ru-RU" sz="1900" b="1" dirty="0" err="1" smtClean="0">
                <a:solidFill>
                  <a:srgbClr val="7030A0"/>
                </a:solidFill>
              </a:rPr>
              <a:t>році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/>
              <a:t>всі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курорти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що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існували</a:t>
            </a:r>
            <a:r>
              <a:rPr lang="ru-RU" sz="1900" b="1" dirty="0" smtClean="0"/>
              <a:t> на </a:t>
            </a:r>
            <a:r>
              <a:rPr lang="ru-RU" sz="1900" b="1" dirty="0" err="1" smtClean="0"/>
              <a:t>території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країни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були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оголошені</a:t>
            </a:r>
            <a:r>
              <a:rPr lang="ru-RU" sz="1900" b="1" dirty="0" smtClean="0"/>
              <a:t> державною </a:t>
            </a:r>
            <a:r>
              <a:rPr lang="ru-RU" sz="1900" b="1" dirty="0" err="1" smtClean="0"/>
              <a:t>власністю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Управління</a:t>
            </a:r>
            <a:r>
              <a:rPr lang="ru-RU" sz="1900" b="1" dirty="0" smtClean="0"/>
              <a:t> ними </a:t>
            </a:r>
            <a:r>
              <a:rPr lang="ru-RU" sz="1900" b="1" dirty="0" err="1" smtClean="0"/>
              <a:t>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турботу</a:t>
            </a:r>
            <a:r>
              <a:rPr lang="ru-RU" sz="1900" b="1" dirty="0" smtClean="0"/>
              <a:t> про </a:t>
            </a:r>
            <a:r>
              <a:rPr lang="ru-RU" sz="1900" b="1" dirty="0" err="1" smtClean="0"/>
              <a:t>їх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розвиток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було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покладено</a:t>
            </a:r>
            <a:r>
              <a:rPr lang="ru-RU" sz="1900" b="1" dirty="0" smtClean="0"/>
              <a:t> на </a:t>
            </a:r>
            <a:r>
              <a:rPr lang="ru-RU" sz="1900" b="1" dirty="0" err="1" smtClean="0">
                <a:solidFill>
                  <a:srgbClr val="7030A0"/>
                </a:solidFill>
              </a:rPr>
              <a:t>Наркомздрав</a:t>
            </a:r>
            <a:r>
              <a:rPr lang="ru-RU" sz="1900" b="1" dirty="0" smtClean="0">
                <a:solidFill>
                  <a:srgbClr val="7030A0"/>
                </a:solidFill>
              </a:rPr>
              <a:t> РСФСР</a:t>
            </a:r>
            <a:r>
              <a:rPr lang="ru-RU" sz="1900" b="1" dirty="0" smtClean="0"/>
              <a:t>, </a:t>
            </a:r>
            <a:r>
              <a:rPr lang="ru-RU" sz="1900" b="1" dirty="0" err="1" smtClean="0"/>
              <a:t>якому</a:t>
            </a:r>
            <a:r>
              <a:rPr lang="ru-RU" sz="1900" b="1" dirty="0" smtClean="0"/>
              <a:t> </a:t>
            </a:r>
            <a:r>
              <a:rPr lang="ru-RU" sz="1900" b="1" dirty="0" smtClean="0">
                <a:solidFill>
                  <a:srgbClr val="7030A0"/>
                </a:solidFill>
              </a:rPr>
              <a:t>в 1919 </a:t>
            </a:r>
            <a:r>
              <a:rPr lang="ru-RU" sz="1900" b="1" dirty="0" err="1" smtClean="0">
                <a:solidFill>
                  <a:srgbClr val="7030A0"/>
                </a:solidFill>
              </a:rPr>
              <a:t>році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/>
              <a:t>було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доручено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включити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курортну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допомогу</a:t>
            </a:r>
            <a:r>
              <a:rPr lang="ru-RU" sz="1900" b="1" dirty="0" smtClean="0"/>
              <a:t> в </a:t>
            </a:r>
            <a:r>
              <a:rPr lang="ru-RU" sz="1900" b="1" dirty="0" err="1" smtClean="0"/>
              <a:t>загальний</a:t>
            </a:r>
            <a:r>
              <a:rPr lang="ru-RU" sz="1900" b="1" dirty="0" smtClean="0"/>
              <a:t> план </a:t>
            </a:r>
            <a:r>
              <a:rPr lang="ru-RU" sz="1900" b="1" dirty="0" err="1" smtClean="0"/>
              <a:t>лікувально-профілактичних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заходів</a:t>
            </a:r>
            <a:r>
              <a:rPr lang="ru-RU" sz="1900" b="1" dirty="0" smtClean="0"/>
              <a:t>. До </a:t>
            </a:r>
            <a:r>
              <a:rPr lang="ru-RU" sz="1900" b="1" dirty="0" err="1" smtClean="0"/>
              <a:t>управління</a:t>
            </a:r>
            <a:r>
              <a:rPr lang="ru-RU" sz="1900" b="1" dirty="0" smtClean="0"/>
              <a:t> курортами </a:t>
            </a:r>
            <a:r>
              <a:rPr lang="ru-RU" sz="1900" b="1" dirty="0" err="1" smtClean="0"/>
              <a:t>були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залучені</a:t>
            </a:r>
            <a:r>
              <a:rPr lang="ru-RU" sz="1900" b="1" dirty="0" smtClean="0"/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профспілки</a:t>
            </a:r>
            <a:r>
              <a:rPr lang="ru-RU" sz="1900" b="1" dirty="0" smtClean="0"/>
              <a:t>, а до </a:t>
            </a:r>
            <a:r>
              <a:rPr lang="ru-RU" sz="1900" b="1" dirty="0" err="1" smtClean="0"/>
              <a:t>їх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розвитку</a:t>
            </a:r>
            <a:r>
              <a:rPr lang="ru-RU" sz="1900" b="1" dirty="0" smtClean="0"/>
              <a:t> на </a:t>
            </a:r>
            <a:r>
              <a:rPr lang="ru-RU" sz="1900" b="1" dirty="0" err="1" smtClean="0"/>
              <a:t>науковій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основі</a:t>
            </a:r>
            <a:r>
              <a:rPr lang="ru-RU" sz="1900" b="1" dirty="0" smtClean="0"/>
              <a:t> - </a:t>
            </a:r>
            <a:r>
              <a:rPr lang="ru-RU" sz="1900" b="1" dirty="0" err="1" smtClean="0">
                <a:solidFill>
                  <a:srgbClr val="7030A0"/>
                </a:solidFill>
              </a:rPr>
              <a:t>медичні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наукові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спільноти</a:t>
            </a:r>
            <a:r>
              <a:rPr lang="ru-RU" sz="1900" b="1" dirty="0" smtClean="0"/>
              <a:t>, до </a:t>
            </a:r>
            <a:r>
              <a:rPr lang="ru-RU" sz="1900" b="1" dirty="0" err="1" smtClean="0"/>
              <a:t>охорони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курортних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ресурсів</a:t>
            </a:r>
            <a:r>
              <a:rPr lang="ru-RU" sz="1900" b="1" dirty="0" smtClean="0"/>
              <a:t> - </a:t>
            </a:r>
            <a:r>
              <a:rPr lang="ru-RU" sz="1900" b="1" dirty="0" err="1" smtClean="0">
                <a:solidFill>
                  <a:srgbClr val="7030A0"/>
                </a:solidFill>
              </a:rPr>
              <a:t>місцеві</a:t>
            </a:r>
            <a:r>
              <a:rPr lang="ru-RU" sz="1900" b="1" dirty="0" smtClean="0">
                <a:solidFill>
                  <a:srgbClr val="7030A0"/>
                </a:solidFill>
              </a:rPr>
              <a:t> ради </a:t>
            </a:r>
            <a:r>
              <a:rPr lang="ru-RU" sz="1900" b="1" dirty="0" err="1" smtClean="0">
                <a:solidFill>
                  <a:srgbClr val="7030A0"/>
                </a:solidFill>
              </a:rPr>
              <a:t>і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спеціальні</a:t>
            </a:r>
            <a:r>
              <a:rPr lang="ru-RU" sz="1900" b="1" dirty="0" smtClean="0">
                <a:solidFill>
                  <a:srgbClr val="7030A0"/>
                </a:solidFill>
              </a:rPr>
              <a:t> </a:t>
            </a:r>
            <a:r>
              <a:rPr lang="ru-RU" sz="1900" b="1" dirty="0" err="1" smtClean="0">
                <a:solidFill>
                  <a:srgbClr val="7030A0"/>
                </a:solidFill>
              </a:rPr>
              <a:t>комісії</a:t>
            </a:r>
            <a:r>
              <a:rPr lang="ru-RU" sz="1900" b="1" dirty="0" smtClean="0"/>
              <a:t>. </a:t>
            </a:r>
            <a:r>
              <a:rPr lang="ru-RU" sz="1900" b="1" dirty="0" err="1" smtClean="0"/>
              <a:t>Був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відкритий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також</a:t>
            </a:r>
            <a:r>
              <a:rPr lang="ru-RU" sz="1900" b="1" dirty="0" smtClean="0"/>
              <a:t> ряд </a:t>
            </a:r>
            <a:r>
              <a:rPr lang="ru-RU" sz="1900" b="1" dirty="0" err="1" smtClean="0"/>
              <a:t>профільних</a:t>
            </a:r>
            <a:r>
              <a:rPr lang="ru-RU" sz="1900" b="1" dirty="0" smtClean="0"/>
              <a:t> </a:t>
            </a:r>
            <a:r>
              <a:rPr lang="ru-RU" sz="1900" b="1" dirty="0" smtClean="0">
                <a:solidFill>
                  <a:srgbClr val="7030A0"/>
                </a:solidFill>
              </a:rPr>
              <a:t>НДІ</a:t>
            </a:r>
            <a:r>
              <a:rPr lang="ru-RU" sz="1900" b="1" dirty="0" smtClean="0"/>
              <a:t>. Таким чином, </a:t>
            </a:r>
            <a:r>
              <a:rPr lang="ru-RU" sz="1900" b="1" dirty="0" err="1" smtClean="0"/>
              <a:t>були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закладені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основи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подальшого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розвитку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санаторно-курортної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справи</a:t>
            </a:r>
            <a:r>
              <a:rPr lang="ru-RU" sz="1900" b="1" dirty="0" smtClean="0"/>
              <a:t> в </a:t>
            </a:r>
            <a:r>
              <a:rPr lang="ru-RU" sz="1900" b="1" dirty="0" err="1" smtClean="0"/>
              <a:t>країні</a:t>
            </a:r>
            <a:r>
              <a:rPr lang="ru-RU" sz="1900" b="1" dirty="0" smtClean="0"/>
              <a:t>.</a:t>
            </a:r>
            <a:endParaRPr lang="ru-RU" sz="19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1682</TotalTime>
  <Words>3753</Words>
  <Application>Microsoft Office PowerPoint</Application>
  <PresentationFormat>Широкоэкранный</PresentationFormat>
  <Paragraphs>189</Paragraphs>
  <Slides>48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48</vt:i4>
      </vt:variant>
    </vt:vector>
  </HeadingPairs>
  <TitlesOfParts>
    <vt:vector size="58" baseType="lpstr">
      <vt:lpstr>Arial</vt:lpstr>
      <vt:lpstr>Calibri</vt:lpstr>
      <vt:lpstr>Century Gothic</vt:lpstr>
      <vt:lpstr>DejaVu Sans</vt:lpstr>
      <vt:lpstr>Symbol</vt:lpstr>
      <vt:lpstr>Wingdings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рекреаційні ресурси та методи їх оцінки</dc:title>
  <dc:subject/>
  <dc:creator>Oxana</dc:creator>
  <dc:description/>
  <cp:lastModifiedBy>User</cp:lastModifiedBy>
  <cp:revision>151</cp:revision>
  <dcterms:created xsi:type="dcterms:W3CDTF">2015-10-12T09:31:29Z</dcterms:created>
  <dcterms:modified xsi:type="dcterms:W3CDTF">2024-11-19T09:04:33Z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70</vt:i4>
  </property>
</Properties>
</file>