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28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3;n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Google Shape;4;n"/>
          <p:cNvSpPr txBox="1">
            <a:spLocks noGrp="1"/>
          </p:cNvSpPr>
          <p:nvPr/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r"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6" name="Google Shape;5;n"/>
          <p:cNvSpPr>
            <a:spLocks noGrp="1" noRot="1"/>
          </p:cNvSpPr>
          <p:nvPr>
            <p:ph type="sldImg" idx="3"/>
          </p:nvPr>
        </p:nvSpPr>
        <p:spPr bwMode="auto">
          <a:xfrm>
            <a:off x="685800" y="1143000"/>
            <a:ext cx="5486400" cy="308610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041113913 h 120000"/>
              <a:gd name="T6" fmla="*/ 0 w 120000"/>
              <a:gd name="T7" fmla="*/ 2041113913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7" name="Google Shape;6;n"/>
          <p:cNvSpPr txBox="1"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3078" name="Google Shape;7;n"/>
          <p:cNvSpPr txBox="1">
            <a:spLocks noGrp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9" name="Google Shape;8;n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9543220D-06DD-4BC4-A0FD-FAAE90047302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Google Shape;28;p1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5122" name="Google Shape;29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5123" name="Google Shape;30;p1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22DFF9E8-332C-4206-9681-D900392EE28F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35;p10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7170" name="Google Shape;36;p10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7171" name="Google Shape;37;p10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230C9490-8830-4DD0-B44C-547872F43600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45;p11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9218" name="Google Shape;46;p1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9219" name="Google Shape;47;p11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0C1E253B-7BDD-4A5A-9DDF-627E841EDF53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3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Google Shape;55;p12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11266" name="Google Shape;56;p1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1267" name="Google Shape;57;p12:notes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22200935-8FD8-46E6-AC3D-1B3C3032F39D}" type="slidenum">
              <a:rPr lang="uk-UA" sz="1200">
                <a:latin typeface="Calibri" pitchFamily="34" charset="0"/>
                <a:cs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4</a:t>
            </a:fld>
            <a:endParaRPr lang="ru-RU" sz="12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Google Shape;66;p13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3314" name="Google Shape;67;p13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74;p1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5362" name="Google Shape;75;p14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82;p9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7410" name="Google Shape;83;p9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90;p2:notes"/>
          <p:cNvSpPr>
            <a:spLocks noGrp="1" noRot="1"/>
          </p:cNvSpPr>
          <p:nvPr>
            <p:ph type="sldImg" idx="2"/>
          </p:nvPr>
        </p:nvSpPr>
        <p:spPr>
          <a:ln w="9525">
            <a:miter lim="800000"/>
            <a:headEnd/>
            <a:tailEnd/>
          </a:ln>
        </p:spPr>
      </p:sp>
      <p:sp>
        <p:nvSpPr>
          <p:cNvPr id="19458" name="Google Shape;91;p2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sz="1200" smtClean="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9459" name="Google Shape;92;p2:notes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A560FB29-B5B8-4A0E-A674-D57AF2C0FAB5}" type="slidenum">
              <a:rPr lang="uk-UA"/>
              <a:pPr algn="r">
                <a:buClr>
                  <a:srgbClr val="000000"/>
                </a:buClr>
                <a:buFont typeface="Arial" charset="0"/>
                <a:buNone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графія елемента вмісту 1">
  <p:cSld name="Фотографія елемента вмісту 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5;p17"/>
          <p:cNvSpPr>
            <a:spLocks noChangeArrowheads="1"/>
          </p:cNvSpPr>
          <p:nvPr/>
        </p:nvSpPr>
        <p:spPr bwMode="auto">
          <a:xfrm>
            <a:off x="69850" y="66675"/>
            <a:ext cx="9910763" cy="6727825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7" name="Google Shape;16;p17"/>
          <p:cNvSpPr>
            <a:spLocks noChangeArrowheads="1"/>
          </p:cNvSpPr>
          <p:nvPr/>
        </p:nvSpPr>
        <p:spPr bwMode="auto"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8" name="Google Shape;17;p17"/>
          <p:cNvSpPr txBox="1">
            <a:spLocks noChangeArrowheads="1"/>
          </p:cNvSpPr>
          <p:nvPr/>
        </p:nvSpPr>
        <p:spPr bwMode="auto">
          <a:xfrm>
            <a:off x="9629775" y="6346825"/>
            <a:ext cx="1662113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0">
            <a:spAutoFit/>
          </a:bodyPr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endParaRPr lang="ru-RU" b="1"/>
          </a:p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endParaRPr lang="ru-RU" b="1"/>
          </a:p>
        </p:txBody>
      </p:sp>
      <p:sp>
        <p:nvSpPr>
          <p:cNvPr id="9" name="Google Shape;18;p17"/>
          <p:cNvSpPr>
            <a:spLocks noChangeArrowheads="1"/>
          </p:cNvSpPr>
          <p:nvPr/>
        </p:nvSpPr>
        <p:spPr bwMode="auto">
          <a:xfrm>
            <a:off x="0" y="6794500"/>
            <a:ext cx="9980613" cy="63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0" name="Google Shape;19;p17"/>
          <p:cNvSpPr>
            <a:spLocks noChangeArrowheads="1"/>
          </p:cNvSpPr>
          <p:nvPr/>
        </p:nvSpPr>
        <p:spPr bwMode="auto">
          <a:xfrm>
            <a:off x="0" y="0"/>
            <a:ext cx="9980613" cy="635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1" name="Google Shape;20;p17"/>
          <p:cNvSpPr>
            <a:spLocks noChangeArrowheads="1"/>
          </p:cNvSpPr>
          <p:nvPr/>
        </p:nvSpPr>
        <p:spPr bwMode="auto">
          <a:xfrm rot="5400000">
            <a:off x="-3378200" y="3409950"/>
            <a:ext cx="6826250" cy="69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21" name="Google Shape;21;p17"/>
          <p:cNvSpPr>
            <a:spLocks noGrp="1"/>
          </p:cNvSpPr>
          <p:nvPr>
            <p:ph type="pic" idx="2"/>
          </p:nvPr>
        </p:nvSpPr>
        <p:spPr>
          <a:xfrm>
            <a:off x="9980476" y="0"/>
            <a:ext cx="2211524" cy="619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4445086" y="1807950"/>
            <a:ext cx="5184913" cy="432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4444886" y="2383950"/>
            <a:ext cx="5184913" cy="360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i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3"/>
          </p:nvPr>
        </p:nvSpPr>
        <p:spPr>
          <a:xfrm>
            <a:off x="4445000" y="2908300"/>
            <a:ext cx="5184800" cy="3283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lIns="180000" tIns="252000" rIns="25200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>
                <a:solidFill>
                  <a:srgbClr val="3F3F3F"/>
                </a:solidFill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Char char="•"/>
              <a:defRPr>
                <a:solidFill>
                  <a:srgbClr val="3F3F3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Char char="•"/>
              <a:defRPr>
                <a:solidFill>
                  <a:srgbClr val="3F3F3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25;p17"/>
          <p:cNvSpPr txBox="1">
            <a:spLocks noGrp="1"/>
          </p:cNvSpPr>
          <p:nvPr>
            <p:ph type="ftr" idx="10"/>
          </p:nvPr>
        </p:nvSpPr>
        <p:spPr bwMode="auto">
          <a:xfrm>
            <a:off x="431800" y="6356350"/>
            <a:ext cx="41148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 i="1">
                <a:solidFill>
                  <a:srgbClr val="3F3F3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Google Shape;26;p17"/>
          <p:cNvSpPr txBox="1">
            <a:spLocks noGrp="1"/>
          </p:cNvSpPr>
          <p:nvPr>
            <p:ph type="sldNum" idx="11"/>
          </p:nvPr>
        </p:nvSpPr>
        <p:spPr bwMode="auto">
          <a:xfrm>
            <a:off x="11447463" y="6402388"/>
            <a:ext cx="277812" cy="2730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Font typeface="Arial" charset="0"/>
              <a:buNone/>
              <a:defRPr sz="1200" i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12F755-D517-4A50-B9A2-2904BDD8DAC2}" type="slidenum">
              <a:rPr lang="uk-UA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6"/>
          <p:cNvSpPr txBox="1">
            <a:spLocks noGrp="1"/>
          </p:cNvSpPr>
          <p:nvPr>
            <p:ph type="title"/>
          </p:nvPr>
        </p:nvSpPr>
        <p:spPr bwMode="auto">
          <a:xfrm>
            <a:off x="431800" y="431800"/>
            <a:ext cx="91979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7" name="Google Shape;11;p16"/>
          <p:cNvSpPr txBox="1">
            <a:spLocks noGrp="1"/>
          </p:cNvSpPr>
          <p:nvPr>
            <p:ph type="body" idx="1"/>
          </p:nvPr>
        </p:nvSpPr>
        <p:spPr bwMode="auto">
          <a:xfrm>
            <a:off x="439738" y="1528763"/>
            <a:ext cx="91979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028" name="Google Shape;12;p16"/>
          <p:cNvSpPr txBox="1">
            <a:spLocks noGrp="1"/>
          </p:cNvSpPr>
          <p:nvPr/>
        </p:nvSpPr>
        <p:spPr bwMode="auto">
          <a:xfrm>
            <a:off x="4318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ru-RU" sz="1200" i="1">
              <a:solidFill>
                <a:srgbClr val="3F3F3F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029" name="Google Shape;13;p16"/>
          <p:cNvSpPr txBox="1">
            <a:spLocks noGrp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  <a:defRPr/>
            </a:pPr>
            <a:fld id="{C5FF8922-32A3-40A9-91A5-54A1BD3EB2FD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ru-RU" sz="1200" i="1">
              <a:solidFill>
                <a:srgbClr val="FFFFFF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Google Shape;32;p1"/>
          <p:cNvSpPr txBox="1">
            <a:spLocks noGrp="1"/>
          </p:cNvSpPr>
          <p:nvPr>
            <p:ph type="ctrTitle" idx="4294967295"/>
          </p:nvPr>
        </p:nvSpPr>
        <p:spPr>
          <a:xfrm>
            <a:off x="1852613" y="947738"/>
            <a:ext cx="7727950" cy="3162300"/>
          </a:xfrm>
        </p:spPr>
        <p:txBody>
          <a:bodyPr anchor="b"/>
          <a:lstStyle/>
          <a:p>
            <a:pPr algn="ctr" eaLnBrk="1" hangingPunct="1">
              <a:lnSpc>
                <a:spcPct val="156000"/>
              </a:lnSpc>
              <a:buSzPts val="1400"/>
            </a:pPr>
            <a:r>
              <a:rPr lang="uk-UA" sz="3200" b="1" smtClean="0">
                <a:latin typeface="Arial" charset="0"/>
                <a:cs typeface="Arial" charset="0"/>
              </a:rPr>
              <a:t>Як створювати публікації </a:t>
            </a:r>
            <a:br>
              <a:rPr lang="uk-UA" sz="3200" b="1" smtClean="0">
                <a:latin typeface="Arial" charset="0"/>
                <a:cs typeface="Arial" charset="0"/>
              </a:rPr>
            </a:br>
            <a:r>
              <a:rPr lang="uk-UA" sz="3200" b="1" smtClean="0">
                <a:latin typeface="Arial" charset="0"/>
                <a:cs typeface="Arial" charset="0"/>
              </a:rPr>
              <a:t>на осноні рішень</a:t>
            </a:r>
            <a:endParaRPr lang="ru-RU" sz="32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39;p10"/>
          <p:cNvSpPr txBox="1">
            <a:spLocks noGrp="1"/>
          </p:cNvSpPr>
          <p:nvPr>
            <p:ph type="title"/>
          </p:nvPr>
        </p:nvSpPr>
        <p:spPr>
          <a:xfrm>
            <a:off x="431800" y="431800"/>
            <a:ext cx="9197975" cy="4318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</a:br>
            <a: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Піблікації на основі рішень</a:t>
            </a:r>
            <a:endParaRPr lang="ru-RU" sz="2000" b="1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146" name="Google Shape;41;p1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9CE2B0-D097-4F2F-A7FA-C0CD2B463EFF}" type="slidenum">
              <a:rPr lang="uk-UA" smtClean="0"/>
              <a:pPr/>
              <a:t>2</a:t>
            </a:fld>
            <a:endParaRPr lang="ru-RU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44513" y="1927225"/>
            <a:ext cx="8958262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88872" anchor="ctr"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Цікавтеся життям</a:t>
            </a:r>
            <a:endParaRPr lang="en-US" sz="2000">
              <a:latin typeface="Times New Roman" pitchFamily="18" charset="0"/>
            </a:endParaRPr>
          </a:p>
          <a:p>
            <a:r>
              <a:rPr lang="en-US" sz="2000">
                <a:latin typeface="Times New Roman" pitchFamily="18" charset="0"/>
              </a:rPr>
              <a:t>Спілкуйтеся з різними людьми, створюйте базу контактів, знаходьте знайомих у різних сферах. З одного боку, так ви будете знати про актуальні для них проблеми, з іншого, у вас буде мережа, через яку ви зможете швидко знайти експертів.</a:t>
            </a:r>
            <a:endParaRPr lang="uk-UA" sz="2000">
              <a:latin typeface="Times New Roman" pitchFamily="18" charset="0"/>
            </a:endParaRPr>
          </a:p>
          <a:p>
            <a:endParaRPr lang="uk-UA" sz="2000">
              <a:latin typeface="Times New Roman" pitchFamily="18" charset="0"/>
            </a:endParaRPr>
          </a:p>
          <a:p>
            <a:endParaRPr lang="uk-UA" sz="2000">
              <a:latin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</a:rPr>
              <a:t>Не жалійте часу </a:t>
            </a:r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Закладайте більше часу на роботу з героями. Передбачте не одну розмову з героєм, а дві. Дочекайтеся, поки експерт буде мати час, але не заміняйте його кимось менш компетентним. Пам’ятайте, що вам можуть відповідати не миттєво. Журналістика рішень тримається на людях, тому чекайте.</a:t>
            </a:r>
            <a:endParaRPr lang="uk-UA" sz="2000">
              <a:latin typeface="Times New Roman" pitchFamily="18" charset="0"/>
            </a:endParaRPr>
          </a:p>
          <a:p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49;p1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ru-RU" sz="2800" b="1" smtClean="0">
                <a:latin typeface="Times New Roman" pitchFamily="18" charset="0"/>
                <a:cs typeface="Arial" charset="0"/>
              </a:rPr>
              <a:t>Піблікації на основі рішень</a:t>
            </a:r>
          </a:p>
        </p:txBody>
      </p:sp>
      <p:sp>
        <p:nvSpPr>
          <p:cNvPr id="8194" name="Google Shape;50;p11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F76A8E9D-6ED6-4CC5-91F2-FC1EA769B25A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3</a:t>
            </a:fld>
            <a:endParaRPr lang="ru-RU" sz="1200" i="1">
              <a:solidFill>
                <a:srgbClr val="FFFFFF"/>
              </a:solidFill>
            </a:endParaRPr>
          </a:p>
        </p:txBody>
      </p:sp>
      <p:pic>
        <p:nvPicPr>
          <p:cNvPr id="8195" name="Google Shape;51;p1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59638" y="1181100"/>
            <a:ext cx="42672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Google Shape;52;p11"/>
          <p:cNvSpPr>
            <a:spLocks noChangeArrowheads="1"/>
          </p:cNvSpPr>
          <p:nvPr/>
        </p:nvSpPr>
        <p:spPr bwMode="auto">
          <a:xfrm>
            <a:off x="477838" y="1916113"/>
            <a:ext cx="65738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indent="-152400"/>
            <a:r>
              <a:rPr lang="ru-RU" sz="2000" b="1">
                <a:latin typeface="Times New Roman" pitchFamily="18" charset="0"/>
              </a:rPr>
              <a:t>Шукайте формат</a:t>
            </a:r>
            <a:endParaRPr lang="ru-RU" sz="2000">
              <a:latin typeface="Times New Roman" pitchFamily="18" charset="0"/>
            </a:endParaRPr>
          </a:p>
          <a:p>
            <a:pPr indent="-152400"/>
            <a:r>
              <a:rPr lang="ru-RU" sz="2000">
                <a:latin typeface="Times New Roman" pitchFamily="18" charset="0"/>
              </a:rPr>
              <a:t>Знайдіть класний формат: для якихось історій підходить формат тексту, але для багатьох потрібні фото, відеоілюстрації, інфографіка, анімація, гіфки, тести, квести, ігри. </a:t>
            </a:r>
          </a:p>
          <a:p>
            <a:pPr indent="-152400"/>
            <a:endParaRPr lang="uk-UA" sz="2000">
              <a:latin typeface="Times New Roman" pitchFamily="18" charset="0"/>
            </a:endParaRPr>
          </a:p>
          <a:p>
            <a:pPr indent="-152400"/>
            <a:r>
              <a:rPr lang="ru-RU" sz="2000" b="1">
                <a:latin typeface="Times New Roman" pitchFamily="18" charset="0"/>
              </a:rPr>
              <a:t>Аналізуйте</a:t>
            </a:r>
            <a:endParaRPr lang="ru-RU" sz="2000">
              <a:latin typeface="Times New Roman" pitchFamily="18" charset="0"/>
            </a:endParaRPr>
          </a:p>
          <a:p>
            <a:pPr indent="-152400"/>
            <a:r>
              <a:rPr lang="ru-RU" sz="2000">
                <a:latin typeface="Times New Roman" pitchFamily="18" charset="0"/>
              </a:rPr>
              <a:t>Дивіться на динаміку рішення, тобто зважайте на те, що проявляється з часом: переваги, недоліки, недоопрацьовані моменти.</a:t>
            </a:r>
            <a:endParaRPr lang="uk-UA" sz="2000">
              <a:solidFill>
                <a:schemeClr val="tx1"/>
              </a:solidFill>
              <a:latin typeface="Times New Roman" pitchFamily="18" charset="0"/>
            </a:endParaRPr>
          </a:p>
          <a:p>
            <a:pPr indent="-152400">
              <a:buClr>
                <a:srgbClr val="000000"/>
              </a:buClr>
              <a:buSzPts val="2400"/>
              <a:buFont typeface="Times New Roman" pitchFamily="18" charset="0"/>
              <a:buNone/>
            </a:pPr>
            <a:endParaRPr lang="ru-RU" sz="20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Google Shape;59;p1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ru-RU" sz="2800" b="1" smtClean="0">
                <a:latin typeface="Times New Roman" pitchFamily="18" charset="0"/>
                <a:cs typeface="Arial" charset="0"/>
              </a:rPr>
              <a:t>Піблікації на основі рішень</a:t>
            </a:r>
          </a:p>
        </p:txBody>
      </p:sp>
      <p:sp>
        <p:nvSpPr>
          <p:cNvPr id="10242" name="Google Shape;60;p12"/>
          <p:cNvSpPr txBox="1">
            <a:spLocks noChangeArrowheads="1"/>
          </p:cNvSpPr>
          <p:nvPr/>
        </p:nvSpPr>
        <p:spPr bwMode="auto">
          <a:xfrm>
            <a:off x="11447463" y="6402388"/>
            <a:ext cx="2778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fld id="{1627C375-E9D7-4CD1-B94C-36115684ED14}" type="slidenum">
              <a:rPr lang="uk-UA" sz="1200" i="1">
                <a:solidFill>
                  <a:srgbClr val="FFFFFF"/>
                </a:solidFill>
              </a:rPr>
              <a:pPr algn="ctr">
                <a:buClr>
                  <a:srgbClr val="000000"/>
                </a:buClr>
                <a:buFont typeface="Arial" charset="0"/>
                <a:buNone/>
              </a:pPr>
              <a:t>4</a:t>
            </a:fld>
            <a:endParaRPr lang="ru-RU" sz="1200" i="1">
              <a:solidFill>
                <a:srgbClr val="FFFFFF"/>
              </a:solidFill>
            </a:endParaRPr>
          </a:p>
        </p:txBody>
      </p:sp>
      <p:sp>
        <p:nvSpPr>
          <p:cNvPr id="10243" name="Google Shape;61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4" name="Google Shape;62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5" name="Google Shape;63;p12" descr="1"/>
          <p:cNvSpPr>
            <a:spLocks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ru-RU" sz="1800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358775" y="1941513"/>
            <a:ext cx="90217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ru-RU" sz="2000" b="1">
                <a:latin typeface="Times New Roman" pitchFamily="18" charset="0"/>
              </a:rPr>
              <a:t>Не бійтеся</a:t>
            </a:r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Шукайте рішення ідей, тем чи експертів за межами свого регіону.</a:t>
            </a:r>
          </a:p>
          <a:p>
            <a:endParaRPr lang="uk-UA" sz="2000">
              <a:latin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</a:rPr>
              <a:t>Мисліть ширше</a:t>
            </a:r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Думайте про широку аудиторію, поширюйте матеріали не лише на своїх сторінках у соцмережах, а й шукайте тематичні фейсбук-групи</a:t>
            </a:r>
          </a:p>
          <a:p>
            <a:endParaRPr lang="uk-UA" sz="2000">
              <a:latin typeface="Times New Roman" pitchFamily="18" charset="0"/>
            </a:endParaRPr>
          </a:p>
          <a:p>
            <a:r>
              <a:rPr lang="ru-RU" sz="2000" b="1">
                <a:latin typeface="Times New Roman" pitchFamily="18" charset="0"/>
              </a:rPr>
              <a:t>Будьте сфокусовані</a:t>
            </a:r>
            <a:endParaRPr lang="ru-RU" sz="2000">
              <a:latin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</a:rPr>
              <a:t>Зосередьтеся на рішеннях, а не на героях.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Google Shape;69;p13"/>
          <p:cNvSpPr txBox="1">
            <a:spLocks noGrp="1"/>
          </p:cNvSpPr>
          <p:nvPr>
            <p:ph type="title"/>
          </p:nvPr>
        </p:nvSpPr>
        <p:spPr>
          <a:xfrm>
            <a:off x="431800" y="431800"/>
            <a:ext cx="9623425" cy="4318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smtClean="0">
                <a:solidFill>
                  <a:srgbClr val="000000"/>
                </a:solidFill>
                <a:latin typeface="Times New Roman" pitchFamily="18" charset="0"/>
                <a:cs typeface="Arial" charset="0"/>
                <a:sym typeface="Times New Roman" pitchFamily="18" charset="0"/>
              </a:rPr>
              <a:t>Одна з ключових труднощів у журналістиці рішень ― постійний пошук тем і прикладів.</a:t>
            </a:r>
          </a:p>
        </p:txBody>
      </p:sp>
      <p:sp>
        <p:nvSpPr>
          <p:cNvPr id="12290" name="Google Shape;70;p13"/>
          <p:cNvSpPr txBox="1">
            <a:spLocks noGrp="1"/>
          </p:cNvSpPr>
          <p:nvPr>
            <p:ph type="body" idx="4294967295"/>
          </p:nvPr>
        </p:nvSpPr>
        <p:spPr>
          <a:xfrm>
            <a:off x="325438" y="1479550"/>
            <a:ext cx="8485187" cy="2127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 2 способи пошуку тем: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Перший 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― відштовхуємося від конкретної проблеми та, розпитуючи причетних, шукаємо приклад рішення. 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endParaRPr lang="ru-RU" sz="2000" b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Другий 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― знаходимо історію й розуміємо, що за нею стоїть проблема, рішення якої можна масштабувати.  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r>
              <a:rPr lang="uk-UA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Видання “Рубрика” (https://rubryka.com) – приклад видання, що працює в журналістиці рішень </a:t>
            </a: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r>
              <a:rPr lang="uk-UA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Для пошуку тем створено 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Facebook-групу </a:t>
            </a: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«Рубрика клаб ― знаходимо рішення разом» </a:t>
            </a:r>
            <a:endParaRPr lang="uk-UA" sz="2000" b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1000"/>
              </a:spcBef>
              <a:buSzPts val="2400"/>
            </a:pPr>
            <a:endParaRPr lang="uk-UA" sz="2000" b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</p:txBody>
      </p:sp>
      <p:sp>
        <p:nvSpPr>
          <p:cNvPr id="12291" name="Google Shape;71;p1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C6CF5DC-AD5C-4D13-B92A-5665A9D60EF0}" type="slidenum">
              <a:rPr lang="uk-UA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Google Shape;77;p14"/>
          <p:cNvSpPr txBox="1">
            <a:spLocks noGrp="1"/>
          </p:cNvSpPr>
          <p:nvPr>
            <p:ph type="title" idx="4294967295"/>
          </p:nvPr>
        </p:nvSpPr>
        <p:spPr>
          <a:xfrm>
            <a:off x="385763" y="307975"/>
            <a:ext cx="6881812" cy="111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ts val="1400"/>
            </a:pPr>
            <a:r>
              <a:rPr lang="ru-RU" sz="24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Одна з ключових труднощів у журналістиці рішень ― постійний пошук тем і прикладів.</a:t>
            </a:r>
          </a:p>
        </p:txBody>
      </p:sp>
      <p:sp>
        <p:nvSpPr>
          <p:cNvPr id="14338" name="Google Shape;78;p14"/>
          <p:cNvSpPr txBox="1">
            <a:spLocks noGrp="1"/>
          </p:cNvSpPr>
          <p:nvPr>
            <p:ph type="body" idx="4294967295"/>
          </p:nvPr>
        </p:nvSpPr>
        <p:spPr>
          <a:xfrm>
            <a:off x="373063" y="1514475"/>
            <a:ext cx="6818312" cy="4283075"/>
          </a:xfrm>
        </p:spPr>
        <p:txBody>
          <a:bodyPr/>
          <a:lstStyle/>
          <a:p>
            <a:pPr marL="266700" indent="-266700" eaLnBrk="1" hangingPunct="1">
              <a:spcBef>
                <a:spcPts val="1000"/>
              </a:spcBef>
              <a:buSzPts val="2400"/>
            </a:pPr>
            <a:endParaRPr lang="uk-UA" sz="2400" i="1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r>
              <a:rPr lang="uk-UA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Актуальність важлива!</a:t>
            </a:r>
          </a:p>
          <a:p>
            <a:pPr marL="266700" indent="-266700" eaLnBrk="1" hangingPunct="1">
              <a:buSzPts val="32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r>
              <a:rPr lang="uk-UA" sz="2000" i="1" smtClean="0">
                <a:latin typeface="Times New Roman" pitchFamily="18" charset="0"/>
                <a:cs typeface="Arial" charset="0"/>
                <a:sym typeface="Times New Roman" pitchFamily="18" charset="0"/>
              </a:rPr>
              <a:t>Кейс про дистанційне навчання від видання “Рубрика”. </a:t>
            </a:r>
            <a:r>
              <a:rPr lang="uk-UA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Матеріал </a:t>
            </a: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«Як налаштувати дистанційне навчання: досвід та поради вчителів» 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набрав понад 400 000 переглядів</a:t>
            </a:r>
          </a:p>
          <a:p>
            <a:pPr marL="266700" indent="-266700" eaLnBrk="1" hangingPunct="1">
              <a:buSzPts val="32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endParaRPr lang="ru-RU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endParaRPr lang="ru-RU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buSzPts val="3200"/>
            </a:pPr>
            <a:endParaRPr lang="ru-RU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spcBef>
                <a:spcPts val="1000"/>
              </a:spcBef>
              <a:buSzPts val="2400"/>
            </a:pPr>
            <a:endParaRPr lang="ru-RU" sz="2000" b="1" smtClean="0"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4339" name="Google Shape;79;p14"/>
          <p:cNvSpPr>
            <a:spLocks noChangeArrowheads="1"/>
          </p:cNvSpPr>
          <p:nvPr/>
        </p:nvSpPr>
        <p:spPr bwMode="auto">
          <a:xfrm>
            <a:off x="11528425" y="6402388"/>
            <a:ext cx="663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fld id="{A4011F8A-ECB0-460C-B795-8E840660764A}" type="slidenum">
              <a:rPr lang="uk-UA" sz="1000" i="1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 charset="0"/>
                <a:buNone/>
              </a:pPr>
              <a:t>6</a:t>
            </a:fld>
            <a:endParaRPr lang="ru-RU" sz="1000" i="1">
              <a:solidFill>
                <a:srgbClr val="FFFFFF"/>
              </a:solidFill>
            </a:endParaRPr>
          </a:p>
        </p:txBody>
      </p:sp>
      <p:pic>
        <p:nvPicPr>
          <p:cNvPr id="14340" name="Google Shape;80;p1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5838" y="549275"/>
            <a:ext cx="4856162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Google Shape;86;p9"/>
          <p:cNvSpPr txBox="1">
            <a:spLocks noGrp="1"/>
          </p:cNvSpPr>
          <p:nvPr>
            <p:ph type="body" idx="4294967295"/>
          </p:nvPr>
        </p:nvSpPr>
        <p:spPr>
          <a:xfrm>
            <a:off x="373063" y="290513"/>
            <a:ext cx="6480175" cy="5507037"/>
          </a:xfrm>
        </p:spPr>
        <p:txBody>
          <a:bodyPr/>
          <a:lstStyle/>
          <a:p>
            <a:pPr marL="266700" indent="-266700" eaLnBrk="1" hangingPunct="1">
              <a:lnSpc>
                <a:spcPct val="90000"/>
              </a:lnSpc>
              <a:buClrTx/>
              <a:buFontTx/>
              <a:buNone/>
            </a:pPr>
            <a:r>
              <a:rPr lang="ru-RU" sz="28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Одна з ключових труднощів у журналістиці рішень ― постійний пошук тем і прикладів.</a:t>
            </a:r>
            <a:endParaRPr lang="ru-RU" sz="2000" b="1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Clr>
                <a:srgbClr val="3F3F3F"/>
              </a:buClr>
              <a:buSzPts val="18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Clr>
                <a:srgbClr val="3F3F3F"/>
              </a:buClr>
              <a:buSzPts val="1800"/>
            </a:pPr>
            <a:endParaRPr lang="uk-UA" sz="2000" smtClean="0">
              <a:latin typeface="Times New Roman" pitchFamily="18" charset="0"/>
              <a:cs typeface="Arial" charset="0"/>
              <a:sym typeface="Times New Roman" pitchFamily="18" charset="0"/>
            </a:endParaRP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Clr>
                <a:srgbClr val="3F3F3F"/>
              </a:buClr>
              <a:buSzPts val="1800"/>
            </a:pPr>
            <a:r>
              <a:rPr lang="ru-RU" sz="20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Матеріали можна писати не лише за умовним стандартом розв’язання якоїсь проблеми</a:t>
            </a: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. </a:t>
            </a:r>
          </a:p>
          <a:p>
            <a:pPr marL="266700" indent="-266700" eaLnBrk="1" hangingPunct="1">
              <a:lnSpc>
                <a:spcPct val="90000"/>
              </a:lnSpc>
              <a:spcBef>
                <a:spcPts val="1000"/>
              </a:spcBef>
              <a:buClr>
                <a:srgbClr val="3F3F3F"/>
              </a:buClr>
              <a:buSzPts val="1800"/>
            </a:pPr>
            <a:r>
              <a:rPr lang="ru-RU" sz="2000" smtClean="0">
                <a:latin typeface="Times New Roman" pitchFamily="18" charset="0"/>
                <a:cs typeface="Arial" charset="0"/>
                <a:sym typeface="Times New Roman" pitchFamily="18" charset="0"/>
              </a:rPr>
              <a:t>До матеріалу можна залучати декілька способів/кейсів, об’єднуючи їх в один. Так можна розкрити одразу декілька підходів до розв’язання однієї проблеми. </a:t>
            </a:r>
          </a:p>
        </p:txBody>
      </p:sp>
      <p:sp>
        <p:nvSpPr>
          <p:cNvPr id="16386" name="Google Shape;87;p9"/>
          <p:cNvSpPr>
            <a:spLocks noChangeArrowheads="1"/>
          </p:cNvSpPr>
          <p:nvPr/>
        </p:nvSpPr>
        <p:spPr bwMode="auto">
          <a:xfrm>
            <a:off x="11520488" y="6419850"/>
            <a:ext cx="311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fld id="{3044B0B0-7BA7-4A3D-8113-C0B45E4FACAE}" type="slidenum">
              <a:rPr lang="uk-UA" sz="1000" i="1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 charset="0"/>
                <a:buNone/>
              </a:pPr>
              <a:t>7</a:t>
            </a:fld>
            <a:endParaRPr lang="ru-RU" sz="1000" i="1">
              <a:solidFill>
                <a:srgbClr val="FFFFFF"/>
              </a:solidFill>
            </a:endParaRPr>
          </a:p>
        </p:txBody>
      </p:sp>
      <p:pic>
        <p:nvPicPr>
          <p:cNvPr id="16387" name="Google Shape;88;p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4225" y="1581150"/>
            <a:ext cx="2987675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Google Shape;94;p2"/>
          <p:cNvSpPr txBox="1">
            <a:spLocks noGrp="1"/>
          </p:cNvSpPr>
          <p:nvPr>
            <p:ph type="title"/>
          </p:nvPr>
        </p:nvSpPr>
        <p:spPr>
          <a:xfrm>
            <a:off x="874713" y="538163"/>
            <a:ext cx="8301037" cy="4318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  <a:sym typeface="Times New Roman" pitchFamily="18" charset="0"/>
              </a:rPr>
              <a:t>Герої… Хто вони?</a:t>
            </a:r>
            <a:endParaRPr lang="ru-RU" sz="200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8434" name="Google Shape;95;p2"/>
          <p:cNvSpPr txBox="1">
            <a:spLocks noGrp="1"/>
          </p:cNvSpPr>
          <p:nvPr>
            <p:ph type="body" idx="3"/>
          </p:nvPr>
        </p:nvSpPr>
        <p:spPr>
          <a:xfrm>
            <a:off x="544513" y="1404938"/>
            <a:ext cx="5411787" cy="3609975"/>
          </a:xfrm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ru-RU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Герої матеріалів про рішення —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не «герої», а радше втілювачі ідей. 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endParaRPr lang="uk-UA" sz="2000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uk-UA" sz="2000" b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Песики і котики)))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endParaRPr lang="uk-UA" sz="2000" b="1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uk-UA" sz="2000" i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Кейс “Собака-терапевт: як у Херсоні бібліотека впроваджує каністерапію”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endParaRPr lang="uk-UA" sz="2000" i="1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</a:pPr>
            <a:r>
              <a:rPr lang="uk-UA" sz="2000" i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Кейс “Санітари природи: як дніпрянка навчил собак збирати сміття”</a:t>
            </a:r>
            <a:endParaRPr lang="ru-RU" sz="2000" i="1" smtClean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Google Shape;96;p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A3487D-6604-4B75-A409-FCB9C3F4DF4C}" type="slidenum">
              <a:rPr lang="uk-UA" smtClean="0"/>
              <a:pPr/>
              <a:t>8</a:t>
            </a:fld>
            <a:endParaRPr lang="ru-RU" smtClean="0"/>
          </a:p>
        </p:txBody>
      </p:sp>
      <p:pic>
        <p:nvPicPr>
          <p:cNvPr id="18436" name="Google Shape;97;p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1275" y="1843088"/>
            <a:ext cx="3605213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Arial" charset="0"/>
                <a:sym typeface="Times New Roman" pitchFamily="18" charset="0"/>
              </a:rPr>
              <a:t>Як працювати над матеріалом журналістики рішень</a:t>
            </a:r>
          </a:p>
        </p:txBody>
      </p:sp>
      <p:sp>
        <p:nvSpPr>
          <p:cNvPr id="20482" name="Text Box 3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Ми не врятуємо світ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Локальний не означає маленький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Менше емоцій, більше практики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І як, допомогло?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Станьте розслідувачем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Запитайте, хто робить краще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Стежте за статистикою </a:t>
            </a:r>
          </a:p>
          <a:p>
            <a:pPr marL="266700" indent="-266700">
              <a:buFont typeface="Arial" charset="0"/>
              <a:buAutoNum type="arabicPeriod"/>
            </a:pPr>
            <a:endParaRPr lang="ru-RU" sz="2000" smtClean="0">
              <a:latin typeface="Times New Roman" pitchFamily="18" charset="0"/>
              <a:cs typeface="Arial" charset="0"/>
            </a:endParaRPr>
          </a:p>
          <a:p>
            <a:pPr marL="266700" indent="-266700">
              <a:buFont typeface="Arial" charset="0"/>
              <a:buAutoNum type="arabicPeriod"/>
            </a:pPr>
            <a:r>
              <a:rPr lang="ru-RU" sz="2000" smtClean="0">
                <a:latin typeface="Times New Roman" pitchFamily="18" charset="0"/>
                <a:cs typeface="Arial" charset="0"/>
              </a:rPr>
              <a:t>Вам ніхто нічого не винен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403</Words>
  <PresentationFormat>Произвольный</PresentationFormat>
  <Paragraphs>82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Calibri</vt:lpstr>
      <vt:lpstr>Тема Office</vt:lpstr>
      <vt:lpstr>Тема Office</vt:lpstr>
      <vt:lpstr>Як створювати публікації  на осноні рішень</vt:lpstr>
      <vt:lpstr> Піблікації на основі рішень</vt:lpstr>
      <vt:lpstr>Піблікації на основі рішень</vt:lpstr>
      <vt:lpstr>Піблікації на основі рішень</vt:lpstr>
      <vt:lpstr>Одна з ключових труднощів у журналістиці рішень ― постійний пошук тем і прикладів.</vt:lpstr>
      <vt:lpstr>Одна з ключових труднощів у журналістиці рішень ― постійний пошук тем і прикладів.</vt:lpstr>
      <vt:lpstr>Слайд 7</vt:lpstr>
      <vt:lpstr>Герої… Хто вони?</vt:lpstr>
      <vt:lpstr>Як працювати над матеріалом журналістики рішень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ДЖЕРЕЛА ІНФОРМАЦІЇ:  КРИТЕРІЇ ДОСТОВІРНОСТІ</dc:title>
  <dc:creator>User</dc:creator>
  <cp:lastModifiedBy>Юлия</cp:lastModifiedBy>
  <cp:revision>8</cp:revision>
  <dcterms:created xsi:type="dcterms:W3CDTF">2022-07-14T12:27:28Z</dcterms:created>
  <dcterms:modified xsi:type="dcterms:W3CDTF">2022-10-23T20:12:01Z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ip_UnifiedCompliancePolicyUIAction">
    <vt:lpwstr/>
  </property>
  <property fmtid="{D5CDD505-2E9C-101B-9397-08002B2CF9AE}" pid="3" name="_ip_UnifiedCompliancePolicyProperties">
    <vt:lpwstr/>
  </property>
</Properties>
</file>