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</p:sldMasterIdLst>
  <p:sldIdLst>
    <p:sldId id="258" r:id="rId14"/>
    <p:sldId id="257" r:id="rId15"/>
    <p:sldId id="279" r:id="rId16"/>
    <p:sldId id="281" r:id="rId17"/>
    <p:sldId id="288" r:id="rId18"/>
    <p:sldId id="291" r:id="rId19"/>
    <p:sldId id="290" r:id="rId20"/>
    <p:sldId id="282" r:id="rId21"/>
    <p:sldId id="283" r:id="rId22"/>
    <p:sldId id="284" r:id="rId23"/>
    <p:sldId id="292" r:id="rId24"/>
    <p:sldId id="293" r:id="rId25"/>
    <p:sldId id="285" r:id="rId26"/>
    <p:sldId id="264" r:id="rId27"/>
    <p:sldId id="259" r:id="rId28"/>
    <p:sldId id="260" r:id="rId29"/>
    <p:sldId id="261" r:id="rId30"/>
    <p:sldId id="262" r:id="rId31"/>
    <p:sldId id="263" r:id="rId32"/>
    <p:sldId id="267" r:id="rId33"/>
    <p:sldId id="269" r:id="rId34"/>
    <p:sldId id="268" r:id="rId35"/>
    <p:sldId id="265" r:id="rId36"/>
    <p:sldId id="266" r:id="rId37"/>
    <p:sldId id="270" r:id="rId38"/>
    <p:sldId id="294" r:id="rId39"/>
    <p:sldId id="273" r:id="rId40"/>
    <p:sldId id="297" r:id="rId41"/>
    <p:sldId id="287" r:id="rId42"/>
    <p:sldId id="295" r:id="rId43"/>
    <p:sldId id="296" r:id="rId44"/>
    <p:sldId id="286" r:id="rId4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71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44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8719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6CEF38-E9DB-46AA-8950-5B998AD2E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EA7DF7F-6FB9-4855-BC41-9E783756E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73E2B-AA5C-4EBC-9DB0-0C64F4779865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392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5A153E-6E5E-46AC-88E8-03840195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FBEB18-9AFD-4180-B2DC-F2939340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81F4F-9050-4AE2-ABAF-1C08602F534A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68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5EE627-654B-429A-961B-A69069F3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8B36A9-8F44-4FAA-909A-9C216DBC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C0E08-C244-4920-A105-F022D3D7320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467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25082A-4D2E-41A7-9C86-BE35EF68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CA279B-65BF-4DD2-9F46-4E7102F51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8D40518-61B4-4DBC-BE58-75928C5BA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48B48-EC17-4DC0-B403-2A0C4DD45D6E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79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8A2D3C-FC83-45B3-8550-6388CA28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8D90F71-26D1-4E59-9AB8-D4B92083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F7EC61D-3073-45BB-970E-8ACECF40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2652066-7F3E-4FEF-AB7E-E2EBBC9F6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147932C-D3D9-4D6B-824D-9FFB0078D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90A1-25D8-430A-A3FD-E4C863B784E6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468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9A2DBB-05EF-48FA-A161-834B349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28AB6-D56D-44F2-8E15-10658CA75636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61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E1ED7-C1D1-4249-BFDF-B37CEE90E629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356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8EEB67-D009-45C9-BB39-F6CDD576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235EC1-8C10-4B22-882C-9D7CB1A6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8D84E98-F513-474B-931B-F03E6843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6D2EB-AA44-4ED4-9BE9-77E83F03F403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342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56DCB9-067B-42C7-A79A-22D967E4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0E8C6F-DA30-4BFE-BF3E-022F516C3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810C0F-8E3B-4917-BF01-A28A410F4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FC162-FB4E-4AC3-B9D1-3717A02FA87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258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627B90-1F9E-49C6-9255-E2CBD427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0C94414-B965-401C-895F-506752010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2FC3D-9728-478C-8231-49C6B5DDE88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9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62861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7AEA3C5-5873-4429-89CD-EF8988F9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9AA04DD-519E-4C3B-8AA1-25DD8F6D4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6478C-636E-4635-B74D-E3DC0C040901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55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866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5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169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56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670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118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357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69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6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959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246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745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278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826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027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407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260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217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818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85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387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461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568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853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289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25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939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10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448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764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6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143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350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1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38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00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1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06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9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75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47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31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0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2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9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53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17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27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1131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82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7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0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34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27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26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01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32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70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0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3802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94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384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82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13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11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9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46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49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3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6437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09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1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138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89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7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3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60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11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92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5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119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2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283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380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13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509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49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02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29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0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554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46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93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747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759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99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323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69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113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548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7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2328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364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96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811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46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763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437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47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92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365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3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974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71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19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123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21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42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774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923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67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46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9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/>
              <a:t>07.12.2019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212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E5CCD4-1645-448C-9AAF-6C0DE50F6361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altLang="uk-UA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5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0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4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4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5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9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7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E8E4-FFDE-4ADB-9F16-4F9967D24EC8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07.12.2019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14DD-4178-478C-A652-8951324859B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7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84176"/>
          </a:xfrm>
        </p:spPr>
        <p:txBody>
          <a:bodyPr/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Тема 5. Лекція </a:t>
            </a:r>
            <a:r>
              <a:rPr lang="uk-UA" sz="4000" b="1" dirty="0">
                <a:solidFill>
                  <a:srgbClr val="FFFF00"/>
                </a:solidFill>
                <a:latin typeface="Times New Roman"/>
                <a:ea typeface="Times New Roman"/>
              </a:rPr>
              <a:t>9</a:t>
            </a:r>
            <a:r>
              <a:rPr lang="uk-UA" sz="3600" dirty="0">
                <a:solidFill>
                  <a:srgbClr val="FFFF00"/>
                </a:solidFill>
                <a:latin typeface="Times New Roman"/>
                <a:ea typeface="Times New Roman"/>
              </a:rPr>
              <a:t/>
            </a:r>
            <a:br>
              <a:rPr lang="uk-UA" sz="3600" dirty="0">
                <a:solidFill>
                  <a:srgbClr val="FFFF00"/>
                </a:solidFill>
                <a:latin typeface="Times New Roman"/>
                <a:ea typeface="Times New Roman"/>
              </a:rPr>
            </a:b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8208912" cy="108012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Трагедія В. Шекспіра «Гамлет» та її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інтермедіальні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проекції</a:t>
            </a:r>
            <a:endParaRPr lang="uk-UA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7771437" cy="33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96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60848"/>
            <a:ext cx="297478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Дискусійні  проблеми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 lnSpcReduction="1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Природа Гамлетівських </a:t>
            </a:r>
          </a:p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вагань.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Життя і смерть.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Стосунки з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Офелією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Гамлет і влада.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Проблема помсти.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Релігійний аспект.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Інтермедіальні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проекції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78539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Узгоджене поєднання в єдиному ансамблі семіотичних кодів різних видів мистецтва, зокрема літератури і живопису, музики, кіно.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1826"/>
            <a:ext cx="7029100" cy="355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1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Живописна </a:t>
            </a:r>
            <a:r>
              <a:rPr lang="uk-UA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гамлетіана</a:t>
            </a:r>
            <a:endParaRPr lang="uk-UA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262036"/>
            <a:ext cx="1912655" cy="240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00" y="1340768"/>
            <a:ext cx="1989982" cy="24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56158"/>
            <a:ext cx="1842230" cy="391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1" y="4306187"/>
            <a:ext cx="1707716" cy="232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1988129" cy="22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5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Алгоритм аналізу живописного артефакту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8531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Історія створення художнього полотна.</a:t>
            </a: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Специфіки кореляції з художнім текстом: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- об'єкт зображення;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- зв’язок з твором (прямий, 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опосередкований, гіпотетичний);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- міра авторської суб'єктивності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(ілюстрація, інтерпретація, власний образ).</a:t>
            </a:r>
          </a:p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Домінанта мистецького імперативу.</a:t>
            </a:r>
          </a:p>
          <a:p>
            <a:pPr>
              <a:buFontTx/>
              <a:buChar char="-"/>
            </a:pP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8834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Антуан-Огюстен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Прео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 (1843).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9" y="2468483"/>
            <a:ext cx="9144000" cy="328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2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жен  Делакруа 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«Смерть  </a:t>
            </a:r>
            <a:r>
              <a:rPr lang="ru-RU" b="1" i="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Офелії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» (1844)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58850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94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Еверет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Мілле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(1851-1852).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72" y="1827466"/>
            <a:ext cx="6912768" cy="471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4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994122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Артур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Гьюз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(1851-1853)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" y="1796822"/>
            <a:ext cx="9028047" cy="506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6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Артур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Гьюз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(1863-1864)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9" y="1478939"/>
            <a:ext cx="3341538" cy="537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8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1224136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sz="4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Вільям</a:t>
            </a:r>
            <a:r>
              <a:rPr lang="ru-RU" sz="4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Вотерхауз</a:t>
            </a:r>
            <a:r>
              <a:rPr lang="ru-RU" sz="4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ru-RU" sz="4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(1910)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7"/>
            <a:ext cx="3118682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uk-UA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60848"/>
            <a:ext cx="8568952" cy="4065315"/>
          </a:xfrm>
        </p:spPr>
        <p:txBody>
          <a:bodyPr>
            <a:noAutofit/>
          </a:bodyPr>
          <a:lstStyle/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Трагедія «Гамлет</a:t>
            </a: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» </a:t>
            </a: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 – літературний </a:t>
            </a: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сфінкс: специфіка рецепції</a:t>
            </a: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.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«</a:t>
            </a: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Гамлет» у </a:t>
            </a: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живописі.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Музичні </a:t>
            </a: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інтерпретації «Гамлета</a:t>
            </a: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».</a:t>
            </a:r>
          </a:p>
          <a:p>
            <a:pPr marL="742950" indent="-7429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600" b="1" dirty="0" smtClean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«</a:t>
            </a:r>
            <a: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  <a:t>Гамлет» у світовому кінематографі. </a:t>
            </a:r>
            <a:br>
              <a:rPr lang="uk-UA" sz="3600" b="1" dirty="0">
                <a:solidFill>
                  <a:schemeClr val="bg1"/>
                </a:solidFill>
                <a:latin typeface="Times New Roman"/>
                <a:ea typeface="Times New Roman"/>
                <a:cs typeface="+mj-cs"/>
              </a:rPr>
            </a:b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Девід С.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Клейтон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00808"/>
            <a:ext cx="66675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22114"/>
          </a:xfrm>
        </p:spPr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Ежен Делакруа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«Автопортрет в образі Гамлета»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14398"/>
            <a:ext cx="4297620" cy="541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1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Даньян-Бувере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«Гамлет і могильщик» (1883)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5" y="1700808"/>
            <a:ext cx="47625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1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Вільям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Горман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Віллс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Лаерт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(1880)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25" y="1671666"/>
            <a:ext cx="2602235" cy="552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7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Михайло Врубель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«Гамлет і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Офелія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(1888)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35" y="1628800"/>
            <a:ext cx="3978715" cy="539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9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Франс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Гальс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«Портрет невідомого юнака з черепом (1626-1628)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469566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7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uk-UA" sz="4800" b="1" smtClean="0">
                <a:latin typeface="Times New Roman" pitchFamily="18" charset="0"/>
                <a:cs typeface="Times New Roman" pitchFamily="18" charset="0"/>
              </a:rPr>
              <a:t>Yerko: Gertrude and Claudius</a:t>
            </a:r>
            <a:endParaRPr lang="ru-RU" altLang="uk-UA" sz="4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824"/>
            <a:ext cx="9324975" cy="4195400"/>
          </a:xfrm>
        </p:spPr>
      </p:pic>
    </p:spTree>
    <p:extLst>
      <p:ext uri="{BB962C8B-B14F-4D97-AF65-F5344CB8AC3E}">
        <p14:creationId xmlns:p14="http://schemas.microsoft.com/office/powerpoint/2010/main" val="36079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Сара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ернар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в ролі Гамлета (1905)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3789613" cy="552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3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Жанри музичної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гамлетіани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 smtClean="0">
                <a:latin typeface="Times New Roman"/>
                <a:ea typeface="Times New Roman"/>
              </a:rPr>
              <a:t>Симфонії –  Гектор Берліоз, Ференц Ліст, Станіслав </a:t>
            </a:r>
            <a:r>
              <a:rPr lang="uk-UA" b="1" dirty="0" err="1" smtClean="0">
                <a:latin typeface="Times New Roman"/>
                <a:ea typeface="Times New Roman"/>
              </a:rPr>
              <a:t>Монюшко</a:t>
            </a:r>
            <a:r>
              <a:rPr lang="uk-UA" b="1" dirty="0" smtClean="0">
                <a:latin typeface="Times New Roman"/>
                <a:ea typeface="Times New Roman"/>
              </a:rPr>
              <a:t>, Петро Чайковський та ін.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Опери –  </a:t>
            </a:r>
            <a:r>
              <a:rPr lang="uk-UA" b="1" dirty="0">
                <a:latin typeface="Times New Roman"/>
                <a:ea typeface="Times New Roman"/>
              </a:rPr>
              <a:t>Луїджі </a:t>
            </a:r>
            <a:r>
              <a:rPr lang="uk-UA" b="1" dirty="0" err="1">
                <a:latin typeface="Times New Roman"/>
                <a:ea typeface="Times New Roman"/>
              </a:rPr>
              <a:t>Карузо</a:t>
            </a:r>
            <a:r>
              <a:rPr lang="uk-UA" b="1" dirty="0">
                <a:latin typeface="Times New Roman"/>
                <a:ea typeface="Times New Roman"/>
              </a:rPr>
              <a:t>, 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 err="1" smtClean="0">
                <a:latin typeface="Times New Roman"/>
                <a:ea typeface="Times New Roman"/>
              </a:rPr>
              <a:t>Амбруаза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b="1" dirty="0">
                <a:latin typeface="Times New Roman"/>
                <a:ea typeface="Times New Roman"/>
              </a:rPr>
              <a:t>Тома, </a:t>
            </a:r>
            <a:r>
              <a:rPr lang="uk-UA" b="1" dirty="0" err="1">
                <a:latin typeface="Times New Roman"/>
                <a:ea typeface="Times New Roman"/>
              </a:rPr>
              <a:t>Франческо</a:t>
            </a:r>
            <a:r>
              <a:rPr lang="uk-UA" b="1" dirty="0">
                <a:latin typeface="Times New Roman"/>
                <a:ea typeface="Times New Roman"/>
              </a:rPr>
              <a:t> </a:t>
            </a:r>
            <a:r>
              <a:rPr lang="uk-UA" b="1" dirty="0" err="1" smtClean="0">
                <a:latin typeface="Times New Roman"/>
                <a:ea typeface="Times New Roman"/>
              </a:rPr>
              <a:t>Гаспаріні</a:t>
            </a:r>
            <a:r>
              <a:rPr lang="uk-UA" b="1" dirty="0" smtClean="0">
                <a:latin typeface="Times New Roman"/>
                <a:ea typeface="Times New Roman"/>
              </a:rPr>
              <a:t> та ін.</a:t>
            </a:r>
          </a:p>
          <a:p>
            <a:r>
              <a:rPr lang="uk-UA" b="1" dirty="0" smtClean="0">
                <a:latin typeface="Times New Roman"/>
                <a:ea typeface="Times New Roman"/>
              </a:rPr>
              <a:t>Музика Альфреда Шнітке до кінофільму «Гамлет».</a:t>
            </a:r>
            <a:r>
              <a:rPr lang="uk-UA" b="1" dirty="0">
                <a:latin typeface="Times New Roman"/>
                <a:ea typeface="Times New Roman"/>
              </a:rPr>
              <a:t> </a:t>
            </a:r>
            <a:endParaRPr lang="uk-UA" b="1" dirty="0" smtClean="0">
              <a:latin typeface="Times New Roman"/>
              <a:ea typeface="Times New Roman"/>
            </a:endParaRPr>
          </a:p>
          <a:p>
            <a:r>
              <a:rPr lang="uk-UA" b="1" dirty="0" smtClean="0">
                <a:latin typeface="Times New Roman"/>
                <a:ea typeface="Times New Roman"/>
              </a:rPr>
              <a:t>Хореографічна </a:t>
            </a:r>
            <a:r>
              <a:rPr lang="uk-UA" b="1" dirty="0">
                <a:latin typeface="Times New Roman"/>
                <a:ea typeface="Times New Roman"/>
              </a:rPr>
              <a:t>сюїта на музику Дмитра </a:t>
            </a:r>
            <a:r>
              <a:rPr lang="uk-UA" b="1" dirty="0" err="1" smtClean="0">
                <a:latin typeface="Times New Roman"/>
                <a:ea typeface="Times New Roman"/>
              </a:rPr>
              <a:t>Шостаковича</a:t>
            </a:r>
            <a:r>
              <a:rPr lang="uk-UA" b="1" dirty="0" smtClean="0">
                <a:latin typeface="Times New Roman"/>
                <a:ea typeface="Times New Roman"/>
              </a:rPr>
              <a:t>.</a:t>
            </a:r>
            <a:endParaRPr lang="uk-UA" b="1" dirty="0">
              <a:latin typeface="Times New Roman"/>
              <a:ea typeface="Times New Roman"/>
            </a:endParaRPr>
          </a:p>
          <a:p>
            <a:endParaRPr lang="uk-UA" dirty="0" smtClean="0"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81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Музична </a:t>
            </a:r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гамлетіана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Гектор Берліоз –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«Смерть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Офелії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», похоронний марш із «Гамлета» (1847).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Петро Чайковський 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увертюра-фантазія «Гамлет» (1888), музичне оформлення всієї трагедії (1891).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Ференц Ліст 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симфонічна поема «Гамлет» (1858).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524"/>
            <a:ext cx="9143999" cy="697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8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Балет «Гамлет» (Похорон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Офелії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97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86409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Київ. Модерн-балет Раду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Покліт</a:t>
            </a:r>
            <a:r>
              <a:rPr lang="uk-UA" b="1" dirty="0" err="1" smtClean="0"/>
              <a:t>ару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28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Алгоритм аналізу кіноекранізацій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 Визначення провідних аспектів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тексту. вартих збереження при екранізації;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оригіналу, які обов’язково мають зберігатися при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екранізації.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 З’ясування подібності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сюжетів першоджерела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 екранізації,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виявлення відступів, випущень відхилень та привнесень.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3).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Виявлення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функцій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використання спеціальних засобів кінематографу  для відтворення задуму першоджерела та втілення художньої концепції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кіномитця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4).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Визначення статусу екранізації літературного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твору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Трагедія  В. Шекспіра  «Гамлет»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484784"/>
            <a:ext cx="8352928" cy="4968552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Перші постановки: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1600-1601.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Датування текстів: Кварто (1603, 1604), Фоліо (1623);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Першоджерела: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Саксон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Граматик, Мішель Монтень,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Тімоті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Брайт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Джероламо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Кардано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, Томас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Кід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Розподіл на акти: редактор Ніколас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Роу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(1709).</a:t>
            </a: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6489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Гамлетівський дискурс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дин із тематичних різновидів літературного текстового дискурсу, смисловий простір якого сформований трагедією В. Шекспіра «Гамлет» та її рецептивними проекціями.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52772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02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Апологети «Гамлета»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5760640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600" b="1" dirty="0">
                <a:latin typeface="Monotype Corsiva" pitchFamily="66" charset="0"/>
              </a:rPr>
              <a:t>«Загадковий твір, схожий на ірраціональні рівняння… Тут доля людини виявляється колосальним </a:t>
            </a:r>
            <a:r>
              <a:rPr lang="uk-UA" sz="3600" b="1" dirty="0" smtClean="0">
                <a:latin typeface="Monotype Corsiva" pitchFamily="66" charset="0"/>
              </a:rPr>
              <a:t>сфінксом».</a:t>
            </a:r>
            <a:r>
              <a:rPr lang="uk-UA" dirty="0" smtClean="0">
                <a:latin typeface="Monotype Corsiva" pitchFamily="66" charset="0"/>
              </a:rPr>
              <a:t>          </a:t>
            </a:r>
          </a:p>
          <a:p>
            <a:pPr marL="0" indent="0"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(Август 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Шлегель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 smtClean="0">
                <a:latin typeface="Monotype Corsiva" pitchFamily="66" charset="0"/>
              </a:rPr>
              <a:t>«</a:t>
            </a:r>
            <a:r>
              <a:rPr lang="uk-UA" sz="3600" b="1" dirty="0">
                <a:latin typeface="Monotype Corsiva" pitchFamily="66" charset="0"/>
              </a:rPr>
              <a:t>Гамлет» лягає на душу як «безпросвітне загадкове питання», але водночас і «вабить, як море, як безодня, як чутлива тиша»</a:t>
            </a:r>
            <a:r>
              <a:rPr lang="uk-UA" dirty="0">
                <a:latin typeface="Monotype Corsiva" pitchFamily="66" charset="0"/>
              </a:rPr>
              <a:t> </a:t>
            </a:r>
            <a:r>
              <a:rPr lang="uk-UA" dirty="0" smtClean="0">
                <a:latin typeface="Monotype Corsiva" pitchFamily="66" charset="0"/>
              </a:rPr>
              <a:t>     </a:t>
            </a:r>
          </a:p>
          <a:p>
            <a:pPr marL="0" indent="0">
              <a:buNone/>
            </a:pPr>
            <a:r>
              <a:rPr lang="uk-UA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i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Іннокентій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err="1" smtClean="0">
                <a:latin typeface="Times New Roman" pitchFamily="18" charset="0"/>
                <a:cs typeface="Times New Roman" pitchFamily="18" charset="0"/>
              </a:rPr>
              <a:t>Анненський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04" y="1340768"/>
            <a:ext cx="2189847" cy="241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12" y="4149080"/>
            <a:ext cx="288403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8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5987008" cy="720081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Хейтери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«Гамлета»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6264696" cy="50405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uk-UA" b="1" dirty="0" smtClean="0">
                <a:latin typeface="Monotype Corsiva" pitchFamily="66" charset="0"/>
              </a:rPr>
              <a:t>«</a:t>
            </a:r>
            <a:r>
              <a:rPr lang="uk-UA" sz="3600" b="1" dirty="0">
                <a:latin typeface="Monotype Corsiva" pitchFamily="66" charset="0"/>
              </a:rPr>
              <a:t>Шедевр Шекспіра здається мені чудовиськом. Я не розумію його смислу».</a:t>
            </a:r>
            <a:r>
              <a:rPr lang="uk-UA" sz="3600" dirty="0">
                <a:latin typeface="Monotype Corsiva" pitchFamily="66" charset="0"/>
              </a:rPr>
              <a:t> </a:t>
            </a:r>
            <a:r>
              <a:rPr lang="uk-UA" sz="3600" dirty="0" smtClean="0">
                <a:latin typeface="Monotype Corsiva" pitchFamily="66" charset="0"/>
              </a:rPr>
              <a:t>               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(Василь Жуковський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3600" b="1" dirty="0" smtClean="0">
                <a:latin typeface="Monotype Corsiva" pitchFamily="66" charset="0"/>
              </a:rPr>
              <a:t>«</a:t>
            </a:r>
            <a:r>
              <a:rPr lang="uk-UA" sz="3600" b="1" dirty="0">
                <a:latin typeface="Monotype Corsiva" pitchFamily="66" charset="0"/>
              </a:rPr>
              <a:t>Немає жодної можливості знайти якесь пояснення вчинкам і промовам Гамлета».</a:t>
            </a:r>
            <a:r>
              <a:rPr lang="uk-UA" sz="3600" dirty="0">
                <a:latin typeface="Monotype Corsiva" pitchFamily="66" charset="0"/>
              </a:rPr>
              <a:t> </a:t>
            </a:r>
            <a:r>
              <a:rPr lang="uk-UA" sz="3600" dirty="0" smtClean="0">
                <a:latin typeface="Monotype Corsiva" pitchFamily="66" charset="0"/>
              </a:rPr>
              <a:t>  </a:t>
            </a:r>
            <a:r>
              <a:rPr lang="uk-UA" dirty="0" smtClean="0"/>
              <a:t> 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(Лев Толстой)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uk-UA" sz="3600" b="1" i="1" dirty="0" smtClean="0"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uk-UA" sz="3600" b="1" i="1" dirty="0">
                <a:latin typeface="Monotype Corsiva" pitchFamily="66" charset="0"/>
                <a:cs typeface="Times New Roman" pitchFamily="18" charset="0"/>
              </a:rPr>
              <a:t>Гамлета» маячнею хронічного алкоголіка</a:t>
            </a:r>
            <a:r>
              <a:rPr lang="uk-UA" sz="3600" b="1" i="1" dirty="0" smtClean="0">
                <a:latin typeface="Monotype Corsiva" pitchFamily="66" charset="0"/>
                <a:cs typeface="Times New Roman" pitchFamily="18" charset="0"/>
              </a:rPr>
              <a:t>».</a:t>
            </a:r>
            <a:r>
              <a:rPr lang="uk-UA" sz="3600" b="1" i="1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600" b="1" i="1" dirty="0" smtClean="0"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uk-UA" b="1" i="1" dirty="0" smtClean="0">
                <a:latin typeface="Monotype Corsiva" pitchFamily="66" charset="0"/>
                <a:cs typeface="Times New Roman" pitchFamily="18" charset="0"/>
              </a:rPr>
              <a:t>                        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(Вольтер) 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80" y="332656"/>
            <a:ext cx="1662071" cy="166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254" y="2204864"/>
            <a:ext cx="1608722" cy="21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29" y="4581128"/>
            <a:ext cx="1608722" cy="18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Письменники  про  Гамлета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70000" lnSpcReduction="20000"/>
          </a:bodyPr>
          <a:lstStyle/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Е. </a:t>
            </a:r>
            <a:r>
              <a:rPr lang="uk-UA" sz="4100" b="1" dirty="0" err="1" smtClean="0">
                <a:latin typeface="Times New Roman" pitchFamily="18" charset="0"/>
                <a:cs typeface="Times New Roman" pitchFamily="18" charset="0"/>
              </a:rPr>
              <a:t>Столкер</a:t>
            </a:r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1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«взірець досконалості»;</a:t>
            </a:r>
          </a:p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Й.-В. Гете </a:t>
            </a:r>
            <a:r>
              <a:rPr lang="uk-UA" sz="4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«кремезний дуб, </a:t>
            </a:r>
            <a:r>
              <a:rPr lang="uk-UA" sz="4100" b="1" i="1" dirty="0" err="1" smtClean="0">
                <a:latin typeface="Times New Roman" pitchFamily="18" charset="0"/>
                <a:cs typeface="Times New Roman" pitchFamily="18" charset="0"/>
              </a:rPr>
              <a:t>посаджний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 у порцелянову вазу»;</a:t>
            </a:r>
          </a:p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С.-Т. </a:t>
            </a:r>
            <a:r>
              <a:rPr lang="uk-UA" sz="4100" b="1" dirty="0" err="1" smtClean="0">
                <a:latin typeface="Times New Roman" pitchFamily="18" charset="0"/>
                <a:cs typeface="Times New Roman" pitchFamily="18" charset="0"/>
              </a:rPr>
              <a:t>Колрідж</a:t>
            </a:r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«людина, позбавлена волі»;</a:t>
            </a:r>
          </a:p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І. Тургенєв </a:t>
            </a:r>
            <a:r>
              <a:rPr lang="uk-UA" sz="41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«пасивний </a:t>
            </a:r>
            <a:r>
              <a:rPr lang="uk-UA" sz="4100" b="1" i="1" dirty="0" err="1" smtClean="0">
                <a:latin typeface="Times New Roman" pitchFamily="18" charset="0"/>
                <a:cs typeface="Times New Roman" pitchFamily="18" charset="0"/>
              </a:rPr>
              <a:t>очікувач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А. Чехов </a:t>
            </a:r>
            <a:r>
              <a:rPr lang="uk-UA" sz="4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100" b="1" i="1" dirty="0">
                <a:latin typeface="Times New Roman" pitchFamily="18" charset="0"/>
                <a:cs typeface="Times New Roman" pitchFamily="18" charset="0"/>
              </a:rPr>
              <a:t>«скептик і егоїст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uk-UA" sz="4100" b="1" dirty="0" err="1" smtClean="0">
                <a:latin typeface="Times New Roman" pitchFamily="18" charset="0"/>
                <a:cs typeface="Times New Roman" pitchFamily="18" charset="0"/>
              </a:rPr>
              <a:t>Аненс</a:t>
            </a:r>
            <a:r>
              <a:rPr lang="uk-UA" sz="4100" dirty="0" err="1" smtClean="0">
                <a:latin typeface="Times New Roman" pitchFamily="18" charset="0"/>
                <a:cs typeface="Times New Roman" pitchFamily="18" charset="0"/>
              </a:rPr>
              <a:t>ький</a:t>
            </a:r>
            <a:r>
              <a:rPr lang="uk-UA" sz="4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«месник, що не наважується на акт помсти».</a:t>
            </a:r>
          </a:p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Б. Пастернак </a:t>
            </a:r>
            <a:r>
              <a:rPr lang="uk-UA" sz="41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«високий трагічний герой у </a:t>
            </a:r>
            <a:r>
              <a:rPr lang="uk-UA" sz="4100" b="1" i="1" dirty="0" err="1" smtClean="0">
                <a:latin typeface="Times New Roman" pitchFamily="18" charset="0"/>
                <a:cs typeface="Times New Roman" pitchFamily="18" charset="0"/>
              </a:rPr>
              <a:t>пороговій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 ситуації».</a:t>
            </a:r>
          </a:p>
          <a:p>
            <a:r>
              <a:rPr lang="uk-UA" sz="4100" b="1" dirty="0" smtClean="0">
                <a:latin typeface="Times New Roman" pitchFamily="18" charset="0"/>
                <a:cs typeface="Times New Roman" pitchFamily="18" charset="0"/>
              </a:rPr>
              <a:t>Т. Еліот </a:t>
            </a:r>
            <a:r>
              <a:rPr lang="uk-UA" sz="41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4100" b="1" i="1" dirty="0" err="1" smtClean="0">
                <a:latin typeface="Times New Roman" pitchFamily="18" charset="0"/>
                <a:cs typeface="Times New Roman" pitchFamily="18" charset="0"/>
              </a:rPr>
              <a:t>Монна</a:t>
            </a:r>
            <a:r>
              <a:rPr lang="uk-UA" sz="4100" b="1" i="1" dirty="0" smtClean="0">
                <a:latin typeface="Times New Roman" pitchFamily="18" charset="0"/>
                <a:cs typeface="Times New Roman" pitchFamily="18" charset="0"/>
              </a:rPr>
              <a:t> Ліза літератури».</a:t>
            </a:r>
          </a:p>
          <a:p>
            <a:pPr marL="0" indent="0">
              <a:buNone/>
            </a:pP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406101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Критики  про  Гамлета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92500"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Вілсон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Найт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хвора душа,символ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смерті;</a:t>
            </a:r>
            <a:endParaRPr lang="uk-UA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Баттенхауз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дикун-язичник»;</a:t>
            </a:r>
          </a:p>
          <a:p>
            <a:pPr lvl="0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Л.С.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Найтс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вбивця»; </a:t>
            </a:r>
          </a:p>
          <a:p>
            <a:pPr lvl="0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Кратвел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«благородний герой,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 втягнутий </a:t>
            </a:r>
            <a:r>
              <a:rPr lang="uk-UA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гру вищих сил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lvl="0"/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ж.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Меррей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«благородний месник;</a:t>
            </a:r>
          </a:p>
          <a:p>
            <a:pPr lvl="0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З.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Фройд</a:t>
            </a:r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«жертва </a:t>
            </a:r>
            <a:r>
              <a:rPr lang="uk-UA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Едипового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комплексу»;</a:t>
            </a:r>
          </a:p>
          <a:p>
            <a:pPr lvl="0"/>
            <a:r>
              <a:rPr lang="uk-UA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uk-UA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Рібнер</a:t>
            </a: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«посланець небес»</a:t>
            </a:r>
            <a:endParaRPr lang="uk-UA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87238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727</Words>
  <Application>Microsoft Office PowerPoint</Application>
  <PresentationFormat>Экран (4:3)</PresentationFormat>
  <Paragraphs>91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6_Тема Office</vt:lpstr>
      <vt:lpstr>8_Тема Office</vt:lpstr>
      <vt:lpstr>3_Оформлення за замовчуванням</vt:lpstr>
      <vt:lpstr>9_Тема Office</vt:lpstr>
      <vt:lpstr>10_Тема Office</vt:lpstr>
      <vt:lpstr>11_Тема Office</vt:lpstr>
      <vt:lpstr>Тема 5. Лекція 9 </vt:lpstr>
      <vt:lpstr>План</vt:lpstr>
      <vt:lpstr>Презентация PowerPoint</vt:lpstr>
      <vt:lpstr>Трагедія  В. Шекспіра  «Гамлет»</vt:lpstr>
      <vt:lpstr>Гамлетівський дискурс </vt:lpstr>
      <vt:lpstr>Апологети «Гамлета»</vt:lpstr>
      <vt:lpstr>Хейтери «Гамлета»</vt:lpstr>
      <vt:lpstr>Письменники  про  Гамлета</vt:lpstr>
      <vt:lpstr>Критики  про  Гамлета</vt:lpstr>
      <vt:lpstr>Дискусійні  проблеми</vt:lpstr>
      <vt:lpstr>Інтермедіальні проекції </vt:lpstr>
      <vt:lpstr>Живописна гамлетіана</vt:lpstr>
      <vt:lpstr>Алгоритм аналізу живописного артефакту</vt:lpstr>
      <vt:lpstr>Антуан-Огюстен Прео  «Офелія» (1843).</vt:lpstr>
      <vt:lpstr>Ежен  Делакруа  «Смерть  Офелії» (1844)</vt:lpstr>
      <vt:lpstr>Джон Еверет Мілле  «Офелія» (1851-1852).</vt:lpstr>
      <vt:lpstr>Артур Гьюз «Офелія» (1851-1853)</vt:lpstr>
      <vt:lpstr>Артур Гьюз «Офелія» (1863-1864)</vt:lpstr>
      <vt:lpstr>Джон Вільям Вотерхауз  «Офелія» (1910)</vt:lpstr>
      <vt:lpstr>Девід С. Клейтон «Офелія»</vt:lpstr>
      <vt:lpstr>Ежен Делакруа  «Автопортрет в образі Гамлета»</vt:lpstr>
      <vt:lpstr>П. Даньян-Бувере  «Гамлет і могильщик» (1883)</vt:lpstr>
      <vt:lpstr>Вільям Горман Віллс  «Офелія і Лаерт» (1880)</vt:lpstr>
      <vt:lpstr>Михайло Врубель  «Гамлет і Офелія» (1888)</vt:lpstr>
      <vt:lpstr>Франс Гальс «Портрет невідомого юнака з черепом (1626-1628)</vt:lpstr>
      <vt:lpstr>Yerko: Gertrude and Claudius</vt:lpstr>
      <vt:lpstr>Сара Бернар в ролі Гамлета (1905)</vt:lpstr>
      <vt:lpstr>Жанри музичної гамлетіани</vt:lpstr>
      <vt:lpstr>Музична гамлетіана</vt:lpstr>
      <vt:lpstr>Балет «Гамлет» (Похорон Офелії) </vt:lpstr>
      <vt:lpstr>Київ. Модерн-балет Раду Поклітару</vt:lpstr>
      <vt:lpstr>Алгоритм аналізу кіноекранізацій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4</dc:title>
  <dc:creator>User</dc:creator>
  <cp:lastModifiedBy>User</cp:lastModifiedBy>
  <cp:revision>43</cp:revision>
  <dcterms:created xsi:type="dcterms:W3CDTF">2019-02-19T23:34:32Z</dcterms:created>
  <dcterms:modified xsi:type="dcterms:W3CDTF">2019-12-06T23:03:01Z</dcterms:modified>
</cp:coreProperties>
</file>