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8" r:id="rId2"/>
    <p:sldId id="259" r:id="rId3"/>
    <p:sldId id="260" r:id="rId4"/>
    <p:sldId id="261" r:id="rId5"/>
    <p:sldId id="262" r:id="rId6"/>
    <p:sldId id="263" r:id="rId7"/>
    <p:sldId id="289" r:id="rId8"/>
    <p:sldId id="284" r:id="rId9"/>
    <p:sldId id="285" r:id="rId10"/>
    <p:sldId id="283" r:id="rId11"/>
    <p:sldId id="265" r:id="rId12"/>
    <p:sldId id="286" r:id="rId13"/>
    <p:sldId id="288" r:id="rId14"/>
    <p:sldId id="266" r:id="rId15"/>
    <p:sldId id="267" r:id="rId16"/>
    <p:sldId id="270" r:id="rId17"/>
    <p:sldId id="268" r:id="rId18"/>
    <p:sldId id="269" r:id="rId19"/>
    <p:sldId id="271" r:id="rId20"/>
    <p:sldId id="272" r:id="rId21"/>
    <p:sldId id="273" r:id="rId22"/>
    <p:sldId id="277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19.04.2022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19.04.2022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”Зелене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 (0,1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:-!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(N, R): - M=N – 1, factor (M, Rm),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73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відсікання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правила для визначення брата є таким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 (X,Y): -  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 Y)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!,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(X),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\=Y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після того як будуть визначені батьки, пошук інших рішень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сенсу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і, очевидно,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необхідно поставити відсікання, яке є зеленим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18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дію відсікання!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пролог-реченні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загального виду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де  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≤k≤n.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 відсікання відбувається знищення всіх останніх (за часом виникнення) точок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чином, при виконанні відсікання, по-перше, відкидаються всі точки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виникли при доказі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цілей   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передують відсіканню (і тим самим відкидаються всі альтернативні рішення кон'юнкції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цілей              ).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221281"/>
              </p:ext>
            </p:extLst>
          </p:nvPr>
        </p:nvGraphicFramePr>
        <p:xfrm>
          <a:off x="1868488" y="2541588"/>
          <a:ext cx="29686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Формула" r:id="rId3" imgW="1879560" imgH="241200" progId="Equation.3">
                  <p:embed/>
                </p:oleObj>
              </mc:Choice>
              <mc:Fallback>
                <p:oleObj name="Формула" r:id="rId3" imgW="187956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2541588"/>
                        <a:ext cx="29686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394023"/>
              </p:ext>
            </p:extLst>
          </p:nvPr>
        </p:nvGraphicFramePr>
        <p:xfrm>
          <a:off x="2699792" y="4437112"/>
          <a:ext cx="10715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Формула" r:id="rId5" imgW="634725" imgH="241195" progId="Equation.3">
                  <p:embed/>
                </p:oleObj>
              </mc:Choice>
              <mc:Fallback>
                <p:oleObj name="Формула" r:id="rId5" imgW="634725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437112"/>
                        <a:ext cx="10715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09079"/>
              </p:ext>
            </p:extLst>
          </p:nvPr>
        </p:nvGraphicFramePr>
        <p:xfrm>
          <a:off x="3131840" y="5157192"/>
          <a:ext cx="10715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Формула" r:id="rId7" imgW="634725" imgH="241195" progId="Equation.3">
                  <p:embed/>
                </p:oleObj>
              </mc:Choice>
              <mc:Fallback>
                <p:oleObj name="Формула" r:id="rId7" imgW="634725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157192"/>
                        <a:ext cx="10715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30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той же час виконане відсікання не впливає на цілі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розташовані правіше відсікання ! у тілі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аналізованого речення. Виникаючі 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залишаються, і цим, цілі можуть породжувати більше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рішення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89545"/>
              </p:ext>
            </p:extLst>
          </p:nvPr>
        </p:nvGraphicFramePr>
        <p:xfrm>
          <a:off x="827584" y="2060848"/>
          <a:ext cx="12954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3" imgW="799753" imgH="241195" progId="Equation.3">
                  <p:embed/>
                </p:oleObj>
              </mc:Choice>
              <mc:Fallback>
                <p:oleObj name="Формула" r:id="rId3" imgW="799753" imgH="241195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60848"/>
                        <a:ext cx="12954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99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більш загальному випадку для цільового твердження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базою знань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одержимо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наступні рішення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7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110020"/>
              </p:ext>
            </p:extLst>
          </p:nvPr>
        </p:nvGraphicFramePr>
        <p:xfrm>
          <a:off x="2339752" y="2492896"/>
          <a:ext cx="2178496" cy="431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Формула" r:id="rId3" imgW="1422360" imgH="228600" progId="Equation.3">
                  <p:embed/>
                </p:oleObj>
              </mc:Choice>
              <mc:Fallback>
                <p:oleObj name="Формула" r:id="rId3" imgW="142236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92896"/>
                        <a:ext cx="2178496" cy="431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22974"/>
              </p:ext>
            </p:extLst>
          </p:nvPr>
        </p:nvGraphicFramePr>
        <p:xfrm>
          <a:off x="2987824" y="3284984"/>
          <a:ext cx="3312368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Формула" r:id="rId5" imgW="1968480" imgH="241200" progId="Equation.3">
                  <p:embed/>
                </p:oleObj>
              </mc:Choice>
              <mc:Fallback>
                <p:oleObj name="Формула" r:id="rId5" imgW="19684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84984"/>
                        <a:ext cx="3312368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49161"/>
              </p:ext>
            </p:extLst>
          </p:nvPr>
        </p:nvGraphicFramePr>
        <p:xfrm>
          <a:off x="1331640" y="4797152"/>
          <a:ext cx="1571402" cy="38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Формула" r:id="rId7" imgW="1117440" imgH="241200" progId="Equation.3">
                  <p:embed/>
                </p:oleObj>
              </mc:Choice>
              <mc:Fallback>
                <p:oleObj name="Формула" r:id="rId7" imgW="11174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97152"/>
                        <a:ext cx="1571402" cy="382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85315"/>
              </p:ext>
            </p:extLst>
          </p:nvPr>
        </p:nvGraphicFramePr>
        <p:xfrm>
          <a:off x="3635896" y="4725144"/>
          <a:ext cx="14081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Формула" r:id="rId9" imgW="1143000" imgH="241200" progId="Equation.3">
                  <p:embed/>
                </p:oleObj>
              </mc:Choice>
              <mc:Fallback>
                <p:oleObj name="Формула" r:id="rId9" imgW="114300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725144"/>
                        <a:ext cx="140811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736420"/>
              </p:ext>
            </p:extLst>
          </p:nvPr>
        </p:nvGraphicFramePr>
        <p:xfrm>
          <a:off x="1206500" y="5516563"/>
          <a:ext cx="17605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Формула" r:id="rId11" imgW="1143000" imgH="241200" progId="Equation.3">
                  <p:embed/>
                </p:oleObj>
              </mc:Choice>
              <mc:Fallback>
                <p:oleObj name="Формула" r:id="rId11" imgW="114300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516563"/>
                        <a:ext cx="17605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395441"/>
              </p:ext>
            </p:extLst>
          </p:nvPr>
        </p:nvGraphicFramePr>
        <p:xfrm>
          <a:off x="3651250" y="5445125"/>
          <a:ext cx="1517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" name="Формула" r:id="rId13" imgW="1168200" imgH="241200" progId="Equation.3">
                  <p:embed/>
                </p:oleObj>
              </mc:Choice>
              <mc:Fallback>
                <p:oleObj name="Формула" r:id="rId13" imgW="1168200" imgH="2412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5445125"/>
                        <a:ext cx="15176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030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тепер </a:t>
            </a:r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застосувати 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множина рішень при тій же базі знань матиме вид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механізму пошуку з повертанням виконується до зустрічі з предикатом !, тобто для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будуть пройдені всі записи БЗ, а для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тільки перше і відсікання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даному випадку є ”червоним .”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41993"/>
              </p:ext>
            </p:extLst>
          </p:nvPr>
        </p:nvGraphicFramePr>
        <p:xfrm>
          <a:off x="2411760" y="2276872"/>
          <a:ext cx="2088232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Формула" r:id="rId3" imgW="1511280" imgH="228600" progId="Equation.3">
                  <p:embed/>
                </p:oleObj>
              </mc:Choice>
              <mc:Fallback>
                <p:oleObj name="Формула" r:id="rId3" imgW="1511280" imgH="2286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76872"/>
                        <a:ext cx="2088232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50214"/>
              </p:ext>
            </p:extLst>
          </p:nvPr>
        </p:nvGraphicFramePr>
        <p:xfrm>
          <a:off x="1347788" y="3644900"/>
          <a:ext cx="14779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Формула" r:id="rId5" imgW="1117440" imgH="241200" progId="Equation.3">
                  <p:embed/>
                </p:oleObj>
              </mc:Choice>
              <mc:Fallback>
                <p:oleObj name="Формула" r:id="rId5" imgW="1117440" imgH="2412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3644900"/>
                        <a:ext cx="14779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908814"/>
              </p:ext>
            </p:extLst>
          </p:nvPr>
        </p:nvGraphicFramePr>
        <p:xfrm>
          <a:off x="4010025" y="3573463"/>
          <a:ext cx="1409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Формула" r:id="rId7" imgW="1143000" imgH="241200" progId="Equation.3">
                  <p:embed/>
                </p:oleObj>
              </mc:Choice>
              <mc:Fallback>
                <p:oleObj name="Формула" r:id="rId7" imgW="114300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3573463"/>
                        <a:ext cx="1409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52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 випадку виклику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зовсім не впливає на множину рішень 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виклику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поверненням блокується повністю і маємо тільки перше рішення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052049"/>
              </p:ext>
            </p:extLst>
          </p:nvPr>
        </p:nvGraphicFramePr>
        <p:xfrm>
          <a:off x="3707904" y="1916832"/>
          <a:ext cx="2880320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Формула" r:id="rId3" imgW="1511280" imgH="228600" progId="Equation.3">
                  <p:embed/>
                </p:oleObj>
              </mc:Choice>
              <mc:Fallback>
                <p:oleObj name="Формула" r:id="rId3" imgW="151128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916832"/>
                        <a:ext cx="2880320" cy="516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410981"/>
              </p:ext>
            </p:extLst>
          </p:nvPr>
        </p:nvGraphicFramePr>
        <p:xfrm>
          <a:off x="2771800" y="3429000"/>
          <a:ext cx="2736304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Формула" r:id="rId5" imgW="1511280" imgH="228600" progId="Equation.3">
                  <p:embed/>
                </p:oleObj>
              </mc:Choice>
              <mc:Fallback>
                <p:oleObj name="Формула" r:id="rId5" imgW="151128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429000"/>
                        <a:ext cx="2736304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80573"/>
              </p:ext>
            </p:extLst>
          </p:nvPr>
        </p:nvGraphicFramePr>
        <p:xfrm>
          <a:off x="2938463" y="4797425"/>
          <a:ext cx="19716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Формула" r:id="rId7" imgW="1117440" imgH="241200" progId="Equation.3">
                  <p:embed/>
                </p:oleObj>
              </mc:Choice>
              <mc:Fallback>
                <p:oleObj name="Формула" r:id="rId7" imgW="11174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4797425"/>
                        <a:ext cx="19716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904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методом бульбашки.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задачу сортування списку методом бульбашки. Для цього використаємо властивість предикату append повертати складові списку по списку результату об’єднання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sort(X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):-append(W,[A,B|T],X), A&gt;B, !,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append(W,[B,A|T],Z), sort(Z,Y).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sort(L,L):-or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er(L).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er[_|[]]).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er([U,V|T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U&lt;V,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er([V|T]).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35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списку методом бульбашки.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задачі складається з двох частин. Предикат  sort(X.Y)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поточному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значенню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складови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разі необхідності здійснює інверсію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 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сусідніх елементів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перевіряє чи є вхідний список упорядкованим і у разі успішного рішення повертає вихідному аргументу значення вхідного.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822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списку методом бульбашки.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sort побудований на властивості предикату append знаходити різні по змісту рішення в залежності від конкретної форми його аргументів.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порушення </a:t>
            </a:r>
            <a:r>
              <a:rPr lang="uk-UA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прядку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 знайдено, і перестановка виконана, то не має ніякого сенсу розглядати всі можливі значення перших двох аргументів, об’єднання яких  складає список X.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1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відсікання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</a:t>
            </a:r>
            <a:endParaRPr lang="uk-UA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його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визначено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чином, що доказ його узгодженості як цільового затвердження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завжди закінчується невдачею і призводить до включення механізму повернення. </a:t>
            </a:r>
            <a:endParaRPr lang="en-US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 зустрічається після відсікання, то нормальне виконання повернення зміниться в результаті дії механізму відсікання. Дана комбінація «відсікання-fail» виявляється дуже корисною на практиці.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50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 щоб зупинити пошук альтернатив в даному випадку, необхідно відсікти зроблений вибір правила (заморозити рішення), перш ніж буде виконано предикат fail. Ми можемо зробити це, вставивши відсікання перед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taxpayer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-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Х),!, fail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taxpayer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Х): -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pouse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3000,!, fail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99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(Х, Y): -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Р), Р &lt;5000,!, fail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(Х, Y): -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 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W),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+ W.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14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nоt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вимагаємо, щоб цільове твердження not (P), де P позначає деяке інше цільове твердження, було істинним тоді і тільки тоді, коли доказ узгодженості цільового затвердження P зазнає невдачі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taxpayer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- nоt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foreigner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X)),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((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spouse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Y),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&gt;3000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...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325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Основною областю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відсікання в програмах на Пролозі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завершення послідовності породження і перевірки варіантів. Дуже часто програма складається з частин, відповідних наступної загальної моделі.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послідовність цілей, які можуть бути узгоджені безліччю різних способів і які породжують багато можливих рішень при поверненні.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076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Крім того, є цілі, перевіряючі прийнятність породжених рішень для подальшого використання.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зіставлень для цих цільових тверджень закінчиться невдачею, то повернення призведе до того, що буде запропоновано нове рішення.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буде піддано перевірці на придатність і так далі.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753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відсікання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завершиться, або коли буде породжене прийнятне рішення (успіх), або коли не можна більше знайти рішень (невдача). Ми можемо назвати «генератором» цільові затвердження, які породжують всі можливі альтернативи, а цільові затвердження, які перевіряють придатність рішення, - «контролером».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87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Пролозі існує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системний предикат відсікання,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втручається у процедурну поведінку програми.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цього предикату полягає в обмеженні простору обчислень за рахунок динамічного скорочення дерева пошуку.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використовувати для того щоб відкинути марні шляхи обчислень, які, як відомо програмістові , не можуть привести до рішення.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8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використано умисно або по недогляду, для вилучення шляхів, які повинні привести до рішення. Таким чином можна реалізувати слабку форму рішення.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багатьох застосуваннях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місце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трактовка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в супереч декларативному стилю, яке він підтримує. Але акуратне  застосуваннях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може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збільшити ефективність програми без порушення її ясності.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4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вже було сказано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застосовується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треба знайти лише одне рішення або припинити обчислення, які не мають змісту.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робиться шляхом блокування роботи механізму по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шуку з поверненням.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позначення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предикат значення, якого завжди істина. Він перешкоджає спробі знайти ще одне рішення, шляхом повернення до попередньої під цілі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22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залежності від впливу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виконання програми відсікання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червоні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 зеленому відсіканні результат не змінюється а  при червоному змінюється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 відтинання схематично простежимо на наступному прикладі.  Нехай необхідно з множини фактів для предикату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(ім’я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вік)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дізнатися, чи є хоч одна людина, вік якої не більше заданого або рівний йому..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вік(павло, 8).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вік(олена, 88).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вік(микола, 20).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83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того як перше рішення буде знайдено, подальші обчислення є марними і розташування відсікання відтинання є очевидним 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вік(_, Х):-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&lt;=8,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маємо  ”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червоне„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відсікання, постільки решта рішень не будуть знайдені.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75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Зелені відсікання не змінюють безліч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рішень логічної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означає, що знищуються зайві точки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відсікаються лише непотрібні гілки дерева доказу цілей - в результаті обчислення завершуються швидше, а також економиться пам'ять, що використовується пролог-інтерпретатором (вся пов'язана з точками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інформація запам'ятовується в стеку).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логічна програма (предикат)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детермінована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(у неї всього одне рішення), то будь-які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додаються до неї, є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зеленими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умови їх коректності (тобто якщо вони не відсікають це єдине рішення) –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80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служити предикат для визначення мінімуму двох чисел: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(X,Y,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X&lt;=Y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,!.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(X,Y,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X&gt;Y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 істинності арифметичної умови у першому реченні, виявляється неможливим виконання умови у другому реченні, і тому цю альтернативу (і точку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бектрекінгу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пов'язану з процедурою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можна відсікти.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41486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3149</TotalTime>
  <Words>1195</Words>
  <Application>Microsoft Office PowerPoint</Application>
  <PresentationFormat>Экран (4:3)</PresentationFormat>
  <Paragraphs>146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Паркет</vt:lpstr>
      <vt:lpstr>Microsoft Equation 3.0</vt:lpstr>
      <vt:lpstr>Формула</vt:lpstr>
      <vt:lpstr>      функціональне та логічне програмування  </vt:lpstr>
      <vt:lpstr>ЛЕКЦІЯ 6</vt:lpstr>
      <vt:lpstr>Відсікання</vt:lpstr>
      <vt:lpstr>Відсікання</vt:lpstr>
      <vt:lpstr>Відсікання</vt:lpstr>
      <vt:lpstr>Відсікання</vt:lpstr>
      <vt:lpstr>Відсікання</vt:lpstr>
      <vt:lpstr>Відсікання</vt:lpstr>
      <vt:lpstr>Відсікання</vt:lpstr>
      <vt:lpstr> ”Зелене„ відсікання</vt:lpstr>
      <vt:lpstr>Відсікання</vt:lpstr>
      <vt:lpstr>Відсікання</vt:lpstr>
      <vt:lpstr>Відсікання</vt:lpstr>
      <vt:lpstr>Відсікання</vt:lpstr>
      <vt:lpstr>Відсікання</vt:lpstr>
      <vt:lpstr>Відсікання</vt:lpstr>
      <vt:lpstr>Сортування списку методом бульбашки.</vt:lpstr>
      <vt:lpstr>Сортування списку методом бульбашки.</vt:lpstr>
      <vt:lpstr>Сортування списку методом бульбашки.</vt:lpstr>
      <vt:lpstr>Предикат fail</vt:lpstr>
      <vt:lpstr>Предикат fail</vt:lpstr>
      <vt:lpstr>Предикат fail</vt:lpstr>
      <vt:lpstr>Предикат nоt</vt:lpstr>
      <vt:lpstr>Застосування відсікання</vt:lpstr>
      <vt:lpstr>Застосування відсікання</vt:lpstr>
      <vt:lpstr>Застосування відсікання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216</cp:revision>
  <dcterms:created xsi:type="dcterms:W3CDTF">2018-09-10T07:12:08Z</dcterms:created>
  <dcterms:modified xsi:type="dcterms:W3CDTF">2022-04-19T06:52:01Z</dcterms:modified>
</cp:coreProperties>
</file>