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embeddedFontLst>
    <p:embeddedFont>
      <p:font typeface="Tahoma" pitchFamily="34" charset="0"/>
      <p:regular r:id="rId38"/>
      <p:bold r:id="rId39"/>
    </p:embeddedFont>
    <p:embeddedFont>
      <p:font typeface="Corbel" pitchFamily="34" charset="0"/>
      <p:regular r:id="rId40"/>
      <p:bold r:id="rId41"/>
      <p:italic r:id="rId42"/>
      <p:boldItalic r:id="rId43"/>
    </p:embeddedFont>
    <p:embeddedFont>
      <p:font typeface="Roboto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i1nyMe3vAp4r+ohWrdu8nji24v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84C7473-BA8B-40BD-B6BD-D208EE0BD88C}">
  <a:tblStyle styleId="{A84C7473-BA8B-40BD-B6BD-D208EE0BD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237CCA-5778-40B9-89C6-EEDEE01537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050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D781-F7C1-41E0-94AB-59A274C9AA59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B46BF51E-B38E-4548-AC76-104F6C21AA89}">
      <dgm:prSet phldrT="[Текст]"/>
      <dgm:spPr/>
      <dgm:t>
        <a:bodyPr/>
        <a:lstStyle/>
        <a:p>
          <a:pPr rtl="0"/>
          <a:r>
            <a:rPr lang="ru-RU" b="1" i="0" u="none" smtClean="0">
              <a:latin typeface="Arial"/>
              <a:ea typeface="Arial"/>
              <a:cs typeface="Arial"/>
              <a:sym typeface="Arial"/>
            </a:rPr>
            <a:t>Мета тренінгу</a:t>
          </a:r>
          <a:endParaRPr lang="uk-UA" dirty="0"/>
        </a:p>
      </dgm:t>
    </dgm:pt>
    <dgm:pt modelId="{E36F4671-0320-4BB1-A387-B6C114409A8B}" type="parTrans" cxnId="{1016FEC0-53C4-4BAF-B283-EC0BD7A38BED}">
      <dgm:prSet/>
      <dgm:spPr/>
      <dgm:t>
        <a:bodyPr/>
        <a:lstStyle/>
        <a:p>
          <a:endParaRPr lang="uk-UA"/>
        </a:p>
      </dgm:t>
    </dgm:pt>
    <dgm:pt modelId="{A7518FF4-2424-49FB-AB06-8F3040252B98}" type="sibTrans" cxnId="{1016FEC0-53C4-4BAF-B283-EC0BD7A38BED}">
      <dgm:prSet/>
      <dgm:spPr/>
      <dgm:t>
        <a:bodyPr/>
        <a:lstStyle/>
        <a:p>
          <a:endParaRPr lang="uk-UA"/>
        </a:p>
      </dgm:t>
    </dgm:pt>
    <dgm:pt modelId="{E88FA935-B823-4563-87AE-F8C75D6B2EE5}">
      <dgm:prSet/>
      <dgm:spPr/>
      <dgm:t>
        <a:bodyPr/>
        <a:lstStyle/>
        <a:p>
          <a:pPr rtl="0"/>
          <a:r>
            <a:rPr lang="ru-RU" b="1" i="0" u="none" dirty="0" err="1" smtClean="0">
              <a:latin typeface="Arial"/>
              <a:ea typeface="Arial"/>
              <a:cs typeface="Arial"/>
              <a:sym typeface="Arial"/>
            </a:rPr>
            <a:t>Зміст</a:t>
          </a:r>
          <a:endParaRPr lang="ru-RU" dirty="0"/>
        </a:p>
      </dgm:t>
    </dgm:pt>
    <dgm:pt modelId="{D48D3600-B78B-48E9-AD2D-B031CC59AEF0}" type="parTrans" cxnId="{42B1E29E-5B43-417D-BE49-29EF96B5FCD7}">
      <dgm:prSet/>
      <dgm:spPr/>
      <dgm:t>
        <a:bodyPr/>
        <a:lstStyle/>
        <a:p>
          <a:endParaRPr lang="uk-UA"/>
        </a:p>
      </dgm:t>
    </dgm:pt>
    <dgm:pt modelId="{26F5D329-3662-4127-A489-A373B11BBB1F}" type="sibTrans" cxnId="{42B1E29E-5B43-417D-BE49-29EF96B5FCD7}">
      <dgm:prSet/>
      <dgm:spPr/>
      <dgm:t>
        <a:bodyPr/>
        <a:lstStyle/>
        <a:p>
          <a:endParaRPr lang="uk-UA"/>
        </a:p>
      </dgm:t>
    </dgm:pt>
    <dgm:pt modelId="{5A2BFA9D-B683-42F2-B8AD-DC86C38325F9}">
      <dgm:prSet/>
      <dgm:spPr/>
      <dgm:t>
        <a:bodyPr/>
        <a:lstStyle/>
        <a:p>
          <a:pPr rtl="0"/>
          <a:r>
            <a:rPr lang="ru-RU" b="1" i="0" u="none" smtClean="0">
              <a:latin typeface="Arial"/>
              <a:ea typeface="Arial"/>
              <a:cs typeface="Arial"/>
              <a:sym typeface="Arial"/>
            </a:rPr>
            <a:t>Учасники</a:t>
          </a:r>
          <a:endParaRPr lang="ru-RU" dirty="0"/>
        </a:p>
      </dgm:t>
    </dgm:pt>
    <dgm:pt modelId="{1CF42583-4835-4854-BA6B-1CFAC6FD1826}" type="parTrans" cxnId="{86D9AF62-B8FD-482A-8422-E6304FDB0575}">
      <dgm:prSet/>
      <dgm:spPr/>
      <dgm:t>
        <a:bodyPr/>
        <a:lstStyle/>
        <a:p>
          <a:endParaRPr lang="uk-UA"/>
        </a:p>
      </dgm:t>
    </dgm:pt>
    <dgm:pt modelId="{0C95AEF8-3657-49B9-B9D8-B5D4D6EC8339}" type="sibTrans" cxnId="{86D9AF62-B8FD-482A-8422-E6304FDB0575}">
      <dgm:prSet/>
      <dgm:spPr/>
      <dgm:t>
        <a:bodyPr/>
        <a:lstStyle/>
        <a:p>
          <a:endParaRPr lang="uk-UA"/>
        </a:p>
      </dgm:t>
    </dgm:pt>
    <dgm:pt modelId="{D98F2D88-3223-4F8A-AB76-104508CA0721}">
      <dgm:prSet/>
      <dgm:spPr/>
      <dgm:t>
        <a:bodyPr/>
        <a:lstStyle/>
        <a:p>
          <a:pPr rtl="0"/>
          <a:r>
            <a:rPr lang="ru-RU" b="1" i="0" u="none" dirty="0" smtClean="0">
              <a:latin typeface="Arial"/>
              <a:ea typeface="Arial"/>
              <a:cs typeface="Arial"/>
              <a:sym typeface="Arial"/>
            </a:rPr>
            <a:t>Тренер</a:t>
          </a:r>
          <a:endParaRPr lang="ru-RU" dirty="0"/>
        </a:p>
      </dgm:t>
    </dgm:pt>
    <dgm:pt modelId="{F28E02BA-5389-45C1-A29D-01ED1E598843}" type="parTrans" cxnId="{FF6F9560-4E53-4234-A1F9-6E7D7302EC5B}">
      <dgm:prSet/>
      <dgm:spPr/>
      <dgm:t>
        <a:bodyPr/>
        <a:lstStyle/>
        <a:p>
          <a:endParaRPr lang="uk-UA"/>
        </a:p>
      </dgm:t>
    </dgm:pt>
    <dgm:pt modelId="{486C9E02-9671-47F9-B75E-5C03D86E122A}" type="sibTrans" cxnId="{FF6F9560-4E53-4234-A1F9-6E7D7302EC5B}">
      <dgm:prSet/>
      <dgm:spPr/>
      <dgm:t>
        <a:bodyPr/>
        <a:lstStyle/>
        <a:p>
          <a:endParaRPr lang="uk-UA"/>
        </a:p>
      </dgm:t>
    </dgm:pt>
    <dgm:pt modelId="{B6001162-57BD-483B-8926-B64E8D3A89E0}">
      <dgm:prSet/>
      <dgm:spPr/>
      <dgm:t>
        <a:bodyPr/>
        <a:lstStyle/>
        <a:p>
          <a:pPr rtl="0"/>
          <a:r>
            <a:rPr lang="ru-RU" b="1" i="0" u="none" dirty="0" err="1" smtClean="0">
              <a:latin typeface="Arial"/>
              <a:ea typeface="Arial"/>
              <a:cs typeface="Arial"/>
              <a:sym typeface="Arial"/>
            </a:rPr>
            <a:t>Методи</a:t>
          </a:r>
          <a:r>
            <a:rPr lang="ru-RU" b="1" i="0" u="none" dirty="0" smtClean="0">
              <a:latin typeface="Arial"/>
              <a:ea typeface="Arial"/>
              <a:cs typeface="Arial"/>
              <a:sym typeface="Arial"/>
            </a:rPr>
            <a:t> </a:t>
          </a:r>
          <a:r>
            <a:rPr lang="ru-RU" b="1" i="0" u="none" dirty="0" err="1" smtClean="0">
              <a:latin typeface="Arial"/>
              <a:ea typeface="Arial"/>
              <a:cs typeface="Arial"/>
              <a:sym typeface="Arial"/>
            </a:rPr>
            <a:t>роботи</a:t>
          </a:r>
          <a:endParaRPr lang="ru-RU" dirty="0"/>
        </a:p>
      </dgm:t>
    </dgm:pt>
    <dgm:pt modelId="{69171467-EFBC-442B-82A9-09A183A488B7}" type="parTrans" cxnId="{60840C20-B98C-41B6-B545-E70AC5D8B39B}">
      <dgm:prSet/>
      <dgm:spPr/>
      <dgm:t>
        <a:bodyPr/>
        <a:lstStyle/>
        <a:p>
          <a:endParaRPr lang="uk-UA"/>
        </a:p>
      </dgm:t>
    </dgm:pt>
    <dgm:pt modelId="{C26A6FBF-2A47-42C1-95AC-40A37976B370}" type="sibTrans" cxnId="{60840C20-B98C-41B6-B545-E70AC5D8B39B}">
      <dgm:prSet/>
      <dgm:spPr/>
      <dgm:t>
        <a:bodyPr/>
        <a:lstStyle/>
        <a:p>
          <a:endParaRPr lang="uk-UA"/>
        </a:p>
      </dgm:t>
    </dgm:pt>
    <dgm:pt modelId="{04ACD204-4C0D-4041-9FF4-12942E1E43D7}">
      <dgm:prSet/>
      <dgm:spPr/>
      <dgm:t>
        <a:bodyPr/>
        <a:lstStyle/>
        <a:p>
          <a:pPr rtl="0"/>
          <a:r>
            <a:rPr lang="en-US" b="1" i="0" u="none" smtClean="0">
              <a:latin typeface="Arial"/>
              <a:ea typeface="Arial"/>
              <a:cs typeface="Arial"/>
              <a:sym typeface="Arial"/>
            </a:rPr>
            <a:t>Рамкові умови</a:t>
          </a:r>
          <a:endParaRPr lang="ru-RU" dirty="0"/>
        </a:p>
      </dgm:t>
    </dgm:pt>
    <dgm:pt modelId="{E176D9B4-724B-4F74-BD39-CD4EE351CADA}" type="parTrans" cxnId="{57F37EC1-5C06-4973-A66E-BEFAD5DCC9F4}">
      <dgm:prSet/>
      <dgm:spPr/>
      <dgm:t>
        <a:bodyPr/>
        <a:lstStyle/>
        <a:p>
          <a:endParaRPr lang="uk-UA"/>
        </a:p>
      </dgm:t>
    </dgm:pt>
    <dgm:pt modelId="{67F36A71-34AD-4CCE-A6E3-5B5DD1849280}" type="sibTrans" cxnId="{57F37EC1-5C06-4973-A66E-BEFAD5DCC9F4}">
      <dgm:prSet/>
      <dgm:spPr/>
      <dgm:t>
        <a:bodyPr/>
        <a:lstStyle/>
        <a:p>
          <a:endParaRPr lang="uk-UA"/>
        </a:p>
      </dgm:t>
    </dgm:pt>
    <dgm:pt modelId="{6E0E8C4F-5FD6-43E3-9AD2-7624583B5CDC}" type="pres">
      <dgm:prSet presAssocID="{60FED781-F7C1-41E0-94AB-59A274C9AA59}" presName="Name0" presStyleCnt="0">
        <dgm:presLayoutVars>
          <dgm:dir/>
          <dgm:resizeHandles val="exact"/>
        </dgm:presLayoutVars>
      </dgm:prSet>
      <dgm:spPr/>
    </dgm:pt>
    <dgm:pt modelId="{4142B313-F332-4EB9-AA1C-EB14F51D37CC}" type="pres">
      <dgm:prSet presAssocID="{60FED781-F7C1-41E0-94AB-59A274C9AA59}" presName="cycle" presStyleCnt="0"/>
      <dgm:spPr/>
    </dgm:pt>
    <dgm:pt modelId="{45A71BB2-0725-4342-A11F-5D40AF4D2D8D}" type="pres">
      <dgm:prSet presAssocID="{B46BF51E-B38E-4548-AC76-104F6C21AA8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95DB21-B7DC-4B38-A330-5B46750BB1A6}" type="pres">
      <dgm:prSet presAssocID="{A7518FF4-2424-49FB-AB06-8F3040252B98}" presName="sibTransFirstNode" presStyleLbl="bgShp" presStyleIdx="0" presStyleCnt="1"/>
      <dgm:spPr/>
    </dgm:pt>
    <dgm:pt modelId="{5798058E-4C49-4B43-B790-510BFD5C1CE3}" type="pres">
      <dgm:prSet presAssocID="{E88FA935-B823-4563-87AE-F8C75D6B2EE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45761E-3637-4860-84D9-31422F62F1C9}" type="pres">
      <dgm:prSet presAssocID="{B6001162-57BD-483B-8926-B64E8D3A89E0}" presName="nodeFollowingNodes" presStyleLbl="node1" presStyleIdx="2" presStyleCnt="6">
        <dgm:presLayoutVars>
          <dgm:bulletEnabled val="1"/>
        </dgm:presLayoutVars>
      </dgm:prSet>
      <dgm:spPr/>
    </dgm:pt>
    <dgm:pt modelId="{16FB975B-EDFC-4A5D-A3F3-5609FDF487D4}" type="pres">
      <dgm:prSet presAssocID="{04ACD204-4C0D-4041-9FF4-12942E1E43D7}" presName="nodeFollowingNodes" presStyleLbl="node1" presStyleIdx="3" presStyleCnt="6">
        <dgm:presLayoutVars>
          <dgm:bulletEnabled val="1"/>
        </dgm:presLayoutVars>
      </dgm:prSet>
      <dgm:spPr/>
    </dgm:pt>
    <dgm:pt modelId="{0DF5E47B-50AF-4AB3-A187-3656B9500422}" type="pres">
      <dgm:prSet presAssocID="{5A2BFA9D-B683-42F2-B8AD-DC86C38325F9}" presName="nodeFollowingNodes" presStyleLbl="node1" presStyleIdx="4" presStyleCnt="6">
        <dgm:presLayoutVars>
          <dgm:bulletEnabled val="1"/>
        </dgm:presLayoutVars>
      </dgm:prSet>
      <dgm:spPr/>
    </dgm:pt>
    <dgm:pt modelId="{50A6DE23-4D36-40A1-99A4-809AABC7671E}" type="pres">
      <dgm:prSet presAssocID="{D98F2D88-3223-4F8A-AB76-104508CA072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F32938-536F-4B41-A089-582D06650CEA}" type="presOf" srcId="{D98F2D88-3223-4F8A-AB76-104508CA0721}" destId="{50A6DE23-4D36-40A1-99A4-809AABC7671E}" srcOrd="0" destOrd="0" presId="urn:microsoft.com/office/officeart/2005/8/layout/cycle3"/>
    <dgm:cxn modelId="{60840C20-B98C-41B6-B545-E70AC5D8B39B}" srcId="{60FED781-F7C1-41E0-94AB-59A274C9AA59}" destId="{B6001162-57BD-483B-8926-B64E8D3A89E0}" srcOrd="2" destOrd="0" parTransId="{69171467-EFBC-442B-82A9-09A183A488B7}" sibTransId="{C26A6FBF-2A47-42C1-95AC-40A37976B370}"/>
    <dgm:cxn modelId="{56060E74-207C-423D-A00A-AA228E408B5F}" type="presOf" srcId="{5A2BFA9D-B683-42F2-B8AD-DC86C38325F9}" destId="{0DF5E47B-50AF-4AB3-A187-3656B9500422}" srcOrd="0" destOrd="0" presId="urn:microsoft.com/office/officeart/2005/8/layout/cycle3"/>
    <dgm:cxn modelId="{FF6F9560-4E53-4234-A1F9-6E7D7302EC5B}" srcId="{60FED781-F7C1-41E0-94AB-59A274C9AA59}" destId="{D98F2D88-3223-4F8A-AB76-104508CA0721}" srcOrd="5" destOrd="0" parTransId="{F28E02BA-5389-45C1-A29D-01ED1E598843}" sibTransId="{486C9E02-9671-47F9-B75E-5C03D86E122A}"/>
    <dgm:cxn modelId="{E9DA4738-F59C-4C2D-A42A-FCDBB2B70BBA}" type="presOf" srcId="{B46BF51E-B38E-4548-AC76-104F6C21AA89}" destId="{45A71BB2-0725-4342-A11F-5D40AF4D2D8D}" srcOrd="0" destOrd="0" presId="urn:microsoft.com/office/officeart/2005/8/layout/cycle3"/>
    <dgm:cxn modelId="{57F37EC1-5C06-4973-A66E-BEFAD5DCC9F4}" srcId="{60FED781-F7C1-41E0-94AB-59A274C9AA59}" destId="{04ACD204-4C0D-4041-9FF4-12942E1E43D7}" srcOrd="3" destOrd="0" parTransId="{E176D9B4-724B-4F74-BD39-CD4EE351CADA}" sibTransId="{67F36A71-34AD-4CCE-A6E3-5B5DD1849280}"/>
    <dgm:cxn modelId="{00D399CA-3C8A-48C3-8EA5-86270DD5DAFF}" type="presOf" srcId="{E88FA935-B823-4563-87AE-F8C75D6B2EE5}" destId="{5798058E-4C49-4B43-B790-510BFD5C1CE3}" srcOrd="0" destOrd="0" presId="urn:microsoft.com/office/officeart/2005/8/layout/cycle3"/>
    <dgm:cxn modelId="{42B1E29E-5B43-417D-BE49-29EF96B5FCD7}" srcId="{60FED781-F7C1-41E0-94AB-59A274C9AA59}" destId="{E88FA935-B823-4563-87AE-F8C75D6B2EE5}" srcOrd="1" destOrd="0" parTransId="{D48D3600-B78B-48E9-AD2D-B031CC59AEF0}" sibTransId="{26F5D329-3662-4127-A489-A373B11BBB1F}"/>
    <dgm:cxn modelId="{86D9AF62-B8FD-482A-8422-E6304FDB0575}" srcId="{60FED781-F7C1-41E0-94AB-59A274C9AA59}" destId="{5A2BFA9D-B683-42F2-B8AD-DC86C38325F9}" srcOrd="4" destOrd="0" parTransId="{1CF42583-4835-4854-BA6B-1CFAC6FD1826}" sibTransId="{0C95AEF8-3657-49B9-B9D8-B5D4D6EC8339}"/>
    <dgm:cxn modelId="{D670DD16-F860-494A-BE66-5EEFA532474F}" type="presOf" srcId="{B6001162-57BD-483B-8926-B64E8D3A89E0}" destId="{FB45761E-3637-4860-84D9-31422F62F1C9}" srcOrd="0" destOrd="0" presId="urn:microsoft.com/office/officeart/2005/8/layout/cycle3"/>
    <dgm:cxn modelId="{BB511FF2-9630-41F6-8B57-87207EACE07D}" type="presOf" srcId="{04ACD204-4C0D-4041-9FF4-12942E1E43D7}" destId="{16FB975B-EDFC-4A5D-A3F3-5609FDF487D4}" srcOrd="0" destOrd="0" presId="urn:microsoft.com/office/officeart/2005/8/layout/cycle3"/>
    <dgm:cxn modelId="{1016FEC0-53C4-4BAF-B283-EC0BD7A38BED}" srcId="{60FED781-F7C1-41E0-94AB-59A274C9AA59}" destId="{B46BF51E-B38E-4548-AC76-104F6C21AA89}" srcOrd="0" destOrd="0" parTransId="{E36F4671-0320-4BB1-A387-B6C114409A8B}" sibTransId="{A7518FF4-2424-49FB-AB06-8F3040252B98}"/>
    <dgm:cxn modelId="{EFD8E86F-D233-4E96-BFD2-E3E1CE67F432}" type="presOf" srcId="{A7518FF4-2424-49FB-AB06-8F3040252B98}" destId="{5595DB21-B7DC-4B38-A330-5B46750BB1A6}" srcOrd="0" destOrd="0" presId="urn:microsoft.com/office/officeart/2005/8/layout/cycle3"/>
    <dgm:cxn modelId="{A0962B31-9C2E-4B6B-B7D6-0D0906555507}" type="presOf" srcId="{60FED781-F7C1-41E0-94AB-59A274C9AA59}" destId="{6E0E8C4F-5FD6-43E3-9AD2-7624583B5CDC}" srcOrd="0" destOrd="0" presId="urn:microsoft.com/office/officeart/2005/8/layout/cycle3"/>
    <dgm:cxn modelId="{8681ABC7-CDEC-4F43-927B-0B32FA842BA0}" type="presParOf" srcId="{6E0E8C4F-5FD6-43E3-9AD2-7624583B5CDC}" destId="{4142B313-F332-4EB9-AA1C-EB14F51D37CC}" srcOrd="0" destOrd="0" presId="urn:microsoft.com/office/officeart/2005/8/layout/cycle3"/>
    <dgm:cxn modelId="{8251CDF2-B03E-4F60-AD33-C5D67B658E49}" type="presParOf" srcId="{4142B313-F332-4EB9-AA1C-EB14F51D37CC}" destId="{45A71BB2-0725-4342-A11F-5D40AF4D2D8D}" srcOrd="0" destOrd="0" presId="urn:microsoft.com/office/officeart/2005/8/layout/cycle3"/>
    <dgm:cxn modelId="{6B0CD9F1-C8D2-4D53-AC5E-98809FD626F0}" type="presParOf" srcId="{4142B313-F332-4EB9-AA1C-EB14F51D37CC}" destId="{5595DB21-B7DC-4B38-A330-5B46750BB1A6}" srcOrd="1" destOrd="0" presId="urn:microsoft.com/office/officeart/2005/8/layout/cycle3"/>
    <dgm:cxn modelId="{BC41BCEE-F62E-43D4-A7B3-5D34699ADF07}" type="presParOf" srcId="{4142B313-F332-4EB9-AA1C-EB14F51D37CC}" destId="{5798058E-4C49-4B43-B790-510BFD5C1CE3}" srcOrd="2" destOrd="0" presId="urn:microsoft.com/office/officeart/2005/8/layout/cycle3"/>
    <dgm:cxn modelId="{374550BD-F7A3-4CFA-809C-24C62C246E73}" type="presParOf" srcId="{4142B313-F332-4EB9-AA1C-EB14F51D37CC}" destId="{FB45761E-3637-4860-84D9-31422F62F1C9}" srcOrd="3" destOrd="0" presId="urn:microsoft.com/office/officeart/2005/8/layout/cycle3"/>
    <dgm:cxn modelId="{A7E6C1AB-D309-458C-9694-671C3D09B67D}" type="presParOf" srcId="{4142B313-F332-4EB9-AA1C-EB14F51D37CC}" destId="{16FB975B-EDFC-4A5D-A3F3-5609FDF487D4}" srcOrd="4" destOrd="0" presId="urn:microsoft.com/office/officeart/2005/8/layout/cycle3"/>
    <dgm:cxn modelId="{D292735F-D241-4B5C-9C54-023B566011BD}" type="presParOf" srcId="{4142B313-F332-4EB9-AA1C-EB14F51D37CC}" destId="{0DF5E47B-50AF-4AB3-A187-3656B9500422}" srcOrd="5" destOrd="0" presId="urn:microsoft.com/office/officeart/2005/8/layout/cycle3"/>
    <dgm:cxn modelId="{9453B087-22A2-4955-A6D3-79347D76EBBA}" type="presParOf" srcId="{4142B313-F332-4EB9-AA1C-EB14F51D37CC}" destId="{50A6DE23-4D36-40A1-99A4-809AABC7671E}" srcOrd="6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b77aef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6b77aef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b77aef4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6b77aef4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6b77aef48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6b77aef48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b77aef4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6b77aef4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b77aef48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6b77aef48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6b77aef48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6b77aef48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b77aef48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6b77aef48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b77aef4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6b77aef4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DIAGRA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>
            <a:spLocks noGrp="1"/>
          </p:cNvSpPr>
          <p:nvPr>
            <p:ph type="dgm" idx="2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 rot="5400000">
            <a:off x="5020469" y="2197894"/>
            <a:ext cx="5918200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 rot="5400000">
            <a:off x="1042194" y="323057"/>
            <a:ext cx="5918200" cy="57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 rot="5400000">
            <a:off x="3011487" y="188912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26390" algn="l"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marL="1371600" lvl="2" indent="-3048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1828800" lvl="3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marL="2286000" lvl="4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marL="2743200" lvl="5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6pPr>
            <a:lvl7pPr marL="3200400" lvl="6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7pPr>
            <a:lvl8pPr marL="3657600" lvl="7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8pPr>
            <a:lvl9pPr marL="4114800" lvl="8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6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6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6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6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6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6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6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lovyelyudi.ru/uk/rubashki/ocenka-obucheniya-po-kirkpatriku-proverka-vremenem-kak-ocenit-effektivnos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vybir.org.ua/wp-content/uploads/2019/12/posibnyk_razvorot.pdf" TargetMode="External"/><Relationship Id="rId4" Type="http://schemas.openxmlformats.org/officeDocument/2006/relationships/hyperlink" Target="https://mozilla-team.org.ua/grupova-dinamika-v-treningu-vikoristannya-grupovo%D1%97-dinamiki-u-trening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684212" y="23495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Методи проведення </a:t>
            </a:r>
            <a:br>
              <a:rPr lang="en-US" sz="4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групових занять:</a:t>
            </a:r>
            <a:br>
              <a:rPr lang="en-US" sz="4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тренінги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40"/>
              <a:buFont typeface="Noto Sans Symbols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к.психол.наук,</a:t>
            </a:r>
            <a:br>
              <a:rPr lang="en-US"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доц.кафедри психології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folHlink"/>
              </a:buClr>
              <a:buSzPts val="2040"/>
              <a:buFont typeface="Noto Sans Symbols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Мосол Н.О</a:t>
            </a: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Tahoma"/>
              <a:buNone/>
            </a:pPr>
            <a:r>
              <a:rPr lang="en-US" sz="41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Навчання на основі досвіду </a:t>
            </a:r>
            <a:br>
              <a:rPr lang="en-US" sz="41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1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Модель Д.Колба</a:t>
            </a:r>
            <a:endParaRPr/>
          </a:p>
        </p:txBody>
      </p:sp>
      <p:grpSp>
        <p:nvGrpSpPr>
          <p:cNvPr id="157" name="Google Shape;157;p10"/>
          <p:cNvGrpSpPr/>
          <p:nvPr/>
        </p:nvGrpSpPr>
        <p:grpSpPr>
          <a:xfrm>
            <a:off x="1893560" y="2098731"/>
            <a:ext cx="5779088" cy="4276160"/>
            <a:chOff x="992" y="730"/>
            <a:chExt cx="3370" cy="2620"/>
          </a:xfrm>
        </p:grpSpPr>
        <p:sp>
          <p:nvSpPr>
            <p:cNvPr id="158" name="Google Shape;158;p10"/>
            <p:cNvSpPr/>
            <p:nvPr/>
          </p:nvSpPr>
          <p:spPr>
            <a:xfrm>
              <a:off x="2032" y="919"/>
              <a:ext cx="1653" cy="1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276" y="60000"/>
                  </a:moveTo>
                  <a:lnTo>
                    <a:pt x="14276" y="60000"/>
                  </a:lnTo>
                  <a:cubicBezTo>
                    <a:pt x="14276" y="43911"/>
                    <a:pt x="23004" y="29046"/>
                    <a:pt x="37168" y="21012"/>
                  </a:cubicBezTo>
                  <a:cubicBezTo>
                    <a:pt x="51331" y="12978"/>
                    <a:pt x="68776" y="12997"/>
                    <a:pt x="82921" y="21062"/>
                  </a:cubicBezTo>
                  <a:cubicBezTo>
                    <a:pt x="97066" y="29128"/>
                    <a:pt x="105760" y="44012"/>
                    <a:pt x="105724" y="60101"/>
                  </a:cubicBezTo>
                  <a:lnTo>
                    <a:pt x="120000" y="60132"/>
                  </a:lnTo>
                  <a:lnTo>
                    <a:pt x="105724" y="60101"/>
                  </a:lnTo>
                  <a:lnTo>
                    <a:pt x="91447" y="60069"/>
                  </a:lnTo>
                  <a:lnTo>
                    <a:pt x="105724" y="60101"/>
                  </a:lnTo>
                  <a:lnTo>
                    <a:pt x="105724" y="60101"/>
                  </a:lnTo>
                  <a:cubicBezTo>
                    <a:pt x="105760" y="44012"/>
                    <a:pt x="97066" y="29128"/>
                    <a:pt x="82921" y="21062"/>
                  </a:cubicBezTo>
                  <a:cubicBezTo>
                    <a:pt x="68776" y="12997"/>
                    <a:pt x="51331" y="12978"/>
                    <a:pt x="37168" y="21012"/>
                  </a:cubicBezTo>
                  <a:cubicBezTo>
                    <a:pt x="23004" y="29046"/>
                    <a:pt x="14276" y="43911"/>
                    <a:pt x="14276" y="60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 rot="5400000">
              <a:off x="2421" y="1308"/>
              <a:ext cx="1653" cy="1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60000"/>
                  </a:moveTo>
                  <a:lnTo>
                    <a:pt x="15000" y="60000"/>
                  </a:lnTo>
                  <a:cubicBezTo>
                    <a:pt x="15000" y="43654"/>
                    <a:pt x="23588" y="28551"/>
                    <a:pt x="37525" y="20387"/>
                  </a:cubicBezTo>
                  <a:cubicBezTo>
                    <a:pt x="51463" y="12223"/>
                    <a:pt x="68629" y="12240"/>
                    <a:pt x="82551" y="20432"/>
                  </a:cubicBezTo>
                  <a:cubicBezTo>
                    <a:pt x="96473" y="28624"/>
                    <a:pt x="105031" y="43744"/>
                    <a:pt x="105000" y="60090"/>
                  </a:cubicBezTo>
                  <a:lnTo>
                    <a:pt x="120000" y="60120"/>
                  </a:lnTo>
                  <a:lnTo>
                    <a:pt x="105000" y="60090"/>
                  </a:lnTo>
                  <a:lnTo>
                    <a:pt x="90000" y="60060"/>
                  </a:lnTo>
                  <a:lnTo>
                    <a:pt x="105000" y="60090"/>
                  </a:lnTo>
                  <a:lnTo>
                    <a:pt x="105000" y="60090"/>
                  </a:lnTo>
                  <a:cubicBezTo>
                    <a:pt x="105031" y="43744"/>
                    <a:pt x="96473" y="28624"/>
                    <a:pt x="82551" y="20432"/>
                  </a:cubicBezTo>
                  <a:cubicBezTo>
                    <a:pt x="68629" y="12240"/>
                    <a:pt x="51463" y="12223"/>
                    <a:pt x="37525" y="20387"/>
                  </a:cubicBezTo>
                  <a:cubicBezTo>
                    <a:pt x="23588" y="28551"/>
                    <a:pt x="15000" y="43654"/>
                    <a:pt x="15000" y="60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2032" y="1697"/>
              <a:ext cx="1653" cy="1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276" y="60000"/>
                  </a:moveTo>
                  <a:lnTo>
                    <a:pt x="14276" y="60000"/>
                  </a:lnTo>
                  <a:cubicBezTo>
                    <a:pt x="14276" y="43911"/>
                    <a:pt x="23004" y="29046"/>
                    <a:pt x="37168" y="21012"/>
                  </a:cubicBezTo>
                  <a:cubicBezTo>
                    <a:pt x="51331" y="12978"/>
                    <a:pt x="68776" y="12997"/>
                    <a:pt x="82921" y="21062"/>
                  </a:cubicBezTo>
                  <a:cubicBezTo>
                    <a:pt x="97066" y="29128"/>
                    <a:pt x="105760" y="44012"/>
                    <a:pt x="105724" y="60101"/>
                  </a:cubicBezTo>
                  <a:lnTo>
                    <a:pt x="120000" y="60132"/>
                  </a:lnTo>
                  <a:lnTo>
                    <a:pt x="105724" y="60101"/>
                  </a:lnTo>
                  <a:lnTo>
                    <a:pt x="91447" y="60069"/>
                  </a:lnTo>
                  <a:lnTo>
                    <a:pt x="105724" y="60101"/>
                  </a:lnTo>
                  <a:lnTo>
                    <a:pt x="105724" y="60101"/>
                  </a:lnTo>
                  <a:cubicBezTo>
                    <a:pt x="105760" y="44012"/>
                    <a:pt x="97066" y="29128"/>
                    <a:pt x="82921" y="21062"/>
                  </a:cubicBezTo>
                  <a:cubicBezTo>
                    <a:pt x="68776" y="12997"/>
                    <a:pt x="51331" y="12978"/>
                    <a:pt x="37168" y="21012"/>
                  </a:cubicBezTo>
                  <a:cubicBezTo>
                    <a:pt x="23004" y="29046"/>
                    <a:pt x="14276" y="43911"/>
                    <a:pt x="14276" y="60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-5400000">
              <a:off x="1643" y="1308"/>
              <a:ext cx="1653" cy="1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60000"/>
                  </a:moveTo>
                  <a:lnTo>
                    <a:pt x="15000" y="60000"/>
                  </a:lnTo>
                  <a:cubicBezTo>
                    <a:pt x="15000" y="43654"/>
                    <a:pt x="23588" y="28551"/>
                    <a:pt x="37525" y="20387"/>
                  </a:cubicBezTo>
                  <a:cubicBezTo>
                    <a:pt x="51463" y="12223"/>
                    <a:pt x="68629" y="12240"/>
                    <a:pt x="82551" y="20432"/>
                  </a:cubicBezTo>
                  <a:cubicBezTo>
                    <a:pt x="96473" y="28624"/>
                    <a:pt x="105031" y="43744"/>
                    <a:pt x="105000" y="60090"/>
                  </a:cubicBezTo>
                  <a:lnTo>
                    <a:pt x="120000" y="60120"/>
                  </a:lnTo>
                  <a:lnTo>
                    <a:pt x="105000" y="60090"/>
                  </a:lnTo>
                  <a:lnTo>
                    <a:pt x="90000" y="60060"/>
                  </a:lnTo>
                  <a:lnTo>
                    <a:pt x="105000" y="60090"/>
                  </a:lnTo>
                  <a:lnTo>
                    <a:pt x="105000" y="60090"/>
                  </a:lnTo>
                  <a:cubicBezTo>
                    <a:pt x="105031" y="43744"/>
                    <a:pt x="96473" y="28624"/>
                    <a:pt x="82551" y="20432"/>
                  </a:cubicBezTo>
                  <a:cubicBezTo>
                    <a:pt x="68629" y="12240"/>
                    <a:pt x="51463" y="12223"/>
                    <a:pt x="37525" y="20387"/>
                  </a:cubicBezTo>
                  <a:cubicBezTo>
                    <a:pt x="23588" y="28551"/>
                    <a:pt x="15000" y="43654"/>
                    <a:pt x="15000" y="60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 txBox="1"/>
            <p:nvPr/>
          </p:nvSpPr>
          <p:spPr>
            <a:xfrm>
              <a:off x="3393" y="730"/>
              <a:ext cx="969" cy="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1" i="0" u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      </a:t>
              </a: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Конкретний</a:t>
              </a:r>
              <a:r>
                <a:rPr lang="en-US" sz="2400" b="1" i="0" u="none" dirty="0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     </a:t>
              </a:r>
              <a:r>
                <a:rPr lang="en-US" sz="2400" b="1" i="0" u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досвід</a:t>
              </a:r>
              <a:endParaRPr/>
            </a:p>
          </p:txBody>
        </p:sp>
        <p:sp>
          <p:nvSpPr>
            <p:cNvPr id="163" name="Google Shape;163;p10"/>
            <p:cNvSpPr txBox="1"/>
            <p:nvPr/>
          </p:nvSpPr>
          <p:spPr>
            <a:xfrm>
              <a:off x="3299" y="2524"/>
              <a:ext cx="1053" cy="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i="0" u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Рефлексивне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i="0" u="none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спостереження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1543" y="836"/>
              <a:ext cx="841" cy="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Актив</a:t>
              </a:r>
              <a:r>
                <a:rPr lang="ru-RU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н</a:t>
              </a:r>
              <a:r>
                <a:rPr lang="en-US" sz="2400" b="1" i="0" u="none" dirty="0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е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експе</a:t>
              </a:r>
              <a:r>
                <a:rPr lang="ru-RU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р</a:t>
              </a: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иментування</a:t>
              </a:r>
              <a:endParaRPr/>
            </a:p>
          </p:txBody>
        </p:sp>
        <p:sp>
          <p:nvSpPr>
            <p:cNvPr id="165" name="Google Shape;165;p10"/>
            <p:cNvSpPr txBox="1"/>
            <p:nvPr/>
          </p:nvSpPr>
          <p:spPr>
            <a:xfrm>
              <a:off x="992" y="2548"/>
              <a:ext cx="1036" cy="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Абстрактна</a:t>
              </a:r>
              <a:r>
                <a:rPr lang="en-US" sz="2400" b="1" i="0" u="none" dirty="0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концептуал</a:t>
              </a:r>
              <a:r>
                <a:rPr lang="uk-UA" sz="2400" b="1" dirty="0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і</a:t>
              </a:r>
              <a:r>
                <a:rPr lang="en-US" sz="2400" b="1" i="0" u="none" dirty="0" err="1" smtClean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зація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</a:pPr>
            <a:r>
              <a:rPr lang="en-US" sz="45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Модель Д.Колба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636" y="1905291"/>
            <a:ext cx="5761037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</a:t>
            </a: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СПТ (соціально-психологічний тренінг)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тренінг, спрямований на певні зміни особистості та особистісних настанов, формування певних умінь і навичок, на розвиток умінь і досвіду в області міжособистісного спілкування.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Психотерапевтичний тренінг -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метою якого є зміни самосприйняття, формування позитивних відносин з соціальним оточенням, рішення особистісних проблем (при цьому концептуальною основою проведення груп виступають сучасні напрямки психотерапії).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</a:t>
            </a: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755650" y="2017712"/>
            <a:ext cx="81994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 особистісного розвитку/зростання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вид психокорекційного тренінгу, спрямованого на вдосконалення особистісних якостей і самосвідомості людини, що призведе до оптимізації поведінки та самореалізації.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Психокорекційний тренінг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спрямований на зміни психічної сфери людини з кінцевою метою вдосконалення самосвідомості, поведінки або професійної діяльності людей або груп.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</a:t>
            </a: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1116012" y="20605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Бізнес-тренінг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тренінг, головною метою якого є передача знань і вироблення конкретних навичок, актуальних для бізнесу. 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Просвітницький тренінг 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(соціально-просвітницький тренінг) — спрямований на розгляд конкретної теми, зміст якої потрібно засвоїти, і набуття умінь та навичок за темою.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 </a:t>
            </a:r>
            <a:b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(тривалість)</a:t>
            </a:r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Короткотерміновий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(разовий) тренінг – тренінг, що проводиться одноразово від початку до кінця.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Циклічний (багаторазовий) тренінг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тренінг, що здійснюється за кілька сеансів з певними перервами.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Довготривалий тренінг (марафон)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це цілодобові заняття упродовж кількох днів. Загальна тривалість цього заняття може сягати від двох діб до тижня.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Тривалий тренінг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тренінг, що проводиться упродовж місяця чи, навіть, років.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1116012" y="1889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</a:t>
            </a:r>
            <a:b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(тип керівництва)</a:t>
            </a: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Директивний тренінг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тренінг, реалізує директивний підхід до психологічної роботи з людьми. У процесі роботи учасники тренінгу зобов’язані дотримуватися вказівок ведучого (тренера, фасилітатора).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Недирективний тренінг </a:t>
            </a: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тренінг, що реалізує недирективний підхід до психологічної роботи з людьми. Людину розглядається як самостійний суб’єкт, здібний до саморозвитку та самовдосконалення, тому у процесі тренінгу керівник більшу частину повноважень з управління групою передає її членам.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1116012" y="1889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Види тренінгів</a:t>
            </a:r>
            <a:b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(тип керівництва)</a:t>
            </a: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 з авторитарним стилем керівництва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тренінг, що спрямовується та керується авторитарними методами.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 з демократичним стилем керівництва</a:t>
            </a:r>
            <a:r>
              <a:rPr lang="en-US" sz="24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тренінг, що керується демократичними методами. Можна вважати, що це колегіальний, колективний стиль керівництва, за якого краще проявляються принципи групової роботи.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 з ліберальним стилем керівництва –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тренінг, керування яким не регламентується і здійснюється в залежності від створених обставин та взаємин у групі.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/>
        </p:nvSpPr>
        <p:spPr>
          <a:xfrm>
            <a:off x="827087" y="1889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ahoma"/>
              <a:buNone/>
            </a:pP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Структура  тренінгового </a:t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заняття</a:t>
            </a:r>
            <a:endParaRPr/>
          </a:p>
        </p:txBody>
      </p:sp>
      <p:graphicFrame>
        <p:nvGraphicFramePr>
          <p:cNvPr id="214" name="Google Shape;214;p18"/>
          <p:cNvGraphicFramePr/>
          <p:nvPr/>
        </p:nvGraphicFramePr>
        <p:xfrm>
          <a:off x="755650" y="1844675"/>
          <a:ext cx="7777150" cy="4713275"/>
        </p:xfrm>
        <a:graphic>
          <a:graphicData uri="http://schemas.openxmlformats.org/drawingml/2006/table">
            <a:tbl>
              <a:tblPr>
                <a:noFill/>
                <a:tableStyleId>{A84C7473-BA8B-40BD-B6BD-D208EE0BD88C}</a:tableStyleId>
              </a:tblPr>
              <a:tblGrid>
                <a:gridCol w="2592375"/>
                <a:gridCol w="1330325"/>
                <a:gridCol w="385445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Структура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 (хв.)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Вступ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Презентація мети і завдань тренінгу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Знайомство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Взаємопрезентація ведучого і учасників тренінгу - відбувається за традиційною для тренінгів схемою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Прийняття правил роботи групи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Своєрідне народження групи, визначаються загальні норми для ефективної взаємодії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Очікування учасників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Традиційний обмін очікуваннями від тренінгу. Для тренера важливо враховувати очікування учасників, тому що від цього залежить ефективність тренінгового процесу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19"/>
          <p:cNvGraphicFramePr/>
          <p:nvPr/>
        </p:nvGraphicFramePr>
        <p:xfrm>
          <a:off x="755650" y="1844675"/>
          <a:ext cx="7848575" cy="4940275"/>
        </p:xfrm>
        <a:graphic>
          <a:graphicData uri="http://schemas.openxmlformats.org/drawingml/2006/table">
            <a:tbl>
              <a:tblPr>
                <a:noFill/>
                <a:tableStyleId>{A84C7473-BA8B-40BD-B6BD-D208EE0BD88C}</a:tableStyleId>
              </a:tblPr>
              <a:tblGrid>
                <a:gridCol w="2616200"/>
                <a:gridCol w="1017575"/>
                <a:gridCol w="4214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Структура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 (хв.)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73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>
                          <a:solidFill>
                            <a:srgbClr val="26267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Оцінка рівня інформованості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Певний зріз знань щодо проблематики тренінгу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Актуалізація проблематики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Важливий елемент тренінгу, активізує інтерес до проблеми і формує мотивацію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Інформаційний блок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20-40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Являє собою кілька розділених і логічно завершених частин (міні-лекції та ін.)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Набуття (та закріплення) практичних навичок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Спрямований на вироблення (та закріплення) в учасників навичок комунікації, прийняття рішень, зміни стратегії поведінки тощо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1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Рефлексія, підведення підсумків (шерінг), завершення тренінгу. 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20+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Підбиття підсумків тренінгу, визначення  зміни рівня поінформованості учасників, виправданість/невиправданість очікувань. Отримання зворотнього зв'язку/ фідбеку. 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19"/>
          <p:cNvSpPr txBox="1"/>
          <p:nvPr/>
        </p:nvSpPr>
        <p:spPr>
          <a:xfrm>
            <a:off x="827087" y="1889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ahoma"/>
              <a:buNone/>
            </a:pP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Структура  тренінгового </a:t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заняття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1004775" y="2001750"/>
            <a:ext cx="7416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Noto Sans Symbol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Тренінг, види тренінгів</a:t>
            </a:r>
            <a:endParaRPr sz="3000"/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Noto Sans Symbol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Методологічні засади тренінгу</a:t>
            </a:r>
            <a:endParaRPr sz="3000"/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Noto Sans Symbol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тренінгового заняття</a:t>
            </a:r>
            <a:endParaRPr sz="3000"/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Noto Sans Symbol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Основні методи тренінгової роботи</a:t>
            </a:r>
            <a:endParaRPr sz="3000"/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Noto Sans Symbol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нер, вимоги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Групова динаміка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4114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Супервізія/Інтервізія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Методи тренінгової роботи </a:t>
            </a:r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Міні-лекції;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Рольові ігри;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Вправи;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Мозковий штурм;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Дискусії;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Командна робота;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Методи аналізу практичних ситуацій;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Психогімнастичні вправи/енергізатори.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1258887" y="404812"/>
            <a:ext cx="72167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Тренер</a:t>
            </a: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1"/>
          </p:nvPr>
        </p:nvSpPr>
        <p:spPr>
          <a:xfrm>
            <a:off x="1116012" y="1341437"/>
            <a:ext cx="7839075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Володіє інформацією щодо теми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Знає методику проведення тренінгових занять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Уміє працювати з аудиторією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Володіє методикою навчання дітей/дорослих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Володіє навичками ведення тренінгової групи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Регулює групові процеси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Знає як зацікавити учасників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Знає як зняти напруження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Знає як спрямувати групу на конструктивне вирішення проблеми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Регулює емоційний стан групи і кожного учасника групи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Знає методи оцінювання результатів тренінгу і вміє їх застосовувати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84150"/>
            <a:ext cx="8424862" cy="632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Аналіз ефективності</a:t>
            </a: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опитування (усно/письмово)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спостереження (тренер, учасники, керівник)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тренер (записи - кількісні та якісні)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перевірка засвоєння навичок - наприкінці тренінгу та в інший час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аналіз поведінки - саморефлексія, опитувальники, анкети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6b77aef48e_0_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Аналіз ефективності</a:t>
            </a:r>
            <a:endParaRPr/>
          </a:p>
        </p:txBody>
      </p:sp>
      <p:sp>
        <p:nvSpPr>
          <p:cNvPr id="249" name="Google Shape;249;g16b77aef48e_0_0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кількісний та якісний аналіз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первіряється під час тренінгу, наприкінці та через певний час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шкали та опитувальники! до/після</a:t>
            </a:r>
            <a:endParaRPr/>
          </a:p>
          <a:p>
            <a:pPr marL="457200" marR="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■"/>
            </a:pPr>
            <a:r>
              <a:rPr lang="en-US"/>
              <a:t>анкета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Оцінка ефективності. Модель Д. Кірпатрика</a:t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 rot="10800000">
            <a:off x="1835127" y="1818501"/>
            <a:ext cx="4963525" cy="4337750"/>
            <a:chOff x="2172" y="2206"/>
            <a:chExt cx="2400" cy="1433"/>
          </a:xfrm>
        </p:grpSpPr>
        <p:sp>
          <p:nvSpPr>
            <p:cNvPr id="256" name="Google Shape;256;p24"/>
            <p:cNvSpPr/>
            <p:nvPr/>
          </p:nvSpPr>
          <p:spPr>
            <a:xfrm rot="10800000" flipH="1">
              <a:off x="2922" y="3339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9070" y="0"/>
                  </a:lnTo>
                  <a:lnTo>
                    <a:pt x="105359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399FF"/>
            </a:solidFill>
            <a:ln w="28575" cap="flat" cmpd="sng">
              <a:solidFill>
                <a:srgbClr val="4B59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ROEI</a:t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 rot="10800000" flipH="1">
              <a:off x="2772" y="3096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0981" y="0"/>
                  </a:lnTo>
                  <a:lnTo>
                    <a:pt x="109019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1BD0A"/>
            </a:solidFill>
            <a:ln w="28575" cap="flat" cmpd="sng">
              <a:solidFill>
                <a:srgbClr val="01930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Результат</a:t>
              </a: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 rot="10800000" flipH="1">
              <a:off x="2622" y="2807"/>
              <a:ext cx="15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803" y="0"/>
                  </a:lnTo>
                  <a:lnTo>
                    <a:pt x="11121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F1FD09"/>
            </a:solidFill>
            <a:ln w="28575" cap="flat" cmpd="sng">
              <a:solidFill>
                <a:srgbClr val="CAD40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Поведінка</a:t>
              </a: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 rot="10800000" flipH="1">
              <a:off x="2472" y="2506"/>
              <a:ext cx="18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8985" y="0"/>
                  </a:lnTo>
                  <a:lnTo>
                    <a:pt x="11409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FF8C01"/>
            </a:solidFill>
            <a:ln w="28575" cap="flat" cmpd="sng">
              <a:solidFill>
                <a:srgbClr val="D87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Навчання</a:t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 flipH="1">
              <a:off x="2172" y="2206"/>
              <a:ext cx="2400" cy="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9009" y="0"/>
                  </a:lnTo>
                  <a:lnTo>
                    <a:pt x="109274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BE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Реакція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6b77aef48e_0_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Чотирикрокова модель Кіркпатріка</a:t>
            </a:r>
            <a:endParaRPr/>
          </a:p>
        </p:txBody>
      </p:sp>
      <p:sp>
        <p:nvSpPr>
          <p:cNvPr id="266" name="Google Shape;266;g16b77aef48e_0_5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19232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7" name="Google Shape;267;g16b77aef48e_0_5"/>
          <p:cNvGraphicFramePr/>
          <p:nvPr/>
        </p:nvGraphicFramePr>
        <p:xfrm>
          <a:off x="856800" y="2017700"/>
          <a:ext cx="8002600" cy="4358520"/>
        </p:xfrm>
        <a:graphic>
          <a:graphicData uri="http://schemas.openxmlformats.org/drawingml/2006/table">
            <a:tbl>
              <a:tblPr>
                <a:noFill/>
                <a:tableStyleId>{41237CCA-5778-40B9-89C6-EEDEE01537E5}</a:tableStyleId>
              </a:tblPr>
              <a:tblGrid>
                <a:gridCol w="1656800"/>
                <a:gridCol w="6345800"/>
              </a:tblGrid>
              <a:tr h="115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Рівень 1: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«Реакція»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Як учасники реагують на подію?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/>
                        <a:t> • Чи сподобався учасникам процес навчання?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• Що вони планують робити з новими знаннями та навичками?</a:t>
                      </a:r>
                      <a:endParaRPr sz="17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/>
                        <a:t>Рівень 2: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/>
                        <a:t>«Навчання»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Наскільки учасники засвоїли знання, навички та сформували необхідні стосунки після завершення навчального заходу 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/>
                        <a:t>• Які навички, знання, настанови змінилися після навчання?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• Наскільки значними є ці зміни?</a:t>
                      </a:r>
                      <a:endParaRPr sz="17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/>
                        <a:t>Рівень 3: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/>
                        <a:t>"Поведінка"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Як учасники застосовують те, чому навчилися?</a:t>
                      </a:r>
                      <a:endParaRPr sz="17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Чи змінили учасники свою поведінку на робочому місці після навчання?</a:t>
                      </a:r>
                      <a:endParaRPr sz="17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</a:rPr>
                        <a:t>Рівень 4:</a:t>
                      </a:r>
                      <a:br>
                        <a:rPr lang="en-US" sz="1700" b="1">
                          <a:solidFill>
                            <a:schemeClr val="dk1"/>
                          </a:solidFill>
                        </a:rPr>
                      </a:br>
                      <a:r>
                        <a:rPr lang="en-US" sz="1700" b="1"/>
                        <a:t>«Результати»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Наскільки за підсумками навчання досягнуто намічені результати? Чи надають зміни у поведінці учасників позитивний вплив на організацію?</a:t>
                      </a:r>
                      <a:endParaRPr sz="17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098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03200"/>
            <a:ext cx="8208962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Аналіз програми </a:t>
            </a:r>
            <a:endParaRPr/>
          </a:p>
        </p:txBody>
      </p:sp>
      <p:sp>
        <p:nvSpPr>
          <p:cNvPr id="315" name="Google Shape;315;p32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Мета? Чи конкретна і досяжна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Завдання відповідають меті? </a:t>
            </a: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Скільки їх?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Як перевіряється виконання завдань?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Методи діагностики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Оцінка ефективності програми</a:t>
            </a:r>
            <a:endParaRPr/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Програма </a:t>
            </a:r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Мета програми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гармонізація особистості…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Тренінг 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(від англ. Training - навчання, тренування) - метод активного навчання, спрямований на розвиток знань, умінь і навичок і соціальних установок.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  в психології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вивчається як: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метод навчання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психокорекційній метод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експериментальний метод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6b77aef48e_0_2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Групова динаміка</a:t>
            </a:r>
            <a:endParaRPr/>
          </a:p>
        </p:txBody>
      </p:sp>
      <p:pic>
        <p:nvPicPr>
          <p:cNvPr id="327" name="Google Shape;327;g16b77aef48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25" y="1676500"/>
            <a:ext cx="6842050" cy="5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6b77aef48e_0_20"/>
          <p:cNvSpPr txBox="1">
            <a:spLocks noGrp="1"/>
          </p:cNvSpPr>
          <p:nvPr>
            <p:ph type="title"/>
          </p:nvPr>
        </p:nvSpPr>
        <p:spPr>
          <a:xfrm>
            <a:off x="348262" y="2002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Групова динаміка</a:t>
            </a:r>
            <a:endParaRPr/>
          </a:p>
        </p:txBody>
      </p:sp>
      <p:sp>
        <p:nvSpPr>
          <p:cNvPr id="333" name="Google Shape;333;g16b77aef48e_0_20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1. Етап знайомства (Ти-Ти)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2. Етап  конфронтації/конфлікти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3. Адаптація / переоцінка (Я-Я)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4. Оптимальна робота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5. Завершення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6b77aef48e_0_57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Робота з конфліктами</a:t>
            </a:r>
            <a:endParaRPr/>
          </a:p>
        </p:txBody>
      </p:sp>
      <p:graphicFrame>
        <p:nvGraphicFramePr>
          <p:cNvPr id="339" name="Google Shape;339;g16b77aef48e_0_57"/>
          <p:cNvGraphicFramePr/>
          <p:nvPr/>
        </p:nvGraphicFramePr>
        <p:xfrm>
          <a:off x="105275" y="1974095"/>
          <a:ext cx="8542700" cy="5059515"/>
        </p:xfrm>
        <a:graphic>
          <a:graphicData uri="http://schemas.openxmlformats.org/drawingml/2006/table">
            <a:tbl>
              <a:tblPr>
                <a:noFill/>
                <a:tableStyleId>{41237CCA-5778-40B9-89C6-EEDEE01537E5}</a:tableStyleId>
              </a:tblPr>
              <a:tblGrid>
                <a:gridCol w="451800"/>
                <a:gridCol w="1791325"/>
                <a:gridCol w="3655700"/>
                <a:gridCol w="2643875"/>
              </a:tblGrid>
              <a:tr h="60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Стадія роз-</a:t>
                      </a:r>
                      <a:endParaRPr sz="18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витку групи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Поведінка учасників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Дії тренера</a:t>
                      </a:r>
                      <a:endParaRPr sz="1800" b="1"/>
                    </a:p>
                  </a:txBody>
                  <a:tcPr marL="91425" marR="91425" marT="91425" marB="91425"/>
                </a:tc>
              </a:tr>
              <a:tr h="85517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Знайомство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Очкування, цікавість, настороженість, бажання заявити про себе в кращому світлі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Зняти напругу, дати орієнтацію (знайомство, представлення програми) 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Конфлікт/опір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Роздратування, агресія, зіткнення інтересів, конкуренція, не виконання очікувань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Сприяти проходженню стадії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67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Адаптація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Переосмислення, цікавість, корекція очікувань, прийняття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Залучати всіх до роботи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914375">
                <a:tc>
                  <a:txBody>
                    <a:bodyPr/>
                    <a:lstStyle/>
                    <a:p>
                      <a:pPr marL="914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Продуктивна робота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Згуртованість, командна рбота, взаємодопомога, довіра, підтримка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Навчання та тренування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Завершення</a:t>
                      </a:r>
                      <a:endParaRPr sz="1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Бажання спробувати все на практиці, впевненість.ю мотивація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Підведення підсумків, мотивація учасників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6b77aef48e_0_5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Супервізія та інтервізія</a:t>
            </a:r>
            <a:endParaRPr/>
          </a:p>
        </p:txBody>
      </p:sp>
      <p:sp>
        <p:nvSpPr>
          <p:cNvPr id="345" name="Google Shape;345;g16b77aef48e_0_51"/>
          <p:cNvSpPr txBox="1">
            <a:spLocks noGrp="1"/>
          </p:cNvSpPr>
          <p:nvPr>
            <p:ph type="body" idx="1"/>
          </p:nvPr>
        </p:nvSpPr>
        <p:spPr>
          <a:xfrm>
            <a:off x="749599" y="2017700"/>
            <a:ext cx="82056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/>
              <a:t>Супервізія –</a:t>
            </a:r>
            <a:r>
              <a:rPr lang="en-US" sz="2800"/>
              <a:t> надання професійної допомоги спеціалісту або закладу, яка спрямована на роботу з професійними труднощами, аналізу недоліків та удосконалення організації роботи.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Важливо зазначити, що індивідуальна та групова супервізія є обов’язковою ланкою професійної підготовки психологів та психотерапевтів згідно європейських стандартів.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b77aef48e_0_4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Супервізія та інтервізія</a:t>
            </a:r>
            <a:endParaRPr/>
          </a:p>
        </p:txBody>
      </p:sp>
      <p:sp>
        <p:nvSpPr>
          <p:cNvPr id="351" name="Google Shape;351;g16b77aef48e_0_45"/>
          <p:cNvSpPr txBox="1">
            <a:spLocks noGrp="1"/>
          </p:cNvSpPr>
          <p:nvPr>
            <p:ph type="body" idx="1"/>
          </p:nvPr>
        </p:nvSpPr>
        <p:spPr>
          <a:xfrm>
            <a:off x="749599" y="2017700"/>
            <a:ext cx="82056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/>
              <a:t>Інтервізія</a:t>
            </a:r>
            <a:r>
              <a:rPr lang="en-US" sz="2800"/>
              <a:t> – це міжколегіальний спосіб навчання в групі спеціалістів, які займають рівні позиції, з метою покращення професійних навичок та ефективності роботи з клієнтами.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Це взаємна консультацію або обмін досвідом між колегами. Під час роботи інтервізійної групи психологи виявляють спільні проблеми та шляхи подолання цих проблем. Фасилітатором інтервізійної групи може бути як учасник групи, так і більш досвідчений фахівець.</a:t>
            </a:r>
            <a:endParaRPr sz="280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6b77aef48e_0_3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100" cy="14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Корисні посилання</a:t>
            </a:r>
            <a:endParaRPr/>
          </a:p>
        </p:txBody>
      </p:sp>
      <p:sp>
        <p:nvSpPr>
          <p:cNvPr id="357" name="Google Shape;357;g16b77aef48e_0_31"/>
          <p:cNvSpPr txBox="1">
            <a:spLocks noGrp="1"/>
          </p:cNvSpPr>
          <p:nvPr>
            <p:ph type="body" idx="1"/>
          </p:nvPr>
        </p:nvSpPr>
        <p:spPr>
          <a:xfrm>
            <a:off x="765549" y="2017699"/>
            <a:ext cx="8189400" cy="432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П</a:t>
            </a:r>
            <a:r>
              <a:rPr lang="en-US" sz="2800"/>
              <a:t>ро модель Кірпатрика -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https://delovyelyudi.ru/uk/rubashki/ocenka-obucheniya-po-kirkpatriku-proverka-vremenem-kak-ocenit-effektivnost/</a:t>
            </a:r>
            <a:r>
              <a:rPr lang="en-US" sz="2800"/>
              <a:t>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Про групову динаміку -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https://mozilla-team.org.ua/grupova-dinamika-v-treningu-vikoristannya-grupovo%D1%97-dinamiki-u-treningu/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Інтервізія для психологів -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http://vvybir.org.ua/wp-content/uploads/2019/12/posibnyk_razvorot.pdf</a:t>
            </a:r>
            <a:r>
              <a:rPr lang="en-US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Тренінг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активний процес пізнання себе </a:t>
            </a:r>
            <a:r>
              <a:rPr lang="en-US"/>
              <a:t>т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 інших;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спілкування;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ефективна форма опанування знань;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інструмент для формування умінь та навичок;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форма розширення досвіду.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Характерні ознаки тренінгу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Тренінгова група (оптимально 15 +/-осіб);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Тренінгове коло (розташування стільців);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Спеціально облаштоване приміщення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Приладдя для тренінгу (фліпчарт, маркери, папір);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Тренер (ведучий, фасілітатор);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Правила групи;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Атмосфера взаємодії та спілкування;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Інтерактивні методи навчання.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Правили групової роботи 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182675" y="2017699"/>
            <a:ext cx="7684800" cy="4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Бути активним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Бути відвертим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Бути толерантним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ПРАВИЛО “стоп”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Правило “Тут” і “тепер”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Правило піднятої руки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/>
              <a:t>Правило конфіденційності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/>
              <a:t>Правило 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l="1477" r="10628" b="7873"/>
          <a:stretch/>
        </p:blipFill>
        <p:spPr>
          <a:xfrm>
            <a:off x="323850" y="0"/>
            <a:ext cx="8037512" cy="6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ahoma"/>
              <a:buNone/>
            </a:pP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Процесс взаємодії</a:t>
            </a:r>
            <a:b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Дж.Вебера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Основними</a:t>
            </a:r>
            <a:r>
              <a:rPr lang="en-US" sz="2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компонентами</a:t>
            </a:r>
            <a:r>
              <a:rPr lang="en-US" sz="2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є: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Мета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тренінгу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Зміст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Методи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роботи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Учасники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Тренер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Tahoma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Рамкові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умови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приміщення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облаштування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технічна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забезпеченість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інші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зовнішні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фактори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Процесс взаємодії</a:t>
            </a:r>
            <a:b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Дж.Вебера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18783" y="20841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1355</Words>
  <PresentationFormat>Экран (4:3)</PresentationFormat>
  <Paragraphs>225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Tahoma</vt:lpstr>
      <vt:lpstr>Noto Sans Symbols</vt:lpstr>
      <vt:lpstr>Corbel</vt:lpstr>
      <vt:lpstr>Times New Roman</vt:lpstr>
      <vt:lpstr>Roboto</vt:lpstr>
      <vt:lpstr>Палитра</vt:lpstr>
      <vt:lpstr>Методи проведення  групових занять:  тренінги</vt:lpstr>
      <vt:lpstr>План</vt:lpstr>
      <vt:lpstr>Тренінг </vt:lpstr>
      <vt:lpstr>Тренінг</vt:lpstr>
      <vt:lpstr>Характерні ознаки тренінгу</vt:lpstr>
      <vt:lpstr>Правили групової роботи </vt:lpstr>
      <vt:lpstr>Слайд 7</vt:lpstr>
      <vt:lpstr>Слайд 8</vt:lpstr>
      <vt:lpstr>Слайд 9</vt:lpstr>
      <vt:lpstr>Навчання на основі досвіду  Модель Д.Колба</vt:lpstr>
      <vt:lpstr>Модель Д.Колба</vt:lpstr>
      <vt:lpstr>Види тренінгів</vt:lpstr>
      <vt:lpstr>Види тренінгів</vt:lpstr>
      <vt:lpstr>Види тренінгів</vt:lpstr>
      <vt:lpstr>Види тренінгів  (тривалість)</vt:lpstr>
      <vt:lpstr>Види тренінгів (тип керівництва)</vt:lpstr>
      <vt:lpstr>Види тренінгів (тип керівництва)</vt:lpstr>
      <vt:lpstr>Слайд 18</vt:lpstr>
      <vt:lpstr>Слайд 19</vt:lpstr>
      <vt:lpstr>Методи тренінгової роботи </vt:lpstr>
      <vt:lpstr>Тренер</vt:lpstr>
      <vt:lpstr>Слайд 22</vt:lpstr>
      <vt:lpstr>Аналіз ефективності</vt:lpstr>
      <vt:lpstr>Аналіз ефективності</vt:lpstr>
      <vt:lpstr>Оцінка ефективності. Модель Д. Кірпатрика</vt:lpstr>
      <vt:lpstr>Чотирикрокова модель Кіркпатріка</vt:lpstr>
      <vt:lpstr>Слайд 27</vt:lpstr>
      <vt:lpstr>Аналіз програми </vt:lpstr>
      <vt:lpstr>Програма </vt:lpstr>
      <vt:lpstr>Групова динаміка</vt:lpstr>
      <vt:lpstr>Групова динаміка</vt:lpstr>
      <vt:lpstr>Робота з конфліктами</vt:lpstr>
      <vt:lpstr>Супервізія та інтервізія</vt:lpstr>
      <vt:lpstr>Супервізія та інтервізія</vt:lpstr>
      <vt:lpstr>Корисні посилання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проведення  групових занять:  тренінги</dc:title>
  <dc:creator>Viktor Tanya Liakh</dc:creator>
  <cp:lastModifiedBy>natali Mosol</cp:lastModifiedBy>
  <cp:revision>49</cp:revision>
  <dcterms:created xsi:type="dcterms:W3CDTF">2007-02-23T09:23:37Z</dcterms:created>
  <dcterms:modified xsi:type="dcterms:W3CDTF">2024-10-17T16:19:08Z</dcterms:modified>
</cp:coreProperties>
</file>