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58" r:id="rId6"/>
    <p:sldId id="259" r:id="rId7"/>
    <p:sldId id="262" r:id="rId8"/>
    <p:sldId id="263" r:id="rId9"/>
    <p:sldId id="260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1" Type="http://schemas.openxmlformats.org/officeDocument/2006/relationships/package" Target="../embeddings/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4632" cy="2160239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uk-UA" sz="36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Вступ до дисципліни </a:t>
            </a:r>
            <a:br>
              <a:rPr lang="uk-UA" sz="3600" dirty="0" smtClean="0"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uk-UA" sz="3600" b="1" dirty="0" err="1" smtClean="0">
                <a:latin typeface="Georgia" panose="02040502050405020303" pitchFamily="18" charset="0"/>
                <a:cs typeface="Times New Roman" panose="02020603050405020304" pitchFamily="18" charset="0"/>
              </a:rPr>
              <a:t>“Соціальна робота в умовах</a:t>
            </a:r>
            <a:r>
              <a:rPr lang="uk-UA" sz="36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err="1" smtClean="0">
                <a:latin typeface="Georgia" panose="02040502050405020303" pitchFamily="18" charset="0"/>
                <a:cs typeface="Times New Roman" panose="02020603050405020304" pitchFamily="18" charset="0"/>
              </a:rPr>
              <a:t>інклюзії”</a:t>
            </a:r>
            <a:endParaRPr lang="uk-UA" sz="3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21223344">
            <a:off x="4287496" y="3519860"/>
            <a:ext cx="4446101" cy="294846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" name="Picture 2" descr="ексклюзі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1390"/>
            <a:ext cx="3844925" cy="338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Georgia" panose="02040502050405020303" pitchFamily="18" charset="0"/>
              </a:rPr>
              <a:t>Політика курсу</a:t>
            </a:r>
            <a:endParaRPr lang="uk-UA" sz="3600" b="1" dirty="0"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616624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fontAlgn="base"/>
            <a:r>
              <a:rPr lang="uk-UA" u="sng" dirty="0" smtClean="0">
                <a:latin typeface="Georgia" panose="02040502050405020303" pitchFamily="18" charset="0"/>
              </a:rPr>
              <a:t>Письмові роботи</a:t>
            </a:r>
            <a:r>
              <a:rPr lang="uk-UA" dirty="0" smtClean="0">
                <a:latin typeface="Georgia" panose="02040502050405020303" pitchFamily="18" charset="0"/>
              </a:rPr>
              <a:t>. Стислий конспект лекцій. Тести. Письмові відповіді на питання.</a:t>
            </a:r>
            <a:endParaRPr lang="uk-UA" dirty="0" smtClean="0">
              <a:latin typeface="Georgia" panose="02040502050405020303" pitchFamily="18" charset="0"/>
            </a:endParaRPr>
          </a:p>
          <a:p>
            <a:pPr fontAlgn="base"/>
            <a:endParaRPr lang="uk-UA" dirty="0" smtClean="0">
              <a:latin typeface="Georgia" panose="02040502050405020303" pitchFamily="18" charset="0"/>
            </a:endParaRPr>
          </a:p>
          <a:p>
            <a:pPr fontAlgn="base"/>
            <a:r>
              <a:rPr lang="uk-UA" u="sng" dirty="0" smtClean="0">
                <a:latin typeface="Georgia" panose="02040502050405020303" pitchFamily="18" charset="0"/>
              </a:rPr>
              <a:t>Усні завдання</a:t>
            </a:r>
            <a:r>
              <a:rPr lang="uk-UA" dirty="0" smtClean="0">
                <a:latin typeface="Georgia" panose="02040502050405020303" pitchFamily="18" charset="0"/>
              </a:rPr>
              <a:t>. Усні відповіді на теоретичні питання, дискусії з приводу практичних ситуацій, доповіді.</a:t>
            </a:r>
            <a:endParaRPr lang="uk-UA" dirty="0" smtClean="0">
              <a:latin typeface="Georgia" panose="02040502050405020303" pitchFamily="18" charset="0"/>
            </a:endParaRPr>
          </a:p>
          <a:p>
            <a:pPr fontAlgn="base">
              <a:buNone/>
            </a:pPr>
            <a:endParaRPr lang="uk-UA" dirty="0" smtClean="0">
              <a:latin typeface="Georgia" panose="02040502050405020303" pitchFamily="18" charset="0"/>
            </a:endParaRPr>
          </a:p>
          <a:p>
            <a:pPr fontAlgn="base"/>
            <a:r>
              <a:rPr lang="uk-UA" u="sng" dirty="0" smtClean="0">
                <a:latin typeface="Georgia" panose="02040502050405020303" pitchFamily="18" charset="0"/>
              </a:rPr>
              <a:t>Академічна доброчесність.</a:t>
            </a:r>
            <a:r>
              <a:rPr lang="uk-UA" dirty="0" smtClean="0">
                <a:latin typeface="Georgia" panose="02040502050405020303" pitchFamily="18" charset="0"/>
              </a:rPr>
              <a:t> Очікується, що роботи студентів будуть їх оригінальними дослідженнями чи міркуваннями. Відсутність посилань на використані джерела, фабрикування джерел списування, втручання в роботу інших студентів становлять, але не обмежують приклади можливої академічної </a:t>
            </a:r>
            <a:r>
              <a:rPr lang="uk-UA" dirty="0" err="1" smtClean="0">
                <a:latin typeface="Georgia" panose="02040502050405020303" pitchFamily="18" charset="0"/>
              </a:rPr>
              <a:t>недоброчесності</a:t>
            </a:r>
            <a:r>
              <a:rPr lang="uk-UA" dirty="0" smtClean="0">
                <a:latin typeface="Georgia" panose="02040502050405020303" pitchFamily="18" charset="0"/>
              </a:rPr>
              <a:t>. Виявлення ознак академічної </a:t>
            </a:r>
            <a:r>
              <a:rPr lang="uk-UA" dirty="0" err="1" smtClean="0">
                <a:latin typeface="Georgia" panose="02040502050405020303" pitchFamily="18" charset="0"/>
              </a:rPr>
              <a:t>недоброчесності</a:t>
            </a:r>
            <a:r>
              <a:rPr lang="uk-UA" dirty="0" smtClean="0">
                <a:latin typeface="Georgia" panose="02040502050405020303" pitchFamily="18" charset="0"/>
              </a:rPr>
              <a:t> в письмовій роботі студента є підставою для її </a:t>
            </a:r>
            <a:r>
              <a:rPr lang="uk-UA" dirty="0" err="1" smtClean="0">
                <a:latin typeface="Georgia" panose="02040502050405020303" pitchFamily="18" charset="0"/>
              </a:rPr>
              <a:t>незарахування</a:t>
            </a:r>
            <a:r>
              <a:rPr lang="uk-UA" dirty="0" smtClean="0">
                <a:latin typeface="Georgia" panose="02040502050405020303" pitchFamily="18" charset="0"/>
              </a:rPr>
              <a:t> викладачем, незалежно від масштабів плагіату чи обману.</a:t>
            </a:r>
            <a:endParaRPr lang="uk-UA" dirty="0" smtClean="0">
              <a:latin typeface="Georgia" panose="02040502050405020303" pitchFamily="18" charset="0"/>
            </a:endParaRPr>
          </a:p>
          <a:p>
            <a:pPr fontAlgn="base">
              <a:buNone/>
            </a:pPr>
            <a:endParaRPr lang="uk-UA" dirty="0" smtClean="0">
              <a:latin typeface="Georgia" panose="02040502050405020303" pitchFamily="18" charset="0"/>
            </a:endParaRPr>
          </a:p>
          <a:p>
            <a:pPr fontAlgn="base"/>
            <a:r>
              <a:rPr lang="uk-UA" u="sng" dirty="0" smtClean="0">
                <a:latin typeface="Georgia" panose="02040502050405020303" pitchFamily="18" charset="0"/>
              </a:rPr>
              <a:t>Відвідання занять. </a:t>
            </a:r>
            <a:r>
              <a:rPr lang="uk-UA" dirty="0" smtClean="0">
                <a:latin typeface="Georgia" panose="02040502050405020303" pitchFamily="18" charset="0"/>
              </a:rPr>
              <a:t>Очікується, що всі студенти відвідають усі лекційні та практичні заняття курсу. Студенти мають інформувати викладача про неможливість відвідати заняття. У будь-якому випадку студенти зобов’язані дотримуватися термінів виконання усіх видів робіт, передбачених курсом.</a:t>
            </a:r>
            <a:endParaRPr lang="uk-UA" dirty="0" smtClean="0">
              <a:latin typeface="Georgia" panose="02040502050405020303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2348880"/>
            <a:ext cx="6886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Які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у вас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є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питання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5458618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 ЗНУ факультету СПП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педагогічних наук, доцент кафедри соціальної педагогіки та спеціальної освіти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IMG_0525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>
          <a:xfrm rot="5400000">
            <a:off x="3683497" y="1397496"/>
            <a:ext cx="6857999" cy="4063007"/>
          </a:xfrm>
        </p:spPr>
      </p:pic>
      <p:sp>
        <p:nvSpPr>
          <p:cNvPr id="6" name="Прямоугольник 5"/>
          <p:cNvSpPr/>
          <p:nvPr/>
        </p:nvSpPr>
        <p:spPr>
          <a:xfrm>
            <a:off x="611560" y="4437112"/>
            <a:ext cx="36004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Гладиш</a:t>
            </a:r>
            <a:endParaRPr lang="uk-UA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Марія </a:t>
            </a:r>
            <a:endParaRPr lang="uk-UA" sz="2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Олександрівна</a:t>
            </a:r>
            <a:endParaRPr lang="uk-UA" sz="2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0"/>
            <a:ext cx="4896544" cy="6858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Georgia" panose="02040502050405020303" pitchFamily="18" charset="0"/>
              </a:rPr>
              <a:t>Мета курсу </a:t>
            </a:r>
            <a:r>
              <a:rPr lang="uk-UA" sz="2400" b="1" dirty="0" smtClean="0">
                <a:latin typeface="Georgia" panose="02040502050405020303" pitchFamily="18" charset="0"/>
              </a:rPr>
              <a:t>«Соціальна робота в умовах інклюзії» </a:t>
            </a:r>
            <a:r>
              <a:rPr lang="uk-UA" sz="2400" dirty="0" smtClean="0">
                <a:latin typeface="Georgia" panose="02040502050405020303" pitchFamily="18" charset="0"/>
              </a:rPr>
              <a:t>полягає у: </a:t>
            </a:r>
            <a:br>
              <a:rPr lang="uk-UA" sz="2400" dirty="0" smtClean="0">
                <a:latin typeface="Georgia" panose="02040502050405020303" pitchFamily="18" charset="0"/>
              </a:rPr>
            </a:br>
            <a:br>
              <a:rPr lang="uk-UA" sz="2400" dirty="0" smtClean="0">
                <a:latin typeface="Georgia" panose="02040502050405020303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 у аспірантів систему цінностей інклюзивної суспільства,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дати студентам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знання про причини ексклюзії та її запобігання,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ознайомити з літературою з питань теорії та практики соціальної інклюзії.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kantstovaryi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692696"/>
            <a:ext cx="3923928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4760" y="188595"/>
            <a:ext cx="5170170" cy="6480810"/>
          </a:xfrm>
        </p:spPr>
        <p:txBody>
          <a:bodyPr>
            <a:noAutofit/>
          </a:bodyPr>
          <a:lstStyle/>
          <a:p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 загальні компетентності: </a:t>
            </a:r>
            <a:br>
              <a:rPr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світоглядну, громадянську, комунікативну, міжособистісну взаємодію, інформаційно-комунікаційну</a:t>
            </a: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забезпечити набуття практичних навичок при формуванні фахової компетентності у сфері інклюзивної освіти</a:t>
            </a:r>
            <a:br>
              <a:rPr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 smtClean="0"/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рис.цілі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980728"/>
            <a:ext cx="3491880" cy="46773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188640"/>
            <a:ext cx="4824536" cy="6480720"/>
          </a:xfrm>
        </p:spPr>
        <p:txBody>
          <a:bodyPr>
            <a:noAutofit/>
          </a:bodyPr>
          <a:lstStyle/>
          <a:p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Georgia" panose="02040502050405020303" pitchFamily="18" charset="0"/>
              </a:rPr>
              <a:t>Предметом </a:t>
            </a:r>
            <a:r>
              <a:rPr lang="ru-RU" sz="2800" b="1" dirty="0" err="1" smtClean="0">
                <a:latin typeface="Georgia" panose="02040502050405020303" pitchFamily="18" charset="0"/>
              </a:rPr>
              <a:t>дисципліни</a:t>
            </a:r>
            <a:r>
              <a:rPr lang="ru-RU" sz="2800" dirty="0" smtClean="0">
                <a:latin typeface="Georgia" panose="02040502050405020303" pitchFamily="18" charset="0"/>
              </a:rPr>
              <a:t> </a:t>
            </a:r>
            <a:r>
              <a:rPr lang="ru-RU" sz="2800" dirty="0" err="1" smtClean="0">
                <a:latin typeface="Georgia" panose="02040502050405020303" pitchFamily="18" charset="0"/>
              </a:rPr>
              <a:t>є</a:t>
            </a:r>
            <a:r>
              <a:rPr lang="ru-RU" sz="2800" dirty="0" smtClean="0">
                <a:latin typeface="Georgia" panose="02040502050405020303" pitchFamily="18" charset="0"/>
              </a:rPr>
              <a:t>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теор</a:t>
            </a:r>
            <a:r>
              <a:rPr lang="uk-UA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 положень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b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соціальної інклюзії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нормативно-правове</a:t>
            </a:r>
            <a:r>
              <a:rPr lang="uk-UA" sz="2800" dirty="0" smtClean="0">
                <a:latin typeface="Georgia" panose="02040502050405020303" pitchFamily="18" charset="0"/>
                <a:sym typeface="+mn-ea"/>
              </a:rPr>
              <a:t> </a:t>
            </a:r>
            <a:r>
              <a:rPr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процесу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соціальної інклюзії в суспільстві.</a:t>
            </a:r>
            <a:br>
              <a:rPr lang="uk-UA" sz="2800" dirty="0" smtClean="0"/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рис.цілі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980728"/>
            <a:ext cx="3419872" cy="46773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br>
              <a:rPr lang="uk-UA" sz="2400" dirty="0" smtClean="0">
                <a:latin typeface="Georgia" panose="02040502050405020303" pitchFamily="18" charset="0"/>
              </a:rPr>
            </a:br>
            <a:r>
              <a:rPr lang="uk-UA" sz="2400" dirty="0" smtClean="0">
                <a:latin typeface="Georgia" panose="02040502050405020303" pitchFamily="18" charset="0"/>
              </a:rPr>
              <a:t>Згідно з вимогами освітньо-професійної програми студенти повинні </a:t>
            </a:r>
            <a:r>
              <a:rPr lang="uk-UA" sz="2400" b="1" dirty="0" smtClean="0">
                <a:latin typeface="Georgia" panose="02040502050405020303" pitchFamily="18" charset="0"/>
              </a:rPr>
              <a:t>знати:</a:t>
            </a:r>
            <a:r>
              <a:rPr lang="uk-UA" sz="2400" dirty="0" smtClean="0">
                <a:latin typeface="Georgia" panose="02040502050405020303" pitchFamily="18" charset="0"/>
              </a:rPr>
              <a:t> </a:t>
            </a:r>
            <a:br>
              <a:rPr lang="uk-UA" sz="2400" dirty="0" smtClean="0">
                <a:latin typeface="Georgia" panose="02040502050405020303" pitchFamily="18" charset="0"/>
              </a:rPr>
            </a:br>
            <a:endParaRPr lang="uk-UA" sz="2400" dirty="0"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035" y="1767840"/>
            <a:ext cx="8341360" cy="494474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600" dirty="0" smtClean="0">
                <a:latin typeface="Georgia" panose="02040502050405020303" pitchFamily="18" charset="0"/>
                <a:sym typeface="+mn-ea"/>
              </a:rPr>
              <a:t>–</a:t>
            </a:r>
            <a:r>
              <a:rPr lang="uk-UA" sz="2600" dirty="0" smtClean="0">
                <a:latin typeface="Georgia" panose="02040502050405020303" pitchFamily="18" charset="0"/>
              </a:rPr>
              <a:t> становлення та розвиток соціальної інклюзії в історії українського суспільства; </a:t>
            </a:r>
            <a:endParaRPr lang="uk-UA" sz="26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uk-UA" sz="2600" dirty="0" smtClean="0">
                <a:latin typeface="Georgia" panose="02040502050405020303" pitchFamily="18" charset="0"/>
                <a:sym typeface="+mn-ea"/>
              </a:rPr>
              <a:t>– </a:t>
            </a:r>
            <a:r>
              <a:rPr lang="uk-UA" sz="2600" dirty="0" smtClean="0">
                <a:latin typeface="Georgia" panose="02040502050405020303" pitchFamily="18" charset="0"/>
              </a:rPr>
              <a:t>нормативно-</a:t>
            </a:r>
            <a:r>
              <a:rPr lang="uk-UA" sz="2600" dirty="0" smtClean="0">
                <a:latin typeface="Georgia" panose="02040502050405020303" pitchFamily="18" charset="0"/>
              </a:rPr>
              <a:t>правова база для забезпечення умов соціальної інклюзії;</a:t>
            </a:r>
            <a:endParaRPr lang="uk-UA" sz="26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uk-UA" sz="2600" dirty="0" smtClean="0">
                <a:latin typeface="Georgia" panose="02040502050405020303" pitchFamily="18" charset="0"/>
                <a:sym typeface="+mn-ea"/>
              </a:rPr>
              <a:t>– основні принципи соціальної інклюзії; </a:t>
            </a:r>
            <a:endParaRPr lang="uk-UA" sz="26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uk-UA" sz="2600" dirty="0" smtClean="0">
                <a:latin typeface="Georgia" panose="02040502050405020303" pitchFamily="18" charset="0"/>
              </a:rPr>
              <a:t> – шляхи подолання соціальної ексклюзії в </a:t>
            </a:r>
            <a:r>
              <a:rPr lang="uk-UA" sz="2600" dirty="0" smtClean="0">
                <a:latin typeface="Georgia" panose="02040502050405020303" pitchFamily="18" charset="0"/>
                <a:sym typeface="+mn-ea"/>
              </a:rPr>
              <a:t>сучасному суспільстві</a:t>
            </a:r>
            <a:r>
              <a:rPr lang="uk-UA" sz="2600" dirty="0" smtClean="0">
                <a:latin typeface="Georgia" panose="02040502050405020303" pitchFamily="18" charset="0"/>
              </a:rPr>
              <a:t>; </a:t>
            </a:r>
            <a:endParaRPr lang="uk-UA" sz="26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uk-UA" sz="2600" dirty="0" smtClean="0">
              <a:latin typeface="Georgia" panose="02040502050405020303" pitchFamily="18" charset="0"/>
            </a:endParaRPr>
          </a:p>
        </p:txBody>
      </p:sp>
      <p:pic>
        <p:nvPicPr>
          <p:cNvPr id="5" name="Content Placeholder 4" descr="downlo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185" y="4437380"/>
            <a:ext cx="2094865" cy="1678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2800" dirty="0" smtClean="0">
                <a:latin typeface="Georgia" panose="02040502050405020303" pitchFamily="18" charset="0"/>
              </a:rPr>
              <a:t>Згідно з вимогами освітньо-професійної програми студенти повинні </a:t>
            </a:r>
            <a:r>
              <a:rPr lang="uk-UA" sz="2800" b="1" dirty="0" smtClean="0">
                <a:latin typeface="Georgia" panose="02040502050405020303" pitchFamily="18" charset="0"/>
              </a:rPr>
              <a:t>вміти:</a:t>
            </a:r>
            <a:endParaRPr lang="uk-UA" sz="2800" dirty="0"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97380"/>
            <a:ext cx="8291195" cy="496062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інтегрувати теоретичні знання та практичний досвід;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реалізовувати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систему цінностей інклюзивної суспільства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практиці;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користуватися етичними принципами обраної професії;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створювати атмосферу взаємної довіри, поваги, допомоги, співробітництвата співтворчості;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попереджати соціальну ексклюзію та знаходити ефективні шляхи її подолання;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05" y="229235"/>
            <a:ext cx="5040630" cy="6628765"/>
          </a:xfrm>
        </p:spPr>
        <p:txBody>
          <a:bodyPr>
            <a:normAutofit fontScale="90000"/>
          </a:bodyPr>
          <a:lstStyle/>
          <a:p>
            <a:pPr algn="l"/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балів</a:t>
            </a:r>
            <a:br>
              <a:rPr lang="en-US" sz="3100" dirty="0" smtClean="0"/>
            </a:br>
            <a:r>
              <a:rPr lang="uk-UA" altLang="en-US" sz="2665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Лекційні і п</a:t>
            </a:r>
            <a:r>
              <a:rPr lang="uk-UA" sz="2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рактичні заняття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1 балу на 8 лекціях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=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балів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годин=8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пар, 4*8=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Модульний контроль:  тести, питання (модуль 1 і 2) –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балів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uk-UA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</a:t>
            </a:r>
            <a:r>
              <a:rPr lang="uk-UA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балів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Залік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–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балів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індивідуальне завдання (написання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тезисів/рішення практичних ситуацій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– </a:t>
            </a:r>
            <a:r>
              <a:rPr lang="uk-UA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балів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 – 100 балів</a:t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download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606415" y="116205"/>
            <a:ext cx="2793365" cy="2238375"/>
          </a:xfrm>
          <a:prstGeom prst="rect">
            <a:avLst/>
          </a:prstGeom>
        </p:spPr>
      </p:pic>
      <p:pic>
        <p:nvPicPr>
          <p:cNvPr id="6" name="Picture 5" descr="im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425" y="4004945"/>
            <a:ext cx="2700655" cy="2700655"/>
          </a:xfrm>
          <a:prstGeom prst="rect">
            <a:avLst/>
          </a:prstGeom>
        </p:spPr>
      </p:pic>
      <p:pic>
        <p:nvPicPr>
          <p:cNvPr id="7" name="Picture 6" descr="copy_of_yellow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80" y="2277110"/>
            <a:ext cx="3745230" cy="149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Georgia" panose="02040502050405020303" pitchFamily="18" charset="0"/>
              </a:rPr>
              <a:t>Зарахування балів</a:t>
            </a:r>
            <a:endParaRPr lang="uk-UA" sz="3200" dirty="0">
              <a:latin typeface="Georgia" panose="02040502050405020303" pitchFamily="18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11560" y="1268760"/>
          <a:ext cx="7783922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Документ" r:id="rId1" imgW="10553700" imgH="5831840" progId="Word.Document.12">
                  <p:embed/>
                </p:oleObj>
              </mc:Choice>
              <mc:Fallback>
                <p:oleObj name="Документ" r:id="rId1" imgW="10553700" imgH="5831840" progId="Word.Document.12">
                  <p:embed/>
                  <p:pic>
                    <p:nvPicPr>
                      <p:cNvPr id="0" name="Picture 102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560" y="1268760"/>
                        <a:ext cx="7783922" cy="45365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2994</Words>
  <Application>WPS Presentation</Application>
  <PresentationFormat>Экран (4:3)</PresentationFormat>
  <Paragraphs>49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Georgia</vt:lpstr>
      <vt:lpstr>Times New Roman</vt:lpstr>
      <vt:lpstr>Microsoft YaHei</vt:lpstr>
      <vt:lpstr>Arial Unicode MS</vt:lpstr>
      <vt:lpstr>Calibri</vt:lpstr>
      <vt:lpstr>Тема Office</vt:lpstr>
      <vt:lpstr>Word.Document.12</vt:lpstr>
      <vt:lpstr>Вступ до дисципліни  “Соціальна інклюзія”</vt:lpstr>
      <vt:lpstr>Викладач ЗНУ факультету СПП   кандидат педагогічних наук, доцент кафедри соціальної педагогіки та спеціальної освіти   </vt:lpstr>
      <vt:lpstr>Мета курсу «Соціальна інклюзія» полягає у:   сформувати у студентів систему цінностей інклюзивної суспільства, дати студентам  знання про причини ексклюзії та її запобігання, ознайомити з літературою з питань теорії та практики соціальної інклюзії.  </vt:lpstr>
      <vt:lpstr>    Основні завдання дисципліни:   - сформувати загальні компетентності:  світоглядну, громадянську, комунікативну, міжособистісну взаємодію, інформаційно-комунікаційну; - забезпечити набуття практичних навичок при формуванні фахової компетентності у сфері інклюзивної освіти    </vt:lpstr>
      <vt:lpstr>   Предметом дисципліни є аналіз теоретичних положень й  практики соціальної інклюзії, нормативно-правове забезпечення процесу соціальної інклюзії в суспільстві.   </vt:lpstr>
      <vt:lpstr> Згідно з вимогами освітньо-професійної програми студенти повинні знати:  </vt:lpstr>
      <vt:lpstr>Згідно з вимогами освітньо-професійної програми студенти повинні вміти:</vt:lpstr>
      <vt:lpstr>  Розподіл балів Практичні заняття (денна форма): - по 2 бали (за кожну лекцію),  20 годин=10 пар, 2*10= 20 балів Модульний контроль:  тести, питання (модуль 1 і 2) – 20 балів Робота в Мудлі (тести) - 20 балів Разом – 60 балів (максимально)  Залік: тест – 20 балів індивідуальне завдання (написання тезисів/рішення практичних ситуацій) – 20 балів Разом – 40 балів (максимально)  Усього – 100 балів  </vt:lpstr>
      <vt:lpstr>Зарахування балів</vt:lpstr>
      <vt:lpstr>Політика курсу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дисципліни  “Соціальна політика в Україні”</dc:title>
  <dc:creator>мария</dc:creator>
  <cp:lastModifiedBy>root</cp:lastModifiedBy>
  <cp:revision>51</cp:revision>
  <dcterms:created xsi:type="dcterms:W3CDTF">2021-02-13T23:12:00Z</dcterms:created>
  <dcterms:modified xsi:type="dcterms:W3CDTF">2023-12-03T22:34:45Z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1033-11.2.0.11225</vt:lpwstr>
  </property>
  <property fmtid="{D5CDD505-2E9C-101B-9397-08002B2CF9AE}" pid="3" name="ICV">
    <vt:lpwstr>ABBCD21576904F42A41725F4A1701BDF</vt:lpwstr>
  </property>
</Properties>
</file>