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71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72" r:id="rId14"/>
    <p:sldId id="263" r:id="rId15"/>
    <p:sldId id="264" r:id="rId16"/>
    <p:sldId id="265" r:id="rId17"/>
    <p:sldId id="26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100000">
              <a:schemeClr val="bg1">
                <a:tint val="100000"/>
                <a:shade val="90000"/>
                <a:alpha val="100000"/>
              </a:schemeClr>
            </a:gs>
            <a:gs pos="100000">
              <a:schemeClr val="bg1">
                <a:tint val="100000"/>
                <a:shade val="80000"/>
                <a:alpha val="1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980728"/>
            <a:ext cx="6400800" cy="3577952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>
                <a:latin typeface="Arial Black" panose="020B0A04020102020204" pitchFamily="34" charset="0"/>
              </a:rPr>
              <a:t>Практичне заняття № </a:t>
            </a:r>
            <a:r>
              <a:rPr lang="en-US" dirty="0" smtClean="0">
                <a:latin typeface="Arial Black" panose="020B0A04020102020204" pitchFamily="34" charset="0"/>
              </a:rPr>
              <a:t>3</a:t>
            </a:r>
            <a:endParaRPr lang="en-US" dirty="0" smtClean="0">
              <a:latin typeface="Arial Black" panose="020B0A04020102020204" pitchFamily="34" charset="0"/>
            </a:endParaRPr>
          </a:p>
          <a:p>
            <a:r>
              <a:rPr lang="uk-UA" sz="3200" dirty="0" smtClean="0">
                <a:latin typeface="Arial Black" panose="020B0A04020102020204" pitchFamily="34" charset="0"/>
              </a:rPr>
              <a:t>Інформаційна діяльність в Інтернеті. </a:t>
            </a:r>
            <a:r>
              <a:rPr lang="uk-UA" sz="3200" dirty="0">
                <a:latin typeface="Arial Black" panose="020B0A04020102020204" pitchFamily="34" charset="0"/>
              </a:rPr>
              <a:t>Пресслужба: специфіка роботи. </a:t>
            </a:r>
            <a:r>
              <a:rPr lang="uk-UA" sz="3200" dirty="0" smtClean="0">
                <a:latin typeface="Arial Black" panose="020B0A04020102020204" pitchFamily="34" charset="0"/>
              </a:rPr>
              <a:t>Офіційні сайти та сторінки як репрезентанти інформаційної діяльності у політичній сфері. 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6233" y="29345"/>
            <a:ext cx="5308313" cy="375320"/>
          </a:xfrm>
        </p:spPr>
        <p:txBody>
          <a:bodyPr/>
          <a:lstStyle/>
          <a:p>
            <a:r>
              <a:rPr lang="uk-UA" sz="1800" b="1" dirty="0" smtClean="0"/>
              <a:t>Інформаційна діяльність у політичній сфері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3602655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44000" cy="5326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10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8144234" cy="4578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858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5110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602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32656"/>
            <a:ext cx="9143999" cy="652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621" y="0"/>
            <a:ext cx="4368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Інформаційна діяльність у політичній сфері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022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8621" y="0"/>
            <a:ext cx="4368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Інформаційна діяльність у політичній сфері</a:t>
            </a:r>
            <a:endParaRPr lang="ru-RU" dirty="0"/>
          </a:p>
        </p:txBody>
      </p:sp>
      <p:pic>
        <p:nvPicPr>
          <p:cNvPr id="3074" name="Picture 2" descr="Українська бібліотечна енциклопеді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9332"/>
            <a:ext cx="7992888" cy="601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176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3419872" y="1052736"/>
            <a:ext cx="5400600" cy="5688632"/>
          </a:xfrm>
        </p:spPr>
        <p:txBody>
          <a:bodyPr>
            <a:normAutofit/>
          </a:bodyPr>
          <a:lstStyle/>
          <a:p>
            <a:pPr algn="just"/>
            <a:r>
              <a:rPr lang="ru-RU" dirty="0" err="1"/>
              <a:t>Фактична</a:t>
            </a:r>
            <a:r>
              <a:rPr lang="ru-RU" dirty="0"/>
              <a:t> </a:t>
            </a:r>
            <a:r>
              <a:rPr lang="ru-RU" dirty="0" err="1"/>
              <a:t>довідка</a:t>
            </a:r>
            <a:r>
              <a:rPr lang="ru-RU" dirty="0"/>
              <a:t>. Говорить сама за себе. Коротко і по </a:t>
            </a:r>
            <a:r>
              <a:rPr lang="ru-RU" dirty="0" err="1"/>
              <a:t>справі</a:t>
            </a:r>
            <a:r>
              <a:rPr lang="ru-RU" dirty="0"/>
              <a:t>. Без «води». Структура </a:t>
            </a:r>
            <a:r>
              <a:rPr lang="ru-RU" dirty="0" err="1"/>
              <a:t>компанії</a:t>
            </a:r>
            <a:r>
              <a:rPr lang="ru-RU" dirty="0"/>
              <a:t>. </a:t>
            </a:r>
            <a:r>
              <a:rPr lang="ru-RU" dirty="0" err="1"/>
              <a:t>Елементи</a:t>
            </a:r>
            <a:r>
              <a:rPr lang="ru-RU" dirty="0"/>
              <a:t> </a:t>
            </a:r>
            <a:r>
              <a:rPr lang="ru-RU" dirty="0" err="1"/>
              <a:t>фірмового</a:t>
            </a:r>
            <a:r>
              <a:rPr lang="ru-RU" dirty="0"/>
              <a:t> стилю (логотип, слоган). </a:t>
            </a:r>
            <a:r>
              <a:rPr lang="ru-RU" dirty="0" err="1"/>
              <a:t>Таблиці</a:t>
            </a:r>
            <a:r>
              <a:rPr lang="ru-RU" dirty="0"/>
              <a:t>, </a:t>
            </a:r>
            <a:r>
              <a:rPr lang="ru-RU" dirty="0" err="1"/>
              <a:t>схеми</a:t>
            </a:r>
            <a:r>
              <a:rPr lang="ru-RU" dirty="0"/>
              <a:t>, </a:t>
            </a:r>
            <a:r>
              <a:rPr lang="ru-RU" dirty="0" err="1"/>
              <a:t>малюнки</a:t>
            </a:r>
            <a:r>
              <a:rPr lang="ru-RU" dirty="0"/>
              <a:t>, </a:t>
            </a:r>
            <a:r>
              <a:rPr lang="ru-RU" dirty="0" err="1"/>
              <a:t>графіки</a:t>
            </a:r>
            <a:r>
              <a:rPr lang="ru-RU" dirty="0"/>
              <a:t> і т. п. </a:t>
            </a:r>
            <a:r>
              <a:rPr lang="ru-RU" dirty="0" err="1"/>
              <a:t>Контакти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Біографія</a:t>
            </a:r>
            <a:r>
              <a:rPr lang="ru-RU" dirty="0"/>
              <a:t> </a:t>
            </a:r>
            <a:r>
              <a:rPr lang="ru-RU" dirty="0" err="1"/>
              <a:t>керівника</a:t>
            </a:r>
            <a:r>
              <a:rPr lang="ru-RU" dirty="0"/>
              <a:t>. В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ЗМІ </a:t>
            </a:r>
            <a:r>
              <a:rPr lang="ru-RU" dirty="0" err="1"/>
              <a:t>допомагає</a:t>
            </a:r>
            <a:r>
              <a:rPr lang="ru-RU" dirty="0"/>
              <a:t> </a:t>
            </a:r>
            <a:r>
              <a:rPr lang="ru-RU" dirty="0" err="1"/>
              <a:t>уникнути</a:t>
            </a:r>
            <a:r>
              <a:rPr lang="ru-RU" dirty="0"/>
              <a:t> неточностей у </a:t>
            </a:r>
            <a:r>
              <a:rPr lang="ru-RU" dirty="0" err="1"/>
              <a:t>передачі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. Чудово, </a:t>
            </a:r>
            <a:r>
              <a:rPr lang="ru-RU" dirty="0" err="1"/>
              <a:t>якщо</a:t>
            </a:r>
            <a:r>
              <a:rPr lang="ru-RU" dirty="0"/>
              <a:t> тут же </a:t>
            </a:r>
            <a:r>
              <a:rPr lang="ru-RU" dirty="0" err="1"/>
              <a:t>будуть</a:t>
            </a:r>
            <a:r>
              <a:rPr lang="ru-RU" dirty="0"/>
              <a:t> </a:t>
            </a:r>
            <a:r>
              <a:rPr lang="ru-RU" dirty="0" err="1"/>
              <a:t>лежати</a:t>
            </a:r>
            <a:r>
              <a:rPr lang="ru-RU" dirty="0"/>
              <a:t> </a:t>
            </a:r>
            <a:r>
              <a:rPr lang="ru-RU" dirty="0" err="1"/>
              <a:t>фотографії</a:t>
            </a:r>
            <a:r>
              <a:rPr lang="ru-RU" dirty="0"/>
              <a:t> </a:t>
            </a:r>
            <a:r>
              <a:rPr lang="ru-RU" dirty="0" err="1"/>
              <a:t>відмінної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. </a:t>
            </a:r>
            <a:r>
              <a:rPr lang="ru-RU" dirty="0" err="1"/>
              <a:t>Тільки</a:t>
            </a:r>
            <a:r>
              <a:rPr lang="ru-RU" dirty="0"/>
              <a:t> не </a:t>
            </a:r>
            <a:r>
              <a:rPr lang="ru-RU" dirty="0" err="1"/>
              <a:t>столітньої</a:t>
            </a:r>
            <a:r>
              <a:rPr lang="ru-RU" dirty="0"/>
              <a:t> </a:t>
            </a:r>
            <a:r>
              <a:rPr lang="ru-RU" dirty="0" err="1"/>
              <a:t>давності</a:t>
            </a:r>
            <a:r>
              <a:rPr lang="ru-RU" dirty="0"/>
              <a:t> (до </a:t>
            </a:r>
            <a:r>
              <a:rPr lang="ru-RU" dirty="0" err="1"/>
              <a:t>речі</a:t>
            </a:r>
            <a:r>
              <a:rPr lang="ru-RU" dirty="0"/>
              <a:t>, </a:t>
            </a:r>
            <a:r>
              <a:rPr lang="ru-RU" dirty="0" err="1"/>
              <a:t>жінки</a:t>
            </a:r>
            <a:r>
              <a:rPr lang="ru-RU" dirty="0"/>
              <a:t> </a:t>
            </a:r>
            <a:r>
              <a:rPr lang="ru-RU" dirty="0" err="1"/>
              <a:t>люблять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</a:t>
            </a:r>
            <a:r>
              <a:rPr lang="ru-RU" dirty="0" err="1"/>
              <a:t>знімки</a:t>
            </a:r>
            <a:r>
              <a:rPr lang="ru-RU" dirty="0"/>
              <a:t>, на </a:t>
            </a:r>
            <a:r>
              <a:rPr lang="ru-RU" dirty="0" err="1"/>
              <a:t>яких</a:t>
            </a:r>
            <a:r>
              <a:rPr lang="ru-RU" dirty="0"/>
              <a:t> вони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молоді</a:t>
            </a:r>
            <a:r>
              <a:rPr lang="ru-RU" dirty="0"/>
              <a:t> і </a:t>
            </a:r>
            <a:r>
              <a:rPr lang="ru-RU" dirty="0" err="1"/>
              <a:t>красиві</a:t>
            </a:r>
            <a:r>
              <a:rPr lang="ru-RU" dirty="0"/>
              <a:t>»). Добре, коли на </a:t>
            </a:r>
            <a:r>
              <a:rPr lang="ru-RU" dirty="0" err="1"/>
              <a:t>фотографіях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сюжети</a:t>
            </a:r>
            <a:r>
              <a:rPr lang="ru-RU" dirty="0"/>
              <a:t> (портрет, за </a:t>
            </a:r>
            <a:r>
              <a:rPr lang="ru-RU" dirty="0" err="1"/>
              <a:t>робочим</a:t>
            </a:r>
            <a:r>
              <a:rPr lang="ru-RU" dirty="0"/>
              <a:t> столом, на </a:t>
            </a:r>
            <a:r>
              <a:rPr lang="ru-RU" dirty="0" err="1"/>
              <a:t>виробничому</a:t>
            </a:r>
            <a:r>
              <a:rPr lang="ru-RU" dirty="0"/>
              <a:t> </a:t>
            </a:r>
            <a:r>
              <a:rPr lang="ru-RU" dirty="0" err="1"/>
              <a:t>майданчику</a:t>
            </a:r>
            <a:r>
              <a:rPr lang="ru-RU" dirty="0"/>
              <a:t>, на </a:t>
            </a:r>
            <a:r>
              <a:rPr lang="ru-RU" dirty="0" err="1"/>
              <a:t>нараді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).</a:t>
            </a:r>
          </a:p>
          <a:p>
            <a:pPr algn="just"/>
            <a:r>
              <a:rPr lang="ru-RU" dirty="0" err="1"/>
              <a:t>Свіжий</a:t>
            </a:r>
            <a:r>
              <a:rPr lang="ru-RU" dirty="0"/>
              <a:t> </a:t>
            </a:r>
            <a:r>
              <a:rPr lang="ru-RU" dirty="0" err="1" smtClean="0"/>
              <a:t>пресреліз</a:t>
            </a:r>
            <a:r>
              <a:rPr lang="ru-RU" dirty="0" smtClean="0"/>
              <a:t> </a:t>
            </a:r>
            <a:r>
              <a:rPr lang="ru-RU" dirty="0"/>
              <a:t>— </a:t>
            </a:r>
            <a:r>
              <a:rPr lang="ru-RU" dirty="0" err="1"/>
              <a:t>остання</a:t>
            </a:r>
            <a:r>
              <a:rPr lang="ru-RU" dirty="0"/>
              <a:t> актуальна </a:t>
            </a:r>
            <a:r>
              <a:rPr lang="ru-RU" dirty="0" err="1"/>
              <a:t>інформація</a:t>
            </a:r>
            <a:r>
              <a:rPr lang="ru-RU" dirty="0"/>
              <a:t> про </a:t>
            </a:r>
            <a:r>
              <a:rPr lang="ru-RU" dirty="0" err="1"/>
              <a:t>компанії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б’є</a:t>
            </a:r>
            <a:r>
              <a:rPr lang="ru-RU" dirty="0"/>
              <a:t> </a:t>
            </a:r>
            <a:r>
              <a:rPr lang="ru-RU" dirty="0" err="1"/>
              <a:t>ключем</a:t>
            </a:r>
            <a:r>
              <a:rPr lang="ru-RU" dirty="0"/>
              <a:t>, </a:t>
            </a:r>
            <a:r>
              <a:rPr lang="ru-RU" dirty="0" err="1"/>
              <a:t>можна</a:t>
            </a:r>
            <a:r>
              <a:rPr lang="ru-RU" dirty="0"/>
              <a:t> три </a:t>
            </a:r>
            <a:r>
              <a:rPr lang="ru-RU" dirty="0" err="1"/>
              <a:t>свіжих</a:t>
            </a:r>
            <a:r>
              <a:rPr lang="ru-RU" dirty="0"/>
              <a:t> </a:t>
            </a:r>
            <a:r>
              <a:rPr lang="ru-RU" dirty="0" err="1" smtClean="0"/>
              <a:t>прес-релізи</a:t>
            </a:r>
            <a:r>
              <a:rPr lang="ru-RU" dirty="0" smtClean="0"/>
              <a:t> </a:t>
            </a:r>
            <a:r>
              <a:rPr lang="ru-RU" dirty="0"/>
              <a:t>(але на </a:t>
            </a:r>
            <a:r>
              <a:rPr lang="ru-RU" dirty="0" err="1"/>
              <a:t>різні</a:t>
            </a:r>
            <a:r>
              <a:rPr lang="ru-RU" dirty="0"/>
              <a:t> теми).</a:t>
            </a:r>
          </a:p>
          <a:p>
            <a:pPr algn="just"/>
            <a:r>
              <a:rPr lang="ru-RU" dirty="0" err="1"/>
              <a:t>Корпоративні</a:t>
            </a:r>
            <a:r>
              <a:rPr lang="ru-RU" dirty="0"/>
              <a:t> </a:t>
            </a:r>
            <a:r>
              <a:rPr lang="ru-RU" dirty="0" err="1"/>
              <a:t>фоторепортажі</a:t>
            </a:r>
            <a:r>
              <a:rPr lang="ru-RU" dirty="0"/>
              <a:t> з </a:t>
            </a:r>
            <a:r>
              <a:rPr lang="ru-RU" dirty="0" err="1"/>
              <a:t>заходів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брошур</a:t>
            </a:r>
            <a:r>
              <a:rPr lang="ru-RU" dirty="0"/>
              <a:t> і </a:t>
            </a:r>
            <a:r>
              <a:rPr lang="ru-RU" dirty="0" err="1"/>
              <a:t>візиток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взяти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Корпоративне</a:t>
            </a:r>
            <a:r>
              <a:rPr lang="ru-RU" dirty="0"/>
              <a:t> </a:t>
            </a:r>
            <a:r>
              <a:rPr lang="ru-RU" dirty="0" err="1"/>
              <a:t>видання</a:t>
            </a:r>
            <a:r>
              <a:rPr lang="ru-RU" dirty="0"/>
              <a:t> (</a:t>
            </a:r>
            <a:r>
              <a:rPr lang="ru-RU" dirty="0" err="1"/>
              <a:t>якщо</a:t>
            </a:r>
            <a:r>
              <a:rPr lang="ru-RU" dirty="0"/>
              <a:t> є). </a:t>
            </a:r>
            <a:r>
              <a:rPr lang="ru-RU" dirty="0" err="1"/>
              <a:t>Річний</a:t>
            </a:r>
            <a:r>
              <a:rPr lang="ru-RU" dirty="0"/>
              <a:t> </a:t>
            </a:r>
            <a:r>
              <a:rPr lang="ru-RU" dirty="0" err="1"/>
              <a:t>звіт</a:t>
            </a:r>
            <a:r>
              <a:rPr lang="ru-RU" dirty="0"/>
              <a:t> (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результати</a:t>
            </a:r>
            <a:r>
              <a:rPr lang="ru-RU" dirty="0"/>
              <a:t>,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 за </a:t>
            </a:r>
            <a:r>
              <a:rPr lang="ru-RU" dirty="0" err="1"/>
              <a:t>минулий</a:t>
            </a:r>
            <a:r>
              <a:rPr lang="ru-RU" dirty="0"/>
              <a:t> </a:t>
            </a:r>
            <a:r>
              <a:rPr lang="ru-RU" dirty="0" err="1"/>
              <a:t>рік</a:t>
            </a:r>
            <a:r>
              <a:rPr lang="ru-RU" dirty="0"/>
              <a:t>).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06090"/>
          </a:xfrm>
        </p:spPr>
        <p:txBody>
          <a:bodyPr/>
          <a:lstStyle/>
          <a:p>
            <a:r>
              <a:rPr lang="ru-RU" sz="1600" b="1" dirty="0" err="1"/>
              <a:t>Прес-кіт</a:t>
            </a:r>
            <a:r>
              <a:rPr lang="ru-RU" sz="1600" b="1" dirty="0"/>
              <a:t> </a:t>
            </a:r>
            <a:r>
              <a:rPr lang="ru-RU" sz="1600" b="1" dirty="0" err="1"/>
              <a:t>або</a:t>
            </a:r>
            <a:r>
              <a:rPr lang="ru-RU" sz="1600" b="1" dirty="0"/>
              <a:t> </a:t>
            </a:r>
            <a:r>
              <a:rPr lang="ru-RU" sz="1600" b="1" dirty="0" err="1"/>
              <a:t>корпоративне</a:t>
            </a:r>
            <a:r>
              <a:rPr lang="ru-RU" sz="1600" b="1" dirty="0"/>
              <a:t> </a:t>
            </a:r>
            <a:r>
              <a:rPr lang="ru-RU" sz="1600" b="1" dirty="0" err="1"/>
              <a:t>портфоліо</a:t>
            </a:r>
            <a:r>
              <a:rPr lang="ru-RU" sz="1600" b="1" dirty="0"/>
              <a:t/>
            </a:r>
            <a:br>
              <a:rPr lang="ru-RU" sz="1600" b="1" dirty="0"/>
            </a:br>
            <a:r>
              <a:rPr lang="en-US" sz="1600" cap="none" dirty="0" smtClean="0"/>
              <a:t>https://mykniga.com.ua/biograph/pres-kit-abo-korporativne-portfolio.html</a:t>
            </a:r>
            <a:endParaRPr lang="ru-RU" sz="1600" cap="none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621" y="0"/>
            <a:ext cx="4368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Інформаційна діяльність у політичній сфері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32" y="1484784"/>
            <a:ext cx="3733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0176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По </a:t>
            </a:r>
            <a:r>
              <a:rPr lang="ru-RU" sz="2400" dirty="0" err="1"/>
              <a:t>мірі</a:t>
            </a:r>
            <a:r>
              <a:rPr lang="ru-RU" sz="2400" dirty="0"/>
              <a:t> </a:t>
            </a:r>
            <a:r>
              <a:rPr lang="ru-RU" sz="2400" dirty="0" err="1"/>
              <a:t>необхідності</a:t>
            </a:r>
            <a:r>
              <a:rPr lang="ru-RU" sz="2400" dirty="0"/>
              <a:t> для </a:t>
            </a:r>
            <a:r>
              <a:rPr lang="ru-RU" sz="2400" dirty="0" err="1"/>
              <a:t>різних</a:t>
            </a:r>
            <a:r>
              <a:rPr lang="ru-RU" sz="2400" dirty="0"/>
              <a:t> </a:t>
            </a:r>
            <a:r>
              <a:rPr lang="ru-RU" sz="2400" dirty="0" err="1"/>
              <a:t>заходів</a:t>
            </a:r>
            <a:r>
              <a:rPr lang="ru-RU" sz="2400" dirty="0"/>
              <a:t> у </a:t>
            </a:r>
            <a:r>
              <a:rPr lang="ru-RU" sz="2400" dirty="0" err="1" smtClean="0"/>
              <a:t>прескіт</a:t>
            </a:r>
            <a:r>
              <a:rPr lang="ru-RU" sz="2400" dirty="0" smtClean="0"/>
              <a:t> </a:t>
            </a:r>
            <a:r>
              <a:rPr lang="ru-RU" sz="2400" dirty="0" err="1"/>
              <a:t>можуть</a:t>
            </a:r>
            <a:r>
              <a:rPr lang="ru-RU" sz="2400" dirty="0"/>
              <a:t> бути </a:t>
            </a:r>
            <a:r>
              <a:rPr lang="ru-RU" sz="2400" dirty="0" err="1"/>
              <a:t>додані</a:t>
            </a:r>
            <a:r>
              <a:rPr lang="ru-RU" sz="2400" dirty="0"/>
              <a:t>: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600200"/>
            <a:ext cx="8496944" cy="5257800"/>
          </a:xfrm>
        </p:spPr>
        <p:txBody>
          <a:bodyPr/>
          <a:lstStyle/>
          <a:p>
            <a:r>
              <a:rPr lang="ru-RU" sz="2400" dirty="0" smtClean="0"/>
              <a:t>план </a:t>
            </a:r>
            <a:r>
              <a:rPr lang="ru-RU" sz="2400" dirty="0" err="1"/>
              <a:t>заходів</a:t>
            </a:r>
            <a:r>
              <a:rPr lang="ru-RU" sz="2400" dirty="0"/>
              <a:t>;</a:t>
            </a:r>
          </a:p>
          <a:p>
            <a:r>
              <a:rPr lang="ru-RU" sz="2400" dirty="0"/>
              <a:t>список </a:t>
            </a:r>
            <a:r>
              <a:rPr lang="ru-RU" sz="2400" dirty="0" err="1"/>
              <a:t>запрошених</a:t>
            </a:r>
            <a:r>
              <a:rPr lang="ru-RU" sz="2400" dirty="0"/>
              <a:t> гостей;</a:t>
            </a:r>
          </a:p>
          <a:p>
            <a:r>
              <a:rPr lang="ru-RU" sz="2400" dirty="0" err="1"/>
              <a:t>візитки</a:t>
            </a:r>
            <a:r>
              <a:rPr lang="ru-RU" sz="2400" dirty="0"/>
              <a:t> </a:t>
            </a:r>
            <a:r>
              <a:rPr lang="ru-RU" sz="2400" dirty="0" err="1"/>
              <a:t>осіб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приймають</a:t>
            </a:r>
            <a:r>
              <a:rPr lang="ru-RU" sz="2400" dirty="0"/>
              <a:t> </a:t>
            </a:r>
            <a:r>
              <a:rPr lang="ru-RU" sz="2400" dirty="0" err="1"/>
              <a:t>рішення</a:t>
            </a:r>
            <a:r>
              <a:rPr lang="ru-RU" sz="2400" dirty="0"/>
              <a:t>;</a:t>
            </a:r>
          </a:p>
          <a:p>
            <a:r>
              <a:rPr lang="ru-RU" sz="2400" dirty="0" err="1"/>
              <a:t>копія</a:t>
            </a:r>
            <a:r>
              <a:rPr lang="ru-RU" sz="2400" dirty="0"/>
              <a:t> тексту </a:t>
            </a:r>
            <a:r>
              <a:rPr lang="ru-RU" sz="2400" dirty="0" err="1"/>
              <a:t>виступів</a:t>
            </a:r>
            <a:r>
              <a:rPr lang="ru-RU" sz="2400" dirty="0"/>
              <a:t> </a:t>
            </a:r>
            <a:r>
              <a:rPr lang="ru-RU" sz="2400" dirty="0" err="1"/>
              <a:t>доповідачів</a:t>
            </a:r>
            <a:r>
              <a:rPr lang="ru-RU" sz="2400" dirty="0"/>
              <a:t>;</a:t>
            </a:r>
          </a:p>
          <a:p>
            <a:r>
              <a:rPr lang="ru-RU" sz="2400" dirty="0" err="1"/>
              <a:t>іміджева</a:t>
            </a:r>
            <a:r>
              <a:rPr lang="ru-RU" sz="2400" dirty="0"/>
              <a:t> </a:t>
            </a:r>
            <a:r>
              <a:rPr lang="ru-RU" sz="2400" dirty="0" err="1"/>
              <a:t>стаття</a:t>
            </a:r>
            <a:r>
              <a:rPr lang="ru-RU" sz="2400" dirty="0"/>
              <a:t>, яка </a:t>
            </a:r>
            <a:r>
              <a:rPr lang="ru-RU" sz="2400" dirty="0" err="1"/>
              <a:t>доповнює</a:t>
            </a:r>
            <a:r>
              <a:rPr lang="ru-RU" sz="2400" dirty="0"/>
              <a:t> </a:t>
            </a:r>
            <a:r>
              <a:rPr lang="ru-RU" sz="2400" dirty="0" err="1"/>
              <a:t>прес-реліз</a:t>
            </a:r>
            <a:r>
              <a:rPr lang="ru-RU" sz="2400" dirty="0"/>
              <a:t>;</a:t>
            </a:r>
          </a:p>
          <a:p>
            <a:r>
              <a:rPr lang="ru-RU" sz="2400" dirty="0"/>
              <a:t>текст </a:t>
            </a:r>
            <a:r>
              <a:rPr lang="ru-RU" sz="2400" dirty="0" err="1"/>
              <a:t>звернення</a:t>
            </a:r>
            <a:r>
              <a:rPr lang="ru-RU" sz="2400" dirty="0"/>
              <a:t> </a:t>
            </a:r>
            <a:r>
              <a:rPr lang="ru-RU" sz="2400" dirty="0" err="1"/>
              <a:t>керівника</a:t>
            </a:r>
            <a:r>
              <a:rPr lang="ru-RU" sz="2400" dirty="0"/>
              <a:t> </a:t>
            </a:r>
            <a:r>
              <a:rPr lang="ru-RU" sz="2400" dirty="0" err="1"/>
              <a:t>компанії</a:t>
            </a:r>
            <a:r>
              <a:rPr lang="ru-RU" sz="2400" dirty="0"/>
              <a:t>;</a:t>
            </a:r>
          </a:p>
          <a:p>
            <a:r>
              <a:rPr lang="ru-RU" sz="2400" dirty="0" err="1"/>
              <a:t>відеопрезентація</a:t>
            </a:r>
            <a:r>
              <a:rPr lang="ru-RU" sz="2400" dirty="0"/>
              <a:t> </a:t>
            </a:r>
            <a:r>
              <a:rPr lang="ru-RU" sz="2400" dirty="0" err="1"/>
              <a:t>компанії</a:t>
            </a:r>
            <a:r>
              <a:rPr lang="ru-RU" sz="2400" dirty="0"/>
              <a:t>;</a:t>
            </a:r>
          </a:p>
          <a:p>
            <a:r>
              <a:rPr lang="ru-RU" sz="2400" dirty="0"/>
              <a:t>формуляр типу «</a:t>
            </a:r>
            <a:r>
              <a:rPr lang="ru-RU" sz="2400" dirty="0" err="1"/>
              <a:t>питання-відповідь</a:t>
            </a:r>
            <a:r>
              <a:rPr lang="ru-RU" sz="2400" dirty="0"/>
              <a:t>», в </a:t>
            </a:r>
            <a:r>
              <a:rPr lang="ru-RU" sz="2400" dirty="0" err="1"/>
              <a:t>якому</a:t>
            </a:r>
            <a:r>
              <a:rPr lang="ru-RU" sz="2400" dirty="0"/>
              <a:t> </a:t>
            </a:r>
            <a:r>
              <a:rPr lang="ru-RU" sz="2400" dirty="0" err="1"/>
              <a:t>вже</a:t>
            </a:r>
            <a:r>
              <a:rPr lang="ru-RU" sz="2400" dirty="0"/>
              <a:t> </a:t>
            </a:r>
            <a:r>
              <a:rPr lang="ru-RU" sz="2400" dirty="0" err="1"/>
              <a:t>відображено</a:t>
            </a:r>
            <a:r>
              <a:rPr lang="ru-RU" sz="2400" dirty="0"/>
              <a:t> </a:t>
            </a:r>
            <a:r>
              <a:rPr lang="ru-RU" sz="2400" dirty="0" err="1"/>
              <a:t>найбільш</a:t>
            </a:r>
            <a:r>
              <a:rPr lang="ru-RU" sz="2400" dirty="0"/>
              <a:t> </a:t>
            </a:r>
            <a:r>
              <a:rPr lang="ru-RU" sz="2400" dirty="0" err="1"/>
              <a:t>актуальні</a:t>
            </a:r>
            <a:r>
              <a:rPr lang="ru-RU" sz="2400" dirty="0"/>
              <a:t> </a:t>
            </a:r>
            <a:r>
              <a:rPr lang="ru-RU" sz="2400" dirty="0" err="1"/>
              <a:t>питання</a:t>
            </a:r>
            <a:r>
              <a:rPr lang="ru-RU" sz="2400" dirty="0"/>
              <a:t> та </a:t>
            </a:r>
            <a:r>
              <a:rPr lang="ru-RU" sz="2400" dirty="0" err="1"/>
              <a:t>аргументовані</a:t>
            </a:r>
            <a:r>
              <a:rPr lang="ru-RU" sz="2400" dirty="0"/>
              <a:t> </a:t>
            </a:r>
            <a:r>
              <a:rPr lang="ru-RU" sz="2400" dirty="0" err="1"/>
              <a:t>відповіді</a:t>
            </a:r>
            <a:r>
              <a:rPr lang="ru-RU" sz="2400" dirty="0"/>
              <a:t> на </a:t>
            </a:r>
            <a:r>
              <a:rPr lang="ru-RU" sz="2400" dirty="0" smtClean="0"/>
              <a:t>них….</a:t>
            </a:r>
            <a:endParaRPr lang="ru-RU" sz="2400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621" y="0"/>
            <a:ext cx="4368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Інформаційна діяльність у політичній сфері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017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uk-UA" sz="2400" dirty="0" smtClean="0"/>
              <a:t>1. Ознайомитися з офіційними сайтами політичних осіб і організацій, державних структур України і світу (</a:t>
            </a:r>
            <a:r>
              <a:rPr lang="en-US" sz="2400" dirty="0" smtClean="0"/>
              <a:t>3-5</a:t>
            </a:r>
            <a:r>
              <a:rPr lang="uk-UA" sz="2400" dirty="0" smtClean="0"/>
              <a:t>).</a:t>
            </a:r>
          </a:p>
          <a:p>
            <a:r>
              <a:rPr lang="uk-UA" sz="2400" dirty="0" smtClean="0"/>
              <a:t>2. Проаналізувати офіційні сторінки </a:t>
            </a:r>
            <a:r>
              <a:rPr lang="uk-UA" sz="2400" dirty="0"/>
              <a:t>політичних осіб і організацій, державних структур України і світу </a:t>
            </a:r>
            <a:r>
              <a:rPr lang="uk-UA" sz="2400" dirty="0" smtClean="0"/>
              <a:t>(відповідні до п.1). Вкажіть на схожість і відмінність. Переваги і недоліки</a:t>
            </a:r>
          </a:p>
          <a:p>
            <a:r>
              <a:rPr lang="uk-UA" sz="2400" dirty="0" smtClean="0"/>
              <a:t>3. Запропонуйте структуру і тематику матеріалів, які б ви розмістили на сайті обраного Вами політика, будучи його </a:t>
            </a:r>
            <a:r>
              <a:rPr lang="uk-UA" sz="2400" dirty="0" err="1" smtClean="0"/>
              <a:t>прессекретарем</a:t>
            </a:r>
            <a:r>
              <a:rPr lang="uk-UA" sz="2400" dirty="0" smtClean="0"/>
              <a:t>. </a:t>
            </a:r>
          </a:p>
          <a:p>
            <a:r>
              <a:rPr lang="uk-UA" sz="2400" dirty="0" smtClean="0"/>
              <a:t>4. Який стиль комунікації Вам імпонує, наведіть приклади сторінок політиків, які Вам сподобалися.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1141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uk-UA" sz="2400" dirty="0" smtClean="0"/>
              <a:t>1. Пресслужба</a:t>
            </a:r>
            <a:r>
              <a:rPr lang="uk-UA" sz="2400" dirty="0"/>
              <a:t>: </a:t>
            </a:r>
            <a:r>
              <a:rPr lang="uk-UA" sz="2400" dirty="0" smtClean="0"/>
              <a:t>посади, специфіка </a:t>
            </a:r>
            <a:r>
              <a:rPr lang="uk-UA" sz="2400" dirty="0"/>
              <a:t>роботи. Моніторинг. Підготовка інформації. </a:t>
            </a:r>
            <a:endParaRPr lang="uk-UA" sz="2400" dirty="0" smtClean="0"/>
          </a:p>
          <a:p>
            <a:pPr algn="just"/>
            <a:r>
              <a:rPr lang="uk-UA" sz="2400" dirty="0" smtClean="0"/>
              <a:t>2. </a:t>
            </a:r>
            <a:r>
              <a:rPr lang="uk-UA" sz="2400" dirty="0"/>
              <a:t>Ведення комунікації в інтернеті. Поняття «інформаційні сайти», «офіційні сторінки» </a:t>
            </a:r>
            <a:r>
              <a:rPr lang="uk-UA" sz="2400" dirty="0" err="1"/>
              <a:t>соцмереж</a:t>
            </a:r>
            <a:r>
              <a:rPr lang="uk-UA" sz="2400" dirty="0"/>
              <a:t>. Команда з розробки інформаційної складової. Робота команди </a:t>
            </a:r>
            <a:r>
              <a:rPr lang="uk-UA" sz="2400" dirty="0" err="1"/>
              <a:t>інформаційників</a:t>
            </a:r>
            <a:r>
              <a:rPr lang="uk-UA" sz="2400" dirty="0"/>
              <a:t> зі створення політичного іміджу. </a:t>
            </a:r>
          </a:p>
          <a:p>
            <a:r>
              <a:rPr lang="uk-UA" sz="2400" dirty="0" smtClean="0"/>
              <a:t>3. Робота з документацією. Види і жанри документації.</a:t>
            </a:r>
          </a:p>
          <a:p>
            <a:pPr algn="just"/>
            <a:r>
              <a:rPr lang="uk-UA" sz="2400" dirty="0" smtClean="0"/>
              <a:t>4. </a:t>
            </a:r>
            <a:r>
              <a:rPr lang="uk-UA" sz="2400" dirty="0"/>
              <a:t>Робота зі ЗМІ. </a:t>
            </a:r>
            <a:r>
              <a:rPr lang="uk-UA" sz="2400" dirty="0" err="1"/>
              <a:t>Медіатека</a:t>
            </a:r>
            <a:r>
              <a:rPr lang="uk-UA" sz="2400" dirty="0"/>
              <a:t>. Журналістський пул. Підготовка </a:t>
            </a:r>
            <a:r>
              <a:rPr lang="uk-UA" sz="2400" dirty="0" err="1"/>
              <a:t>пресрелізів</a:t>
            </a:r>
            <a:r>
              <a:rPr lang="uk-UA" sz="2400" dirty="0"/>
              <a:t>, </a:t>
            </a:r>
            <a:r>
              <a:rPr lang="uk-UA" sz="2400" dirty="0" err="1"/>
              <a:t>прескітів</a:t>
            </a:r>
            <a:r>
              <a:rPr lang="uk-UA" sz="2400" dirty="0"/>
              <a:t> для </a:t>
            </a:r>
            <a:r>
              <a:rPr lang="uk-UA" sz="2400" dirty="0" err="1"/>
              <a:t>подієвої</a:t>
            </a:r>
            <a:r>
              <a:rPr lang="uk-UA" sz="2400" dirty="0"/>
              <a:t> комунікації. Ведення </a:t>
            </a:r>
            <a:r>
              <a:rPr lang="uk-UA" sz="2400" dirty="0" err="1"/>
              <a:t>пресконференцій</a:t>
            </a:r>
            <a:r>
              <a:rPr lang="uk-UA" sz="2400" dirty="0"/>
              <a:t>, брифінгів, </a:t>
            </a:r>
            <a:r>
              <a:rPr lang="uk-UA" sz="2400" dirty="0" err="1"/>
              <a:t>престурів</a:t>
            </a:r>
            <a:r>
              <a:rPr lang="uk-UA" sz="2400" dirty="0"/>
              <a:t>. Акредитація журналістів.</a:t>
            </a:r>
          </a:p>
          <a:p>
            <a:pPr algn="just"/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621" y="0"/>
            <a:ext cx="4368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Інформаційна діяльність у політичній сфері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2552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621" y="0"/>
            <a:ext cx="4368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Інформаційна діяльність у політичній сфері</a:t>
            </a:r>
            <a:endParaRPr lang="ru-RU" dirty="0"/>
          </a:p>
        </p:txBody>
      </p:sp>
      <p:pic>
        <p:nvPicPr>
          <p:cNvPr id="1026" name="Picture 2" descr="Перший слайд презентації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8132"/>
            <a:ext cx="8648519" cy="572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95953" y="6165304"/>
            <a:ext cx="5382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https://moodle.znu.edu.ua/mod/url/view.php?id=265955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0176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621" y="0"/>
            <a:ext cx="4368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Інформаційна діяльність у політичній сфері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81730"/>
            <a:ext cx="8280920" cy="5987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0176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dirty="0"/>
              <a:t>Катерина </a:t>
            </a:r>
            <a:r>
              <a:rPr lang="ru-RU" sz="2000" b="1" dirty="0" err="1" smtClean="0"/>
              <a:t>Кролевська</a:t>
            </a:r>
            <a:r>
              <a:rPr lang="ru-RU" sz="2000" b="1" dirty="0" smtClean="0"/>
              <a:t>. 10 </a:t>
            </a:r>
            <a:r>
              <a:rPr lang="ru-RU" sz="2000" b="1" dirty="0" err="1"/>
              <a:t>порад</a:t>
            </a:r>
            <a:r>
              <a:rPr lang="ru-RU" sz="2000" b="1" dirty="0"/>
              <a:t> для </a:t>
            </a:r>
            <a:r>
              <a:rPr lang="ru-RU" sz="2000" b="1" dirty="0" err="1"/>
              <a:t>професійних</a:t>
            </a:r>
            <a:r>
              <a:rPr lang="ru-RU" sz="2000" b="1" dirty="0"/>
              <a:t> </a:t>
            </a:r>
            <a:r>
              <a:rPr lang="ru-RU" sz="2000" b="1" dirty="0" err="1" smtClean="0"/>
              <a:t>пресслужб</a:t>
            </a:r>
            <a:r>
              <a:rPr lang="ru-RU" sz="2000" b="1" dirty="0"/>
              <a:t>. </a:t>
            </a:r>
            <a:r>
              <a:rPr lang="ru-RU" sz="2000" b="1" dirty="0" smtClean="0"/>
              <a:t>«</a:t>
            </a:r>
            <a:r>
              <a:rPr lang="ru-RU" sz="2000" b="1" dirty="0" err="1" smtClean="0"/>
              <a:t>заповідІ</a:t>
            </a:r>
            <a:r>
              <a:rPr lang="ru-RU" sz="2000" b="1" dirty="0" smtClean="0"/>
              <a:t>» </a:t>
            </a:r>
            <a:r>
              <a:rPr lang="ru-RU" sz="2000" b="1" dirty="0" err="1"/>
              <a:t>хорошого</a:t>
            </a:r>
            <a:r>
              <a:rPr lang="ru-RU" sz="2000" b="1" dirty="0"/>
              <a:t> </a:t>
            </a:r>
            <a:r>
              <a:rPr lang="ru-RU" sz="2000" b="1" dirty="0" err="1" smtClean="0"/>
              <a:t>прессекретаря</a:t>
            </a:r>
            <a:r>
              <a:rPr lang="ru-RU" sz="2000" b="1" dirty="0"/>
              <a:t>:</a:t>
            </a:r>
            <a:br>
              <a:rPr lang="ru-RU" sz="2000" b="1" dirty="0"/>
            </a:b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124744"/>
            <a:ext cx="8568952" cy="5733256"/>
          </a:xfrm>
        </p:spPr>
        <p:txBody>
          <a:bodyPr>
            <a:normAutofit/>
          </a:bodyPr>
          <a:lstStyle/>
          <a:p>
            <a:endParaRPr lang="ru-RU" dirty="0"/>
          </a:p>
          <a:p>
            <a:pPr algn="just">
              <a:buFont typeface="+mj-lt"/>
              <a:buAutoNum type="arabicPeriod"/>
            </a:pPr>
            <a:r>
              <a:rPr lang="ru-RU" b="1" dirty="0" err="1"/>
              <a:t>Завжди</a:t>
            </a:r>
            <a:r>
              <a:rPr lang="ru-RU" b="1" dirty="0"/>
              <a:t> будьте на </a:t>
            </a:r>
            <a:r>
              <a:rPr lang="ru-RU" b="1" dirty="0" err="1"/>
              <a:t>зв’язку</a:t>
            </a:r>
            <a:r>
              <a:rPr lang="ru-RU" b="1" dirty="0"/>
              <a:t> (з </a:t>
            </a:r>
            <a:r>
              <a:rPr lang="ru-RU" b="1" dirty="0" err="1"/>
              <a:t>розвитком</a:t>
            </a:r>
            <a:r>
              <a:rPr lang="ru-RU" b="1" dirty="0"/>
              <a:t> </a:t>
            </a:r>
            <a:r>
              <a:rPr lang="ru-RU" b="1" dirty="0" err="1"/>
              <a:t>інтернету</a:t>
            </a:r>
            <a:r>
              <a:rPr lang="ru-RU" b="1" dirty="0"/>
              <a:t> Ви </a:t>
            </a:r>
            <a:r>
              <a:rPr lang="ru-RU" b="1" dirty="0" err="1"/>
              <a:t>маєте</a:t>
            </a:r>
            <a:r>
              <a:rPr lang="ru-RU" b="1" dirty="0"/>
              <a:t> бути </a:t>
            </a:r>
            <a:r>
              <a:rPr lang="ru-RU" b="1" dirty="0" err="1"/>
              <a:t>доступні</a:t>
            </a:r>
            <a:r>
              <a:rPr lang="ru-RU" b="1" dirty="0"/>
              <a:t> для </a:t>
            </a:r>
            <a:r>
              <a:rPr lang="ru-RU" b="1" dirty="0" err="1"/>
              <a:t>журналістів</a:t>
            </a:r>
            <a:r>
              <a:rPr lang="ru-RU" b="1" dirty="0"/>
              <a:t> </a:t>
            </a:r>
            <a:r>
              <a:rPr lang="ru-RU" b="1" dirty="0" err="1"/>
              <a:t>постійно</a:t>
            </a:r>
            <a:r>
              <a:rPr lang="ru-RU" b="1" dirty="0"/>
              <a:t>, </a:t>
            </a:r>
            <a:r>
              <a:rPr lang="ru-RU" b="1" dirty="0" err="1"/>
              <a:t>хоча</a:t>
            </a:r>
            <a:r>
              <a:rPr lang="ru-RU" b="1" dirty="0"/>
              <a:t> б по телефону);</a:t>
            </a:r>
          </a:p>
          <a:p>
            <a:pPr algn="just">
              <a:buFont typeface="+mj-lt"/>
              <a:buAutoNum type="arabicPeriod"/>
            </a:pPr>
            <a:r>
              <a:rPr lang="ru-RU" b="1" dirty="0"/>
              <a:t>Будьте «в </a:t>
            </a:r>
            <a:r>
              <a:rPr lang="ru-RU" b="1" dirty="0" err="1"/>
              <a:t>темі</a:t>
            </a:r>
            <a:r>
              <a:rPr lang="ru-RU" b="1" dirty="0"/>
              <a:t>» </a:t>
            </a:r>
            <a:r>
              <a:rPr lang="ru-RU" b="1" dirty="0" smtClean="0"/>
              <a:t>(стежте за </a:t>
            </a:r>
            <a:r>
              <a:rPr lang="ru-RU" b="1" dirty="0" err="1"/>
              <a:t>діями</a:t>
            </a:r>
            <a:r>
              <a:rPr lang="ru-RU" b="1" dirty="0"/>
              <a:t> </a:t>
            </a:r>
            <a:r>
              <a:rPr lang="ru-RU" b="1" dirty="0" err="1"/>
              <a:t>своїх</a:t>
            </a:r>
            <a:r>
              <a:rPr lang="ru-RU" b="1" dirty="0"/>
              <a:t> </a:t>
            </a:r>
            <a:r>
              <a:rPr lang="ru-RU" b="1" dirty="0" err="1"/>
              <a:t>колег</a:t>
            </a:r>
            <a:r>
              <a:rPr lang="ru-RU" b="1" dirty="0"/>
              <a:t> в </a:t>
            </a:r>
            <a:r>
              <a:rPr lang="ru-RU" b="1" dirty="0" err="1"/>
              <a:t>організації</a:t>
            </a:r>
            <a:r>
              <a:rPr lang="ru-RU" b="1" dirty="0"/>
              <a:t>, </a:t>
            </a:r>
            <a:r>
              <a:rPr lang="ru-RU" b="1" dirty="0" err="1"/>
              <a:t>щоб</a:t>
            </a:r>
            <a:r>
              <a:rPr lang="ru-RU" b="1" dirty="0"/>
              <a:t> </a:t>
            </a:r>
            <a:r>
              <a:rPr lang="ru-RU" b="1" dirty="0" err="1"/>
              <a:t>мати</a:t>
            </a:r>
            <a:r>
              <a:rPr lang="ru-RU" b="1" dirty="0"/>
              <a:t> </a:t>
            </a:r>
            <a:r>
              <a:rPr lang="ru-RU" b="1" dirty="0" err="1"/>
              <a:t>актуальну</a:t>
            </a:r>
            <a:r>
              <a:rPr lang="ru-RU" b="1" dirty="0"/>
              <a:t> </a:t>
            </a:r>
            <a:r>
              <a:rPr lang="ru-RU" b="1" dirty="0" err="1"/>
              <a:t>інформацію</a:t>
            </a:r>
            <a:r>
              <a:rPr lang="ru-RU" b="1" dirty="0"/>
              <a:t> у </a:t>
            </a:r>
            <a:r>
              <a:rPr lang="ru-RU" b="1" dirty="0" err="1"/>
              <a:t>випадку</a:t>
            </a:r>
            <a:r>
              <a:rPr lang="ru-RU" b="1" dirty="0"/>
              <a:t> </a:t>
            </a:r>
            <a:r>
              <a:rPr lang="ru-RU" b="1" dirty="0" err="1"/>
              <a:t>несподіваних</a:t>
            </a:r>
            <a:r>
              <a:rPr lang="ru-RU" b="1" dirty="0"/>
              <a:t> </a:t>
            </a:r>
            <a:r>
              <a:rPr lang="ru-RU" b="1" dirty="0" err="1"/>
              <a:t>дзвінків</a:t>
            </a:r>
            <a:r>
              <a:rPr lang="ru-RU" b="1" dirty="0"/>
              <a:t> </a:t>
            </a:r>
            <a:r>
              <a:rPr lang="ru-RU" b="1" dirty="0" err="1"/>
              <a:t>журналістів</a:t>
            </a:r>
            <a:r>
              <a:rPr lang="ru-RU" b="1" dirty="0"/>
              <a:t>);</a:t>
            </a:r>
          </a:p>
          <a:p>
            <a:pPr algn="just">
              <a:buFont typeface="+mj-lt"/>
              <a:buAutoNum type="arabicPeriod"/>
            </a:pPr>
            <a:r>
              <a:rPr lang="ru-RU" b="1" dirty="0" err="1"/>
              <a:t>Хороші</a:t>
            </a:r>
            <a:r>
              <a:rPr lang="ru-RU" b="1" dirty="0"/>
              <a:t> </a:t>
            </a:r>
            <a:r>
              <a:rPr lang="ru-RU" b="1" dirty="0" err="1"/>
              <a:t>стосунки</a:t>
            </a:r>
            <a:r>
              <a:rPr lang="ru-RU" b="1" dirty="0"/>
              <a:t> з </a:t>
            </a:r>
            <a:r>
              <a:rPr lang="ru-RU" b="1" dirty="0" err="1"/>
              <a:t>журналістами</a:t>
            </a:r>
            <a:r>
              <a:rPr lang="ru-RU" b="1" dirty="0"/>
              <a:t> та редакторами </a:t>
            </a:r>
            <a:r>
              <a:rPr lang="ru-RU" b="1" dirty="0" err="1"/>
              <a:t>зроблять</a:t>
            </a:r>
            <a:r>
              <a:rPr lang="ru-RU" b="1" dirty="0"/>
              <a:t> Вам </a:t>
            </a:r>
            <a:r>
              <a:rPr lang="ru-RU" b="1" dirty="0" err="1"/>
              <a:t>хорошу</a:t>
            </a:r>
            <a:r>
              <a:rPr lang="ru-RU" b="1" dirty="0"/>
              <a:t> </a:t>
            </a:r>
            <a:r>
              <a:rPr lang="ru-RU" b="1" dirty="0" err="1"/>
              <a:t>послугу</a:t>
            </a:r>
            <a:r>
              <a:rPr lang="ru-RU" b="1" dirty="0"/>
              <a:t>;</a:t>
            </a:r>
          </a:p>
          <a:p>
            <a:pPr algn="just">
              <a:buFont typeface="+mj-lt"/>
              <a:buAutoNum type="arabicPeriod"/>
            </a:pPr>
            <a:r>
              <a:rPr lang="ru-RU" b="1" dirty="0"/>
              <a:t>Будьте </a:t>
            </a:r>
            <a:r>
              <a:rPr lang="ru-RU" b="1" dirty="0" err="1"/>
              <a:t>пунктуальні</a:t>
            </a:r>
            <a:r>
              <a:rPr lang="ru-RU" b="1" dirty="0"/>
              <a:t> і </a:t>
            </a:r>
            <a:r>
              <a:rPr lang="ru-RU" b="1" dirty="0" err="1"/>
              <a:t>чесні</a:t>
            </a:r>
            <a:r>
              <a:rPr lang="ru-RU" b="1" dirty="0"/>
              <a:t>;</a:t>
            </a:r>
          </a:p>
          <a:p>
            <a:pPr algn="just">
              <a:buFont typeface="+mj-lt"/>
              <a:buAutoNum type="arabicPeriod"/>
            </a:pPr>
            <a:r>
              <a:rPr lang="ru-RU" b="1" dirty="0"/>
              <a:t>Давайте свободу </a:t>
            </a:r>
            <a:r>
              <a:rPr lang="ru-RU" b="1" dirty="0" err="1"/>
              <a:t>пресі</a:t>
            </a:r>
            <a:r>
              <a:rPr lang="ru-RU" b="1" dirty="0"/>
              <a:t>, але </a:t>
            </a:r>
            <a:r>
              <a:rPr lang="ru-RU" b="1" dirty="0" smtClean="0"/>
              <a:t>стежте, </a:t>
            </a:r>
            <a:r>
              <a:rPr lang="ru-RU" b="1" dirty="0" err="1"/>
              <a:t>щоб</a:t>
            </a:r>
            <a:r>
              <a:rPr lang="ru-RU" b="1" dirty="0"/>
              <a:t> </a:t>
            </a:r>
            <a:r>
              <a:rPr lang="ru-RU" b="1" dirty="0" err="1"/>
              <a:t>інформація</a:t>
            </a:r>
            <a:r>
              <a:rPr lang="ru-RU" b="1" dirty="0"/>
              <a:t> доходила до </a:t>
            </a:r>
            <a:r>
              <a:rPr lang="ru-RU" b="1" dirty="0" err="1"/>
              <a:t>читачів</a:t>
            </a:r>
            <a:r>
              <a:rPr lang="ru-RU" b="1" dirty="0"/>
              <a:t>;</a:t>
            </a:r>
          </a:p>
          <a:p>
            <a:pPr algn="just">
              <a:buFont typeface="+mj-lt"/>
              <a:buAutoNum type="arabicPeriod"/>
            </a:pPr>
            <a:r>
              <a:rPr lang="ru-RU" b="1" dirty="0" err="1"/>
              <a:t>Моніторте</a:t>
            </a:r>
            <a:r>
              <a:rPr lang="ru-RU" b="1" dirty="0"/>
              <a:t> ЗМІ та </a:t>
            </a:r>
            <a:r>
              <a:rPr lang="ru-RU" b="1" dirty="0" err="1"/>
              <a:t>соцмережі</a:t>
            </a:r>
            <a:r>
              <a:rPr lang="ru-RU" b="1" dirty="0"/>
              <a:t>;</a:t>
            </a:r>
          </a:p>
          <a:p>
            <a:pPr algn="just">
              <a:buFont typeface="+mj-lt"/>
              <a:buAutoNum type="arabicPeriod"/>
            </a:pPr>
            <a:r>
              <a:rPr lang="ru-RU" b="1" dirty="0" err="1"/>
              <a:t>Відповідайте</a:t>
            </a:r>
            <a:r>
              <a:rPr lang="ru-RU" b="1" dirty="0"/>
              <a:t> на </a:t>
            </a:r>
            <a:r>
              <a:rPr lang="ru-RU" b="1" dirty="0" err="1"/>
              <a:t>листи</a:t>
            </a:r>
            <a:r>
              <a:rPr lang="ru-RU" b="1" dirty="0"/>
              <a:t> та </a:t>
            </a:r>
            <a:r>
              <a:rPr lang="ru-RU" b="1" dirty="0" err="1"/>
              <a:t>дзвінки</a:t>
            </a:r>
            <a:r>
              <a:rPr lang="ru-RU" b="1" dirty="0"/>
              <a:t> (</a:t>
            </a:r>
            <a:r>
              <a:rPr lang="ru-RU" b="1" dirty="0" err="1"/>
              <a:t>навіть</a:t>
            </a:r>
            <a:r>
              <a:rPr lang="ru-RU" b="1" dirty="0"/>
              <a:t> </a:t>
            </a:r>
            <a:r>
              <a:rPr lang="ru-RU" b="1" dirty="0" err="1"/>
              <a:t>якщо</a:t>
            </a:r>
            <a:r>
              <a:rPr lang="ru-RU" b="1" dirty="0"/>
              <a:t> не </a:t>
            </a:r>
            <a:r>
              <a:rPr lang="ru-RU" b="1" dirty="0" err="1"/>
              <a:t>змогли</a:t>
            </a:r>
            <a:r>
              <a:rPr lang="ru-RU" b="1" dirty="0"/>
              <a:t> </a:t>
            </a:r>
            <a:r>
              <a:rPr lang="ru-RU" b="1" dirty="0" err="1"/>
              <a:t>дістати</a:t>
            </a:r>
            <a:r>
              <a:rPr lang="ru-RU" b="1" dirty="0"/>
              <a:t> </a:t>
            </a:r>
            <a:r>
              <a:rPr lang="ru-RU" b="1" dirty="0" err="1"/>
              <a:t>інформацію</a:t>
            </a:r>
            <a:r>
              <a:rPr lang="ru-RU" b="1" dirty="0"/>
              <a:t>, яку просили </a:t>
            </a:r>
            <a:r>
              <a:rPr lang="ru-RU" b="1" dirty="0" err="1"/>
              <a:t>журналісти</a:t>
            </a:r>
            <a:r>
              <a:rPr lang="ru-RU" b="1" dirty="0"/>
              <a:t> — все одно </a:t>
            </a:r>
            <a:r>
              <a:rPr lang="ru-RU" b="1" dirty="0" err="1"/>
              <a:t>передзвоніть</a:t>
            </a:r>
            <a:r>
              <a:rPr lang="ru-RU" b="1" dirty="0"/>
              <a:t> і </a:t>
            </a:r>
            <a:r>
              <a:rPr lang="ru-RU" b="1" dirty="0" err="1"/>
              <a:t>поясніть</a:t>
            </a:r>
            <a:r>
              <a:rPr lang="ru-RU" b="1" dirty="0"/>
              <a:t> </a:t>
            </a:r>
            <a:r>
              <a:rPr lang="ru-RU" b="1" dirty="0" err="1"/>
              <a:t>це</a:t>
            </a:r>
            <a:r>
              <a:rPr lang="ru-RU" b="1" dirty="0"/>
              <a:t>);</a:t>
            </a:r>
          </a:p>
          <a:p>
            <a:pPr algn="just">
              <a:buFont typeface="+mj-lt"/>
              <a:buAutoNum type="arabicPeriod"/>
            </a:pPr>
            <a:r>
              <a:rPr lang="ru-RU" b="1" dirty="0" err="1"/>
              <a:t>Пишіть</a:t>
            </a:r>
            <a:r>
              <a:rPr lang="ru-RU" b="1" dirty="0"/>
              <a:t> </a:t>
            </a:r>
            <a:r>
              <a:rPr lang="ru-RU" b="1" dirty="0" err="1"/>
              <a:t>хороші</a:t>
            </a:r>
            <a:r>
              <a:rPr lang="ru-RU" b="1" dirty="0"/>
              <a:t> </a:t>
            </a:r>
            <a:r>
              <a:rPr lang="ru-RU" b="1" dirty="0" err="1"/>
              <a:t>матеріали</a:t>
            </a:r>
            <a:r>
              <a:rPr lang="ru-RU" b="1" dirty="0"/>
              <a:t> </a:t>
            </a:r>
            <a:r>
              <a:rPr lang="ru-RU" b="1" dirty="0" err="1"/>
              <a:t>самотужки</a:t>
            </a:r>
            <a:r>
              <a:rPr lang="ru-RU" b="1" dirty="0"/>
              <a:t> і </a:t>
            </a:r>
            <a:r>
              <a:rPr lang="ru-RU" b="1" dirty="0" err="1"/>
              <a:t>розсилайте</a:t>
            </a:r>
            <a:r>
              <a:rPr lang="ru-RU" b="1" dirty="0"/>
              <a:t> </a:t>
            </a:r>
            <a:r>
              <a:rPr lang="ru-RU" b="1" dirty="0" err="1"/>
              <a:t>їх</a:t>
            </a:r>
            <a:r>
              <a:rPr lang="ru-RU" b="1" dirty="0"/>
              <a:t> </a:t>
            </a:r>
            <a:r>
              <a:rPr lang="ru-RU" b="1" dirty="0" err="1"/>
              <a:t>усюди</a:t>
            </a:r>
            <a:r>
              <a:rPr lang="ru-RU" b="1" dirty="0"/>
              <a:t>;</a:t>
            </a:r>
          </a:p>
          <a:p>
            <a:pPr algn="just">
              <a:buFont typeface="+mj-lt"/>
              <a:buAutoNum type="arabicPeriod"/>
            </a:pPr>
            <a:r>
              <a:rPr lang="ru-RU" b="1" dirty="0" err="1"/>
              <a:t>Робіть</a:t>
            </a:r>
            <a:r>
              <a:rPr lang="ru-RU" b="1" dirty="0"/>
              <a:t> </a:t>
            </a:r>
            <a:r>
              <a:rPr lang="ru-RU" b="1" dirty="0" err="1"/>
              <a:t>хороші</a:t>
            </a:r>
            <a:r>
              <a:rPr lang="ru-RU" b="1" dirty="0"/>
              <a:t> </a:t>
            </a:r>
            <a:r>
              <a:rPr lang="ru-RU" b="1" dirty="0" err="1"/>
              <a:t>прес-релізи</a:t>
            </a:r>
            <a:r>
              <a:rPr lang="ru-RU" b="1" dirty="0"/>
              <a:t>;</a:t>
            </a:r>
          </a:p>
          <a:p>
            <a:pPr algn="just">
              <a:buFont typeface="+mj-lt"/>
              <a:buAutoNum type="arabicPeriod"/>
            </a:pPr>
            <a:r>
              <a:rPr lang="ru-RU" b="1" dirty="0" err="1"/>
              <a:t>Робіть</a:t>
            </a:r>
            <a:r>
              <a:rPr lang="ru-RU" b="1" dirty="0"/>
              <a:t> фото </a:t>
            </a:r>
            <a:r>
              <a:rPr lang="ru-RU" b="1" dirty="0" err="1"/>
              <a:t>самотужки</a:t>
            </a:r>
            <a:r>
              <a:rPr lang="ru-RU" b="1" dirty="0"/>
              <a:t> і </a:t>
            </a:r>
            <a:r>
              <a:rPr lang="ru-RU" b="1" dirty="0" err="1"/>
              <a:t>потім</a:t>
            </a:r>
            <a:r>
              <a:rPr lang="ru-RU" b="1" dirty="0"/>
              <a:t> </a:t>
            </a:r>
            <a:r>
              <a:rPr lang="ru-RU" b="1" dirty="0" err="1"/>
              <a:t>розсилайте</a:t>
            </a:r>
            <a:r>
              <a:rPr lang="ru-RU" b="1" dirty="0"/>
              <a:t> </a:t>
            </a:r>
            <a:r>
              <a:rPr lang="ru-RU" b="1" dirty="0" err="1"/>
              <a:t>їх</a:t>
            </a:r>
            <a:r>
              <a:rPr lang="ru-RU" b="1" dirty="0"/>
              <a:t> разом з </a:t>
            </a:r>
            <a:r>
              <a:rPr lang="ru-RU" b="1" dirty="0" err="1"/>
              <a:t>прес-релізом</a:t>
            </a:r>
            <a:r>
              <a:rPr lang="ru-RU" b="1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621" y="0"/>
            <a:ext cx="4368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dirty="0"/>
              <a:t>Інформаційна діяльність у політичній сфері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5964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634082"/>
          </a:xfrm>
        </p:spPr>
        <p:txBody>
          <a:bodyPr/>
          <a:lstStyle/>
          <a:p>
            <a:r>
              <a:rPr lang="uk-UA" dirty="0" smtClean="0"/>
              <a:t>Інформаційні сайти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75" y="836712"/>
            <a:ext cx="4344144" cy="3258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389868" cy="329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692" y="3292401"/>
            <a:ext cx="4939308" cy="3704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8274" y="4077072"/>
            <a:ext cx="388843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endParaRPr lang="ru-RU" dirty="0"/>
          </a:p>
          <a:p>
            <a:r>
              <a:rPr lang="ru-RU" sz="1600" b="1" dirty="0" err="1" smtClean="0"/>
              <a:t>Інформаційний</a:t>
            </a:r>
            <a:r>
              <a:rPr lang="ru-RU" sz="1600" dirty="0"/>
              <a:t> портал </a:t>
            </a:r>
            <a:r>
              <a:rPr lang="ru-RU" sz="1600" dirty="0" err="1"/>
              <a:t>або</a:t>
            </a:r>
            <a:r>
              <a:rPr lang="ru-RU" sz="1600" dirty="0"/>
              <a:t> веб-портал – </a:t>
            </a:r>
            <a:r>
              <a:rPr lang="ru-RU" sz="1600" dirty="0" err="1"/>
              <a:t>це</a:t>
            </a:r>
            <a:r>
              <a:rPr lang="ru-RU" sz="1600" dirty="0"/>
              <a:t> </a:t>
            </a:r>
            <a:r>
              <a:rPr lang="ru-RU" sz="1600" b="1" dirty="0"/>
              <a:t>сайт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містить</a:t>
            </a:r>
            <a:r>
              <a:rPr lang="ru-RU" sz="1600" dirty="0"/>
              <a:t> </a:t>
            </a:r>
            <a:r>
              <a:rPr lang="ru-RU" sz="1600" dirty="0" err="1"/>
              <a:t>вичерпний</a:t>
            </a:r>
            <a:r>
              <a:rPr lang="ru-RU" sz="1600" dirty="0"/>
              <a:t> </a:t>
            </a:r>
            <a:r>
              <a:rPr lang="ru-RU" sz="1600" dirty="0" err="1"/>
              <a:t>обсяг</a:t>
            </a:r>
            <a:r>
              <a:rPr lang="ru-RU" sz="1600" dirty="0"/>
              <a:t> </a:t>
            </a:r>
            <a:r>
              <a:rPr lang="ru-RU" sz="1600" dirty="0" err="1"/>
              <a:t>інформації</a:t>
            </a:r>
            <a:r>
              <a:rPr lang="ru-RU" sz="1600" dirty="0"/>
              <a:t> з </a:t>
            </a:r>
            <a:r>
              <a:rPr lang="ru-RU" sz="1600" dirty="0" err="1"/>
              <a:t>певної</a:t>
            </a:r>
            <a:r>
              <a:rPr lang="ru-RU" sz="1600" dirty="0"/>
              <a:t> тематики (</a:t>
            </a:r>
            <a:r>
              <a:rPr lang="ru-RU" sz="1600" dirty="0" err="1"/>
              <a:t>чи</a:t>
            </a:r>
            <a:r>
              <a:rPr lang="ru-RU" sz="1600" dirty="0"/>
              <a:t> </a:t>
            </a:r>
            <a:r>
              <a:rPr lang="ru-RU" sz="1600" dirty="0" err="1"/>
              <a:t>відразу</a:t>
            </a:r>
            <a:r>
              <a:rPr lang="ru-RU" sz="1600" dirty="0"/>
              <a:t> </a:t>
            </a:r>
            <a:r>
              <a:rPr lang="ru-RU" sz="1600" dirty="0" err="1"/>
              <a:t>декількох</a:t>
            </a:r>
            <a:r>
              <a:rPr lang="ru-RU" sz="1600" dirty="0"/>
              <a:t> темах) </a:t>
            </a:r>
            <a:r>
              <a:rPr lang="ru-RU" sz="1600" dirty="0" err="1"/>
              <a:t>або</a:t>
            </a:r>
            <a:r>
              <a:rPr lang="ru-RU" sz="1600" dirty="0"/>
              <a:t> </a:t>
            </a:r>
            <a:r>
              <a:rPr lang="ru-RU" sz="1600" b="1" dirty="0" err="1"/>
              <a:t>сайти</a:t>
            </a:r>
            <a:r>
              <a:rPr lang="ru-RU" sz="1600" dirty="0"/>
              <a:t> новин. </a:t>
            </a:r>
            <a:r>
              <a:rPr lang="ru-RU" sz="1600" dirty="0" smtClean="0"/>
              <a:t>...</a:t>
            </a:r>
          </a:p>
          <a:p>
            <a:r>
              <a:rPr lang="ru-RU" sz="1600" dirty="0"/>
              <a:t> </a:t>
            </a:r>
            <a:r>
              <a:rPr lang="ru-RU" sz="1600" b="1" dirty="0" err="1"/>
              <a:t>Сайти</a:t>
            </a:r>
            <a:r>
              <a:rPr lang="ru-RU" sz="1600" dirty="0"/>
              <a:t> такого типу </a:t>
            </a:r>
            <a:r>
              <a:rPr lang="ru-RU" sz="1600" dirty="0" err="1"/>
              <a:t>мають</a:t>
            </a:r>
            <a:r>
              <a:rPr lang="ru-RU" sz="1600" dirty="0"/>
              <a:t> </a:t>
            </a:r>
            <a:r>
              <a:rPr lang="ru-RU" sz="1600" dirty="0" err="1"/>
              <a:t>складну</a:t>
            </a:r>
            <a:r>
              <a:rPr lang="ru-RU" sz="1600" dirty="0"/>
              <a:t> структуру і </a:t>
            </a:r>
            <a:r>
              <a:rPr lang="ru-RU" sz="1600" dirty="0" err="1"/>
              <a:t>навігацію</a:t>
            </a:r>
            <a:r>
              <a:rPr lang="ru-RU" sz="1600" dirty="0"/>
              <a:t> і </a:t>
            </a:r>
            <a:r>
              <a:rPr lang="ru-RU" sz="1600" dirty="0" err="1"/>
              <a:t>містять</a:t>
            </a:r>
            <a:r>
              <a:rPr lang="ru-RU" sz="1600" dirty="0"/>
              <a:t> </a:t>
            </a:r>
            <a:r>
              <a:rPr lang="ru-RU" sz="1600" dirty="0" err="1"/>
              <a:t>різні</a:t>
            </a:r>
            <a:r>
              <a:rPr lang="ru-RU" sz="1600" dirty="0"/>
              <a:t> </a:t>
            </a:r>
            <a:r>
              <a:rPr lang="ru-RU" sz="1600" dirty="0" err="1"/>
              <a:t>інтерактивні</a:t>
            </a:r>
            <a:r>
              <a:rPr lang="ru-RU" sz="1600" dirty="0"/>
              <a:t> </a:t>
            </a:r>
            <a:r>
              <a:rPr lang="ru-RU" sz="1600" dirty="0" err="1"/>
              <a:t>сервіси</a:t>
            </a:r>
            <a:r>
              <a:rPr lang="ru-RU" sz="1600" dirty="0"/>
              <a:t> та </a:t>
            </a:r>
            <a:r>
              <a:rPr lang="ru-RU" sz="1600" dirty="0" err="1"/>
              <a:t>призначені</a:t>
            </a:r>
            <a:r>
              <a:rPr lang="ru-RU" sz="1600" dirty="0"/>
              <a:t> для </a:t>
            </a:r>
            <a:r>
              <a:rPr lang="ru-RU" sz="1600" dirty="0" err="1"/>
              <a:t>великої</a:t>
            </a:r>
            <a:r>
              <a:rPr lang="ru-RU" sz="1600" dirty="0"/>
              <a:t> </a:t>
            </a:r>
            <a:r>
              <a:rPr lang="ru-RU" sz="1600" dirty="0" err="1"/>
              <a:t>аудиторії</a:t>
            </a:r>
            <a:r>
              <a:rPr lang="ru-RU" sz="1600" dirty="0"/>
              <a:t>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721638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Офіційні сайти. Офіційні сторінки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таке</a:t>
            </a:r>
            <a:r>
              <a:rPr lang="ru-RU" dirty="0"/>
              <a:t> </a:t>
            </a:r>
            <a:r>
              <a:rPr lang="ru-RU" dirty="0" err="1"/>
              <a:t>офіційний</a:t>
            </a:r>
            <a:r>
              <a:rPr lang="ru-RU" dirty="0"/>
              <a:t> веб-сайт та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посилатися</a:t>
            </a:r>
            <a:r>
              <a:rPr lang="ru-RU" dirty="0"/>
              <a:t> на </a:t>
            </a:r>
            <a:r>
              <a:rPr lang="ru-RU" dirty="0" err="1"/>
              <a:t>інформацію</a:t>
            </a:r>
            <a:r>
              <a:rPr lang="ru-RU" dirty="0"/>
              <a:t> </a:t>
            </a:r>
            <a:r>
              <a:rPr lang="ru-RU" dirty="0" err="1"/>
              <a:t>отриману</a:t>
            </a:r>
            <a:r>
              <a:rPr lang="ru-RU" dirty="0"/>
              <a:t> з веб-сайту як </a:t>
            </a:r>
            <a:r>
              <a:rPr lang="ru-RU" dirty="0" err="1"/>
              <a:t>отриману</a:t>
            </a:r>
            <a:r>
              <a:rPr lang="ru-RU" dirty="0"/>
              <a:t> з </a:t>
            </a:r>
            <a:r>
              <a:rPr lang="ru-RU" dirty="0" err="1"/>
              <a:t>офіційного</a:t>
            </a:r>
            <a:r>
              <a:rPr lang="ru-RU" dirty="0"/>
              <a:t> </a:t>
            </a:r>
            <a:r>
              <a:rPr lang="ru-RU" dirty="0" err="1"/>
              <a:t>джерела</a:t>
            </a:r>
            <a:r>
              <a:rPr lang="ru-RU" dirty="0"/>
              <a:t>?</a:t>
            </a:r>
          </a:p>
          <a:p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https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://silrada.org/shho-take-oficijnij-veb-sajt-ta-chi-mozhna-posilatisya-na-informaciyu-otrimanu-z-veb-sajtu-yak-otrimanu-z-oficijnogo-dzherela</a:t>
            </a:r>
            <a:r>
              <a:rPr lang="en-US" dirty="0" smtClean="0"/>
              <a:t>/</a:t>
            </a:r>
            <a:endParaRPr lang="uk-UA" dirty="0" smtClean="0"/>
          </a:p>
          <a:p>
            <a:endParaRPr lang="uk-UA" dirty="0"/>
          </a:p>
          <a:p>
            <a:r>
              <a:rPr lang="ru-RU" b="1" dirty="0"/>
              <a:t>Як та </a:t>
            </a:r>
            <a:r>
              <a:rPr lang="ru-RU" b="1" dirty="0" err="1"/>
              <a:t>навіщо</a:t>
            </a:r>
            <a:r>
              <a:rPr lang="ru-RU" b="1" dirty="0"/>
              <a:t> </a:t>
            </a:r>
            <a:r>
              <a:rPr lang="ru-RU" b="1" dirty="0" err="1"/>
              <a:t>перетворити</a:t>
            </a:r>
            <a:r>
              <a:rPr lang="ru-RU" b="1" dirty="0"/>
              <a:t> </a:t>
            </a:r>
            <a:r>
              <a:rPr lang="ru-RU" b="1" dirty="0" err="1"/>
              <a:t>особистий</a:t>
            </a:r>
            <a:r>
              <a:rPr lang="ru-RU" b="1" dirty="0"/>
              <a:t> </a:t>
            </a:r>
            <a:r>
              <a:rPr lang="ru-RU" b="1" dirty="0" err="1"/>
              <a:t>профіль</a:t>
            </a:r>
            <a:r>
              <a:rPr lang="ru-RU" b="1" dirty="0"/>
              <a:t> на </a:t>
            </a:r>
            <a:r>
              <a:rPr lang="ru-RU" b="1" dirty="0" err="1"/>
              <a:t>офіційну</a:t>
            </a:r>
            <a:r>
              <a:rPr lang="ru-RU" b="1" dirty="0"/>
              <a:t> </a:t>
            </a:r>
            <a:r>
              <a:rPr lang="ru-RU" b="1" dirty="0" err="1"/>
              <a:t>сторінку</a:t>
            </a:r>
            <a:r>
              <a:rPr lang="ru-RU" b="1" dirty="0"/>
              <a:t> </a:t>
            </a:r>
            <a:r>
              <a:rPr lang="ru-RU" b="1" dirty="0" err="1"/>
              <a:t>видання</a:t>
            </a:r>
            <a:r>
              <a:rPr lang="ru-RU" b="1" dirty="0"/>
              <a:t> у </a:t>
            </a:r>
            <a:r>
              <a:rPr lang="ru-RU" b="1" dirty="0" err="1"/>
              <a:t>Facebook</a:t>
            </a:r>
            <a:endParaRPr lang="ru-RU" b="1" dirty="0"/>
          </a:p>
          <a:p>
            <a:r>
              <a:rPr lang="en-US" dirty="0" smtClean="0"/>
              <a:t>https</a:t>
            </a:r>
            <a:r>
              <a:rPr lang="en-US" dirty="0"/>
              <a:t>://agency-abo.medium.com/%D1%8F%D0%BA-%D1%82%D0%B0-%D0%BD%D0%B0%D0%B2%D1%96%D1%89%D0%BE-%D0%BF%D0%B5%D1%80%D0%B5%D1%82%D0%B2%D0%BE%D1%80%D0%B8%D1%82%D0%B8-%D0%BE%D1%81%D0%BE%D0%B1%D0%B8%D1%81%D1%82%D0%B8%D0%B9-%D0%BF%D1%80%D0%BE%D1%84%D1%96%D0%BB%D1%8C-%D0%BD%D0%B0-%D0%BE%D1%84%D1%96%D1%86%D1%96%D0%B9%D0%BD%D1%83-%D1%81%D1%82%D0%BE%D1%80%D1%96%D0%BD%D0%BA%D1%83-%D0%B2%D0%B8%D0%B4%D0%B0%D0%BD%D0%BD%D1%8F-%D1%83-facebook-8aaf24e78f0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370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У Twitter з'явилася офіційна сторінка України | Громадське телебачен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22246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лилиния 5"/>
          <p:cNvSpPr/>
          <p:nvPr/>
        </p:nvSpPr>
        <p:spPr>
          <a:xfrm>
            <a:off x="1094848" y="2394857"/>
            <a:ext cx="908226" cy="783772"/>
          </a:xfrm>
          <a:custGeom>
            <a:avLst/>
            <a:gdLst>
              <a:gd name="connsiteX0" fmla="*/ 806523 w 908226"/>
              <a:gd name="connsiteY0" fmla="*/ 188686 h 783772"/>
              <a:gd name="connsiteX1" fmla="*/ 704923 w 908226"/>
              <a:gd name="connsiteY1" fmla="*/ 130629 h 783772"/>
              <a:gd name="connsiteX2" fmla="*/ 632352 w 908226"/>
              <a:gd name="connsiteY2" fmla="*/ 101600 h 783772"/>
              <a:gd name="connsiteX3" fmla="*/ 588809 w 908226"/>
              <a:gd name="connsiteY3" fmla="*/ 72572 h 783772"/>
              <a:gd name="connsiteX4" fmla="*/ 487209 w 908226"/>
              <a:gd name="connsiteY4" fmla="*/ 0 h 783772"/>
              <a:gd name="connsiteX5" fmla="*/ 284009 w 908226"/>
              <a:gd name="connsiteY5" fmla="*/ 29029 h 783772"/>
              <a:gd name="connsiteX6" fmla="*/ 196923 w 908226"/>
              <a:gd name="connsiteY6" fmla="*/ 58057 h 783772"/>
              <a:gd name="connsiteX7" fmla="*/ 109838 w 908226"/>
              <a:gd name="connsiteY7" fmla="*/ 145143 h 783772"/>
              <a:gd name="connsiteX8" fmla="*/ 51781 w 908226"/>
              <a:gd name="connsiteY8" fmla="*/ 232229 h 783772"/>
              <a:gd name="connsiteX9" fmla="*/ 22752 w 908226"/>
              <a:gd name="connsiteY9" fmla="*/ 275772 h 783772"/>
              <a:gd name="connsiteX10" fmla="*/ 22752 w 908226"/>
              <a:gd name="connsiteY10" fmla="*/ 478972 h 783772"/>
              <a:gd name="connsiteX11" fmla="*/ 66295 w 908226"/>
              <a:gd name="connsiteY11" fmla="*/ 522514 h 783772"/>
              <a:gd name="connsiteX12" fmla="*/ 182409 w 908226"/>
              <a:gd name="connsiteY12" fmla="*/ 653143 h 783772"/>
              <a:gd name="connsiteX13" fmla="*/ 298523 w 908226"/>
              <a:gd name="connsiteY13" fmla="*/ 725714 h 783772"/>
              <a:gd name="connsiteX14" fmla="*/ 400123 w 908226"/>
              <a:gd name="connsiteY14" fmla="*/ 783772 h 783772"/>
              <a:gd name="connsiteX15" fmla="*/ 704923 w 908226"/>
              <a:gd name="connsiteY15" fmla="*/ 769257 h 783772"/>
              <a:gd name="connsiteX16" fmla="*/ 748466 w 908226"/>
              <a:gd name="connsiteY16" fmla="*/ 754743 h 783772"/>
              <a:gd name="connsiteX17" fmla="*/ 792009 w 908226"/>
              <a:gd name="connsiteY17" fmla="*/ 725714 h 783772"/>
              <a:gd name="connsiteX18" fmla="*/ 879095 w 908226"/>
              <a:gd name="connsiteY18" fmla="*/ 638629 h 783772"/>
              <a:gd name="connsiteX19" fmla="*/ 893609 w 908226"/>
              <a:gd name="connsiteY19" fmla="*/ 580572 h 783772"/>
              <a:gd name="connsiteX20" fmla="*/ 893609 w 908226"/>
              <a:gd name="connsiteY20" fmla="*/ 246743 h 783772"/>
              <a:gd name="connsiteX21" fmla="*/ 821038 w 908226"/>
              <a:gd name="connsiteY21" fmla="*/ 159657 h 783772"/>
              <a:gd name="connsiteX22" fmla="*/ 792009 w 908226"/>
              <a:gd name="connsiteY22" fmla="*/ 101600 h 783772"/>
              <a:gd name="connsiteX23" fmla="*/ 762981 w 908226"/>
              <a:gd name="connsiteY23" fmla="*/ 58057 h 783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08226" h="783772">
                <a:moveTo>
                  <a:pt x="806523" y="188686"/>
                </a:moveTo>
                <a:cubicBezTo>
                  <a:pt x="772656" y="169334"/>
                  <a:pt x="739811" y="148073"/>
                  <a:pt x="704923" y="130629"/>
                </a:cubicBezTo>
                <a:cubicBezTo>
                  <a:pt x="681620" y="118977"/>
                  <a:pt x="655655" y="113252"/>
                  <a:pt x="632352" y="101600"/>
                </a:cubicBezTo>
                <a:cubicBezTo>
                  <a:pt x="616750" y="93799"/>
                  <a:pt x="603955" y="81227"/>
                  <a:pt x="588809" y="72572"/>
                </a:cubicBezTo>
                <a:cubicBezTo>
                  <a:pt x="499659" y="21629"/>
                  <a:pt x="558132" y="70923"/>
                  <a:pt x="487209" y="0"/>
                </a:cubicBezTo>
                <a:cubicBezTo>
                  <a:pt x="419476" y="9676"/>
                  <a:pt x="351101" y="15611"/>
                  <a:pt x="284009" y="29029"/>
                </a:cubicBezTo>
                <a:cubicBezTo>
                  <a:pt x="254004" y="35030"/>
                  <a:pt x="196923" y="58057"/>
                  <a:pt x="196923" y="58057"/>
                </a:cubicBezTo>
                <a:cubicBezTo>
                  <a:pt x="102552" y="199617"/>
                  <a:pt x="253857" y="-16880"/>
                  <a:pt x="109838" y="145143"/>
                </a:cubicBezTo>
                <a:cubicBezTo>
                  <a:pt x="86660" y="171219"/>
                  <a:pt x="71133" y="203200"/>
                  <a:pt x="51781" y="232229"/>
                </a:cubicBezTo>
                <a:lnTo>
                  <a:pt x="22752" y="275772"/>
                </a:lnTo>
                <a:cubicBezTo>
                  <a:pt x="-3409" y="354254"/>
                  <a:pt x="-11493" y="359115"/>
                  <a:pt x="22752" y="478972"/>
                </a:cubicBezTo>
                <a:cubicBezTo>
                  <a:pt x="28391" y="498708"/>
                  <a:pt x="53154" y="506745"/>
                  <a:pt x="66295" y="522514"/>
                </a:cubicBezTo>
                <a:cubicBezTo>
                  <a:pt x="129163" y="597955"/>
                  <a:pt x="56940" y="559041"/>
                  <a:pt x="182409" y="653143"/>
                </a:cubicBezTo>
                <a:cubicBezTo>
                  <a:pt x="293418" y="736400"/>
                  <a:pt x="186950" y="661958"/>
                  <a:pt x="298523" y="725714"/>
                </a:cubicBezTo>
                <a:cubicBezTo>
                  <a:pt x="442149" y="807786"/>
                  <a:pt x="224656" y="696037"/>
                  <a:pt x="400123" y="783772"/>
                </a:cubicBezTo>
                <a:cubicBezTo>
                  <a:pt x="501723" y="778934"/>
                  <a:pt x="603559" y="777704"/>
                  <a:pt x="704923" y="769257"/>
                </a:cubicBezTo>
                <a:cubicBezTo>
                  <a:pt x="720170" y="767986"/>
                  <a:pt x="734782" y="761585"/>
                  <a:pt x="748466" y="754743"/>
                </a:cubicBezTo>
                <a:cubicBezTo>
                  <a:pt x="764068" y="746942"/>
                  <a:pt x="778971" y="737303"/>
                  <a:pt x="792009" y="725714"/>
                </a:cubicBezTo>
                <a:cubicBezTo>
                  <a:pt x="822692" y="698440"/>
                  <a:pt x="879095" y="638629"/>
                  <a:pt x="879095" y="638629"/>
                </a:cubicBezTo>
                <a:cubicBezTo>
                  <a:pt x="883933" y="619277"/>
                  <a:pt x="891135" y="600366"/>
                  <a:pt x="893609" y="580572"/>
                </a:cubicBezTo>
                <a:cubicBezTo>
                  <a:pt x="907759" y="467370"/>
                  <a:pt x="917802" y="359646"/>
                  <a:pt x="893609" y="246743"/>
                </a:cubicBezTo>
                <a:cubicBezTo>
                  <a:pt x="886557" y="213833"/>
                  <a:pt x="837659" y="182926"/>
                  <a:pt x="821038" y="159657"/>
                </a:cubicBezTo>
                <a:cubicBezTo>
                  <a:pt x="808462" y="142051"/>
                  <a:pt x="802744" y="120386"/>
                  <a:pt x="792009" y="101600"/>
                </a:cubicBezTo>
                <a:cubicBezTo>
                  <a:pt x="783354" y="86454"/>
                  <a:pt x="762981" y="58057"/>
                  <a:pt x="762981" y="5805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04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2" y="836712"/>
            <a:ext cx="9089478" cy="5110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365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108</TotalTime>
  <Words>695</Words>
  <Application>Microsoft Office PowerPoint</Application>
  <PresentationFormat>Экран (4:3)</PresentationFormat>
  <Paragraphs>60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Горизонт</vt:lpstr>
      <vt:lpstr>Інформаційна діяльність у політичній сфері</vt:lpstr>
      <vt:lpstr>план</vt:lpstr>
      <vt:lpstr>Презентация PowerPoint</vt:lpstr>
      <vt:lpstr>Презентация PowerPoint</vt:lpstr>
      <vt:lpstr>Катерина Кролевська. 10 порад для професійних пресслужб. «заповідІ» хорошого прессекретаря: </vt:lpstr>
      <vt:lpstr>Інформаційні сайти</vt:lpstr>
      <vt:lpstr>Офіційні сайти. Офіційні сторінки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Прес-кіт або корпоративне портфоліо https://mykniga.com.ua/biograph/pres-kit-abo-korporativne-portfolio.html</vt:lpstr>
      <vt:lpstr>По мірі необхідності для різних заходів у прескіт можуть бути додані: </vt:lpstr>
      <vt:lpstr>ДЗ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Інформаційна діяльність у політичній сфері</dc:title>
  <dc:creator>Admin</dc:creator>
  <cp:lastModifiedBy>Admin</cp:lastModifiedBy>
  <cp:revision>16</cp:revision>
  <dcterms:created xsi:type="dcterms:W3CDTF">2020-11-27T14:10:16Z</dcterms:created>
  <dcterms:modified xsi:type="dcterms:W3CDTF">2023-10-20T17:35:47Z</dcterms:modified>
</cp:coreProperties>
</file>