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2" r:id="rId3"/>
    <p:sldId id="264" r:id="rId4"/>
    <p:sldId id="257" r:id="rId5"/>
    <p:sldId id="271" r:id="rId6"/>
    <p:sldId id="258" r:id="rId7"/>
    <p:sldId id="259" r:id="rId8"/>
    <p:sldId id="261" r:id="rId9"/>
    <p:sldId id="263" r:id="rId10"/>
    <p:sldId id="272" r:id="rId11"/>
    <p:sldId id="277" r:id="rId12"/>
    <p:sldId id="279" r:id="rId13"/>
    <p:sldId id="265" r:id="rId14"/>
    <p:sldId id="268" r:id="rId15"/>
    <p:sldId id="273" r:id="rId16"/>
    <p:sldId id="275" r:id="rId17"/>
    <p:sldId id="269" r:id="rId18"/>
    <p:sldId id="278" r:id="rId19"/>
    <p:sldId id="276" r:id="rId20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Playfair Display" panose="00000500000000000000" pitchFamily="2" charset="-52"/>
      <p:regular r:id="rId34"/>
      <p:bold r:id="rId35"/>
      <p:italic r:id="rId36"/>
      <p:boldItalic r:id="rId37"/>
    </p:embeddedFont>
    <p:embeddedFont>
      <p:font typeface="PT Serif" panose="020A0603040505020204" pitchFamily="18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B1EF8C-80D7-432A-8A8E-BE115640C814}">
  <a:tblStyle styleId="{71B1EF8C-80D7-432A-8A8E-BE115640C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8E6813-FC1B-481F-AC74-7B53D04BDA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24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CC998-58ED-4EAE-86AE-62C1328664B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ADE8DEB-AC47-42F1-BA29-C5D5EDEB97A5}">
      <dgm:prSet phldrT="[Текст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uk-UA" sz="1800" dirty="0">
              <a:latin typeface="Bookman Old Style" panose="02050604050505020204" pitchFamily="18" charset="0"/>
            </a:rPr>
            <a:t>Свобода «від»</a:t>
          </a:r>
        </a:p>
      </dgm:t>
    </dgm:pt>
    <dgm:pt modelId="{67575458-6F73-412E-8CFA-83C4D69B739D}" type="parTrans" cxnId="{C8577AFE-0B11-4896-8C25-F748944D8E60}">
      <dgm:prSet/>
      <dgm:spPr/>
      <dgm:t>
        <a:bodyPr/>
        <a:lstStyle/>
        <a:p>
          <a:endParaRPr lang="uk-UA"/>
        </a:p>
      </dgm:t>
    </dgm:pt>
    <dgm:pt modelId="{6E8ABD3D-2434-42DA-9493-5BA102BEEC18}" type="sibTrans" cxnId="{C8577AFE-0B11-4896-8C25-F748944D8E60}">
      <dgm:prSet/>
      <dgm:spPr/>
      <dgm:t>
        <a:bodyPr/>
        <a:lstStyle/>
        <a:p>
          <a:endParaRPr lang="uk-UA"/>
        </a:p>
      </dgm:t>
    </dgm:pt>
    <dgm:pt modelId="{AF66591A-DF3E-4BAC-B676-8C2718725C58}">
      <dgm:prSet phldrT="[Текст]" custT="1"/>
      <dgm:spPr>
        <a:solidFill>
          <a:schemeClr val="tx2"/>
        </a:solidFill>
        <a:ln>
          <a:noFill/>
        </a:ln>
      </dgm:spPr>
      <dgm:t>
        <a:bodyPr/>
        <a:lstStyle/>
        <a:p>
          <a:pPr algn="r"/>
          <a:r>
            <a:rPr lang="uk-UA" sz="1800" dirty="0">
              <a:latin typeface="Bookman Old Style" panose="02050604050505020204" pitchFamily="18" charset="0"/>
            </a:rPr>
            <a:t>Свобода «задля»</a:t>
          </a:r>
        </a:p>
      </dgm:t>
    </dgm:pt>
    <dgm:pt modelId="{77FC1187-5585-4FB8-8A2E-1673B17640E1}" type="parTrans" cxnId="{9E49A181-A798-4D91-B7E6-1AE70282183C}">
      <dgm:prSet/>
      <dgm:spPr/>
      <dgm:t>
        <a:bodyPr/>
        <a:lstStyle/>
        <a:p>
          <a:endParaRPr lang="uk-UA"/>
        </a:p>
      </dgm:t>
    </dgm:pt>
    <dgm:pt modelId="{3A3A0B2F-AEC8-4314-A6A9-587E345A9DB1}" type="sibTrans" cxnId="{9E49A181-A798-4D91-B7E6-1AE70282183C}">
      <dgm:prSet/>
      <dgm:spPr/>
      <dgm:t>
        <a:bodyPr/>
        <a:lstStyle/>
        <a:p>
          <a:endParaRPr lang="uk-UA"/>
        </a:p>
      </dgm:t>
    </dgm:pt>
    <dgm:pt modelId="{39E79C98-EBC3-41CF-8E3E-CBF9639E39CF}" type="pres">
      <dgm:prSet presAssocID="{E94CC998-58ED-4EAE-86AE-62C1328664BC}" presName="Name0" presStyleCnt="0">
        <dgm:presLayoutVars>
          <dgm:chMax val="2"/>
          <dgm:chPref val="2"/>
          <dgm:animLvl val="lvl"/>
        </dgm:presLayoutVars>
      </dgm:prSet>
      <dgm:spPr/>
    </dgm:pt>
    <dgm:pt modelId="{5EA53DED-6F53-45AE-ADA9-F7CBFA7A8544}" type="pres">
      <dgm:prSet presAssocID="{E94CC998-58ED-4EAE-86AE-62C1328664BC}" presName="LeftText" presStyleLbl="revTx" presStyleIdx="0" presStyleCnt="0">
        <dgm:presLayoutVars>
          <dgm:bulletEnabled val="1"/>
        </dgm:presLayoutVars>
      </dgm:prSet>
      <dgm:spPr/>
    </dgm:pt>
    <dgm:pt modelId="{C1BD66B5-33C9-4353-AFB0-6F603B159121}" type="pres">
      <dgm:prSet presAssocID="{E94CC998-58ED-4EAE-86AE-62C1328664BC}" presName="LeftNode" presStyleLbl="bgImgPlace1" presStyleIdx="0" presStyleCnt="2" custScaleX="135889" custScaleY="155545" custLinFactX="-78759" custLinFactNeighborX="-100000" custLinFactNeighborY="3492">
        <dgm:presLayoutVars>
          <dgm:chMax val="2"/>
          <dgm:chPref val="2"/>
        </dgm:presLayoutVars>
      </dgm:prSet>
      <dgm:spPr/>
    </dgm:pt>
    <dgm:pt modelId="{52B3102B-DE29-4BCA-9D06-2214193F1819}" type="pres">
      <dgm:prSet presAssocID="{E94CC998-58ED-4EAE-86AE-62C1328664BC}" presName="RightText" presStyleLbl="revTx" presStyleIdx="0" presStyleCnt="0">
        <dgm:presLayoutVars>
          <dgm:bulletEnabled val="1"/>
        </dgm:presLayoutVars>
      </dgm:prSet>
      <dgm:spPr/>
    </dgm:pt>
    <dgm:pt modelId="{F1FD89A3-2B19-4ACC-9419-863D96680B96}" type="pres">
      <dgm:prSet presAssocID="{E94CC998-58ED-4EAE-86AE-62C1328664BC}" presName="RightNode" presStyleLbl="bgImgPlace1" presStyleIdx="1" presStyleCnt="2" custScaleX="144912" custScaleY="155545" custLinFactX="33112" custLinFactNeighborX="100000" custLinFactNeighborY="0">
        <dgm:presLayoutVars>
          <dgm:chMax val="0"/>
          <dgm:chPref val="0"/>
        </dgm:presLayoutVars>
      </dgm:prSet>
      <dgm:spPr/>
    </dgm:pt>
    <dgm:pt modelId="{C0D4DE8F-08E5-4EE3-B3C2-C5F26E893BC3}" type="pres">
      <dgm:prSet presAssocID="{E94CC998-58ED-4EAE-86AE-62C1328664BC}" presName="TopArrow" presStyleLbl="node1" presStyleIdx="0" presStyleCnt="2" custScaleX="150251" custLinFactNeighborX="-18032" custLinFactNeighborY="2099"/>
      <dgm:spPr>
        <a:solidFill>
          <a:srgbClr val="FFD347"/>
        </a:solidFill>
      </dgm:spPr>
    </dgm:pt>
    <dgm:pt modelId="{E312D6C8-5337-48E9-9778-A25F6038B7F1}" type="pres">
      <dgm:prSet presAssocID="{E94CC998-58ED-4EAE-86AE-62C1328664BC}" presName="BottomArrow" presStyleLbl="node1" presStyleIdx="1" presStyleCnt="2" custScaleX="152588" custLinFactNeighborX="-11283" custLinFactNeighborY="-19385"/>
      <dgm:spPr>
        <a:solidFill>
          <a:srgbClr val="FFD347"/>
        </a:solidFill>
      </dgm:spPr>
    </dgm:pt>
  </dgm:ptLst>
  <dgm:cxnLst>
    <dgm:cxn modelId="{9FE78907-4C4A-435D-B28C-F6D19C214612}" type="presOf" srcId="{DADE8DEB-AC47-42F1-BA29-C5D5EDEB97A5}" destId="{5EA53DED-6F53-45AE-ADA9-F7CBFA7A8544}" srcOrd="0" destOrd="0" presId="urn:microsoft.com/office/officeart/2009/layout/ReverseList"/>
    <dgm:cxn modelId="{080DE912-F7BD-473E-92E2-53A3863023DE}" type="presOf" srcId="{E94CC998-58ED-4EAE-86AE-62C1328664BC}" destId="{39E79C98-EBC3-41CF-8E3E-CBF9639E39CF}" srcOrd="0" destOrd="0" presId="urn:microsoft.com/office/officeart/2009/layout/ReverseList"/>
    <dgm:cxn modelId="{A5742E29-E3AB-44D9-BA21-21AC4AEE9F6B}" type="presOf" srcId="{AF66591A-DF3E-4BAC-B676-8C2718725C58}" destId="{F1FD89A3-2B19-4ACC-9419-863D96680B96}" srcOrd="1" destOrd="0" presId="urn:microsoft.com/office/officeart/2009/layout/ReverseList"/>
    <dgm:cxn modelId="{9E49A181-A798-4D91-B7E6-1AE70282183C}" srcId="{E94CC998-58ED-4EAE-86AE-62C1328664BC}" destId="{AF66591A-DF3E-4BAC-B676-8C2718725C58}" srcOrd="1" destOrd="0" parTransId="{77FC1187-5585-4FB8-8A2E-1673B17640E1}" sibTransId="{3A3A0B2F-AEC8-4314-A6A9-587E345A9DB1}"/>
    <dgm:cxn modelId="{00987CCE-F635-4A75-A53E-FC868C0800C9}" type="presOf" srcId="{AF66591A-DF3E-4BAC-B676-8C2718725C58}" destId="{52B3102B-DE29-4BCA-9D06-2214193F1819}" srcOrd="0" destOrd="0" presId="urn:microsoft.com/office/officeart/2009/layout/ReverseList"/>
    <dgm:cxn modelId="{943A14E1-1A9F-49BE-AA0A-D97831A03C4E}" type="presOf" srcId="{DADE8DEB-AC47-42F1-BA29-C5D5EDEB97A5}" destId="{C1BD66B5-33C9-4353-AFB0-6F603B159121}" srcOrd="1" destOrd="0" presId="urn:microsoft.com/office/officeart/2009/layout/ReverseList"/>
    <dgm:cxn modelId="{C8577AFE-0B11-4896-8C25-F748944D8E60}" srcId="{E94CC998-58ED-4EAE-86AE-62C1328664BC}" destId="{DADE8DEB-AC47-42F1-BA29-C5D5EDEB97A5}" srcOrd="0" destOrd="0" parTransId="{67575458-6F73-412E-8CFA-83C4D69B739D}" sibTransId="{6E8ABD3D-2434-42DA-9493-5BA102BEEC18}"/>
    <dgm:cxn modelId="{1AE55A03-38BD-47A7-8F7D-EB4D9CC442AE}" type="presParOf" srcId="{39E79C98-EBC3-41CF-8E3E-CBF9639E39CF}" destId="{5EA53DED-6F53-45AE-ADA9-F7CBFA7A8544}" srcOrd="0" destOrd="0" presId="urn:microsoft.com/office/officeart/2009/layout/ReverseList"/>
    <dgm:cxn modelId="{33DA146B-68A8-4CA9-AB1F-1CE684626F2C}" type="presParOf" srcId="{39E79C98-EBC3-41CF-8E3E-CBF9639E39CF}" destId="{C1BD66B5-33C9-4353-AFB0-6F603B159121}" srcOrd="1" destOrd="0" presId="urn:microsoft.com/office/officeart/2009/layout/ReverseList"/>
    <dgm:cxn modelId="{475AB9C1-BE62-48B6-AC79-6E56564D8C3B}" type="presParOf" srcId="{39E79C98-EBC3-41CF-8E3E-CBF9639E39CF}" destId="{52B3102B-DE29-4BCA-9D06-2214193F1819}" srcOrd="2" destOrd="0" presId="urn:microsoft.com/office/officeart/2009/layout/ReverseList"/>
    <dgm:cxn modelId="{38AA5BA9-CEC4-41A3-96B0-CA359182A363}" type="presParOf" srcId="{39E79C98-EBC3-41CF-8E3E-CBF9639E39CF}" destId="{F1FD89A3-2B19-4ACC-9419-863D96680B96}" srcOrd="3" destOrd="0" presId="urn:microsoft.com/office/officeart/2009/layout/ReverseList"/>
    <dgm:cxn modelId="{E9EC2D99-278D-4474-8F8F-FA15D50DA8AE}" type="presParOf" srcId="{39E79C98-EBC3-41CF-8E3E-CBF9639E39CF}" destId="{C0D4DE8F-08E5-4EE3-B3C2-C5F26E893BC3}" srcOrd="4" destOrd="0" presId="urn:microsoft.com/office/officeart/2009/layout/ReverseList"/>
    <dgm:cxn modelId="{4CC161E6-4E2F-4E9B-B257-691C313BBCA5}" type="presParOf" srcId="{39E79C98-EBC3-41CF-8E3E-CBF9639E39CF}" destId="{E312D6C8-5337-48E9-9778-A25F6038B7F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D66B5-33C9-4353-AFB0-6F603B159121}">
      <dsp:nvSpPr>
        <dsp:cNvPr id="0" name=""/>
        <dsp:cNvSpPr/>
      </dsp:nvSpPr>
      <dsp:spPr>
        <a:xfrm rot="16200000">
          <a:off x="-695460" y="695538"/>
          <a:ext cx="2984051" cy="1593129"/>
        </a:xfrm>
        <a:prstGeom prst="round2SameRect">
          <a:avLst>
            <a:gd name="adj1" fmla="val 16670"/>
            <a:gd name="adj2" fmla="val 0"/>
          </a:avLst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Bookman Old Style" panose="02050604050505020204" pitchFamily="18" charset="0"/>
            </a:rPr>
            <a:t>Свобода «від»</a:t>
          </a:r>
        </a:p>
      </dsp:txBody>
      <dsp:txXfrm rot="5400000">
        <a:off x="77785" y="77861"/>
        <a:ext cx="1515345" cy="2828483"/>
      </dsp:txXfrm>
    </dsp:sp>
    <dsp:sp modelId="{F1FD89A3-2B19-4ACC-9419-863D96680B96}">
      <dsp:nvSpPr>
        <dsp:cNvPr id="0" name=""/>
        <dsp:cNvSpPr/>
      </dsp:nvSpPr>
      <dsp:spPr>
        <a:xfrm rot="5400000">
          <a:off x="4135942" y="642646"/>
          <a:ext cx="2984051" cy="1698912"/>
        </a:xfrm>
        <a:prstGeom prst="round2SameRect">
          <a:avLst>
            <a:gd name="adj1" fmla="val 16670"/>
            <a:gd name="adj2" fmla="val 0"/>
          </a:avLst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Bookman Old Style" panose="02050604050505020204" pitchFamily="18" charset="0"/>
            </a:rPr>
            <a:t>Свобода «задля»</a:t>
          </a:r>
        </a:p>
      </dsp:txBody>
      <dsp:txXfrm rot="-5400000">
        <a:off x="4778512" y="83026"/>
        <a:ext cx="1615963" cy="2818153"/>
      </dsp:txXfrm>
    </dsp:sp>
    <dsp:sp modelId="{C0D4DE8F-08E5-4EE3-B3C2-C5F26E893BC3}">
      <dsp:nvSpPr>
        <dsp:cNvPr id="0" name=""/>
        <dsp:cNvSpPr/>
      </dsp:nvSpPr>
      <dsp:spPr>
        <a:xfrm>
          <a:off x="2312721" y="25650"/>
          <a:ext cx="1841492" cy="1225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D3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2D6C8-5337-48E9-9778-A25F6038B7F1}">
      <dsp:nvSpPr>
        <dsp:cNvPr id="0" name=""/>
        <dsp:cNvSpPr/>
      </dsp:nvSpPr>
      <dsp:spPr>
        <a:xfrm rot="10800000">
          <a:off x="2381116" y="1520856"/>
          <a:ext cx="1870135" cy="1225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D3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19700" y="1583344"/>
            <a:ext cx="590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19700" y="2840060"/>
            <a:ext cx="590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layfair Display"/>
              <a:buNone/>
              <a:defRPr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layfair Display"/>
              <a:buNone/>
              <a:defRPr sz="3000" i="1">
                <a:solidFill>
                  <a:srgbClr val="66666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970212" y="1200150"/>
            <a:ext cx="34965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77288" y="1200150"/>
            <a:ext cx="34965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3859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33645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593431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">
  <p:cSld name="BLANK_1">
    <p:bg>
      <p:bgPr>
        <a:solidFill>
          <a:srgbClr val="000000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98651A1-7E8C-36A2-92E7-7071EF6C14DA}"/>
              </a:ext>
            </a:extLst>
          </p:cNvPr>
          <p:cNvGrpSpPr/>
          <p:nvPr/>
        </p:nvGrpSpPr>
        <p:grpSpPr>
          <a:xfrm>
            <a:off x="3930004" y="3476448"/>
            <a:ext cx="2196476" cy="1200329"/>
            <a:chOff x="5399858" y="3550464"/>
            <a:chExt cx="2829262" cy="1200329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8D74DB7-AA46-3E21-1CCE-DC2F26A78AAE}"/>
                </a:ext>
              </a:extLst>
            </p:cNvPr>
            <p:cNvSpPr/>
            <p:nvPr/>
          </p:nvSpPr>
          <p:spPr>
            <a:xfrm>
              <a:off x="5399858" y="3550465"/>
              <a:ext cx="2718816" cy="1159800"/>
            </a:xfrm>
            <a:prstGeom prst="rect">
              <a:avLst/>
            </a:prstGeom>
            <a:grp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2CF8FBF-2EFC-7044-4749-A45AFF8030D8}"/>
                </a:ext>
              </a:extLst>
            </p:cNvPr>
            <p:cNvGrpSpPr/>
            <p:nvPr/>
          </p:nvGrpSpPr>
          <p:grpSpPr>
            <a:xfrm>
              <a:off x="5457890" y="3550464"/>
              <a:ext cx="2771230" cy="1200329"/>
              <a:chOff x="3555938" y="3462468"/>
              <a:chExt cx="2771230" cy="1200329"/>
            </a:xfrm>
            <a:grpFill/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57099B66-A28D-B824-2D58-C349097908A6}"/>
                  </a:ext>
                </a:extLst>
              </p:cNvPr>
              <p:cNvSpPr/>
              <p:nvPr/>
            </p:nvSpPr>
            <p:spPr>
              <a:xfrm>
                <a:off x="3555938" y="3524251"/>
                <a:ext cx="2602751" cy="10362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C6BFBD-716D-6409-4B6A-6F197C952BE7}"/>
                  </a:ext>
                </a:extLst>
              </p:cNvPr>
              <p:cNvSpPr txBox="1"/>
              <p:nvPr/>
            </p:nvSpPr>
            <p:spPr>
              <a:xfrm>
                <a:off x="3608352" y="3462468"/>
                <a:ext cx="2718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err="1">
                    <a:latin typeface="Century Gothic" panose="020B0502020202020204" pitchFamily="34" charset="0"/>
                  </a:rPr>
                  <a:t>Зруйнувати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світ</a:t>
                </a:r>
                <a:r>
                  <a:rPr lang="ru-RU" sz="1200" dirty="0">
                    <a:latin typeface="Century Gothic" panose="020B0502020202020204" pitchFamily="34" charset="0"/>
                  </a:rPr>
                  <a:t> —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остання</a:t>
                </a:r>
                <a:r>
                  <a:rPr lang="ru-RU" sz="1200" dirty="0">
                    <a:latin typeface="Century Gothic" panose="020B0502020202020204" pitchFamily="34" charset="0"/>
                  </a:rPr>
                  <a:t>,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майже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  <a:hlinkClick r:id="rId3" action="ppaction://hlinksldjump"/>
                  </a:rPr>
                  <a:t>відчайдушна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спроба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вберегтися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від</a:t>
                </a:r>
                <a:r>
                  <a:rPr lang="ru-RU" sz="1200" dirty="0">
                    <a:latin typeface="Century Gothic" panose="020B0502020202020204" pitchFamily="34" charset="0"/>
                  </a:rPr>
                  <a:t> того,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аби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світ</a:t>
                </a:r>
                <a:r>
                  <a:rPr lang="ru-RU" sz="1200" dirty="0">
                    <a:latin typeface="Century Gothic" panose="020B0502020202020204" pitchFamily="34" charset="0"/>
                  </a:rPr>
                  <a:t> не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зруйнував</a:t>
                </a:r>
                <a:r>
                  <a:rPr lang="ru-RU" sz="1200" dirty="0">
                    <a:latin typeface="Century Gothic" panose="020B0502020202020204" pitchFamily="34" charset="0"/>
                  </a:rPr>
                  <a:t> мене. — «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Втеча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від</a:t>
                </a:r>
                <a:r>
                  <a:rPr lang="ru-RU" sz="1200" dirty="0">
                    <a:latin typeface="Century Gothic" panose="020B0502020202020204" pitchFamily="34" charset="0"/>
                  </a:rPr>
                  <a:t>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свободи</a:t>
                </a:r>
                <a:r>
                  <a:rPr lang="ru-RU" sz="1200" dirty="0">
                    <a:latin typeface="Century Gothic" panose="020B0502020202020204" pitchFamily="34" charset="0"/>
                  </a:rPr>
                  <a:t>»</a:t>
                </a:r>
                <a:endParaRPr lang="uk-UA" sz="1200" dirty="0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29A190-0A77-D98A-E531-724AF42623E0}"/>
              </a:ext>
            </a:extLst>
          </p:cNvPr>
          <p:cNvSpPr/>
          <p:nvPr/>
        </p:nvSpPr>
        <p:spPr>
          <a:xfrm>
            <a:off x="2548128" y="1349838"/>
            <a:ext cx="3157728" cy="13396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1743936" y="-72919"/>
            <a:ext cx="680217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/>
              <a:t>Е.Фромм</a:t>
            </a:r>
            <a:r>
              <a:rPr lang="ru-RU" sz="2400" dirty="0"/>
              <a:t> та </a:t>
            </a:r>
            <a:r>
              <a:rPr lang="ru-RU" sz="2400" i="1" dirty="0" err="1"/>
              <a:t>філософська</a:t>
            </a:r>
            <a:r>
              <a:rPr lang="ru-RU" sz="2400" i="1" dirty="0"/>
              <a:t> </a:t>
            </a:r>
            <a:r>
              <a:rPr lang="ru-RU" sz="2400" i="1" dirty="0" err="1"/>
              <a:t>антропологія</a:t>
            </a:r>
            <a:endParaRPr sz="2400" i="1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2002AB5-3B1B-6E65-EBF2-E7F2152132FA}"/>
              </a:ext>
            </a:extLst>
          </p:cNvPr>
          <p:cNvSpPr/>
          <p:nvPr/>
        </p:nvSpPr>
        <p:spPr>
          <a:xfrm>
            <a:off x="1195776" y="398223"/>
            <a:ext cx="998784" cy="1018051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14BA7-F3D0-D0FD-F8E2-52BFDE4A626C}"/>
              </a:ext>
            </a:extLst>
          </p:cNvPr>
          <p:cNvSpPr txBox="1"/>
          <p:nvPr/>
        </p:nvSpPr>
        <p:spPr>
          <a:xfrm>
            <a:off x="1195776" y="619252"/>
            <a:ext cx="10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Боброва Анастасія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37902-EECB-F0E5-A9A9-E7B2E226E51C}"/>
              </a:ext>
            </a:extLst>
          </p:cNvPr>
          <p:cNvSpPr txBox="1"/>
          <p:nvPr/>
        </p:nvSpPr>
        <p:spPr>
          <a:xfrm>
            <a:off x="2602992" y="1390471"/>
            <a:ext cx="3048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«</a:t>
            </a:r>
            <a:r>
              <a:rPr lang="ru-RU" sz="1200" dirty="0" err="1">
                <a:latin typeface="Century Gothic" panose="020B0502020202020204" pitchFamily="34" charset="0"/>
              </a:rPr>
              <a:t>Сучасна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hlinkClick r:id="rId4" action="ppaction://hlinksldjump"/>
              </a:rPr>
              <a:t>людина</a:t>
            </a:r>
            <a:r>
              <a:rPr lang="ru-RU" sz="1200" dirty="0">
                <a:latin typeface="Century Gothic" panose="020B0502020202020204" pitchFamily="34" charset="0"/>
              </a:rPr>
              <a:t> — </a:t>
            </a:r>
            <a:r>
              <a:rPr lang="ru-RU" sz="1200" dirty="0" err="1">
                <a:latin typeface="Century Gothic" panose="020B0502020202020204" pitchFamily="34" charset="0"/>
              </a:rPr>
              <a:t>це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реаліст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який</a:t>
            </a:r>
            <a:r>
              <a:rPr lang="ru-RU" sz="1200" dirty="0">
                <a:latin typeface="Century Gothic" panose="020B0502020202020204" pitchFamily="34" charset="0"/>
              </a:rPr>
              <a:t> придумав </a:t>
            </a:r>
            <a:r>
              <a:rPr lang="ru-RU" sz="1200" dirty="0" err="1">
                <a:latin typeface="Century Gothic" panose="020B0502020202020204" pitchFamily="34" charset="0"/>
              </a:rPr>
              <a:t>окреме</a:t>
            </a:r>
            <a:r>
              <a:rPr lang="ru-RU" sz="1200" dirty="0">
                <a:latin typeface="Century Gothic" panose="020B0502020202020204" pitchFamily="34" charset="0"/>
              </a:rPr>
              <a:t> слово для кожного типу </a:t>
            </a:r>
            <a:r>
              <a:rPr lang="ru-RU" sz="1200" dirty="0" err="1">
                <a:latin typeface="Century Gothic" panose="020B0502020202020204" pitchFamily="34" charset="0"/>
              </a:rPr>
              <a:t>автомобіля</a:t>
            </a:r>
            <a:r>
              <a:rPr lang="ru-RU" sz="1200" dirty="0">
                <a:latin typeface="Century Gothic" panose="020B0502020202020204" pitchFamily="34" charset="0"/>
              </a:rPr>
              <a:t>, але </a:t>
            </a:r>
            <a:r>
              <a:rPr lang="ru-RU" sz="1200" dirty="0" err="1">
                <a:latin typeface="Century Gothic" panose="020B0502020202020204" pitchFamily="34" charset="0"/>
              </a:rPr>
              <a:t>тільки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одне</a:t>
            </a:r>
            <a:r>
              <a:rPr lang="ru-RU" sz="1200" dirty="0">
                <a:latin typeface="Century Gothic" panose="020B0502020202020204" pitchFamily="34" charset="0"/>
              </a:rPr>
              <a:t> слово "</a:t>
            </a:r>
            <a:r>
              <a:rPr lang="ru-RU" sz="1200" dirty="0" err="1">
                <a:latin typeface="Century Gothic" panose="020B0502020202020204" pitchFamily="34" charset="0"/>
              </a:rPr>
              <a:t>любов</a:t>
            </a:r>
            <a:r>
              <a:rPr lang="ru-RU" sz="1200" dirty="0">
                <a:latin typeface="Century Gothic" panose="020B0502020202020204" pitchFamily="34" charset="0"/>
              </a:rPr>
              <a:t>", </a:t>
            </a:r>
            <a:r>
              <a:rPr lang="ru-RU" sz="1200" dirty="0" err="1">
                <a:latin typeface="Century Gothic" panose="020B0502020202020204" pitchFamily="34" charset="0"/>
              </a:rPr>
              <a:t>щоб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висловити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найрізноманітніші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душевні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переживання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01FF3F-95AA-EE0F-2636-67F57578F70B}"/>
              </a:ext>
            </a:extLst>
          </p:cNvPr>
          <p:cNvSpPr/>
          <p:nvPr/>
        </p:nvSpPr>
        <p:spPr>
          <a:xfrm>
            <a:off x="6059424" y="1732845"/>
            <a:ext cx="2486688" cy="13396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EC254-098A-1601-0B2F-6E90B755435A}"/>
              </a:ext>
            </a:extLst>
          </p:cNvPr>
          <p:cNvSpPr txBox="1"/>
          <p:nvPr/>
        </p:nvSpPr>
        <p:spPr>
          <a:xfrm>
            <a:off x="6193536" y="1894857"/>
            <a:ext cx="24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hlinkClick r:id="rId5" action="ppaction://hlinksldjump"/>
              </a:rPr>
              <a:t>Людина</a:t>
            </a:r>
            <a:r>
              <a:rPr lang="ru-RU" sz="1200" dirty="0">
                <a:latin typeface="Century Gothic" panose="020B0502020202020204" pitchFamily="34" charset="0"/>
              </a:rPr>
              <a:t> — </a:t>
            </a:r>
            <a:r>
              <a:rPr lang="ru-RU" sz="1200" dirty="0" err="1">
                <a:latin typeface="Century Gothic" panose="020B0502020202020204" pitchFamily="34" charset="0"/>
              </a:rPr>
              <a:t>єдина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істота</a:t>
            </a:r>
            <a:r>
              <a:rPr lang="ru-RU" sz="1200" dirty="0">
                <a:latin typeface="Century Gothic" panose="020B0502020202020204" pitchFamily="34" charset="0"/>
              </a:rPr>
              <a:t>, для </a:t>
            </a:r>
            <a:r>
              <a:rPr lang="ru-RU" sz="1200" dirty="0" err="1">
                <a:latin typeface="Century Gothic" panose="020B0502020202020204" pitchFamily="34" charset="0"/>
              </a:rPr>
              <a:t>якої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її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власне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існування</a:t>
            </a:r>
            <a:r>
              <a:rPr lang="ru-RU" sz="1200" dirty="0">
                <a:latin typeface="Century Gothic" panose="020B0502020202020204" pitchFamily="34" charset="0"/>
              </a:rPr>
              <a:t> є </a:t>
            </a:r>
            <a:r>
              <a:rPr lang="ru-RU" sz="1200" dirty="0" err="1">
                <a:latin typeface="Century Gothic" panose="020B0502020202020204" pitchFamily="34" charset="0"/>
              </a:rPr>
              <a:t>загадкою</a:t>
            </a:r>
            <a:r>
              <a:rPr lang="ru-RU" sz="1200" dirty="0">
                <a:latin typeface="Century Gothic" panose="020B0502020202020204" pitchFamily="34" charset="0"/>
              </a:rPr>
              <a:t>, яку вона </a:t>
            </a:r>
            <a:r>
              <a:rPr lang="ru-RU" sz="1200" dirty="0" err="1">
                <a:latin typeface="Century Gothic" panose="020B0502020202020204" pitchFamily="34" charset="0"/>
              </a:rPr>
              <a:t>має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вирішити</a:t>
            </a:r>
            <a:r>
              <a:rPr lang="ru-RU" sz="1200" dirty="0">
                <a:latin typeface="Century Gothic" panose="020B0502020202020204" pitchFamily="34" charset="0"/>
              </a:rPr>
              <a:t> і </a:t>
            </a:r>
            <a:r>
              <a:rPr lang="ru-RU" sz="1200" dirty="0" err="1">
                <a:latin typeface="Century Gothic" panose="020B0502020202020204" pitchFamily="34" charset="0"/>
              </a:rPr>
              <a:t>від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якої</a:t>
            </a:r>
            <a:r>
              <a:rPr lang="ru-RU" sz="1200" dirty="0">
                <a:latin typeface="Century Gothic" panose="020B0502020202020204" pitchFamily="34" charset="0"/>
              </a:rPr>
              <a:t> не </a:t>
            </a:r>
            <a:r>
              <a:rPr lang="ru-RU" sz="1200" dirty="0" err="1">
                <a:latin typeface="Century Gothic" panose="020B0502020202020204" pitchFamily="34" charset="0"/>
              </a:rPr>
              <a:t>може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втекти</a:t>
            </a:r>
            <a:r>
              <a:rPr lang="ru-RU" sz="1200" dirty="0">
                <a:latin typeface="Century Gothic" panose="020B0502020202020204" pitchFamily="34" charset="0"/>
              </a:rPr>
              <a:t>. - "Людина для себе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478F6BF-C694-F3BE-DD23-724D5626931A}"/>
              </a:ext>
            </a:extLst>
          </p:cNvPr>
          <p:cNvGrpSpPr/>
          <p:nvPr/>
        </p:nvGrpSpPr>
        <p:grpSpPr>
          <a:xfrm>
            <a:off x="483265" y="2319350"/>
            <a:ext cx="1807985" cy="1783062"/>
            <a:chOff x="483264" y="2225059"/>
            <a:chExt cx="1901472" cy="1783062"/>
          </a:xfrm>
        </p:grpSpPr>
        <p:pic>
          <p:nvPicPr>
            <p:cNvPr id="12" name="Рисунок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135B798B-8677-207A-C6FB-19B052E2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750" y="2275314"/>
              <a:ext cx="1714500" cy="1714500"/>
            </a:xfrm>
            <a:prstGeom prst="ellipse">
              <a:avLst/>
            </a:prstGeom>
            <a:ln w="63500" cap="rnd">
              <a:solidFill>
                <a:srgbClr val="FFD34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Блок-схема: узел 13">
              <a:extLst>
                <a:ext uri="{FF2B5EF4-FFF2-40B4-BE49-F238E27FC236}">
                  <a16:creationId xmlns:a16="http://schemas.microsoft.com/office/drawing/2014/main" id="{259F3BD6-6D13-8C36-505B-47B5E54EAA8D}"/>
                </a:ext>
              </a:extLst>
            </p:cNvPr>
            <p:cNvSpPr/>
            <p:nvPr/>
          </p:nvSpPr>
          <p:spPr>
            <a:xfrm>
              <a:off x="483264" y="2225059"/>
              <a:ext cx="1901472" cy="1783062"/>
            </a:xfrm>
            <a:prstGeom prst="flowChartConnector">
              <a:avLst/>
            </a:prstGeom>
            <a:noFill/>
            <a:ln w="76200">
              <a:solidFill>
                <a:srgbClr val="FFD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81E50C-CB1C-886E-E8F7-7A28E2603A0D}"/>
              </a:ext>
            </a:extLst>
          </p:cNvPr>
          <p:cNvSpPr/>
          <p:nvPr/>
        </p:nvSpPr>
        <p:spPr>
          <a:xfrm>
            <a:off x="2580894" y="1412927"/>
            <a:ext cx="3092196" cy="12117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BFB205-FFEA-AEB0-B3B9-A84935744BBA}"/>
              </a:ext>
            </a:extLst>
          </p:cNvPr>
          <p:cNvSpPr/>
          <p:nvPr/>
        </p:nvSpPr>
        <p:spPr>
          <a:xfrm>
            <a:off x="6126480" y="1825281"/>
            <a:ext cx="2340864" cy="11776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3B7106C-C325-23F8-9E98-F95EFB87695C}"/>
              </a:ext>
            </a:extLst>
          </p:cNvPr>
          <p:cNvCxnSpPr>
            <a:cxnSpLocks/>
          </p:cNvCxnSpPr>
          <p:nvPr/>
        </p:nvCxnSpPr>
        <p:spPr>
          <a:xfrm>
            <a:off x="2291250" y="411670"/>
            <a:ext cx="0" cy="951615"/>
          </a:xfrm>
          <a:prstGeom prst="line">
            <a:avLst/>
          </a:prstGeom>
          <a:ln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67FE8-5EAB-DF43-60C1-B13969CE9EB6}"/>
              </a:ext>
            </a:extLst>
          </p:cNvPr>
          <p:cNvSpPr txBox="1"/>
          <p:nvPr/>
        </p:nvSpPr>
        <p:spPr>
          <a:xfrm>
            <a:off x="438912" y="383810"/>
            <a:ext cx="5388864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Bookman Old Style" panose="02050604050505020204" pitchFamily="18" charset="0"/>
              </a:rPr>
              <a:t>"</a:t>
            </a:r>
            <a:r>
              <a:rPr lang="ru-RU" sz="1800" dirty="0" err="1">
                <a:latin typeface="Bookman Old Style" panose="02050604050505020204" pitchFamily="18" charset="0"/>
              </a:rPr>
              <a:t>Любов</a:t>
            </a:r>
            <a:r>
              <a:rPr lang="ru-RU" sz="1800" dirty="0">
                <a:latin typeface="Bookman Old Style" panose="02050604050505020204" pitchFamily="18" charset="0"/>
              </a:rPr>
              <a:t> становить собою </a:t>
            </a:r>
            <a:r>
              <a:rPr lang="ru-RU" sz="1800" dirty="0" err="1">
                <a:latin typeface="Bookman Old Style" panose="02050604050505020204" pitchFamily="18" charset="0"/>
              </a:rPr>
              <a:t>мистецтво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подібно</a:t>
            </a:r>
            <a:r>
              <a:rPr lang="ru-RU" sz="1800" dirty="0">
                <a:latin typeface="Bookman Old Style" panose="02050604050505020204" pitchFamily="18" charset="0"/>
              </a:rPr>
              <a:t> до того, як </a:t>
            </a:r>
            <a:r>
              <a:rPr lang="ru-RU" sz="1800" dirty="0" err="1">
                <a:latin typeface="Bookman Old Style" panose="02050604050505020204" pitchFamily="18" charset="0"/>
              </a:rPr>
              <a:t>мистецтвом</a:t>
            </a:r>
            <a:r>
              <a:rPr lang="ru-RU" sz="1800" dirty="0">
                <a:latin typeface="Bookman Old Style" panose="02050604050505020204" pitchFamily="18" charset="0"/>
              </a:rPr>
              <a:t> є </a:t>
            </a:r>
            <a:r>
              <a:rPr lang="ru-RU" sz="1800" dirty="0" err="1">
                <a:latin typeface="Bookman Old Style" panose="02050604050505020204" pitchFamily="18" charset="0"/>
              </a:rPr>
              <a:t>саме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життя</a:t>
            </a:r>
            <a:r>
              <a:rPr lang="ru-RU" sz="1800" dirty="0">
                <a:latin typeface="Bookman Old Style" panose="02050604050505020204" pitchFamily="18" charset="0"/>
              </a:rPr>
              <a:t>."</a:t>
            </a:r>
            <a:endParaRPr lang="uk-UA" sz="18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63E7-CF82-39A2-C999-E093F016534F}"/>
              </a:ext>
            </a:extLst>
          </p:cNvPr>
          <p:cNvSpPr txBox="1"/>
          <p:nvPr/>
        </p:nvSpPr>
        <p:spPr>
          <a:xfrm>
            <a:off x="1670304" y="1892100"/>
            <a:ext cx="3925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"</a:t>
            </a:r>
            <a:r>
              <a:rPr lang="ru-RU" sz="1600" dirty="0" err="1">
                <a:latin typeface="Bookman Old Style" panose="02050604050505020204" pitchFamily="18" charset="0"/>
              </a:rPr>
              <a:t>Любов</a:t>
            </a:r>
            <a:r>
              <a:rPr lang="ru-RU" sz="1600" dirty="0">
                <a:latin typeface="Bookman Old Style" panose="02050604050505020204" pitchFamily="18" charset="0"/>
              </a:rPr>
              <a:t> — </a:t>
            </a:r>
            <a:r>
              <a:rPr lang="ru-RU" sz="1600" dirty="0" err="1">
                <a:latin typeface="Bookman Old Style" panose="02050604050505020204" pitchFamily="18" charset="0"/>
              </a:rPr>
              <a:t>це</a:t>
            </a:r>
            <a:r>
              <a:rPr lang="ru-RU" sz="1600" dirty="0">
                <a:latin typeface="Bookman Old Style" panose="02050604050505020204" pitchFamily="18" charset="0"/>
              </a:rPr>
              <a:t> активна </a:t>
            </a:r>
            <a:r>
              <a:rPr lang="ru-RU" sz="1600" dirty="0" err="1">
                <a:latin typeface="Bookman Old Style" panose="02050604050505020204" pitchFamily="18" charset="0"/>
              </a:rPr>
              <a:t>цікавість</a:t>
            </a:r>
            <a:r>
              <a:rPr lang="ru-RU" sz="1600" dirty="0">
                <a:latin typeface="Bookman Old Style" panose="02050604050505020204" pitchFamily="18" charset="0"/>
              </a:rPr>
              <a:t> до </a:t>
            </a:r>
            <a:r>
              <a:rPr lang="ru-RU" sz="1600" dirty="0" err="1">
                <a:latin typeface="Bookman Old Style" panose="02050604050505020204" pitchFamily="18" charset="0"/>
              </a:rPr>
              <a:t>життя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розвитку</a:t>
            </a:r>
            <a:r>
              <a:rPr lang="ru-RU" sz="1600" dirty="0">
                <a:latin typeface="Bookman Old Style" panose="02050604050505020204" pitchFamily="18" charset="0"/>
              </a:rPr>
              <a:t> того, </a:t>
            </a:r>
            <a:r>
              <a:rPr lang="ru-RU" sz="1600" dirty="0" err="1">
                <a:latin typeface="Bookman Old Style" panose="02050604050505020204" pitchFamily="18" charset="0"/>
              </a:rPr>
              <a:t>що</a:t>
            </a:r>
            <a:r>
              <a:rPr lang="ru-RU" sz="1600" dirty="0">
                <a:latin typeface="Bookman Old Style" panose="02050604050505020204" pitchFamily="18" charset="0"/>
              </a:rPr>
              <a:t> ми любимо. Там, де </a:t>
            </a:r>
            <a:r>
              <a:rPr lang="ru-RU" sz="1600" dirty="0" err="1">
                <a:latin typeface="Bookman Old Style" panose="02050604050505020204" pitchFamily="18" charset="0"/>
              </a:rPr>
              <a:t>цього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зацікавлення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бракує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немає</a:t>
            </a:r>
            <a:r>
              <a:rPr lang="ru-RU" sz="1600" dirty="0">
                <a:latin typeface="Bookman Old Style" panose="02050604050505020204" pitchFamily="18" charset="0"/>
              </a:rPr>
              <a:t> і </a:t>
            </a:r>
            <a:r>
              <a:rPr lang="ru-RU" sz="1600" dirty="0" err="1">
                <a:latin typeface="Bookman Old Style" panose="02050604050505020204" pitchFamily="18" charset="0"/>
              </a:rPr>
              <a:t>любові</a:t>
            </a:r>
            <a:r>
              <a:rPr lang="ru-RU" sz="1600" dirty="0">
                <a:latin typeface="Bookman Old Style" panose="02050604050505020204" pitchFamily="18" charset="0"/>
              </a:rPr>
              <a:t>.«</a:t>
            </a:r>
          </a:p>
          <a:p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"</a:t>
            </a:r>
            <a:r>
              <a:rPr lang="ru-RU" sz="1600" dirty="0" err="1">
                <a:latin typeface="Bookman Old Style" panose="02050604050505020204" pitchFamily="18" charset="0"/>
              </a:rPr>
              <a:t>Любов</a:t>
            </a:r>
            <a:r>
              <a:rPr lang="ru-RU" sz="1600" dirty="0">
                <a:latin typeface="Bookman Old Style" panose="02050604050505020204" pitchFamily="18" charset="0"/>
              </a:rPr>
              <a:t> — </a:t>
            </a:r>
            <a:r>
              <a:rPr lang="ru-RU" sz="1600" dirty="0" err="1">
                <a:latin typeface="Bookman Old Style" panose="02050604050505020204" pitchFamily="18" charset="0"/>
              </a:rPr>
              <a:t>це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діяльність</a:t>
            </a:r>
            <a:r>
              <a:rPr lang="ru-RU" sz="1600" dirty="0">
                <a:latin typeface="Bookman Old Style" panose="02050604050505020204" pitchFamily="18" charset="0"/>
              </a:rPr>
              <a:t>, а не </a:t>
            </a:r>
            <a:r>
              <a:rPr lang="ru-RU" sz="1600" dirty="0" err="1">
                <a:latin typeface="Bookman Old Style" panose="02050604050505020204" pitchFamily="18" charset="0"/>
              </a:rPr>
              <a:t>пасивний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вплив</a:t>
            </a:r>
            <a:r>
              <a:rPr lang="ru-RU" sz="1600" dirty="0">
                <a:latin typeface="Bookman Old Style" panose="02050604050505020204" pitchFamily="18" charset="0"/>
              </a:rPr>
              <a:t>: у </a:t>
            </a:r>
            <a:r>
              <a:rPr lang="ru-RU" sz="1600" dirty="0" err="1">
                <a:latin typeface="Bookman Old Style" panose="02050604050505020204" pitchFamily="18" charset="0"/>
              </a:rPr>
              <a:t>ній</a:t>
            </a:r>
            <a:r>
              <a:rPr lang="ru-RU" sz="1600" dirty="0">
                <a:latin typeface="Bookman Old Style" panose="02050604050505020204" pitchFamily="18" charset="0"/>
              </a:rPr>
              <a:t> треба «</a:t>
            </a:r>
            <a:r>
              <a:rPr lang="ru-RU" sz="1600" dirty="0" err="1">
                <a:latin typeface="Bookman Old Style" panose="02050604050505020204" pitchFamily="18" charset="0"/>
              </a:rPr>
              <a:t>перебувати</a:t>
            </a:r>
            <a:r>
              <a:rPr lang="ru-RU" sz="1600" dirty="0">
                <a:latin typeface="Bookman Old Style" panose="02050604050505020204" pitchFamily="18" charset="0"/>
              </a:rPr>
              <a:t>», а не «</a:t>
            </a:r>
            <a:r>
              <a:rPr lang="ru-RU" sz="1600" dirty="0" err="1">
                <a:latin typeface="Bookman Old Style" panose="02050604050505020204" pitchFamily="18" charset="0"/>
              </a:rPr>
              <a:t>впадати</a:t>
            </a:r>
            <a:r>
              <a:rPr lang="ru-RU" sz="1600" dirty="0">
                <a:latin typeface="Bookman Old Style" panose="02050604050505020204" pitchFamily="18" charset="0"/>
              </a:rPr>
              <a:t>» в </a:t>
            </a:r>
            <a:r>
              <a:rPr lang="ru-RU" sz="1600" dirty="0" err="1">
                <a:latin typeface="Bookman Old Style" panose="02050604050505020204" pitchFamily="18" charset="0"/>
              </a:rPr>
              <a:t>неї</a:t>
            </a:r>
            <a:r>
              <a:rPr lang="ru-RU" sz="1600" dirty="0">
                <a:latin typeface="Bookman Old Style" panose="02050604050505020204" pitchFamily="18" charset="0"/>
              </a:rPr>
              <a:t>. </a:t>
            </a:r>
            <a:r>
              <a:rPr lang="ru-RU" dirty="0"/>
              <a:t>"</a:t>
            </a:r>
            <a:endParaRPr lang="uk-UA" dirty="0"/>
          </a:p>
        </p:txBody>
      </p:sp>
      <p:pic>
        <p:nvPicPr>
          <p:cNvPr id="2050" name="Picture 2" descr="Результат пошуку зображень за запитом &quot;фромм&quot;">
            <a:extLst>
              <a:ext uri="{FF2B5EF4-FFF2-40B4-BE49-F238E27FC236}">
                <a16:creationId xmlns:a16="http://schemas.microsoft.com/office/drawing/2014/main" id="{94200BAE-F846-32A2-5D3C-00436FB0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77" y="1717208"/>
            <a:ext cx="1743456" cy="25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4F1A38-4693-4CCD-B5AC-5412BA6DB63C}"/>
              </a:ext>
            </a:extLst>
          </p:cNvPr>
          <p:cNvCxnSpPr/>
          <p:nvPr/>
        </p:nvCxnSpPr>
        <p:spPr>
          <a:xfrm>
            <a:off x="1024128" y="1426464"/>
            <a:ext cx="4888992" cy="0"/>
          </a:xfrm>
          <a:prstGeom prst="line">
            <a:avLst/>
          </a:prstGeom>
          <a:ln w="190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&quot;На главную&quot;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5B045A9-5B67-4801-DE65-B3D2CF14508B}"/>
              </a:ext>
            </a:extLst>
          </p:cNvPr>
          <p:cNvSpPr/>
          <p:nvPr/>
        </p:nvSpPr>
        <p:spPr>
          <a:xfrm>
            <a:off x="6742177" y="1776762"/>
            <a:ext cx="1743456" cy="2528670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E1BD13-D5D5-7B8A-A756-56AAE4050012}"/>
              </a:ext>
            </a:extLst>
          </p:cNvPr>
          <p:cNvGrpSpPr/>
          <p:nvPr/>
        </p:nvGrpSpPr>
        <p:grpSpPr>
          <a:xfrm>
            <a:off x="950976" y="1170432"/>
            <a:ext cx="4328160" cy="2328672"/>
            <a:chOff x="950976" y="1170432"/>
            <a:chExt cx="4328160" cy="2328672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C51E85AD-CC13-35BC-9454-88C9E34E1130}"/>
                </a:ext>
              </a:extLst>
            </p:cNvPr>
            <p:cNvSpPr/>
            <p:nvPr/>
          </p:nvSpPr>
          <p:spPr>
            <a:xfrm>
              <a:off x="950976" y="1170432"/>
              <a:ext cx="4328160" cy="2328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D30F2EB-99AE-2E50-D431-B4E8BA98867A}"/>
                </a:ext>
              </a:extLst>
            </p:cNvPr>
            <p:cNvSpPr/>
            <p:nvPr/>
          </p:nvSpPr>
          <p:spPr>
            <a:xfrm>
              <a:off x="1024128" y="1255776"/>
              <a:ext cx="4157472" cy="2145792"/>
            </a:xfrm>
            <a:prstGeom prst="roundRect">
              <a:avLst>
                <a:gd name="adj" fmla="val 143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угольник: скругленные углы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4480140-7893-FDB1-111A-B8F23846905A}"/>
              </a:ext>
            </a:extLst>
          </p:cNvPr>
          <p:cNvSpPr/>
          <p:nvPr/>
        </p:nvSpPr>
        <p:spPr>
          <a:xfrm>
            <a:off x="6681231" y="598093"/>
            <a:ext cx="2072640" cy="10850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AA88C05-98FE-4A79-3469-B13EACF3A5F2}"/>
              </a:ext>
            </a:extLst>
          </p:cNvPr>
          <p:cNvSpPr/>
          <p:nvPr/>
        </p:nvSpPr>
        <p:spPr>
          <a:xfrm>
            <a:off x="5580977" y="2055728"/>
            <a:ext cx="1737181" cy="94856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80F4B5E-22CC-8E57-07B1-1A288D1DF3B4}"/>
              </a:ext>
            </a:extLst>
          </p:cNvPr>
          <p:cNvSpPr/>
          <p:nvPr/>
        </p:nvSpPr>
        <p:spPr>
          <a:xfrm>
            <a:off x="7386200" y="3100084"/>
            <a:ext cx="1429691" cy="6352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B37561-34C0-8D2C-466F-7AD7228D3781}"/>
              </a:ext>
            </a:extLst>
          </p:cNvPr>
          <p:cNvSpPr/>
          <p:nvPr/>
        </p:nvSpPr>
        <p:spPr>
          <a:xfrm>
            <a:off x="4690693" y="3611610"/>
            <a:ext cx="2072640" cy="10850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80E61-27F7-995B-0451-D59E1FCAA6A0}"/>
              </a:ext>
            </a:extLst>
          </p:cNvPr>
          <p:cNvSpPr txBox="1"/>
          <p:nvPr/>
        </p:nvSpPr>
        <p:spPr>
          <a:xfrm>
            <a:off x="1341120" y="1379533"/>
            <a:ext cx="3803904" cy="189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>
                <a:latin typeface="Bookman Old Style" panose="02050604050505020204" pitchFamily="18" charset="0"/>
              </a:rPr>
              <a:t>«</a:t>
            </a:r>
            <a:r>
              <a:rPr lang="ru-RU" sz="1600" i="1" dirty="0" err="1">
                <a:latin typeface="Bookman Old Style" panose="02050604050505020204" pitchFamily="18" charset="0"/>
              </a:rPr>
              <a:t>Зруйнувати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світ</a:t>
            </a:r>
            <a:r>
              <a:rPr lang="ru-RU" sz="1600" i="1" dirty="0">
                <a:latin typeface="Bookman Old Style" panose="02050604050505020204" pitchFamily="18" charset="0"/>
              </a:rPr>
              <a:t> — </a:t>
            </a:r>
            <a:r>
              <a:rPr lang="ru-RU" sz="1600" i="1" dirty="0" err="1">
                <a:latin typeface="Bookman Old Style" panose="02050604050505020204" pitchFamily="18" charset="0"/>
              </a:rPr>
              <a:t>остання</a:t>
            </a:r>
            <a:r>
              <a:rPr lang="ru-RU" sz="1600" i="1" dirty="0">
                <a:latin typeface="Bookman Old Style" panose="02050604050505020204" pitchFamily="18" charset="0"/>
              </a:rPr>
              <a:t>, </a:t>
            </a:r>
            <a:r>
              <a:rPr lang="ru-RU" sz="1600" i="1" dirty="0" err="1">
                <a:latin typeface="Bookman Old Style" panose="02050604050505020204" pitchFamily="18" charset="0"/>
              </a:rPr>
              <a:t>майже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відчайдушна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спроба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вберегтися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від</a:t>
            </a:r>
            <a:r>
              <a:rPr lang="ru-RU" sz="1600" i="1" dirty="0">
                <a:latin typeface="Bookman Old Style" panose="02050604050505020204" pitchFamily="18" charset="0"/>
              </a:rPr>
              <a:t> того, </a:t>
            </a:r>
            <a:r>
              <a:rPr lang="ru-RU" sz="1600" i="1" dirty="0" err="1">
                <a:latin typeface="Bookman Old Style" panose="02050604050505020204" pitchFamily="18" charset="0"/>
              </a:rPr>
              <a:t>аби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світ</a:t>
            </a:r>
            <a:r>
              <a:rPr lang="ru-RU" sz="1600" i="1" dirty="0">
                <a:latin typeface="Bookman Old Style" panose="02050604050505020204" pitchFamily="18" charset="0"/>
              </a:rPr>
              <a:t> не </a:t>
            </a:r>
            <a:r>
              <a:rPr lang="ru-RU" sz="1600" i="1" dirty="0" err="1">
                <a:latin typeface="Bookman Old Style" panose="02050604050505020204" pitchFamily="18" charset="0"/>
              </a:rPr>
              <a:t>зруйнував</a:t>
            </a:r>
            <a:r>
              <a:rPr lang="ru-RU" sz="1600" i="1" dirty="0">
                <a:latin typeface="Bookman Old Style" panose="02050604050505020204" pitchFamily="18" charset="0"/>
              </a:rPr>
              <a:t> мене. — «</a:t>
            </a:r>
            <a:r>
              <a:rPr lang="ru-RU" sz="1600" i="1" dirty="0" err="1">
                <a:latin typeface="Bookman Old Style" panose="02050604050505020204" pitchFamily="18" charset="0"/>
              </a:rPr>
              <a:t>Втеча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від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свободи</a:t>
            </a:r>
            <a:r>
              <a:rPr lang="ru-RU" sz="1600" i="1" dirty="0">
                <a:latin typeface="Bookman Old Style" panose="02050604050505020204" pitchFamily="18" charset="0"/>
              </a:rPr>
              <a:t>»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ED9D5-5AE1-43C8-3050-D1DFB4E32A24}"/>
              </a:ext>
            </a:extLst>
          </p:cNvPr>
          <p:cNvSpPr txBox="1"/>
          <p:nvPr/>
        </p:nvSpPr>
        <p:spPr>
          <a:xfrm>
            <a:off x="7059183" y="1016543"/>
            <a:ext cx="131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Передумови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C6D0F-D7F0-525B-523F-7F956A2591FC}"/>
              </a:ext>
            </a:extLst>
          </p:cNvPr>
          <p:cNvSpPr txBox="1"/>
          <p:nvPr/>
        </p:nvSpPr>
        <p:spPr>
          <a:xfrm>
            <a:off x="5769864" y="2222234"/>
            <a:ext cx="135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Впливи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DFBA4-3CDB-71BB-1427-0EDDC457D025}"/>
              </a:ext>
            </a:extLst>
          </p:cNvPr>
          <p:cNvSpPr txBox="1"/>
          <p:nvPr/>
        </p:nvSpPr>
        <p:spPr>
          <a:xfrm>
            <a:off x="7445904" y="3253785"/>
            <a:ext cx="139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Свобода</a:t>
            </a:r>
          </a:p>
        </p:txBody>
      </p:sp>
      <p:sp>
        <p:nvSpPr>
          <p:cNvPr id="13" name="TextBox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AD9BAD3-DE25-FF8A-3232-D7F8FC51E9C9}"/>
              </a:ext>
            </a:extLst>
          </p:cNvPr>
          <p:cNvSpPr txBox="1"/>
          <p:nvPr/>
        </p:nvSpPr>
        <p:spPr>
          <a:xfrm>
            <a:off x="4858497" y="3735368"/>
            <a:ext cx="1822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«Анатомія людської </a:t>
            </a:r>
            <a:r>
              <a:rPr lang="uk-UA" dirty="0" err="1">
                <a:latin typeface="Bookman Old Style" panose="02050604050505020204" pitchFamily="18" charset="0"/>
              </a:rPr>
              <a:t>деструктивності</a:t>
            </a:r>
            <a:r>
              <a:rPr lang="uk-UA" dirty="0"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14" name="Управляющая кнопка: &quot;На главную&quot;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07583E3-C712-1C60-A456-A1F1A033E4F4}"/>
              </a:ext>
            </a:extLst>
          </p:cNvPr>
          <p:cNvSpPr/>
          <p:nvPr/>
        </p:nvSpPr>
        <p:spPr>
          <a:xfrm>
            <a:off x="8207298" y="4044176"/>
            <a:ext cx="608593" cy="769262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hlinkClick r:id="rId3" action="ppaction://hlinksldjump"/>
            <a:extLst>
              <a:ext uri="{FF2B5EF4-FFF2-40B4-BE49-F238E27FC236}">
                <a16:creationId xmlns:a16="http://schemas.microsoft.com/office/drawing/2014/main" id="{7B62A1F4-0B37-9EE9-54DE-A38B276DA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898292"/>
              </p:ext>
            </p:extLst>
          </p:nvPr>
        </p:nvGraphicFramePr>
        <p:xfrm>
          <a:off x="1198572" y="1687064"/>
          <a:ext cx="6962071" cy="298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4" name="Google Shape;314;p3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6" name="Google Shape;760;p47">
            <a:extLst>
              <a:ext uri="{FF2B5EF4-FFF2-40B4-BE49-F238E27FC236}">
                <a16:creationId xmlns:a16="http://schemas.microsoft.com/office/drawing/2014/main" id="{64718A20-1447-286D-8948-55DD55E3FF09}"/>
              </a:ext>
            </a:extLst>
          </p:cNvPr>
          <p:cNvGrpSpPr/>
          <p:nvPr/>
        </p:nvGrpSpPr>
        <p:grpSpPr>
          <a:xfrm>
            <a:off x="4297650" y="2417631"/>
            <a:ext cx="404267" cy="998774"/>
            <a:chOff x="4071800" y="2269925"/>
            <a:chExt cx="172925" cy="502950"/>
          </a:xfrm>
          <a:solidFill>
            <a:srgbClr val="FFD347"/>
          </a:solidFill>
        </p:grpSpPr>
        <p:sp>
          <p:nvSpPr>
            <p:cNvPr id="7" name="Google Shape;761;p47">
              <a:extLst>
                <a:ext uri="{FF2B5EF4-FFF2-40B4-BE49-F238E27FC236}">
                  <a16:creationId xmlns:a16="http://schemas.microsoft.com/office/drawing/2014/main" id="{C55397C3-5AB2-3A5E-801E-A4E0E71481E3}"/>
                </a:ext>
              </a:extLst>
            </p:cNvPr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2;p47">
              <a:extLst>
                <a:ext uri="{FF2B5EF4-FFF2-40B4-BE49-F238E27FC236}">
                  <a16:creationId xmlns:a16="http://schemas.microsoft.com/office/drawing/2014/main" id="{68674D72-0073-75F2-94F8-47A482CB30B4}"/>
                </a:ext>
              </a:extLst>
            </p:cNvPr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grpFill/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36E266-B390-8C63-439A-03FACCEFE7E0}"/>
              </a:ext>
            </a:extLst>
          </p:cNvPr>
          <p:cNvSpPr txBox="1"/>
          <p:nvPr/>
        </p:nvSpPr>
        <p:spPr>
          <a:xfrm>
            <a:off x="3168019" y="856067"/>
            <a:ext cx="254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Bookman Old Style" panose="02050604050505020204" pitchFamily="18" charset="0"/>
              </a:rPr>
              <a:t>Протиріччя Свободи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F6BC0-8AA6-BBD6-FC39-BAA47F96FBE2}"/>
              </a:ext>
            </a:extLst>
          </p:cNvPr>
          <p:cNvSpPr txBox="1"/>
          <p:nvPr/>
        </p:nvSpPr>
        <p:spPr>
          <a:xfrm>
            <a:off x="1243584" y="315371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Bookman Old Style" panose="02050604050505020204" pitchFamily="18" charset="0"/>
              </a:rPr>
              <a:t>Незалежність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04309-7D99-3FE1-2545-6613A9820228}"/>
              </a:ext>
            </a:extLst>
          </p:cNvPr>
          <p:cNvSpPr txBox="1"/>
          <p:nvPr/>
        </p:nvSpPr>
        <p:spPr>
          <a:xfrm>
            <a:off x="6011095" y="2938271"/>
            <a:ext cx="168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Bookman Old Style" panose="02050604050505020204" pitchFamily="18" charset="0"/>
              </a:rPr>
              <a:t>ІДЕНТИЧНІСТЬ/ самовираження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5000"/>
          </a:scheme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просительный Знак Images – Browse 121 Stock Photos, Vectors, and Video |  Adobe Stock">
            <a:hlinkClick r:id="rId3" action="ppaction://hlinksldjump"/>
            <a:extLst>
              <a:ext uri="{FF2B5EF4-FFF2-40B4-BE49-F238E27FC236}">
                <a16:creationId xmlns:a16="http://schemas.microsoft.com/office/drawing/2014/main" id="{A17A285B-BBED-6744-7548-400A4709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64" y="1155546"/>
            <a:ext cx="2885804" cy="28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496DDC-7A1E-EF0C-E1B8-0CBC4303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36" y="1102150"/>
            <a:ext cx="6161136" cy="1128849"/>
          </a:xfrm>
        </p:spPr>
        <p:txBody>
          <a:bodyPr/>
          <a:lstStyle/>
          <a:p>
            <a:pPr marL="101600" indent="0">
              <a:buNone/>
            </a:pPr>
            <a:r>
              <a:rPr lang="uk-UA" sz="1800" dirty="0">
                <a:latin typeface="Bookman Old Style" panose="02050604050505020204" pitchFamily="18" charset="0"/>
              </a:rPr>
              <a:t>«Як це можливо ? Як можлива війна з політичної і психологічної точок зору? Які сили рухають людиною?»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CE19E-92F6-E3A7-CF50-D9D6800E7163}"/>
              </a:ext>
            </a:extLst>
          </p:cNvPr>
          <p:cNvSpPr txBox="1"/>
          <p:nvPr/>
        </p:nvSpPr>
        <p:spPr>
          <a:xfrm>
            <a:off x="495696" y="2913888"/>
            <a:ext cx="614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Bookman Old Style" panose="02050604050505020204" pitchFamily="18" charset="0"/>
              </a:rPr>
              <a:t>«Яким чином стало </a:t>
            </a:r>
            <a:r>
              <a:rPr lang="ru-RU" sz="1800" dirty="0" err="1">
                <a:latin typeface="Bookman Old Style" panose="02050604050505020204" pitchFamily="18" charset="0"/>
              </a:rPr>
              <a:t>можливим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що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найсильніший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зі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всіх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інстинктів</a:t>
            </a:r>
            <a:r>
              <a:rPr lang="ru-RU" sz="1800" dirty="0">
                <a:latin typeface="Bookman Old Style" panose="02050604050505020204" pitchFamily="18" charset="0"/>
              </a:rPr>
              <a:t> — </a:t>
            </a:r>
            <a:r>
              <a:rPr lang="ru-RU" sz="1800" dirty="0" err="1">
                <a:latin typeface="Bookman Old Style" panose="02050604050505020204" pitchFamily="18" charset="0"/>
              </a:rPr>
              <a:t>інстинкт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самозбереження</a:t>
            </a:r>
            <a:r>
              <a:rPr lang="ru-RU" sz="1800" dirty="0">
                <a:latin typeface="Bookman Old Style" panose="02050604050505020204" pitchFamily="18" charset="0"/>
              </a:rPr>
              <a:t>, — </a:t>
            </a:r>
            <a:r>
              <a:rPr lang="ru-RU" sz="1800" dirty="0" err="1">
                <a:latin typeface="Bookman Old Style" panose="02050604050505020204" pitchFamily="18" charset="0"/>
              </a:rPr>
              <a:t>здавалося</a:t>
            </a:r>
            <a:r>
              <a:rPr lang="ru-RU" sz="1800" dirty="0">
                <a:latin typeface="Bookman Old Style" panose="02050604050505020204" pitchFamily="18" charset="0"/>
              </a:rPr>
              <a:t> б, перестав </a:t>
            </a:r>
            <a:r>
              <a:rPr lang="ru-RU" sz="1800" dirty="0" err="1">
                <a:latin typeface="Bookman Old Style" panose="02050604050505020204" pitchFamily="18" charset="0"/>
              </a:rPr>
              <a:t>спонукати</a:t>
            </a:r>
            <a:r>
              <a:rPr lang="ru-RU" sz="1800" dirty="0">
                <a:latin typeface="Bookman Old Style" panose="02050604050505020204" pitchFamily="18" charset="0"/>
              </a:rPr>
              <a:t> нас до </a:t>
            </a:r>
            <a:r>
              <a:rPr lang="ru-RU" sz="1800" dirty="0" err="1">
                <a:latin typeface="Bookman Old Style" panose="02050604050505020204" pitchFamily="18" charset="0"/>
              </a:rPr>
              <a:t>дії</a:t>
            </a:r>
            <a:r>
              <a:rPr lang="ru-RU" sz="1800" dirty="0">
                <a:latin typeface="Bookman Old Style" panose="02050604050505020204" pitchFamily="18" charset="0"/>
              </a:rPr>
              <a:t>?».</a:t>
            </a:r>
            <a:endParaRPr lang="uk-UA" sz="1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6FE68-AC28-952A-C1DD-A439C4A93C61}"/>
              </a:ext>
            </a:extLst>
          </p:cNvPr>
          <p:cNvSpPr txBox="1"/>
          <p:nvPr/>
        </p:nvSpPr>
        <p:spPr>
          <a:xfrm>
            <a:off x="694944" y="3803904"/>
            <a:ext cx="291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теорія інстинктів </a:t>
            </a:r>
            <a:r>
              <a:rPr lang="uk-UA" dirty="0" err="1">
                <a:latin typeface="Bookman Old Style" panose="02050604050505020204" pitchFamily="18" charset="0"/>
              </a:rPr>
              <a:t>З.Фрейда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41423-29D7-9792-EA14-4B71795E663E}"/>
              </a:ext>
            </a:extLst>
          </p:cNvPr>
          <p:cNvSpPr txBox="1"/>
          <p:nvPr/>
        </p:nvSpPr>
        <p:spPr>
          <a:xfrm>
            <a:off x="4572000" y="3662531"/>
            <a:ext cx="413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робота </a:t>
            </a:r>
            <a:r>
              <a:rPr lang="ru-RU" dirty="0" err="1">
                <a:latin typeface="Bookman Old Style" panose="02050604050505020204" pitchFamily="18" charset="0"/>
              </a:rPr>
              <a:t>В.Франкла</a:t>
            </a:r>
            <a:r>
              <a:rPr lang="ru-RU" dirty="0">
                <a:latin typeface="Bookman Old Style" panose="02050604050505020204" pitchFamily="18" charset="0"/>
              </a:rPr>
              <a:t> (1945) та  </a:t>
            </a:r>
            <a:r>
              <a:rPr lang="ru-RU" dirty="0" err="1">
                <a:latin typeface="Bookman Old Style" panose="02050604050505020204" pitchFamily="18" charset="0"/>
              </a:rPr>
              <a:t>стаття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Беттельгейма</a:t>
            </a:r>
            <a:r>
              <a:rPr lang="ru-RU" dirty="0">
                <a:latin typeface="Bookman Old Style" panose="02050604050505020204" pitchFamily="18" charset="0"/>
              </a:rPr>
              <a:t> «Индивидуальное и массовое поведение в экстремальных ситуациях» 1943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 descr="Фрейд, Зигмунд — Википедия">
            <a:extLst>
              <a:ext uri="{FF2B5EF4-FFF2-40B4-BE49-F238E27FC236}">
                <a16:creationId xmlns:a16="http://schemas.microsoft.com/office/drawing/2014/main" id="{F4850BDF-E631-16A3-25BF-2A6556F8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619591"/>
            <a:ext cx="1975382" cy="2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иктор Франкл – свидетель XXвека — Журнал «Читаем Вместе. Навигатор в мире  книг»">
            <a:extLst>
              <a:ext uri="{FF2B5EF4-FFF2-40B4-BE49-F238E27FC236}">
                <a16:creationId xmlns:a16="http://schemas.microsoft.com/office/drawing/2014/main" id="{23711A96-CC06-049E-7392-940488DA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619591"/>
            <a:ext cx="1932676" cy="26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ЕТТЕЛЬХАЙМ, БРУНО | Энциклопедия Кругосвет">
            <a:hlinkClick r:id="rId5" action="ppaction://hlinksldjump"/>
            <a:extLst>
              <a:ext uri="{FF2B5EF4-FFF2-40B4-BE49-F238E27FC236}">
                <a16:creationId xmlns:a16="http://schemas.microsoft.com/office/drawing/2014/main" id="{EFD11B71-CFE8-8A7F-576A-EEA6A3F8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38" y="619590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319;p48">
            <a:extLst>
              <a:ext uri="{FF2B5EF4-FFF2-40B4-BE49-F238E27FC236}">
                <a16:creationId xmlns:a16="http://schemas.microsoft.com/office/drawing/2014/main" id="{EC8B133D-C1B7-3A2A-1E05-081B1A488BE8}"/>
              </a:ext>
            </a:extLst>
          </p:cNvPr>
          <p:cNvGrpSpPr/>
          <p:nvPr/>
        </p:nvGrpSpPr>
        <p:grpSpPr>
          <a:xfrm>
            <a:off x="3537101" y="2162022"/>
            <a:ext cx="760549" cy="819456"/>
            <a:chOff x="6931035" y="3184144"/>
            <a:chExt cx="716128" cy="719903"/>
          </a:xfrm>
          <a:solidFill>
            <a:srgbClr val="FFC000"/>
          </a:solidFill>
        </p:grpSpPr>
        <p:sp>
          <p:nvSpPr>
            <p:cNvPr id="7" name="Google Shape;1320;p48">
              <a:extLst>
                <a:ext uri="{FF2B5EF4-FFF2-40B4-BE49-F238E27FC236}">
                  <a16:creationId xmlns:a16="http://schemas.microsoft.com/office/drawing/2014/main" id="{592210F9-4237-30B4-20F4-C75E07231B62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21;p48">
              <a:extLst>
                <a:ext uri="{FF2B5EF4-FFF2-40B4-BE49-F238E27FC236}">
                  <a16:creationId xmlns:a16="http://schemas.microsoft.com/office/drawing/2014/main" id="{E65978A2-39B7-D2F0-F2CC-2432B858C82A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22;p48">
              <a:extLst>
                <a:ext uri="{FF2B5EF4-FFF2-40B4-BE49-F238E27FC236}">
                  <a16:creationId xmlns:a16="http://schemas.microsoft.com/office/drawing/2014/main" id="{BF52ABDB-1880-ED95-9988-390375433709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23;p48">
              <a:extLst>
                <a:ext uri="{FF2B5EF4-FFF2-40B4-BE49-F238E27FC236}">
                  <a16:creationId xmlns:a16="http://schemas.microsoft.com/office/drawing/2014/main" id="{3E934449-691B-503C-6D3C-408619596E68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5000"/>
          </a:scheme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FF831-119B-39A7-7336-715EC6D99DE0}"/>
              </a:ext>
            </a:extLst>
          </p:cNvPr>
          <p:cNvSpPr txBox="1"/>
          <p:nvPr/>
        </p:nvSpPr>
        <p:spPr>
          <a:xfrm>
            <a:off x="585216" y="719328"/>
            <a:ext cx="2609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Деструктивність</a:t>
            </a:r>
            <a:r>
              <a:rPr lang="uk-UA" dirty="0"/>
              <a:t> з'являється з цивілізацією</a:t>
            </a:r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2118A-F295-C7F3-313D-A1BFB70BC4FA}"/>
              </a:ext>
            </a:extLst>
          </p:cNvPr>
          <p:cNvSpPr txBox="1"/>
          <p:nvPr/>
        </p:nvSpPr>
        <p:spPr>
          <a:xfrm>
            <a:off x="585216" y="16766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"Відчуженість"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73C89-7119-557E-A1E5-E34CFB4872FA}"/>
              </a:ext>
            </a:extLst>
          </p:cNvPr>
          <p:cNvSpPr txBox="1"/>
          <p:nvPr/>
        </p:nvSpPr>
        <p:spPr>
          <a:xfrm>
            <a:off x="694944" y="2945297"/>
            <a:ext cx="792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Агресія може бути доброякісна, злоякісна та </a:t>
            </a:r>
            <a:r>
              <a:rPr lang="uk-UA" dirty="0" err="1"/>
              <a:t>псевдоагресія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44DE4-C6D7-2F08-5F40-AD05627C8B63}"/>
              </a:ext>
            </a:extLst>
          </p:cNvPr>
          <p:cNvSpPr txBox="1"/>
          <p:nvPr/>
        </p:nvSpPr>
        <p:spPr>
          <a:xfrm>
            <a:off x="694944" y="368256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Аномія веде до деструкції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726D1-D1EB-7E7A-60B6-574456B0782E}"/>
              </a:ext>
            </a:extLst>
          </p:cNvPr>
          <p:cNvSpPr txBox="1"/>
          <p:nvPr/>
        </p:nvSpPr>
        <p:spPr>
          <a:xfrm>
            <a:off x="4968240" y="7791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 розвитком цивілізації зростає деструкція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0D7E5-3F4C-3C26-3C29-5609DA2D66E4}"/>
              </a:ext>
            </a:extLst>
          </p:cNvPr>
          <p:cNvSpPr txBox="1"/>
          <p:nvPr/>
        </p:nvSpPr>
        <p:spPr>
          <a:xfrm>
            <a:off x="4968240" y="1676031"/>
            <a:ext cx="3785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Задушена внутрішня свобода породжує синдром насилля</a:t>
            </a:r>
          </a:p>
        </p:txBody>
      </p:sp>
      <p:cxnSp>
        <p:nvCxnSpPr>
          <p:cNvPr id="16" name="Прямая со стрелкой 15">
            <a:hlinkClick r:id="rId3" action="ppaction://hlinksldjump"/>
            <a:extLst>
              <a:ext uri="{FF2B5EF4-FFF2-40B4-BE49-F238E27FC236}">
                <a16:creationId xmlns:a16="http://schemas.microsoft.com/office/drawing/2014/main" id="{536BD29E-7648-7429-4AF5-DCE16CA236DA}"/>
              </a:ext>
            </a:extLst>
          </p:cNvPr>
          <p:cNvCxnSpPr>
            <a:cxnSpLocks/>
          </p:cNvCxnSpPr>
          <p:nvPr/>
        </p:nvCxnSpPr>
        <p:spPr>
          <a:xfrm>
            <a:off x="3733785" y="933057"/>
            <a:ext cx="688878" cy="0"/>
          </a:xfrm>
          <a:prstGeom prst="straightConnector1">
            <a:avLst/>
          </a:prstGeom>
          <a:ln w="57150">
            <a:solidFill>
              <a:srgbClr val="FFD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E7374E0-BD9B-AEF0-52D7-A06BC72AE0C8}"/>
              </a:ext>
            </a:extLst>
          </p:cNvPr>
          <p:cNvCxnSpPr>
            <a:cxnSpLocks/>
          </p:cNvCxnSpPr>
          <p:nvPr/>
        </p:nvCxnSpPr>
        <p:spPr>
          <a:xfrm>
            <a:off x="3733785" y="1743119"/>
            <a:ext cx="688878" cy="0"/>
          </a:xfrm>
          <a:prstGeom prst="straightConnector1">
            <a:avLst/>
          </a:prstGeom>
          <a:ln w="57150">
            <a:solidFill>
              <a:srgbClr val="FFD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&quot;На главную&quot;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4C2E39E-FBB1-07AB-B4DB-3B2674C0791A}"/>
              </a:ext>
            </a:extLst>
          </p:cNvPr>
          <p:cNvSpPr/>
          <p:nvPr/>
        </p:nvSpPr>
        <p:spPr>
          <a:xfrm>
            <a:off x="8192429" y="4066478"/>
            <a:ext cx="669073" cy="676507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60503E4-73B3-57C2-6BC1-212D1398E34B}"/>
              </a:ext>
            </a:extLst>
          </p:cNvPr>
          <p:cNvSpPr/>
          <p:nvPr/>
        </p:nvSpPr>
        <p:spPr>
          <a:xfrm>
            <a:off x="987552" y="1225296"/>
            <a:ext cx="4328160" cy="21214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3A5D4C-3D3C-C40A-CCB2-903B2ED76A06}"/>
              </a:ext>
            </a:extLst>
          </p:cNvPr>
          <p:cNvGrpSpPr/>
          <p:nvPr/>
        </p:nvGrpSpPr>
        <p:grpSpPr>
          <a:xfrm>
            <a:off x="1097280" y="1341120"/>
            <a:ext cx="4108704" cy="1889760"/>
            <a:chOff x="1097280" y="1341120"/>
            <a:chExt cx="4108704" cy="188976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BC4ED9A1-C5C7-E7BC-6007-8DEFECAF1C36}"/>
                </a:ext>
              </a:extLst>
            </p:cNvPr>
            <p:cNvSpPr/>
            <p:nvPr/>
          </p:nvSpPr>
          <p:spPr>
            <a:xfrm>
              <a:off x="1097280" y="1341120"/>
              <a:ext cx="4108704" cy="1889760"/>
            </a:xfrm>
            <a:prstGeom prst="roundRect">
              <a:avLst>
                <a:gd name="adj" fmla="val 127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C4FFE3-7F08-F64C-9F67-7213182B46AB}"/>
                </a:ext>
              </a:extLst>
            </p:cNvPr>
            <p:cNvSpPr txBox="1"/>
            <p:nvPr/>
          </p:nvSpPr>
          <p:spPr>
            <a:xfrm>
              <a:off x="1255776" y="1719072"/>
              <a:ext cx="3816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Bookman Old Style" panose="02050604050505020204" pitchFamily="18" charset="0"/>
                </a:rPr>
                <a:t>«Життя усвідомило себе»</a:t>
              </a: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462DEE7-BC57-DD4E-0274-5C262CE0A678}"/>
                </a:ext>
              </a:extLst>
            </p:cNvPr>
            <p:cNvCxnSpPr/>
            <p:nvPr/>
          </p:nvCxnSpPr>
          <p:spPr>
            <a:xfrm>
              <a:off x="1597152" y="2440044"/>
              <a:ext cx="2523744" cy="0"/>
            </a:xfrm>
            <a:prstGeom prst="line">
              <a:avLst/>
            </a:prstGeom>
            <a:ln w="12700">
              <a:solidFill>
                <a:srgbClr val="FFD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Google Shape;763;p47">
            <a:hlinkClick r:id="rId3" action="ppaction://hlinksldjump"/>
            <a:extLst>
              <a:ext uri="{FF2B5EF4-FFF2-40B4-BE49-F238E27FC236}">
                <a16:creationId xmlns:a16="http://schemas.microsoft.com/office/drawing/2014/main" id="{BE08F97B-2DA8-E083-526F-7C6F03BE0184}"/>
              </a:ext>
            </a:extLst>
          </p:cNvPr>
          <p:cNvSpPr/>
          <p:nvPr/>
        </p:nvSpPr>
        <p:spPr>
          <a:xfrm>
            <a:off x="4602481" y="2138934"/>
            <a:ext cx="402338" cy="40011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FFD347"/>
          </a:solidFill>
          <a:ln w="76200" cap="rnd" cmpd="sng">
            <a:solidFill>
              <a:srgbClr val="FFD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Прямоугольник: скругленные углы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F7D0D54-3450-618F-EF68-65AB28676B07}"/>
              </a:ext>
            </a:extLst>
          </p:cNvPr>
          <p:cNvSpPr/>
          <p:nvPr/>
        </p:nvSpPr>
        <p:spPr>
          <a:xfrm>
            <a:off x="6291072" y="1036320"/>
            <a:ext cx="2231136" cy="10828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C10F61-4790-D984-6CEE-C4B36C3569D3}"/>
              </a:ext>
            </a:extLst>
          </p:cNvPr>
          <p:cNvSpPr/>
          <p:nvPr/>
        </p:nvSpPr>
        <p:spPr>
          <a:xfrm>
            <a:off x="6443472" y="2871919"/>
            <a:ext cx="2231136" cy="10828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0EF96-219E-065F-CC57-EB87AD83839F}"/>
              </a:ext>
            </a:extLst>
          </p:cNvPr>
          <p:cNvSpPr txBox="1"/>
          <p:nvPr/>
        </p:nvSpPr>
        <p:spPr>
          <a:xfrm>
            <a:off x="6437376" y="1341120"/>
            <a:ext cx="151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Проблема людини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542FF-9049-2CB3-0C2C-9E49F5D0AF19}"/>
              </a:ext>
            </a:extLst>
          </p:cNvPr>
          <p:cNvSpPr txBox="1"/>
          <p:nvPr/>
        </p:nvSpPr>
        <p:spPr>
          <a:xfrm>
            <a:off x="6669024" y="3230880"/>
            <a:ext cx="17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Початок людської історії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9DDE9-CBAA-2C0F-F9EA-20413201BB2A}"/>
              </a:ext>
            </a:extLst>
          </p:cNvPr>
          <p:cNvSpPr txBox="1"/>
          <p:nvPr/>
        </p:nvSpPr>
        <p:spPr>
          <a:xfrm>
            <a:off x="841248" y="597408"/>
            <a:ext cx="740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Початок людської історії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00F0A5B-AB1D-B940-DE04-54D80B27B753}"/>
              </a:ext>
            </a:extLst>
          </p:cNvPr>
          <p:cNvCxnSpPr/>
          <p:nvPr/>
        </p:nvCxnSpPr>
        <p:spPr>
          <a:xfrm>
            <a:off x="853438" y="1389888"/>
            <a:ext cx="4437888" cy="0"/>
          </a:xfrm>
          <a:prstGeom prst="line">
            <a:avLst/>
          </a:prstGeom>
          <a:ln w="28575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C0B1E24-8C1E-C01E-2036-3593475C4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24767"/>
          <a:stretch/>
        </p:blipFill>
        <p:spPr bwMode="auto">
          <a:xfrm>
            <a:off x="1251968" y="1911620"/>
            <a:ext cx="2129024" cy="15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42A0F-222B-59EB-19EA-5E3EB8FFE12F}"/>
              </a:ext>
            </a:extLst>
          </p:cNvPr>
          <p:cNvSpPr txBox="1"/>
          <p:nvPr/>
        </p:nvSpPr>
        <p:spPr>
          <a:xfrm>
            <a:off x="743712" y="3691870"/>
            <a:ext cx="314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ookman Old Style" panose="02050604050505020204" pitchFamily="18" charset="0"/>
              </a:rPr>
              <a:t>Перший акт людської свободи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A0176-8880-DCCB-E0F0-3E65F6CD2695}"/>
              </a:ext>
            </a:extLst>
          </p:cNvPr>
          <p:cNvSpPr txBox="1"/>
          <p:nvPr/>
        </p:nvSpPr>
        <p:spPr>
          <a:xfrm>
            <a:off x="5986272" y="1911620"/>
            <a:ext cx="253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latin typeface="Bookman Old Style" panose="02050604050505020204" pitchFamily="18" charset="0"/>
              </a:rPr>
              <a:t>Усвідомлення</a:t>
            </a:r>
            <a:r>
              <a:rPr lang="ru-RU" sz="1800" dirty="0">
                <a:latin typeface="Bookman Old Style" panose="02050604050505020204" pitchFamily="18" charset="0"/>
              </a:rPr>
              <a:t> себе, </a:t>
            </a:r>
            <a:r>
              <a:rPr lang="ru-RU" sz="1800" dirty="0" err="1">
                <a:latin typeface="Bookman Old Style" panose="02050604050505020204" pitchFamily="18" charset="0"/>
              </a:rPr>
              <a:t>своєї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відокремленості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безпорадності</a:t>
            </a:r>
            <a:endParaRPr lang="uk-UA" sz="18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0E4AA20-3EA1-6ECA-7E7F-5483B3386553}"/>
              </a:ext>
            </a:extLst>
          </p:cNvPr>
          <p:cNvCxnSpPr/>
          <p:nvPr/>
        </p:nvCxnSpPr>
        <p:spPr>
          <a:xfrm>
            <a:off x="3974592" y="2571750"/>
            <a:ext cx="1316734" cy="0"/>
          </a:xfrm>
          <a:prstGeom prst="straightConnector1">
            <a:avLst/>
          </a:prstGeom>
          <a:ln w="76200">
            <a:solidFill>
              <a:srgbClr val="FFD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4000"/>
          </a:schemeClr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154ED-B8D2-8089-3BE9-6770CD90D48F}"/>
              </a:ext>
            </a:extLst>
          </p:cNvPr>
          <p:cNvSpPr txBox="1"/>
          <p:nvPr/>
        </p:nvSpPr>
        <p:spPr>
          <a:xfrm>
            <a:off x="524256" y="597408"/>
            <a:ext cx="582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Проблема людини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6522DE1-BF3C-B106-6F78-723610A2314F}"/>
              </a:ext>
            </a:extLst>
          </p:cNvPr>
          <p:cNvCxnSpPr/>
          <p:nvPr/>
        </p:nvCxnSpPr>
        <p:spPr>
          <a:xfrm>
            <a:off x="499872" y="1414272"/>
            <a:ext cx="4194048" cy="0"/>
          </a:xfrm>
          <a:prstGeom prst="line">
            <a:avLst/>
          </a:prstGeom>
          <a:ln w="190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112DCE3B-CF73-AA33-BBBA-2DBE5D3C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742" y="828240"/>
            <a:ext cx="2843546" cy="332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32118-7445-5195-C941-A59889171CD9}"/>
              </a:ext>
            </a:extLst>
          </p:cNvPr>
          <p:cNvSpPr txBox="1"/>
          <p:nvPr/>
        </p:nvSpPr>
        <p:spPr>
          <a:xfrm>
            <a:off x="743712" y="1757280"/>
            <a:ext cx="4102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ookman Old Style" panose="02050604050505020204" pitchFamily="18" charset="0"/>
              </a:rPr>
              <a:t>«Єдина істота, яка вважає власне існування проблемою, яка потребує вирішення і якої неможливо уникнути. Людина не може повернутися до </a:t>
            </a:r>
            <a:r>
              <a:rPr lang="uk-UA" sz="1600" dirty="0" err="1">
                <a:latin typeface="Bookman Old Style" panose="02050604050505020204" pitchFamily="18" charset="0"/>
              </a:rPr>
              <a:t>передлюдського</a:t>
            </a:r>
            <a:r>
              <a:rPr lang="uk-UA" sz="1600" dirty="0">
                <a:latin typeface="Bookman Old Style" panose="02050604050505020204" pitchFamily="18" charset="0"/>
              </a:rPr>
              <a:t> стану гармонії з природою, людині доведеться продовжувати розвивати свій розум, перш ніж вона зможе стати господарем природи і самого себе.»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0429C-4DCA-926F-FCC9-38ED0B8306E2}"/>
              </a:ext>
            </a:extLst>
          </p:cNvPr>
          <p:cNvSpPr txBox="1"/>
          <p:nvPr/>
        </p:nvSpPr>
        <p:spPr>
          <a:xfrm>
            <a:off x="6120384" y="4308861"/>
            <a:ext cx="2353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Morethe</a:t>
            </a:r>
            <a:r>
              <a:rPr lang="en-US" dirty="0"/>
              <a:t> Wessel-Berg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body" idx="4294967295"/>
          </p:nvPr>
        </p:nvSpPr>
        <p:spPr>
          <a:xfrm>
            <a:off x="987425" y="809775"/>
            <a:ext cx="3116700" cy="3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FFFFFF"/>
                </a:solidFill>
                <a:latin typeface="Bookman Old Style" panose="02050604050505020204" pitchFamily="18" charset="0"/>
              </a:rPr>
              <a:t>«Усе життя людини є ніщо інше, як народження самого себе. По суті, ми повинні повністю народитися до моменту смерті, але судьба більшості людей трагічна : вони помирають, так і не народившись.»</a:t>
            </a:r>
            <a:endParaRPr sz="18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35F6A6-D5E6-E166-0B55-BC3EF2BD2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46" y="497541"/>
            <a:ext cx="3452718" cy="431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23D428-4432-B394-8325-4FF616DF55EB}"/>
              </a:ext>
            </a:extLst>
          </p:cNvPr>
          <p:cNvGrpSpPr/>
          <p:nvPr/>
        </p:nvGrpSpPr>
        <p:grpSpPr>
          <a:xfrm>
            <a:off x="1420368" y="1084062"/>
            <a:ext cx="4645152" cy="2686559"/>
            <a:chOff x="1420368" y="1084062"/>
            <a:chExt cx="4645152" cy="2686559"/>
          </a:xfrm>
          <a:solidFill>
            <a:schemeClr val="bg1">
              <a:lumMod val="95000"/>
            </a:schemeClr>
          </a:solidFill>
        </p:grpSpPr>
        <p:grpSp>
          <p:nvGrpSpPr>
            <p:cNvPr id="97" name="Google Shape;97;p18"/>
            <p:cNvGrpSpPr/>
            <p:nvPr/>
          </p:nvGrpSpPr>
          <p:grpSpPr>
            <a:xfrm>
              <a:off x="4097357" y="1084062"/>
              <a:ext cx="949283" cy="950125"/>
              <a:chOff x="5941025" y="3634400"/>
              <a:chExt cx="467650" cy="467650"/>
            </a:xfrm>
            <a:grpFill/>
          </p:grpSpPr>
          <p:sp>
            <p:nvSpPr>
              <p:cNvPr id="98" name="Google Shape;98;p18"/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8"/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8"/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8"/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8"/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8"/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grpFill/>
              <a:ln w="19050" cap="rnd" cmpd="sng">
                <a:solidFill>
                  <a:srgbClr val="1D1D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94C1FAA-8017-6041-A239-018CAD2242FF}"/>
                </a:ext>
              </a:extLst>
            </p:cNvPr>
            <p:cNvSpPr/>
            <p:nvPr/>
          </p:nvSpPr>
          <p:spPr>
            <a:xfrm>
              <a:off x="1420368" y="1212305"/>
              <a:ext cx="4645152" cy="25583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A3E22E7B-3BC0-FA0F-2FF1-B3AED8687665}"/>
                </a:ext>
              </a:extLst>
            </p:cNvPr>
            <p:cNvSpPr/>
            <p:nvPr/>
          </p:nvSpPr>
          <p:spPr>
            <a:xfrm>
              <a:off x="1511808" y="1325327"/>
              <a:ext cx="4462272" cy="2332273"/>
            </a:xfrm>
            <a:prstGeom prst="roundRect">
              <a:avLst>
                <a:gd name="adj" fmla="val 12485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6FD8A3-645C-7151-1202-5115933E4E49}"/>
                </a:ext>
              </a:extLst>
            </p:cNvPr>
            <p:cNvSpPr txBox="1"/>
            <p:nvPr/>
          </p:nvSpPr>
          <p:spPr>
            <a:xfrm>
              <a:off x="1687344" y="1499090"/>
              <a:ext cx="321578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rgbClr val="FFD347"/>
                  </a:solidFill>
                  <a:latin typeface="Bookman Old Style" panose="02050604050505020204" pitchFamily="18" charset="0"/>
                </a:rPr>
                <a:t>Еріх </a:t>
              </a:r>
              <a:r>
                <a:rPr lang="uk-UA" sz="2400" dirty="0" err="1">
                  <a:solidFill>
                    <a:srgbClr val="FFD347"/>
                  </a:solidFill>
                  <a:latin typeface="Bookman Old Style" panose="02050604050505020204" pitchFamily="18" charset="0"/>
                </a:rPr>
                <a:t>Селіґман</a:t>
              </a:r>
              <a:r>
                <a:rPr lang="uk-UA" sz="2400" dirty="0">
                  <a:solidFill>
                    <a:srgbClr val="FFD347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sz="2400" dirty="0" err="1">
                  <a:solidFill>
                    <a:srgbClr val="FFD347"/>
                  </a:solidFill>
                  <a:latin typeface="Bookman Old Style" panose="02050604050505020204" pitchFamily="18" charset="0"/>
                </a:rPr>
                <a:t>Фромм</a:t>
              </a:r>
              <a:endParaRPr lang="uk-UA" sz="2400" dirty="0">
                <a:solidFill>
                  <a:srgbClr val="FFD347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AD8C9BB-F3CD-F805-2936-EE416212FF35}"/>
                </a:ext>
              </a:extLst>
            </p:cNvPr>
            <p:cNvCxnSpPr>
              <a:cxnSpLocks/>
            </p:cNvCxnSpPr>
            <p:nvPr/>
          </p:nvCxnSpPr>
          <p:spPr>
            <a:xfrm>
              <a:off x="1687344" y="2571750"/>
              <a:ext cx="2941492" cy="0"/>
            </a:xfrm>
            <a:prstGeom prst="line">
              <a:avLst/>
            </a:prstGeom>
            <a:grpFill/>
            <a:ln w="19050">
              <a:solidFill>
                <a:srgbClr val="FFD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B39565-B842-0AD4-161B-87B6E229637B}"/>
                </a:ext>
              </a:extLst>
            </p:cNvPr>
            <p:cNvSpPr txBox="1"/>
            <p:nvPr/>
          </p:nvSpPr>
          <p:spPr>
            <a:xfrm>
              <a:off x="1687344" y="2793788"/>
              <a:ext cx="385695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</a:t>
              </a:r>
              <a:r>
                <a:rPr lang="ru-RU" dirty="0">
                  <a:latin typeface="Century Gothic" panose="020B0502020202020204" pitchFamily="34" charset="0"/>
                  <a:hlinkClick r:id="rId3" action="ppaction://hlinksldjump"/>
                </a:rPr>
                <a:t>психолог, </a:t>
              </a:r>
              <a:r>
                <a:rPr lang="ru-RU" dirty="0" err="1">
                  <a:latin typeface="Century Gothic" panose="020B0502020202020204" pitchFamily="34" charset="0"/>
                  <a:hlinkClick r:id="rId3" action="ppaction://hlinksldjump"/>
                </a:rPr>
                <a:t>психоаналітик</a:t>
              </a:r>
              <a:r>
                <a:rPr lang="ru-RU" dirty="0">
                  <a:latin typeface="Century Gothic" panose="020B0502020202020204" pitchFamily="34" charset="0"/>
                  <a:hlinkClick r:id="rId3" action="ppaction://hlinksldjump"/>
                </a:rPr>
                <a:t>, </a:t>
              </a:r>
              <a:r>
                <a:rPr lang="ru-RU" dirty="0" err="1">
                  <a:latin typeface="Century Gothic" panose="020B0502020202020204" pitchFamily="34" charset="0"/>
                  <a:hlinkClick r:id="rId3" action="ppaction://hlinksldjump"/>
                </a:rPr>
                <a:t>соціолог</a:t>
              </a:r>
              <a:r>
                <a:rPr lang="ru-RU" dirty="0">
                  <a:latin typeface="Century Gothic" panose="020B0502020202020204" pitchFamily="34" charset="0"/>
                  <a:hlinkClick r:id="rId3" action="ppaction://hlinksldjump"/>
                </a:rPr>
                <a:t> й </a:t>
              </a:r>
              <a:r>
                <a:rPr lang="ru-RU" dirty="0" err="1">
                  <a:latin typeface="Century Gothic" panose="020B0502020202020204" pitchFamily="34" charset="0"/>
                  <a:hlinkClick r:id="rId3" action="ppaction://hlinksldjump"/>
                </a:rPr>
                <a:t>філософ-гуманіст</a:t>
              </a:r>
              <a:endParaRPr lang="uk-UA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Рисунок 11">
            <a:hlinkClick r:id="rId4" action="ppaction://hlinksldjump"/>
            <a:extLst>
              <a:ext uri="{FF2B5EF4-FFF2-40B4-BE49-F238E27FC236}">
                <a16:creationId xmlns:a16="http://schemas.microsoft.com/office/drawing/2014/main" id="{40FCA2E4-ADBB-2B63-4065-B1D87091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760" y="288724"/>
            <a:ext cx="2876550" cy="1590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8B530-7366-6095-150F-A179EE6AE474}"/>
              </a:ext>
            </a:extLst>
          </p:cNvPr>
          <p:cNvSpPr txBox="1"/>
          <p:nvPr/>
        </p:nvSpPr>
        <p:spPr>
          <a:xfrm>
            <a:off x="4865205" y="2041935"/>
            <a:ext cx="1084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1900-1980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88086" y="3611385"/>
            <a:ext cx="2471100" cy="569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/>
              <a:t>Дитинство та юність</a:t>
            </a: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3349230" y="3579923"/>
            <a:ext cx="2471100" cy="630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/>
              <a:t>Франкфуртська школа</a:t>
            </a:r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3"/>
          </p:nvPr>
        </p:nvSpPr>
        <p:spPr>
          <a:xfrm>
            <a:off x="5943196" y="3456608"/>
            <a:ext cx="2964803" cy="1160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/>
              <a:t>Наукова, викладацька і суспільна, політична діяльність, практика психоаналізу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925DB-1E9A-A299-B852-6E9D80A795B8}"/>
              </a:ext>
            </a:extLst>
          </p:cNvPr>
          <p:cNvSpPr txBox="1"/>
          <p:nvPr/>
        </p:nvSpPr>
        <p:spPr>
          <a:xfrm>
            <a:off x="633984" y="621792"/>
            <a:ext cx="642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Особистий шлях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51E560-D5A9-CAC3-E51E-E47D747312AE}"/>
              </a:ext>
            </a:extLst>
          </p:cNvPr>
          <p:cNvCxnSpPr/>
          <p:nvPr/>
        </p:nvCxnSpPr>
        <p:spPr>
          <a:xfrm>
            <a:off x="633984" y="1414272"/>
            <a:ext cx="4212366" cy="0"/>
          </a:xfrm>
          <a:prstGeom prst="line">
            <a:avLst/>
          </a:prstGeom>
          <a:ln w="1270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Что такое Талмуд?">
            <a:extLst>
              <a:ext uri="{FF2B5EF4-FFF2-40B4-BE49-F238E27FC236}">
                <a16:creationId xmlns:a16="http://schemas.microsoft.com/office/drawing/2014/main" id="{0A5706BF-A72D-7E3C-DBE7-70DCFA1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2" y="2115960"/>
            <a:ext cx="2572512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ранкфуртская школа»- переосмысление марксизма с точки зрения  современности. Часть 1 | ВКонтакте">
            <a:extLst>
              <a:ext uri="{FF2B5EF4-FFF2-40B4-BE49-F238E27FC236}">
                <a16:creationId xmlns:a16="http://schemas.microsoft.com/office/drawing/2014/main" id="{56822DA7-309E-A282-1787-5F0A529CF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b="17225"/>
          <a:stretch/>
        </p:blipFill>
        <p:spPr bwMode="auto">
          <a:xfrm>
            <a:off x="3336450" y="2115960"/>
            <a:ext cx="2476496" cy="13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рих Фромм о том, что значит быть душевно здоровым человеком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88033C5-23FF-3815-BEDC-9C1FA4A3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48" y="2070959"/>
            <a:ext cx="270430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9000"/>
          </a:schemeClr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B39DA3-990F-1B46-8678-BF176375FA53}"/>
              </a:ext>
            </a:extLst>
          </p:cNvPr>
          <p:cNvSpPr/>
          <p:nvPr/>
        </p:nvSpPr>
        <p:spPr>
          <a:xfrm>
            <a:off x="1146048" y="390144"/>
            <a:ext cx="7193280" cy="4108704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Google Shape;59;p13"/>
          <p:cNvSpPr txBox="1"/>
          <p:nvPr/>
        </p:nvSpPr>
        <p:spPr>
          <a:xfrm>
            <a:off x="1283964" y="644652"/>
            <a:ext cx="7055364" cy="3942226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"У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книжцi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«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Здорове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суспiльство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» я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розширив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i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поглибив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аналiз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сучасного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суспiльства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; у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виданнi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«Людина для себе» я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проаналiзував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питання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етичних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норм,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заснованих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на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нашому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знаннi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про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людину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, а не на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авторитетi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чи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одкровеннi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; у «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Мистецтвi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любовi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» я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дослiджував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рiзнi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аспекти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любовi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; у «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Сутi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людини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»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простежив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корiння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деструктивностi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й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ненавистi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;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нарештi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, в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книжцi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«По той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бiк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ланцюгiв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iлюзiї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» я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проаналiзував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вiдношення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мiж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думками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двох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великих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теоретикiв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динамiчноi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науки про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людину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 – Маркса i </a:t>
            </a:r>
            <a:r>
              <a:rPr lang="ru-RU" sz="2000" dirty="0" err="1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Фройда</a:t>
            </a:r>
            <a:r>
              <a:rPr lang="ru-RU" sz="2000" dirty="0">
                <a:solidFill>
                  <a:srgbClr val="1D1D1B"/>
                </a:solidFill>
                <a:latin typeface="Bookman Old Style" panose="02050604050505020204" pitchFamily="18" charset="0"/>
                <a:ea typeface="PT Serif"/>
                <a:cs typeface="PT Serif"/>
                <a:sym typeface="PT Serif"/>
              </a:rPr>
              <a:t>."</a:t>
            </a:r>
            <a:endParaRPr sz="2000" dirty="0">
              <a:solidFill>
                <a:srgbClr val="1D1D1B"/>
              </a:solidFill>
              <a:latin typeface="Bookman Old Style" panose="02050604050505020204" pitchFamily="18" charset="0"/>
              <a:ea typeface="PT Serif"/>
              <a:cs typeface="PT Serif"/>
              <a:sym typeface="PT Serif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Управляющая кнопка: &quot;На главную&quot;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2DB4C86-14CF-7FEF-7D6A-E4296472ED06}"/>
              </a:ext>
            </a:extLst>
          </p:cNvPr>
          <p:cNvSpPr/>
          <p:nvPr/>
        </p:nvSpPr>
        <p:spPr>
          <a:xfrm>
            <a:off x="8339328" y="4311805"/>
            <a:ext cx="306584" cy="275073"/>
          </a:xfrm>
          <a:prstGeom prst="actionButtonHom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4BE5353-2412-F8FB-6050-C7A196723EE8}"/>
              </a:ext>
            </a:extLst>
          </p:cNvPr>
          <p:cNvGrpSpPr/>
          <p:nvPr/>
        </p:nvGrpSpPr>
        <p:grpSpPr>
          <a:xfrm>
            <a:off x="1018032" y="1194816"/>
            <a:ext cx="4376928" cy="2243328"/>
            <a:chOff x="1018032" y="1194816"/>
            <a:chExt cx="4376928" cy="2243328"/>
          </a:xfrm>
          <a:solidFill>
            <a:schemeClr val="bg1">
              <a:lumMod val="95000"/>
            </a:schemeClr>
          </a:solidFill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53136DB-7BBB-59E5-2D3D-C9E80D33DAED}"/>
                </a:ext>
              </a:extLst>
            </p:cNvPr>
            <p:cNvSpPr/>
            <p:nvPr/>
          </p:nvSpPr>
          <p:spPr>
            <a:xfrm>
              <a:off x="1018032" y="1194816"/>
              <a:ext cx="4376928" cy="2243328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B2FB778B-9CE8-3FA2-69D4-D7ABC0E94518}"/>
                </a:ext>
              </a:extLst>
            </p:cNvPr>
            <p:cNvSpPr/>
            <p:nvPr/>
          </p:nvSpPr>
          <p:spPr>
            <a:xfrm>
              <a:off x="1158240" y="1328928"/>
              <a:ext cx="4072128" cy="1987296"/>
            </a:xfrm>
            <a:prstGeom prst="roundRect">
              <a:avLst>
                <a:gd name="adj" fmla="val 1021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E40007-1A42-5982-5B54-06BDD5E82952}"/>
                </a:ext>
              </a:extLst>
            </p:cNvPr>
            <p:cNvSpPr txBox="1"/>
            <p:nvPr/>
          </p:nvSpPr>
          <p:spPr>
            <a:xfrm>
              <a:off x="1249710" y="1480161"/>
              <a:ext cx="3596640" cy="16726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>
                  <a:latin typeface="Bookman Old Style" panose="02050604050505020204" pitchFamily="18" charset="0"/>
                </a:rPr>
                <a:t>"</a:t>
              </a:r>
              <a:r>
                <a:rPr lang="ru-RU" sz="1800" dirty="0" err="1">
                  <a:latin typeface="Bookman Old Style" panose="02050604050505020204" pitchFamily="18" charset="0"/>
                </a:rPr>
                <a:t>Проте</a:t>
              </a:r>
              <a:r>
                <a:rPr lang="ru-RU" sz="1800" dirty="0">
                  <a:latin typeface="Bookman Old Style" panose="02050604050505020204" pitchFamily="18" charset="0"/>
                </a:rPr>
                <a:t> не </a:t>
              </a:r>
              <a:r>
                <a:rPr lang="ru-RU" sz="1800" dirty="0" err="1">
                  <a:latin typeface="Bookman Old Style" panose="02050604050505020204" pitchFamily="18" charset="0"/>
                </a:rPr>
                <a:t>людина</a:t>
              </a:r>
              <a:r>
                <a:rPr lang="ru-RU" sz="1800" dirty="0">
                  <a:latin typeface="Bookman Old Style" panose="02050604050505020204" pitchFamily="18" charset="0"/>
                </a:rPr>
                <a:t> </a:t>
              </a:r>
              <a:r>
                <a:rPr lang="ru-RU" sz="1800" dirty="0" err="1">
                  <a:latin typeface="Bookman Old Style" panose="02050604050505020204" pitchFamily="18" charset="0"/>
                </a:rPr>
                <a:t>створюється</a:t>
              </a:r>
              <a:r>
                <a:rPr lang="ru-RU" sz="1800" dirty="0">
                  <a:latin typeface="Bookman Old Style" panose="02050604050505020204" pitchFamily="18" charset="0"/>
                </a:rPr>
                <a:t> </a:t>
              </a:r>
              <a:r>
                <a:rPr lang="ru-RU" sz="1800" dirty="0" err="1">
                  <a:latin typeface="Bookman Old Style" panose="02050604050505020204" pitchFamily="18" charset="0"/>
                </a:rPr>
                <a:t>iсторiєю</a:t>
              </a:r>
              <a:r>
                <a:rPr lang="ru-RU" sz="1800" dirty="0">
                  <a:latin typeface="Bookman Old Style" panose="02050604050505020204" pitchFamily="18" charset="0"/>
                </a:rPr>
                <a:t> – </a:t>
              </a:r>
              <a:r>
                <a:rPr lang="ru-RU" sz="1800" dirty="0" err="1">
                  <a:latin typeface="Bookman Old Style" panose="02050604050505020204" pitchFamily="18" charset="0"/>
                </a:rPr>
                <a:t>iсторiя</a:t>
              </a:r>
              <a:r>
                <a:rPr lang="ru-RU" sz="1800" dirty="0">
                  <a:latin typeface="Bookman Old Style" panose="02050604050505020204" pitchFamily="18" charset="0"/>
                </a:rPr>
                <a:t> твориться людьми."</a:t>
              </a:r>
              <a:endParaRPr lang="uk-UA" sz="1800" dirty="0">
                <a:latin typeface="Bookman Old Style" panose="02050604050505020204" pitchFamily="18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FAD3101-CBE6-F2F1-B40A-C344F9B97ACF}"/>
                </a:ext>
              </a:extLst>
            </p:cNvPr>
            <p:cNvCxnSpPr/>
            <p:nvPr/>
          </p:nvCxnSpPr>
          <p:spPr>
            <a:xfrm>
              <a:off x="1438656" y="2662786"/>
              <a:ext cx="2999232" cy="0"/>
            </a:xfrm>
            <a:prstGeom prst="line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: скругленные углы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54D56CA-4E98-925D-9DBF-B2437914F75E}"/>
              </a:ext>
            </a:extLst>
          </p:cNvPr>
          <p:cNvSpPr/>
          <p:nvPr/>
        </p:nvSpPr>
        <p:spPr>
          <a:xfrm>
            <a:off x="6364224" y="646176"/>
            <a:ext cx="1865376" cy="9753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44FE4C9-5675-7C42-B77C-8F6871D7DBCE}"/>
              </a:ext>
            </a:extLst>
          </p:cNvPr>
          <p:cNvSpPr/>
          <p:nvPr/>
        </p:nvSpPr>
        <p:spPr>
          <a:xfrm>
            <a:off x="6028914" y="2073518"/>
            <a:ext cx="1865376" cy="9753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F72F15-E06E-E60B-5E7E-99F7640BD4E1}"/>
              </a:ext>
            </a:extLst>
          </p:cNvPr>
          <p:cNvSpPr/>
          <p:nvPr/>
        </p:nvSpPr>
        <p:spPr>
          <a:xfrm>
            <a:off x="4846350" y="3778758"/>
            <a:ext cx="1865376" cy="9753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837DD0A-04E3-5BA9-A8F0-F66D9F8C9DC6}"/>
              </a:ext>
            </a:extLst>
          </p:cNvPr>
          <p:cNvSpPr/>
          <p:nvPr/>
        </p:nvSpPr>
        <p:spPr>
          <a:xfrm>
            <a:off x="6906768" y="3291078"/>
            <a:ext cx="1865376" cy="9753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71EB6-4F47-604C-8D12-7828B733DA04}"/>
              </a:ext>
            </a:extLst>
          </p:cNvPr>
          <p:cNvSpPr txBox="1"/>
          <p:nvPr/>
        </p:nvSpPr>
        <p:spPr>
          <a:xfrm>
            <a:off x="6571488" y="924455"/>
            <a:ext cx="141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Типологія характеру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1A84B-AE3C-01B7-DEB1-B58A7BAB8548}"/>
              </a:ext>
            </a:extLst>
          </p:cNvPr>
          <p:cNvSpPr txBox="1"/>
          <p:nvPr/>
        </p:nvSpPr>
        <p:spPr>
          <a:xfrm>
            <a:off x="6199632" y="2316479"/>
            <a:ext cx="150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Суспільство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9D19D-3907-8E43-2991-ADDABF24B323}"/>
              </a:ext>
            </a:extLst>
          </p:cNvPr>
          <p:cNvSpPr txBox="1"/>
          <p:nvPr/>
        </p:nvSpPr>
        <p:spPr>
          <a:xfrm>
            <a:off x="7120128" y="3521965"/>
            <a:ext cx="124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Соціальний характер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5CFBA-A212-C541-8C27-28608982E6D6}"/>
              </a:ext>
            </a:extLst>
          </p:cNvPr>
          <p:cNvSpPr txBox="1"/>
          <p:nvPr/>
        </p:nvSpPr>
        <p:spPr>
          <a:xfrm>
            <a:off x="4998720" y="4023360"/>
            <a:ext cx="157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Рушійна сила людини</a:t>
            </a:r>
          </a:p>
        </p:txBody>
      </p:sp>
      <p:sp>
        <p:nvSpPr>
          <p:cNvPr id="17" name="Управляющая кнопка: &quot;На главную&quot; 1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C0D8298-BE5F-E178-C6D8-945FF5FADB30}"/>
              </a:ext>
            </a:extLst>
          </p:cNvPr>
          <p:cNvSpPr/>
          <p:nvPr/>
        </p:nvSpPr>
        <p:spPr>
          <a:xfrm>
            <a:off x="364273" y="4045185"/>
            <a:ext cx="653759" cy="768253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38000"/>
          </a:scheme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FDD65-6F67-E928-05C4-EEEC04E8238A}"/>
              </a:ext>
            </a:extLst>
          </p:cNvPr>
          <p:cNvSpPr txBox="1"/>
          <p:nvPr/>
        </p:nvSpPr>
        <p:spPr>
          <a:xfrm>
            <a:off x="694944" y="608808"/>
            <a:ext cx="8034528" cy="102528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Bookman Old Style" panose="02050604050505020204" pitchFamily="18" charset="0"/>
              </a:rPr>
              <a:t>Соціальний</a:t>
            </a:r>
            <a:r>
              <a:rPr lang="ru-RU" dirty="0">
                <a:latin typeface="Bookman Old Style" panose="02050604050505020204" pitchFamily="18" charset="0"/>
              </a:rPr>
              <a:t> характер - </a:t>
            </a:r>
            <a:r>
              <a:rPr lang="ru-RU" dirty="0" err="1">
                <a:latin typeface="Bookman Old Style" panose="02050604050505020204" pitchFamily="18" charset="0"/>
              </a:rPr>
              <a:t>сукупність</a:t>
            </a:r>
            <a:r>
              <a:rPr lang="ru-RU" dirty="0">
                <a:latin typeface="Bookman Old Style" panose="02050604050505020204" pitchFamily="18" charset="0"/>
              </a:rPr>
              <a:t> рис характеру, яка </a:t>
            </a:r>
            <a:r>
              <a:rPr lang="ru-RU" dirty="0" err="1">
                <a:latin typeface="Bookman Old Style" panose="02050604050505020204" pitchFamily="18" charset="0"/>
              </a:rPr>
              <a:t>присутня</a:t>
            </a:r>
            <a:r>
              <a:rPr lang="ru-RU" dirty="0">
                <a:latin typeface="Bookman Old Style" panose="02050604050505020204" pitchFamily="18" charset="0"/>
              </a:rPr>
              <a:t> у </a:t>
            </a:r>
            <a:r>
              <a:rPr lang="ru-RU" dirty="0" err="1">
                <a:latin typeface="Bookman Old Style" panose="02050604050505020204" pitchFamily="18" charset="0"/>
              </a:rPr>
              <a:t>більшості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членів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даної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соціальної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групи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виникла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результаті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спільних</a:t>
            </a:r>
            <a:r>
              <a:rPr lang="ru-RU" dirty="0">
                <a:latin typeface="Bookman Old Style" panose="02050604050505020204" pitchFamily="18" charset="0"/>
              </a:rPr>
              <a:t> для них </a:t>
            </a:r>
            <a:r>
              <a:rPr lang="ru-RU" dirty="0" err="1">
                <a:latin typeface="Bookman Old Style" panose="02050604050505020204" pitchFamily="18" charset="0"/>
              </a:rPr>
              <a:t>переживань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загального</a:t>
            </a:r>
            <a:r>
              <a:rPr lang="ru-RU" dirty="0">
                <a:latin typeface="Bookman Old Style" panose="02050604050505020204" pitchFamily="18" charset="0"/>
              </a:rPr>
              <a:t> способу </a:t>
            </a:r>
            <a:r>
              <a:rPr lang="ru-RU" dirty="0" err="1">
                <a:latin typeface="Bookman Old Style" panose="02050604050505020204" pitchFamily="18" charset="0"/>
              </a:rPr>
              <a:t>життя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01904-C04E-FDC0-6CD3-C4FF8D581C0C}"/>
              </a:ext>
            </a:extLst>
          </p:cNvPr>
          <p:cNvSpPr txBox="1"/>
          <p:nvPr/>
        </p:nvSpPr>
        <p:spPr>
          <a:xfrm>
            <a:off x="987552" y="2133600"/>
            <a:ext cx="3194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1.Неплідна орієнтація:</a:t>
            </a:r>
          </a:p>
        </p:txBody>
      </p:sp>
      <p:sp>
        <p:nvSpPr>
          <p:cNvPr id="5" name="TextBox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9309539-907E-DCE4-1AD7-41271CE46CE3}"/>
              </a:ext>
            </a:extLst>
          </p:cNvPr>
          <p:cNvSpPr txBox="1"/>
          <p:nvPr/>
        </p:nvSpPr>
        <p:spPr>
          <a:xfrm>
            <a:off x="5096256" y="2133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2.Плідна орієнтація</a:t>
            </a:r>
            <a:r>
              <a:rPr lang="uk-UA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3EB33-420B-19AF-3D37-3F0D169810D7}"/>
              </a:ext>
            </a:extLst>
          </p:cNvPr>
          <p:cNvSpPr txBox="1"/>
          <p:nvPr/>
        </p:nvSpPr>
        <p:spPr>
          <a:xfrm>
            <a:off x="694944" y="2855183"/>
            <a:ext cx="3602706" cy="19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Bookman Old Style" panose="02050604050505020204" pitchFamily="18" charset="0"/>
              </a:rPr>
              <a:t>а) </a:t>
            </a:r>
            <a:r>
              <a:rPr lang="ru-RU" dirty="0" err="1">
                <a:latin typeface="Bookman Old Style" panose="02050604050505020204" pitchFamily="18" charset="0"/>
              </a:rPr>
              <a:t>рецептивна</a:t>
            </a:r>
            <a:r>
              <a:rPr lang="ru-RU" dirty="0">
                <a:latin typeface="Bookman Old Style" panose="02050604050505020204" pitchFamily="18" charset="0"/>
              </a:rPr>
              <a:t> структура характеру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anose="02050604050505020204" pitchFamily="18" charset="0"/>
              </a:rPr>
              <a:t>б) </a:t>
            </a:r>
            <a:r>
              <a:rPr lang="ru-RU" dirty="0" err="1">
                <a:latin typeface="Bookman Old Style" panose="02050604050505020204" pitchFamily="18" charset="0"/>
              </a:rPr>
              <a:t>експлуататорська</a:t>
            </a:r>
            <a:r>
              <a:rPr lang="ru-RU" dirty="0">
                <a:latin typeface="Bookman Old Style" panose="02050604050505020204" pitchFamily="18" charset="0"/>
              </a:rPr>
              <a:t> структура характеру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anose="02050604050505020204" pitchFamily="18" charset="0"/>
              </a:rPr>
              <a:t>в) </a:t>
            </a:r>
            <a:r>
              <a:rPr lang="ru-RU" dirty="0" err="1">
                <a:latin typeface="Bookman Old Style" panose="02050604050505020204" pitchFamily="18" charset="0"/>
              </a:rPr>
              <a:t>користолюбна</a:t>
            </a:r>
            <a:r>
              <a:rPr lang="ru-RU" dirty="0">
                <a:latin typeface="Bookman Old Style" panose="02050604050505020204" pitchFamily="18" charset="0"/>
              </a:rPr>
              <a:t> структура характеру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Bookman Old Style" panose="02050604050505020204" pitchFamily="18" charset="0"/>
              </a:rPr>
              <a:t>г) </a:t>
            </a:r>
            <a:r>
              <a:rPr lang="ru-RU" dirty="0" err="1">
                <a:latin typeface="Bookman Old Style" panose="02050604050505020204" pitchFamily="18" charset="0"/>
              </a:rPr>
              <a:t>ринкова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орієнтація</a:t>
            </a:r>
            <a:r>
              <a:rPr lang="ru-RU" dirty="0">
                <a:latin typeface="Bookman Old Style" panose="02050604050505020204" pitchFamily="18" charset="0"/>
              </a:rPr>
              <a:t> характеру 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8733B-8CA5-56AC-9825-B0DCFBFFED72}"/>
              </a:ext>
            </a:extLst>
          </p:cNvPr>
          <p:cNvSpPr txBox="1"/>
          <p:nvPr/>
        </p:nvSpPr>
        <p:spPr>
          <a:xfrm>
            <a:off x="4937760" y="3330671"/>
            <a:ext cx="28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ЛЮБОВ</a:t>
            </a:r>
            <a:r>
              <a:rPr lang="ru-RU" dirty="0">
                <a:latin typeface="Bookman Old Style" panose="02050604050505020204" pitchFamily="18" charset="0"/>
              </a:rPr>
              <a:t> є </a:t>
            </a:r>
            <a:r>
              <a:rPr lang="ru-RU" dirty="0" err="1">
                <a:latin typeface="Bookman Old Style" panose="02050604050505020204" pitchFamily="18" charset="0"/>
              </a:rPr>
              <a:t>плідною</a:t>
            </a:r>
            <a:r>
              <a:rPr lang="ru-RU" dirty="0">
                <a:latin typeface="Bookman Old Style" panose="02050604050505020204" pitchFamily="18" charset="0"/>
              </a:rPr>
              <a:t> формою </a:t>
            </a:r>
            <a:r>
              <a:rPr lang="ru-RU" dirty="0" err="1">
                <a:latin typeface="Bookman Old Style" panose="02050604050505020204" pitchFamily="18" charset="0"/>
              </a:rPr>
              <a:t>відносин</a:t>
            </a:r>
            <a:r>
              <a:rPr lang="ru-RU" dirty="0">
                <a:latin typeface="Bookman Old Style" panose="02050604050505020204" pitchFamily="18" charset="0"/>
              </a:rPr>
              <a:t> до </a:t>
            </a:r>
            <a:r>
              <a:rPr lang="ru-RU" dirty="0" err="1">
                <a:latin typeface="Bookman Old Style" panose="02050604050505020204" pitchFamily="18" charset="0"/>
              </a:rPr>
              <a:t>інших</a:t>
            </a:r>
            <a:r>
              <a:rPr lang="ru-RU" dirty="0">
                <a:latin typeface="Bookman Old Style" panose="02050604050505020204" pitchFamily="18" charset="0"/>
              </a:rPr>
              <a:t> і до самого себе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38A07-9559-38D2-D5DB-F5324702EE20}"/>
              </a:ext>
            </a:extLst>
          </p:cNvPr>
          <p:cNvSpPr txBox="1"/>
          <p:nvPr/>
        </p:nvSpPr>
        <p:spPr>
          <a:xfrm>
            <a:off x="633984" y="585216"/>
            <a:ext cx="755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latin typeface="Bookman Old Style" panose="02050604050505020204" pitchFamily="18" charset="0"/>
              </a:rPr>
              <a:t>Плідна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орієнтація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соціального</a:t>
            </a:r>
            <a:r>
              <a:rPr lang="ru-RU" sz="1800" dirty="0">
                <a:latin typeface="Bookman Old Style" panose="02050604050505020204" pitchFamily="18" charset="0"/>
              </a:rPr>
              <a:t> характеру є </a:t>
            </a:r>
            <a:r>
              <a:rPr lang="ru-RU" sz="1800" b="1" dirty="0">
                <a:latin typeface="Bookman Old Style" panose="02050604050505020204" pitchFamily="18" charset="0"/>
              </a:rPr>
              <a:t>метою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людського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розвитку</a:t>
            </a:r>
            <a:r>
              <a:rPr lang="ru-RU" sz="1800" dirty="0">
                <a:latin typeface="Bookman Old Style" panose="02050604050505020204" pitchFamily="18" charset="0"/>
              </a:rPr>
              <a:t>.</a:t>
            </a:r>
            <a:endParaRPr lang="uk-UA" sz="1800" dirty="0">
              <a:latin typeface="Bookman Old Style" panose="020506040505050202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3667DB-63FE-1569-29B1-5C15E1C22F1F}"/>
              </a:ext>
            </a:extLst>
          </p:cNvPr>
          <p:cNvCxnSpPr>
            <a:cxnSpLocks/>
          </p:cNvCxnSpPr>
          <p:nvPr/>
        </p:nvCxnSpPr>
        <p:spPr>
          <a:xfrm>
            <a:off x="633984" y="1487424"/>
            <a:ext cx="3121152" cy="0"/>
          </a:xfrm>
          <a:prstGeom prst="line">
            <a:avLst/>
          </a:prstGeom>
          <a:ln w="190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B4899B-CDB0-769C-43CF-01ED5C5DDB68}"/>
              </a:ext>
            </a:extLst>
          </p:cNvPr>
          <p:cNvSpPr txBox="1"/>
          <p:nvPr/>
        </p:nvSpPr>
        <p:spPr>
          <a:xfrm>
            <a:off x="3840480" y="1594011"/>
            <a:ext cx="4437888" cy="29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dirty="0">
                <a:latin typeface="Bookman Old Style" panose="02050604050505020204" pitchFamily="18" charset="0"/>
              </a:rPr>
              <a:t>"силою свого розуму здатний проникнути в глиб явищ і пізнати їх сутність, силою своєї любові здатний зруйнувати стіну, що відокремлює одну людину від іншого, здатний зрозуміти самого себе, своє призначення, яке відрізняє його від інших людей і робить його тим, хто він є; прагне стати тим, ким він є потенційно, використовуючи і розвиваючи всі свої сили, здібності і можливості."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5E03FD9-C582-EB2D-79C5-0559E6D4E030}"/>
              </a:ext>
            </a:extLst>
          </p:cNvPr>
          <p:cNvGrpSpPr/>
          <p:nvPr/>
        </p:nvGrpSpPr>
        <p:grpSpPr>
          <a:xfrm>
            <a:off x="1255776" y="1938546"/>
            <a:ext cx="1219200" cy="2678092"/>
            <a:chOff x="1267968" y="2023872"/>
            <a:chExt cx="1316736" cy="2760527"/>
          </a:xfrm>
          <a:solidFill>
            <a:srgbClr val="FFD347"/>
          </a:solidFill>
        </p:grpSpPr>
        <p:sp>
          <p:nvSpPr>
            <p:cNvPr id="13" name="Блок-схема: узел 12">
              <a:extLst>
                <a:ext uri="{FF2B5EF4-FFF2-40B4-BE49-F238E27FC236}">
                  <a16:creationId xmlns:a16="http://schemas.microsoft.com/office/drawing/2014/main" id="{F4BDF7BD-F97B-B5B6-54B6-44DD7B17957E}"/>
                </a:ext>
              </a:extLst>
            </p:cNvPr>
            <p:cNvSpPr/>
            <p:nvPr/>
          </p:nvSpPr>
          <p:spPr>
            <a:xfrm>
              <a:off x="1621536" y="2023872"/>
              <a:ext cx="694944" cy="65836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: скругленные верхние углы 13">
              <a:extLst>
                <a:ext uri="{FF2B5EF4-FFF2-40B4-BE49-F238E27FC236}">
                  <a16:creationId xmlns:a16="http://schemas.microsoft.com/office/drawing/2014/main" id="{0F6E4323-1391-60FA-E078-5D7EA5D026B2}"/>
                </a:ext>
              </a:extLst>
            </p:cNvPr>
            <p:cNvSpPr/>
            <p:nvPr/>
          </p:nvSpPr>
          <p:spPr>
            <a:xfrm>
              <a:off x="1267968" y="2889504"/>
              <a:ext cx="1316736" cy="117043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>
                  <a:solidFill>
                    <a:srgbClr val="FFD347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Слайд 5</a:t>
              </a:r>
              <a:endParaRPr lang="uk-UA" dirty="0">
                <a:solidFill>
                  <a:srgbClr val="FFD347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792E019-CB64-FBAB-0345-EAB405D635A3}"/>
                </a:ext>
              </a:extLst>
            </p:cNvPr>
            <p:cNvSpPr/>
            <p:nvPr/>
          </p:nvSpPr>
          <p:spPr>
            <a:xfrm>
              <a:off x="1475232" y="4055277"/>
              <a:ext cx="292608" cy="7291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5DF1659-0604-5D02-FDE5-6D0B86F658F0}"/>
                </a:ext>
              </a:extLst>
            </p:cNvPr>
            <p:cNvSpPr/>
            <p:nvPr/>
          </p:nvSpPr>
          <p:spPr>
            <a:xfrm>
              <a:off x="2078706" y="4055277"/>
              <a:ext cx="292608" cy="7291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8000"/>
          </a:scheme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FC0D0F-5EED-4193-8290-2009CFD1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968" y="1038000"/>
            <a:ext cx="4734672" cy="3067500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"Ми — </a:t>
            </a:r>
            <a:r>
              <a:rPr lang="ru-RU" sz="1600" dirty="0" err="1">
                <a:latin typeface="Bookman Old Style" panose="02050604050505020204" pitchFamily="18" charset="0"/>
              </a:rPr>
              <a:t>су­спільство</a:t>
            </a:r>
            <a:r>
              <a:rPr lang="ru-RU" sz="1600" dirty="0">
                <a:latin typeface="Bookman Old Style" panose="02050604050505020204" pitchFamily="18" charset="0"/>
              </a:rPr>
              <a:t> людей, </a:t>
            </a:r>
            <a:r>
              <a:rPr lang="ru-RU" sz="1600" dirty="0" err="1">
                <a:latin typeface="Bookman Old Style" panose="02050604050505020204" pitchFamily="18" charset="0"/>
              </a:rPr>
              <a:t>відомих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своєю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нещасністю</a:t>
            </a:r>
            <a:r>
              <a:rPr lang="ru-RU" sz="1600" dirty="0">
                <a:latin typeface="Bookman Old Style" panose="02050604050505020204" pitchFamily="18" charset="0"/>
              </a:rPr>
              <a:t>: </a:t>
            </a:r>
            <a:r>
              <a:rPr lang="ru-RU" sz="1600" dirty="0" err="1">
                <a:latin typeface="Bookman Old Style" panose="02050604050505020204" pitchFamily="18" charset="0"/>
              </a:rPr>
              <a:t>самот­ніх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нервових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пригнічених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деструктивних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залежних</a:t>
            </a:r>
            <a:r>
              <a:rPr lang="ru-RU" sz="1600" dirty="0">
                <a:latin typeface="Bookman Old Style" panose="02050604050505020204" pitchFamily="18" charset="0"/>
              </a:rPr>
              <a:t> — людей, </a:t>
            </a:r>
            <a:r>
              <a:rPr lang="ru-RU" sz="1600" dirty="0" err="1">
                <a:latin typeface="Bookman Old Style" panose="02050604050505020204" pitchFamily="18" charset="0"/>
              </a:rPr>
              <a:t>радих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убивати</a:t>
            </a:r>
            <a:r>
              <a:rPr lang="ru-RU" sz="1600" dirty="0">
                <a:latin typeface="Bookman Old Style" panose="02050604050505020204" pitchFamily="18" charset="0"/>
              </a:rPr>
              <a:t> час, </a:t>
            </a:r>
            <a:r>
              <a:rPr lang="ru-RU" sz="1600" dirty="0" err="1">
                <a:latin typeface="Bookman Old Style" panose="02050604050505020204" pitchFamily="18" charset="0"/>
              </a:rPr>
              <a:t>який</a:t>
            </a:r>
            <a:r>
              <a:rPr lang="ru-RU" sz="1600" dirty="0">
                <a:latin typeface="Bookman Old Style" panose="02050604050505020204" pitchFamily="18" charset="0"/>
              </a:rPr>
              <a:t> ми такими </a:t>
            </a:r>
            <a:r>
              <a:rPr lang="ru-RU" sz="1600" dirty="0" err="1">
                <a:latin typeface="Bookman Old Style" panose="02050604050505020204" pitchFamily="18" charset="0"/>
              </a:rPr>
              <a:t>зусиллями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намагаємося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заощаджувати</a:t>
            </a:r>
            <a:r>
              <a:rPr lang="ru-RU" sz="1600" dirty="0">
                <a:latin typeface="Bookman Old Style" panose="02050604050505020204" pitchFamily="18" charset="0"/>
              </a:rPr>
              <a:t>.«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"Ми — </a:t>
            </a:r>
            <a:r>
              <a:rPr lang="ru-RU" sz="1600" dirty="0" err="1">
                <a:latin typeface="Bookman Old Style" panose="02050604050505020204" pitchFamily="18" charset="0"/>
              </a:rPr>
              <a:t>частина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найбільшого</a:t>
            </a:r>
            <a:r>
              <a:rPr lang="ru-RU" sz="1600" dirty="0">
                <a:latin typeface="Bookman Old Style" panose="02050604050505020204" pitchFamily="18" charset="0"/>
              </a:rPr>
              <a:t> в </a:t>
            </a:r>
            <a:r>
              <a:rPr lang="ru-RU" sz="1600" dirty="0" err="1">
                <a:latin typeface="Bookman Old Style" panose="02050604050505020204" pitchFamily="18" charset="0"/>
              </a:rPr>
              <a:t>історії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соціального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експерименту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який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має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відповісти</a:t>
            </a:r>
            <a:r>
              <a:rPr lang="ru-RU" sz="1600" dirty="0">
                <a:latin typeface="Bookman Old Style" panose="02050604050505020204" pitchFamily="18" charset="0"/>
              </a:rPr>
              <a:t> на </a:t>
            </a:r>
            <a:r>
              <a:rPr lang="ru-RU" sz="1600" dirty="0" err="1">
                <a:latin typeface="Bookman Old Style" panose="02050604050505020204" pitchFamily="18" charset="0"/>
              </a:rPr>
              <a:t>питання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чи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задоволення</a:t>
            </a:r>
            <a:r>
              <a:rPr lang="ru-RU" sz="1600" dirty="0">
                <a:latin typeface="Bookman Old Style" panose="02050604050505020204" pitchFamily="18" charset="0"/>
              </a:rPr>
              <a:t> (як </a:t>
            </a:r>
            <a:r>
              <a:rPr lang="ru-RU" sz="1600" dirty="0" err="1">
                <a:latin typeface="Bookman Old Style" panose="02050604050505020204" pitchFamily="18" charset="0"/>
              </a:rPr>
              <a:t>пасивний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афект</a:t>
            </a:r>
            <a:r>
              <a:rPr lang="ru-RU" sz="1600" dirty="0">
                <a:latin typeface="Bookman Old Style" panose="02050604050505020204" pitchFamily="18" charset="0"/>
              </a:rPr>
              <a:t> на </a:t>
            </a:r>
            <a:r>
              <a:rPr lang="ru-RU" sz="1600" dirty="0" err="1">
                <a:latin typeface="Bookman Old Style" panose="02050604050505020204" pitchFamily="18" charset="0"/>
              </a:rPr>
              <a:t>противагу</a:t>
            </a:r>
            <a:r>
              <a:rPr lang="ru-RU" sz="1600" dirty="0">
                <a:latin typeface="Bookman Old Style" panose="02050604050505020204" pitchFamily="18" charset="0"/>
              </a:rPr>
              <a:t> активному </a:t>
            </a:r>
            <a:r>
              <a:rPr lang="ru-RU" sz="1600" dirty="0" err="1">
                <a:latin typeface="Bookman Old Style" panose="02050604050505020204" pitchFamily="18" charset="0"/>
              </a:rPr>
              <a:t>афекту</a:t>
            </a:r>
            <a:r>
              <a:rPr lang="ru-RU" sz="1600" dirty="0">
                <a:latin typeface="Bookman Old Style" panose="02050604050505020204" pitchFamily="18" charset="0"/>
              </a:rPr>
              <a:t> — </a:t>
            </a:r>
            <a:r>
              <a:rPr lang="ru-RU" sz="1600" dirty="0" err="1">
                <a:latin typeface="Bookman Old Style" panose="02050604050505020204" pitchFamily="18" charset="0"/>
              </a:rPr>
              <a:t>радості</a:t>
            </a:r>
            <a:r>
              <a:rPr lang="ru-RU" sz="1600" dirty="0">
                <a:latin typeface="Bookman Old Style" panose="02050604050505020204" pitchFamily="18" charset="0"/>
              </a:rPr>
              <a:t> й </a:t>
            </a:r>
            <a:r>
              <a:rPr lang="ru-RU" sz="1600" dirty="0" err="1">
                <a:latin typeface="Bookman Old Style" panose="02050604050505020204" pitchFamily="18" charset="0"/>
              </a:rPr>
              <a:t>добробуту</a:t>
            </a:r>
            <a:r>
              <a:rPr lang="ru-RU" sz="1600" dirty="0">
                <a:latin typeface="Bookman Old Style" panose="02050604050505020204" pitchFamily="18" charset="0"/>
              </a:rPr>
              <a:t>) </a:t>
            </a:r>
            <a:r>
              <a:rPr lang="ru-RU" sz="1600" dirty="0" err="1">
                <a:latin typeface="Bookman Old Style" panose="02050604050505020204" pitchFamily="18" charset="0"/>
              </a:rPr>
              <a:t>може</a:t>
            </a:r>
            <a:r>
              <a:rPr lang="ru-RU" sz="1600" dirty="0">
                <a:latin typeface="Bookman Old Style" panose="02050604050505020204" pitchFamily="18" charset="0"/>
              </a:rPr>
              <a:t> стати </a:t>
            </a:r>
            <a:r>
              <a:rPr lang="ru-RU" sz="1600" dirty="0" err="1">
                <a:latin typeface="Bookman Old Style" panose="02050604050505020204" pitchFamily="18" charset="0"/>
              </a:rPr>
              <a:t>прийнятною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відповіддю</a:t>
            </a:r>
            <a:r>
              <a:rPr lang="ru-RU" sz="1600" dirty="0">
                <a:latin typeface="Bookman Old Style" panose="02050604050505020204" pitchFamily="18" charset="0"/>
              </a:rPr>
              <a:t> на </a:t>
            </a:r>
            <a:r>
              <a:rPr lang="ru-RU" sz="1600" dirty="0" err="1">
                <a:latin typeface="Bookman Old Style" panose="02050604050505020204" pitchFamily="18" charset="0"/>
              </a:rPr>
              <a:t>питання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сенсу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людського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існування</a:t>
            </a:r>
            <a:r>
              <a:rPr lang="ru-RU" sz="1600" dirty="0">
                <a:latin typeface="Bookman Old Style" panose="02050604050505020204" pitchFamily="18" charset="0"/>
              </a:rPr>
              <a:t>."</a:t>
            </a:r>
            <a:endParaRPr lang="uk-UA" sz="1600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129990-75A9-AD77-EFC5-D820CBAFA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962" y="0"/>
            <a:ext cx="3853038" cy="516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053840" y="1649458"/>
            <a:ext cx="4808797" cy="1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dirty="0"/>
              <a:t>"</a:t>
            </a:r>
            <a:r>
              <a:rPr lang="ru-RU" sz="1600" dirty="0" err="1">
                <a:latin typeface="Bookman Old Style" panose="02050604050505020204" pitchFamily="18" charset="0"/>
              </a:rPr>
              <a:t>Спосiб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життя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людини</a:t>
            </a:r>
            <a:r>
              <a:rPr lang="ru-RU" sz="1600" dirty="0">
                <a:latin typeface="Bookman Old Style" panose="02050604050505020204" pitchFamily="18" charset="0"/>
              </a:rPr>
              <a:t>, заданий </a:t>
            </a:r>
            <a:r>
              <a:rPr lang="ru-RU" sz="1600" dirty="0" err="1">
                <a:latin typeface="Bookman Old Style" panose="02050604050505020204" pitchFamily="18" charset="0"/>
              </a:rPr>
              <a:t>особливiстю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економiчноi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системи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стає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першочерговим</a:t>
            </a:r>
            <a:r>
              <a:rPr lang="ru-RU" sz="1600" dirty="0">
                <a:latin typeface="Bookman Old Style" panose="02050604050505020204" pitchFamily="18" charset="0"/>
              </a:rPr>
              <a:t> фактором, </a:t>
            </a:r>
            <a:r>
              <a:rPr lang="ru-RU" sz="1600" dirty="0" err="1">
                <a:latin typeface="Bookman Old Style" panose="02050604050505020204" pitchFamily="18" charset="0"/>
              </a:rPr>
              <a:t>який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визначає</a:t>
            </a:r>
            <a:r>
              <a:rPr lang="ru-RU" sz="1600" dirty="0">
                <a:latin typeface="Bookman Old Style" panose="02050604050505020204" pitchFamily="18" charset="0"/>
              </a:rPr>
              <a:t> всю структуру характеру </a:t>
            </a:r>
            <a:r>
              <a:rPr lang="ru-RU" sz="1600" dirty="0" err="1">
                <a:latin typeface="Bookman Old Style" panose="02050604050505020204" pitchFamily="18" charset="0"/>
              </a:rPr>
              <a:t>людини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оскiльки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iмперативна</a:t>
            </a:r>
            <a:r>
              <a:rPr lang="ru-RU" sz="1600" dirty="0">
                <a:latin typeface="Bookman Old Style" panose="02050604050505020204" pitchFamily="18" charset="0"/>
              </a:rPr>
              <a:t> потреба в </a:t>
            </a:r>
            <a:r>
              <a:rPr lang="ru-RU" sz="1600" dirty="0" err="1">
                <a:latin typeface="Bookman Old Style" panose="02050604050505020204" pitchFamily="18" charset="0"/>
              </a:rPr>
              <a:t>самозбереженнi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змушуе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ii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прийнятi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тi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умови</a:t>
            </a:r>
            <a:r>
              <a:rPr lang="ru-RU" sz="1600" dirty="0">
                <a:latin typeface="Bookman Old Style" panose="02050604050505020204" pitchFamily="18" charset="0"/>
              </a:rPr>
              <a:t>, у </a:t>
            </a:r>
            <a:r>
              <a:rPr lang="ru-RU" sz="1600" dirty="0" err="1">
                <a:latin typeface="Bookman Old Style" panose="02050604050505020204" pitchFamily="18" charset="0"/>
              </a:rPr>
              <a:t>яких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iй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доведеться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жити</a:t>
            </a:r>
            <a:r>
              <a:rPr lang="ru-RU" sz="1600" dirty="0">
                <a:latin typeface="Bookman Old Style" panose="02050604050505020204" pitchFamily="18" charset="0"/>
              </a:rPr>
              <a:t>."</a:t>
            </a:r>
            <a:endParaRPr sz="1600" dirty="0">
              <a:latin typeface="Bookman Old Style" panose="02050604050505020204" pitchFamily="18" charset="0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546A8-F3CF-0CFA-60F5-59549AD41C82}"/>
              </a:ext>
            </a:extLst>
          </p:cNvPr>
          <p:cNvSpPr txBox="1"/>
          <p:nvPr/>
        </p:nvSpPr>
        <p:spPr>
          <a:xfrm>
            <a:off x="804672" y="536448"/>
            <a:ext cx="453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Соціальний характер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C10FE10-2C41-85B3-C0DE-061EFF44401B}"/>
              </a:ext>
            </a:extLst>
          </p:cNvPr>
          <p:cNvCxnSpPr>
            <a:cxnSpLocks/>
          </p:cNvCxnSpPr>
          <p:nvPr/>
        </p:nvCxnSpPr>
        <p:spPr>
          <a:xfrm>
            <a:off x="804672" y="1194816"/>
            <a:ext cx="4535424" cy="0"/>
          </a:xfrm>
          <a:prstGeom prst="line">
            <a:avLst/>
          </a:prstGeom>
          <a:ln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57D6D2D-F2CB-EA9B-9D2A-783AEB772C91}"/>
              </a:ext>
            </a:extLst>
          </p:cNvPr>
          <p:cNvGrpSpPr/>
          <p:nvPr/>
        </p:nvGrpSpPr>
        <p:grpSpPr>
          <a:xfrm>
            <a:off x="547673" y="2458154"/>
            <a:ext cx="2916936" cy="1719942"/>
            <a:chOff x="838200" y="1966608"/>
            <a:chExt cx="2916936" cy="1719942"/>
          </a:xfrm>
          <a:solidFill>
            <a:srgbClr val="FFD347"/>
          </a:solidFill>
        </p:grpSpPr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id="{4994BCDF-94A6-2631-193E-C6D92E86519D}"/>
                </a:ext>
              </a:extLst>
            </p:cNvPr>
            <p:cNvSpPr/>
            <p:nvPr/>
          </p:nvSpPr>
          <p:spPr>
            <a:xfrm>
              <a:off x="1938528" y="1966608"/>
              <a:ext cx="682752" cy="657606"/>
            </a:xfrm>
            <a:prstGeom prst="donut">
              <a:avLst>
                <a:gd name="adj" fmla="val 324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800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Слайд 5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99E86E27-8E61-292F-923F-D18A1469C6C7}"/>
                </a:ext>
              </a:extLst>
            </p:cNvPr>
            <p:cNvSpPr/>
            <p:nvPr/>
          </p:nvSpPr>
          <p:spPr>
            <a:xfrm>
              <a:off x="2993136" y="2309626"/>
              <a:ext cx="597408" cy="524247"/>
            </a:xfrm>
            <a:prstGeom prst="donut">
              <a:avLst>
                <a:gd name="adj" fmla="val 341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2" name="Круг: прозрачная заливка 11">
              <a:extLst>
                <a:ext uri="{FF2B5EF4-FFF2-40B4-BE49-F238E27FC236}">
                  <a16:creationId xmlns:a16="http://schemas.microsoft.com/office/drawing/2014/main" id="{4E8FE50F-320E-96A1-E256-13DE38C67180}"/>
                </a:ext>
              </a:extLst>
            </p:cNvPr>
            <p:cNvSpPr/>
            <p:nvPr/>
          </p:nvSpPr>
          <p:spPr>
            <a:xfrm>
              <a:off x="969264" y="2309626"/>
              <a:ext cx="597408" cy="524247"/>
            </a:xfrm>
            <a:prstGeom prst="donut">
              <a:avLst>
                <a:gd name="adj" fmla="val 35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: усеченные верхние углы 12">
              <a:extLst>
                <a:ext uri="{FF2B5EF4-FFF2-40B4-BE49-F238E27FC236}">
                  <a16:creationId xmlns:a16="http://schemas.microsoft.com/office/drawing/2014/main" id="{92A93B48-A81D-33B2-7F94-76D98299ADAE}"/>
                </a:ext>
              </a:extLst>
            </p:cNvPr>
            <p:cNvSpPr/>
            <p:nvPr/>
          </p:nvSpPr>
          <p:spPr>
            <a:xfrm>
              <a:off x="1664208" y="2820918"/>
              <a:ext cx="1231392" cy="852680"/>
            </a:xfrm>
            <a:prstGeom prst="snip2SameRect">
              <a:avLst>
                <a:gd name="adj1" fmla="val 25246"/>
                <a:gd name="adj2" fmla="val 0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: один верхний угол скругленный, другой — усеченный 15">
              <a:extLst>
                <a:ext uri="{FF2B5EF4-FFF2-40B4-BE49-F238E27FC236}">
                  <a16:creationId xmlns:a16="http://schemas.microsoft.com/office/drawing/2014/main" id="{CF9FB4F9-2892-C1BB-E4BB-931A21E2B602}"/>
                </a:ext>
              </a:extLst>
            </p:cNvPr>
            <p:cNvSpPr/>
            <p:nvPr/>
          </p:nvSpPr>
          <p:spPr>
            <a:xfrm>
              <a:off x="2895600" y="3018103"/>
              <a:ext cx="859536" cy="655495"/>
            </a:xfrm>
            <a:prstGeom prst="snipRoundRect">
              <a:avLst>
                <a:gd name="adj1" fmla="val 16667"/>
                <a:gd name="adj2" fmla="val 40847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: один верхний угол скругленный, другой — усеченный 16">
              <a:extLst>
                <a:ext uri="{FF2B5EF4-FFF2-40B4-BE49-F238E27FC236}">
                  <a16:creationId xmlns:a16="http://schemas.microsoft.com/office/drawing/2014/main" id="{587C65E8-A789-FBF9-56BB-AAD4F0DA913A}"/>
                </a:ext>
              </a:extLst>
            </p:cNvPr>
            <p:cNvSpPr/>
            <p:nvPr/>
          </p:nvSpPr>
          <p:spPr>
            <a:xfrm flipH="1">
              <a:off x="838200" y="3018103"/>
              <a:ext cx="859536" cy="668447"/>
            </a:xfrm>
            <a:prstGeom prst="snipRoundRect">
              <a:avLst>
                <a:gd name="adj1" fmla="val 16667"/>
                <a:gd name="adj2" fmla="val 47674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ortia templat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850</Words>
  <Application>Microsoft Office PowerPoint</Application>
  <PresentationFormat>Экран (16:9)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PT Serif</vt:lpstr>
      <vt:lpstr>Calibri</vt:lpstr>
      <vt:lpstr>Playfair Display</vt:lpstr>
      <vt:lpstr>Arial</vt:lpstr>
      <vt:lpstr>Century Gothic</vt:lpstr>
      <vt:lpstr>Bookman Old Style</vt:lpstr>
      <vt:lpstr>Portia template</vt:lpstr>
      <vt:lpstr>Е.Фромм та філософська антропологія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Е.Фромм та філософська антропологія</dc:title>
  <dc:creator>Anastasija</dc:creator>
  <cp:lastModifiedBy>Anastasija</cp:lastModifiedBy>
  <cp:revision>6</cp:revision>
  <dcterms:modified xsi:type="dcterms:W3CDTF">2022-10-19T20:03:55Z</dcterms:modified>
</cp:coreProperties>
</file>