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5" r:id="rId7"/>
    <p:sldId id="291" r:id="rId8"/>
    <p:sldId id="289" r:id="rId9"/>
    <p:sldId id="264" r:id="rId10"/>
    <p:sldId id="261" r:id="rId11"/>
    <p:sldId id="290" r:id="rId12"/>
    <p:sldId id="266" r:id="rId13"/>
    <p:sldId id="292" r:id="rId14"/>
    <p:sldId id="268" r:id="rId15"/>
    <p:sldId id="293" r:id="rId16"/>
    <p:sldId id="262" r:id="rId17"/>
    <p:sldId id="269" r:id="rId18"/>
    <p:sldId id="270" r:id="rId19"/>
    <p:sldId id="271" r:id="rId20"/>
    <p:sldId id="278" r:id="rId21"/>
    <p:sldId id="285" r:id="rId22"/>
    <p:sldId id="286" r:id="rId23"/>
    <p:sldId id="287" r:id="rId24"/>
    <p:sldId id="282" r:id="rId25"/>
    <p:sldId id="284" r:id="rId26"/>
    <p:sldId id="272" r:id="rId27"/>
    <p:sldId id="283" r:id="rId28"/>
    <p:sldId id="288" r:id="rId29"/>
    <p:sldId id="280" r:id="rId30"/>
    <p:sldId id="281" r:id="rId31"/>
    <p:sldId id="273" r:id="rId32"/>
    <p:sldId id="279" r:id="rId33"/>
    <p:sldId id="274" r:id="rId34"/>
    <p:sldId id="275" r:id="rId35"/>
    <p:sldId id="276" r:id="rId36"/>
    <p:sldId id="277" r:id="rId3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09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08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29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7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56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80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18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6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02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35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98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5FC2-A899-4AA6-B33B-88D9BCBC7EA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CC21A-F163-4918-80B9-F94C6CB2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40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lick02.begun.ru/click.jsp?url=4vrJyIUVB2kO5RS9YFJ7vxdOeT6Da24nJMOCUCsRRqXJuZcxXw2ZOfucmF2NaYHFlssEuwFep1mKHeXZU9EcgCdTzfnWBKny9zUR*E2uqQVDRU25WjdrDIzzCYZKJAk9EpTTEHdeCON8HuYBelDBp8hxLHD4sdaOkCbdMYqoyGUpq2Rq34jN2o7Mjpxfq3D1PA3l5Ig6c*FmWKxRQvhA4jNHq27yVuANiDph2MvQJXHl3MzuOldss-aXOmfhl4yUU319hvXG6yTbJqoav9kUKtwNxQ-qYBDBqe6oVbhaMmgLDmyaPi5xms*7eProkeqoOcwPtWs3nhNe7sHr2x0AsX5Cfnn6V2wNoPZIzVvrI9EgMSwUQXuIOo*vhevT*Fys*mimmcgJ3DCsTkuU-tsk*7wMxV7hiO*Y8rrYoDiyosOx*byzcmT1dNhSMQwErnW8pPQ6B6qNneh7RSZhRe8cNebCRbcn0jP6hp8O*clkQX8dbfsTLwHcaEWV0XzLDq5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Автоматизовані інформаційні системи в органах Державної податкової служби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211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268" y="25812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та </a:t>
            </a:r>
            <a:r>
              <a:rPr lang="ru-RU" dirty="0" err="1" smtClean="0"/>
              <a:t>районних</a:t>
            </a:r>
            <a:r>
              <a:rPr lang="ru-RU" dirty="0" smtClean="0"/>
              <a:t> ДПА є: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 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особових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у </a:t>
            </a:r>
            <a:r>
              <a:rPr lang="ru-RU" dirty="0" err="1"/>
              <a:t>розрізі</a:t>
            </a:r>
            <a:r>
              <a:rPr lang="ru-RU" dirty="0"/>
              <a:t> плате­</a:t>
            </a:r>
            <a:br>
              <a:rPr lang="ru-RU" dirty="0"/>
            </a:br>
            <a:r>
              <a:rPr lang="ru-RU" dirty="0" err="1"/>
              <a:t>жів</a:t>
            </a:r>
            <a:r>
              <a:rPr lang="ru-RU" dirty="0"/>
              <a:t> та </a:t>
            </a:r>
            <a:r>
              <a:rPr lang="ru-RU" dirty="0" err="1"/>
              <a:t>податків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корегування</a:t>
            </a:r>
            <a:r>
              <a:rPr lang="ru-RU" dirty="0"/>
              <a:t> </a:t>
            </a:r>
            <a:r>
              <a:rPr lang="ru-RU" dirty="0" err="1"/>
              <a:t>списків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/>
              <a:t>журналів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комплексний</a:t>
            </a:r>
            <a:r>
              <a:rPr lang="ru-RU" dirty="0" smtClean="0"/>
              <a:t> </a:t>
            </a:r>
            <a:r>
              <a:rPr lang="ru-RU" dirty="0"/>
              <a:t>контроль на </a:t>
            </a:r>
            <a:r>
              <a:rPr lang="ru-RU" dirty="0" err="1"/>
              <a:t>правильність</a:t>
            </a:r>
            <a:r>
              <a:rPr lang="ru-RU" dirty="0"/>
              <a:t> </a:t>
            </a:r>
            <a:r>
              <a:rPr lang="ru-RU" dirty="0" err="1"/>
              <a:t>числових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за </a:t>
            </a:r>
            <a:r>
              <a:rPr lang="ru-RU" dirty="0" err="1"/>
              <a:t>бухгалтерською</a:t>
            </a:r>
            <a:r>
              <a:rPr lang="ru-RU" dirty="0"/>
              <a:t> </a:t>
            </a:r>
            <a:r>
              <a:rPr lang="ru-RU" dirty="0" err="1"/>
              <a:t>звітністю</a:t>
            </a:r>
            <a:r>
              <a:rPr lang="ru-RU" dirty="0"/>
              <a:t>, результатами пере­</a:t>
            </a:r>
            <a:br>
              <a:rPr lang="ru-RU" dirty="0"/>
            </a:br>
            <a:r>
              <a:rPr lang="ru-RU" dirty="0" err="1"/>
              <a:t>вірок</a:t>
            </a:r>
            <a:r>
              <a:rPr lang="ru-RU" dirty="0"/>
              <a:t> та </a:t>
            </a:r>
            <a:r>
              <a:rPr lang="ru-RU" dirty="0" err="1"/>
              <a:t>інформації</a:t>
            </a:r>
            <a:r>
              <a:rPr lang="ru-RU" dirty="0"/>
              <a:t> з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обробка</a:t>
            </a:r>
            <a:r>
              <a:rPr lang="ru-RU" dirty="0" smtClean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про </a:t>
            </a:r>
            <a:r>
              <a:rPr lang="ru-RU" dirty="0" err="1"/>
              <a:t>фактичну</a:t>
            </a:r>
            <a:r>
              <a:rPr lang="ru-RU" dirty="0"/>
              <a:t> </a:t>
            </a:r>
            <a:r>
              <a:rPr lang="ru-RU" dirty="0" err="1"/>
              <a:t>сплату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"</a:t>
            </a:r>
            <a:r>
              <a:rPr lang="ru-RU" dirty="0" err="1"/>
              <a:t>Масив</a:t>
            </a:r>
            <a:r>
              <a:rPr lang="ru-RU" dirty="0"/>
              <a:t> </a:t>
            </a:r>
            <a:r>
              <a:rPr lang="ru-RU" dirty="0" err="1"/>
              <a:t>особових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",</a:t>
            </a:r>
            <a:br>
              <a:rPr lang="ru-RU" dirty="0"/>
            </a:br>
            <a:r>
              <a:rPr lang="ru-RU" dirty="0"/>
              <a:t>"</a:t>
            </a:r>
            <a:r>
              <a:rPr lang="ru-RU" dirty="0" err="1"/>
              <a:t>Реєстр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та </a:t>
            </a:r>
            <a:r>
              <a:rPr lang="ru-RU" dirty="0" err="1"/>
              <a:t>виплат</a:t>
            </a:r>
            <a:r>
              <a:rPr lang="ru-RU" dirty="0"/>
              <a:t> ", "Журнал </a:t>
            </a:r>
            <a:r>
              <a:rPr lang="ru-RU" dirty="0" err="1"/>
              <a:t>недоїмок</a:t>
            </a:r>
            <a:r>
              <a:rPr lang="ru-RU" dirty="0"/>
              <a:t>"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/>
              <a:t>форм </a:t>
            </a:r>
            <a:r>
              <a:rPr lang="ru-RU" dirty="0" err="1"/>
              <a:t>статзвітності</a:t>
            </a:r>
            <a:r>
              <a:rPr lang="ru-RU" dirty="0"/>
              <a:t> за результатами </a:t>
            </a:r>
            <a:r>
              <a:rPr lang="ru-RU" dirty="0" err="1"/>
              <a:t>діяльності</a:t>
            </a:r>
            <a:r>
              <a:rPr lang="ru-RU" dirty="0"/>
              <a:t> ДПА.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339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баз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в </a:t>
            </a:r>
            <a:r>
              <a:rPr lang="ru-RU" dirty="0" err="1"/>
              <a:t>податкових</a:t>
            </a:r>
            <a:r>
              <a:rPr lang="ru-RU" dirty="0"/>
              <a:t> органах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звітних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поступленнях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розрізі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розділів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параграфів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бюджетної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часових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регламентованих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звітних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формах;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поступленнях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листів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прецедентів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пропозицій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податковому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законодавству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похідних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звітних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форм;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Особливістю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баз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є те,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активно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підрозділами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податкової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379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 ДПА </a:t>
            </a:r>
            <a:r>
              <a:rPr lang="ru-RU" dirty="0" err="1"/>
              <a:t>покладено</a:t>
            </a:r>
            <a:r>
              <a:rPr lang="ru-RU" dirty="0"/>
              <a:t> контроль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повноти</a:t>
            </a:r>
            <a:r>
              <a:rPr lang="ru-RU" dirty="0"/>
              <a:t> та </a:t>
            </a:r>
            <a:r>
              <a:rPr lang="ru-RU" dirty="0" err="1"/>
              <a:t>своєчасності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суб'єктами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. </a:t>
            </a:r>
            <a:r>
              <a:rPr lang="ru-RU" dirty="0" err="1"/>
              <a:t>Конторль</a:t>
            </a:r>
            <a:r>
              <a:rPr lang="ru-RU" dirty="0"/>
              <a:t> за </a:t>
            </a:r>
            <a:r>
              <a:rPr lang="ru-RU" dirty="0" err="1"/>
              <a:t>повнотою</a:t>
            </a:r>
            <a:r>
              <a:rPr lang="ru-RU" dirty="0"/>
              <a:t> та </a:t>
            </a:r>
            <a:r>
              <a:rPr lang="ru-RU" dirty="0" err="1"/>
              <a:t>своєчасністю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нарахованих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є процедурою комплексною і проводиться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. Так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поступає</a:t>
            </a:r>
            <a:r>
              <a:rPr lang="ru-RU" dirty="0"/>
              <a:t> з </a:t>
            </a:r>
            <a:r>
              <a:rPr lang="ru-RU" dirty="0" err="1"/>
              <a:t>бухгалтерською</a:t>
            </a:r>
            <a:r>
              <a:rPr lang="ru-RU" dirty="0"/>
              <a:t> </a:t>
            </a:r>
            <a:r>
              <a:rPr lang="ru-RU" dirty="0" err="1"/>
              <a:t>звітністю</a:t>
            </a:r>
            <a:r>
              <a:rPr lang="ru-RU" dirty="0"/>
              <a:t> </a:t>
            </a:r>
            <a:r>
              <a:rPr lang="ru-RU" dirty="0" err="1"/>
              <a:t>суб'єкта</a:t>
            </a:r>
            <a:r>
              <a:rPr lang="ru-RU" dirty="0"/>
              <a:t> </a:t>
            </a:r>
            <a:r>
              <a:rPr lang="ru-RU" dirty="0" err="1"/>
              <a:t>підпри­ємництва</a:t>
            </a:r>
            <a:r>
              <a:rPr lang="ru-RU" dirty="0"/>
              <a:t>,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очних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та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чинного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надаються</a:t>
            </a:r>
            <a:r>
              <a:rPr lang="ru-RU" dirty="0"/>
              <a:t> в </a:t>
            </a:r>
            <a:r>
              <a:rPr lang="ru-RU" dirty="0" err="1"/>
              <a:t>податкові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8747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 </a:t>
            </a:r>
            <a:r>
              <a:rPr lang="ru-RU" dirty="0" err="1"/>
              <a:t>сьогодні</a:t>
            </a:r>
            <a:r>
              <a:rPr lang="ru-RU" dirty="0"/>
              <a:t> у ДПС </a:t>
            </a:r>
            <a:r>
              <a:rPr lang="ru-RU" dirty="0" err="1"/>
              <a:t>розробляється</a:t>
            </a:r>
            <a:r>
              <a:rPr lang="ru-RU" dirty="0"/>
              <a:t> та </a:t>
            </a:r>
            <a:r>
              <a:rPr lang="ru-RU" dirty="0" err="1"/>
              <a:t>функціонує</a:t>
            </a:r>
            <a:r>
              <a:rPr lang="ru-RU" dirty="0"/>
              <a:t> ряд </a:t>
            </a:r>
            <a:r>
              <a:rPr lang="ru-RU" dirty="0" err="1"/>
              <a:t>автоматизованих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систем: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АІС ДПА обласного рівня, що забезпечує комплексну автоматизацію функцій роботи з базами даних обласних апаратів;</a:t>
            </a:r>
            <a:endParaRPr kumimoji="0" lang="uk-UA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Автоматизована інформаційна система (АІС) “Пільги” містить інформацію про пільги та дані щодо кількості платників податків;</a:t>
            </a:r>
            <a:endParaRPr kumimoji="0" lang="uk-UA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АІС “Галузь” забезпечує автоматизоване створення зведених даних районного рівня про платників податків і накопичення інформації за результатами їх фінансово-економічної діяльності та мобілізації коштів у бюджет України;</a:t>
            </a:r>
            <a:endParaRPr kumimoji="0" lang="uk-UA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АІС “Облік податків і платежів” районного рівня забезпечує автоматизацію облікових функцій, автоматизований</a:t>
            </a: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розрахунок податкової заборгованості та пені за порушення термінів сплати, формування довідок та звітності ДПІ районного рівня;</a:t>
            </a:r>
            <a:endParaRPr kumimoji="0" lang="uk-UA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системні локально-мережеві </a:t>
            </a:r>
            <a:r>
              <a:rPr kumimoji="0" lang="uk-UA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АРМи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районного рівня: “Підприємці”, “Земля”, “Облік платників”, “</a:t>
            </a:r>
            <a:r>
              <a:rPr kumimoji="0" lang="uk-UA" altLang="ru-RU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Аудит</a:t>
            </a: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”, “Пільги”, “Свідоцтво”, “Касові апарати”, “Банк”, “Звіт” тощо.</a:t>
            </a:r>
            <a:endParaRPr kumimoji="0" lang="uk-UA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043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Функціонально</a:t>
            </a:r>
            <a:r>
              <a:rPr lang="ru-RU" dirty="0" smtClean="0"/>
              <a:t> АІАС </a:t>
            </a:r>
            <a:r>
              <a:rPr lang="ru-RU" dirty="0" err="1" smtClean="0"/>
              <a:t>включає</a:t>
            </a:r>
            <a:r>
              <a:rPr lang="ru-RU" dirty="0" smtClean="0"/>
              <a:t> в себе </a:t>
            </a:r>
            <a:r>
              <a:rPr lang="ru-RU" dirty="0" err="1" smtClean="0"/>
              <a:t>підсистеми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реалізовані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АРМів</a:t>
            </a:r>
            <a:r>
              <a:rPr lang="ru-RU" dirty="0" smtClean="0"/>
              <a:t> </a:t>
            </a:r>
            <a:r>
              <a:rPr lang="ru-RU" dirty="0" err="1" smtClean="0"/>
              <a:t>спеціалістів</a:t>
            </a:r>
            <a:r>
              <a:rPr lang="ru-RU" dirty="0" smtClean="0"/>
              <a:t> </a:t>
            </a:r>
            <a:r>
              <a:rPr lang="ru-RU" dirty="0" err="1" smtClean="0"/>
              <a:t>відпо­відних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10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• АРМ </a:t>
            </a:r>
            <a:r>
              <a:rPr lang="ru-RU" dirty="0" err="1"/>
              <a:t>інспектора</a:t>
            </a:r>
            <a:r>
              <a:rPr lang="ru-RU" dirty="0"/>
              <a:t> з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</a:t>
            </a:r>
            <a:r>
              <a:rPr lang="ru-RU" dirty="0" smtClean="0"/>
              <a:t>-</a:t>
            </a:r>
            <a:r>
              <a:rPr lang="ru-RU" dirty="0" err="1" smtClean="0"/>
              <a:t>призначений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початкової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платника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нарахування</a:t>
            </a:r>
            <a:r>
              <a:rPr lang="ru-RU" dirty="0"/>
              <a:t> та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 smtClean="0"/>
              <a:t>перерахунку</a:t>
            </a:r>
            <a:r>
              <a:rPr lang="ru-RU" dirty="0" smtClean="0"/>
              <a:t> </a:t>
            </a:r>
            <a:r>
              <a:rPr lang="ru-RU" dirty="0" err="1" smtClean="0"/>
              <a:t>оподаткування</a:t>
            </a:r>
            <a:r>
              <a:rPr lang="ru-RU" dirty="0" smtClean="0"/>
              <a:t> </a:t>
            </a:r>
            <a:r>
              <a:rPr lang="ru-RU" dirty="0" err="1"/>
              <a:t>сукупного</a:t>
            </a:r>
            <a:r>
              <a:rPr lang="ru-RU" dirty="0"/>
              <a:t> доходу;</a:t>
            </a:r>
          </a:p>
          <a:p>
            <a:pPr marL="0" indent="0">
              <a:buNone/>
            </a:pPr>
            <a:r>
              <a:rPr lang="ru-RU" dirty="0"/>
              <a:t>• АРМ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до бюджету -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надходжень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АРМ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бухгалтерської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 -</a:t>
            </a:r>
            <a:r>
              <a:rPr lang="ru-RU" dirty="0"/>
              <a:t> 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реєстрації</a:t>
            </a:r>
            <a:r>
              <a:rPr lang="ru-RU" dirty="0"/>
              <a:t> та вводу в базу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 smtClean="0"/>
              <a:t>згіднонаданих</a:t>
            </a:r>
            <a:r>
              <a:rPr lang="ru-RU" dirty="0" smtClean="0"/>
              <a:t> </a:t>
            </a:r>
            <a:r>
              <a:rPr lang="ru-RU" dirty="0" err="1"/>
              <a:t>звітів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А РМ </a:t>
            </a:r>
            <a:r>
              <a:rPr lang="ru-RU" dirty="0" err="1"/>
              <a:t>спадання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-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 smtClean="0"/>
              <a:t>необхідної</a:t>
            </a:r>
            <a:r>
              <a:rPr lang="ru-RU" dirty="0" smtClean="0"/>
              <a:t> </a:t>
            </a:r>
            <a:r>
              <a:rPr lang="ru-RU" dirty="0" err="1" smtClean="0"/>
              <a:t>звітності</a:t>
            </a:r>
            <a:r>
              <a:rPr lang="ru-RU" dirty="0" smtClean="0"/>
              <a:t> </a:t>
            </a:r>
            <a:r>
              <a:rPr lang="ru-RU" dirty="0"/>
              <a:t>ДПА;</a:t>
            </a:r>
          </a:p>
          <a:p>
            <a:pPr marL="0" indent="0">
              <a:buNone/>
            </a:pPr>
            <a:r>
              <a:rPr lang="ru-RU" dirty="0"/>
              <a:t>• А РМ </a:t>
            </a:r>
            <a:r>
              <a:rPr lang="ru-RU" dirty="0" err="1"/>
              <a:t>валютна</a:t>
            </a:r>
            <a:r>
              <a:rPr lang="ru-RU" dirty="0"/>
              <a:t> </a:t>
            </a:r>
            <a:r>
              <a:rPr lang="ru-RU" dirty="0" err="1"/>
              <a:t>інспекція</a:t>
            </a:r>
            <a:r>
              <a:rPr lang="ru-RU" dirty="0"/>
              <a:t> -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нарахування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оподаткування</a:t>
            </a:r>
            <a:r>
              <a:rPr lang="ru-RU" dirty="0" smtClean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за </a:t>
            </a:r>
            <a:r>
              <a:rPr lang="ru-RU" dirty="0" err="1"/>
              <a:t>імпортно-експортними</a:t>
            </a:r>
            <a:r>
              <a:rPr lang="ru-RU" dirty="0"/>
              <a:t> </a:t>
            </a:r>
            <a:r>
              <a:rPr lang="ru-RU" dirty="0" err="1"/>
              <a:t>операціями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  АРМ контролю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- </a:t>
            </a:r>
            <a:r>
              <a:rPr lang="ru-RU" dirty="0" err="1"/>
              <a:t>призначений</a:t>
            </a:r>
            <a:r>
              <a:rPr lang="ru-RU" dirty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автоматизації</a:t>
            </a:r>
            <a:r>
              <a:rPr lang="ru-RU" dirty="0" smtClean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міроприємств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з метою </a:t>
            </a:r>
            <a:r>
              <a:rPr lang="ru-RU" dirty="0" err="1" smtClean="0"/>
              <a:t>проведення</a:t>
            </a:r>
            <a:r>
              <a:rPr lang="ru-RU" dirty="0" smtClean="0"/>
              <a:t> контролю </a:t>
            </a:r>
            <a:r>
              <a:rPr lang="ru-RU" dirty="0"/>
              <a:t>з боку </a:t>
            </a:r>
            <a:r>
              <a:rPr lang="ru-RU" dirty="0" err="1"/>
              <a:t>апарату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АРМ аудитора -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та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аудиторських</a:t>
            </a:r>
            <a:r>
              <a:rPr lang="ru-RU" dirty="0" smtClean="0"/>
              <a:t> </a:t>
            </a:r>
            <a:r>
              <a:rPr lang="ru-RU" dirty="0" err="1"/>
              <a:t>перевірок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А РМ </a:t>
            </a:r>
            <a:r>
              <a:rPr lang="ru-RU" dirty="0" err="1"/>
              <a:t>податкове</a:t>
            </a:r>
            <a:r>
              <a:rPr lang="ru-RU" dirty="0"/>
              <a:t> </a:t>
            </a:r>
            <a:r>
              <a:rPr lang="ru-RU" dirty="0" err="1"/>
              <a:t>законодавство</a:t>
            </a:r>
            <a:r>
              <a:rPr lang="ru-RU" dirty="0"/>
              <a:t> - </a:t>
            </a:r>
            <a:r>
              <a:rPr lang="ru-RU" dirty="0" err="1"/>
              <a:t>містить</a:t>
            </a:r>
            <a:r>
              <a:rPr lang="ru-RU" dirty="0"/>
              <a:t> базу </a:t>
            </a:r>
            <a:r>
              <a:rPr lang="ru-RU" dirty="0" err="1"/>
              <a:t>податкових</a:t>
            </a:r>
            <a:r>
              <a:rPr lang="ru-RU" dirty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та </a:t>
            </a:r>
            <a:r>
              <a:rPr lang="ru-RU" dirty="0" err="1"/>
              <a:t>інструкцій</a:t>
            </a:r>
            <a:r>
              <a:rPr lang="ru-RU" dirty="0"/>
              <a:t>, </a:t>
            </a:r>
            <a:r>
              <a:rPr lang="ru-RU" dirty="0" err="1"/>
              <a:t>зміни</a:t>
            </a:r>
            <a:r>
              <a:rPr lang="ru-RU" dirty="0"/>
              <a:t> до них.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868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6.2. Загальна характеристика автоматизованої системи «Податки»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6" t="50"/>
          <a:stretch/>
        </p:blipFill>
        <p:spPr bwMode="auto">
          <a:xfrm>
            <a:off x="2431915" y="87549"/>
            <a:ext cx="6974732" cy="650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792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Таким чином </a:t>
            </a:r>
            <a:r>
              <a:rPr lang="ru-RU" sz="2400" dirty="0" err="1"/>
              <a:t>визначимо</a:t>
            </a:r>
            <a:r>
              <a:rPr lang="ru-RU" sz="2400" dirty="0"/>
              <a:t>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АІАС ДПА </a:t>
            </a:r>
            <a:r>
              <a:rPr lang="ru-RU" sz="2400" dirty="0" err="1" smtClean="0"/>
              <a:t>України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збір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, </a:t>
            </a:r>
            <a:r>
              <a:rPr lang="ru-RU" dirty="0" err="1"/>
              <a:t>закриття</a:t>
            </a:r>
            <a:r>
              <a:rPr lang="ru-RU" dirty="0"/>
              <a:t>,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про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отримуються</a:t>
            </a:r>
            <a:r>
              <a:rPr lang="ru-RU" dirty="0"/>
              <a:t> з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файлом типу </a:t>
            </a:r>
            <a:r>
              <a:rPr lang="en-US" dirty="0"/>
              <a:t>AF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ru-RU" dirty="0" err="1"/>
              <a:t>Рзбір</a:t>
            </a:r>
            <a:r>
              <a:rPr lang="ru-RU" dirty="0"/>
              <a:t> та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економічну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звітами</a:t>
            </a:r>
            <a:r>
              <a:rPr lang="ru-RU" dirty="0"/>
              <a:t> самих </a:t>
            </a:r>
            <a:r>
              <a:rPr lang="ru-RU" dirty="0" err="1"/>
              <a:t>суб'єктів</a:t>
            </a:r>
            <a:r>
              <a:rPr lang="ru-RU" dirty="0"/>
              <a:t> та з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про обороти </a:t>
            </a:r>
            <a:r>
              <a:rPr lang="ru-RU" dirty="0" err="1"/>
              <a:t>клієнта</a:t>
            </a:r>
            <a:r>
              <a:rPr lang="ru-RU" dirty="0"/>
              <a:t> на </a:t>
            </a:r>
            <a:r>
              <a:rPr lang="ru-RU" dirty="0" err="1"/>
              <a:t>рахунку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файлу типу </a:t>
            </a:r>
            <a:r>
              <a:rPr lang="en-US" dirty="0"/>
              <a:t>D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внесення</a:t>
            </a:r>
            <a:r>
              <a:rPr lang="ru-RU" dirty="0"/>
              <a:t> та </a:t>
            </a:r>
            <a:r>
              <a:rPr lang="ru-RU" dirty="0" err="1"/>
              <a:t>виключення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з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/>
              <a:t>звітності</a:t>
            </a:r>
            <a:r>
              <a:rPr lang="ru-RU" dirty="0"/>
              <a:t> до </a:t>
            </a:r>
            <a:r>
              <a:rPr lang="ru-RU" dirty="0" err="1"/>
              <a:t>органів</a:t>
            </a:r>
            <a:r>
              <a:rPr lang="ru-RU" dirty="0"/>
              <a:t> ДПА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підпоряд­кування</a:t>
            </a:r>
            <a:r>
              <a:rPr lang="ru-RU" dirty="0"/>
              <a:t>;</a:t>
            </a:r>
          </a:p>
          <a:p>
            <a:r>
              <a:rPr lang="ru-RU" dirty="0" err="1" smtClean="0"/>
              <a:t>економічний</a:t>
            </a:r>
            <a:r>
              <a:rPr lang="ru-RU" dirty="0" smtClean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ДПА</a:t>
            </a:r>
            <a:r>
              <a:rPr lang="ru-RU" dirty="0" smtClean="0"/>
              <a:t>;</a:t>
            </a:r>
            <a:r>
              <a:rPr lang="ru-RU" dirty="0"/>
              <a:t> Р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міроприємств</a:t>
            </a:r>
            <a:r>
              <a:rPr lang="ru-RU" dirty="0"/>
              <a:t>: </a:t>
            </a:r>
            <a:r>
              <a:rPr lang="ru-RU" dirty="0" err="1"/>
              <a:t>перевірок</a:t>
            </a:r>
            <a:r>
              <a:rPr lang="ru-RU" dirty="0"/>
              <a:t>, </a:t>
            </a:r>
            <a:r>
              <a:rPr lang="ru-RU" dirty="0" err="1"/>
              <a:t>ревізій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326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/>
              <a:t>АІС "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платежів</a:t>
            </a:r>
            <a:r>
              <a:rPr lang="ru-RU" dirty="0"/>
              <a:t>",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побудована</a:t>
            </a:r>
            <a:r>
              <a:rPr lang="ru-RU" dirty="0"/>
              <a:t> за </a:t>
            </a:r>
            <a:r>
              <a:rPr lang="ru-RU" dirty="0" err="1"/>
              <a:t>єдиною</a:t>
            </a:r>
            <a:r>
              <a:rPr lang="ru-RU" dirty="0"/>
              <a:t> </a:t>
            </a:r>
            <a:r>
              <a:rPr lang="ru-RU" dirty="0" err="1"/>
              <a:t>технологічною</a:t>
            </a:r>
            <a:r>
              <a:rPr lang="ru-RU" dirty="0"/>
              <a:t> схемою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забезпечило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   </a:t>
            </a:r>
            <a:r>
              <a:rPr lang="ru-RU" dirty="0" err="1"/>
              <a:t>виведення</a:t>
            </a:r>
            <a:r>
              <a:rPr lang="ru-RU" dirty="0"/>
              <a:t> з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технологічно</a:t>
            </a:r>
            <a:r>
              <a:rPr lang="ru-RU" dirty="0"/>
              <a:t> </a:t>
            </a:r>
            <a:r>
              <a:rPr lang="ru-RU" dirty="0" err="1"/>
              <a:t>застарілих</a:t>
            </a:r>
            <a:r>
              <a:rPr lang="ru-RU" dirty="0"/>
              <a:t> АР </a:t>
            </a:r>
            <a:r>
              <a:rPr lang="ru-RU" dirty="0" err="1"/>
              <a:t>Мів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експлуатувалися</a:t>
            </a:r>
            <a:r>
              <a:rPr lang="ru-RU" dirty="0"/>
              <a:t> на районному </a:t>
            </a:r>
            <a:r>
              <a:rPr lang="ru-RU" dirty="0" err="1"/>
              <a:t>рівні</a:t>
            </a:r>
            <a:r>
              <a:rPr lang="ru-RU" dirty="0"/>
              <a:t>;</a:t>
            </a:r>
          </a:p>
          <a:p>
            <a:r>
              <a:rPr lang="ru-RU" dirty="0"/>
              <a:t>  </a:t>
            </a:r>
            <a:r>
              <a:rPr lang="ru-RU" dirty="0" err="1"/>
              <a:t>уникнення</a:t>
            </a:r>
            <a:r>
              <a:rPr lang="ru-RU" dirty="0"/>
              <a:t> </a:t>
            </a:r>
            <a:r>
              <a:rPr lang="ru-RU" dirty="0" err="1"/>
              <a:t>дублювання</a:t>
            </a:r>
            <a:r>
              <a:rPr lang="ru-RU" dirty="0"/>
              <a:t> </a:t>
            </a:r>
            <a:r>
              <a:rPr lang="ru-RU" dirty="0" err="1"/>
              <a:t>автоматизації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одних </a:t>
            </a:r>
            <a:r>
              <a:rPr lang="ru-RU" dirty="0" err="1"/>
              <a:t>функцій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програмних</a:t>
            </a:r>
            <a:r>
              <a:rPr lang="ru-RU" dirty="0"/>
              <a:t> комплексах;</a:t>
            </a:r>
          </a:p>
          <a:p>
            <a:r>
              <a:rPr lang="ru-RU" dirty="0"/>
              <a:t>    </a:t>
            </a:r>
            <a:r>
              <a:rPr lang="ru-RU" dirty="0" err="1"/>
              <a:t>автоматичне</a:t>
            </a:r>
            <a:r>
              <a:rPr lang="ru-RU" dirty="0"/>
              <a:t> </a:t>
            </a:r>
            <a:r>
              <a:rPr lang="ru-RU" dirty="0" err="1"/>
              <a:t>імпортування</a:t>
            </a:r>
            <a:r>
              <a:rPr lang="ru-RU" dirty="0"/>
              <a:t> </a:t>
            </a:r>
            <a:r>
              <a:rPr lang="ru-RU" dirty="0" err="1"/>
              <a:t>нарахованих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в </a:t>
            </a:r>
            <a:r>
              <a:rPr lang="ru-RU" dirty="0" err="1" smtClean="0"/>
              <a:t>картки</a:t>
            </a:r>
            <a:r>
              <a:rPr lang="ru-RU" dirty="0" smtClean="0"/>
              <a:t> </a:t>
            </a:r>
            <a:r>
              <a:rPr lang="ru-RU" dirty="0" err="1" smtClean="0"/>
              <a:t>особових</a:t>
            </a:r>
            <a:r>
              <a:rPr lang="ru-RU" dirty="0" smtClean="0"/>
              <a:t> </a:t>
            </a:r>
            <a:r>
              <a:rPr lang="ru-RU" dirty="0" err="1"/>
              <a:t>рахунків</a:t>
            </a:r>
            <a:r>
              <a:rPr lang="ru-RU" dirty="0"/>
              <a:t> з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податкової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;</a:t>
            </a:r>
          </a:p>
          <a:p>
            <a:r>
              <a:rPr lang="ru-RU" dirty="0"/>
              <a:t>   </a:t>
            </a:r>
            <a:r>
              <a:rPr lang="ru-RU" dirty="0" err="1"/>
              <a:t>автоматичне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в </a:t>
            </a:r>
            <a:r>
              <a:rPr lang="ru-RU" dirty="0" err="1"/>
              <a:t>картках</a:t>
            </a:r>
            <a:r>
              <a:rPr lang="ru-RU" dirty="0"/>
              <a:t> </a:t>
            </a:r>
            <a:r>
              <a:rPr lang="ru-RU" dirty="0" err="1"/>
              <a:t>особових</a:t>
            </a:r>
            <a:r>
              <a:rPr lang="ru-RU" dirty="0"/>
              <a:t> </a:t>
            </a:r>
            <a:r>
              <a:rPr lang="ru-RU" dirty="0" err="1" smtClean="0"/>
              <a:t>рахунків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казначейства про </a:t>
            </a:r>
            <a:r>
              <a:rPr lang="ru-RU" dirty="0" err="1"/>
              <a:t>сплату</a:t>
            </a:r>
            <a:r>
              <a:rPr lang="ru-RU" dirty="0"/>
              <a:t> </a:t>
            </a:r>
            <a:r>
              <a:rPr lang="ru-RU" dirty="0" err="1" smtClean="0"/>
              <a:t>платниками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/>
              <a:t>;</a:t>
            </a:r>
          </a:p>
          <a:p>
            <a:r>
              <a:rPr lang="ru-RU" dirty="0"/>
              <a:t>  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за </a:t>
            </a:r>
            <a:r>
              <a:rPr lang="ru-RU" dirty="0" err="1"/>
              <a:t>податками</a:t>
            </a:r>
            <a:r>
              <a:rPr lang="ru-RU" dirty="0"/>
              <a:t> і </a:t>
            </a:r>
            <a:r>
              <a:rPr lang="ru-RU" dirty="0" err="1"/>
              <a:t>зборами</a:t>
            </a:r>
            <a:r>
              <a:rPr lang="ru-RU" dirty="0"/>
              <a:t> до </a:t>
            </a:r>
            <a:r>
              <a:rPr lang="ru-RU" dirty="0" smtClean="0"/>
              <a:t>бюджету та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;</a:t>
            </a:r>
          </a:p>
          <a:p>
            <a:r>
              <a:rPr lang="ru-RU" dirty="0"/>
              <a:t> 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та час на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 smtClean="0"/>
              <a:t>програмного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/>
              <a:t>;</a:t>
            </a:r>
          </a:p>
          <a:p>
            <a:r>
              <a:rPr lang="ru-RU" dirty="0"/>
              <a:t>  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і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/>
              <a:t>часу на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патентів</a:t>
            </a:r>
            <a:r>
              <a:rPr lang="ru-RU" dirty="0"/>
              <a:t>;</a:t>
            </a:r>
          </a:p>
          <a:p>
            <a:r>
              <a:rPr lang="ru-RU" dirty="0"/>
              <a:t>  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нормативно-</a:t>
            </a:r>
            <a:r>
              <a:rPr lang="ru-RU" dirty="0" err="1"/>
              <a:t>довідкової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</a:t>
            </a:r>
          </a:p>
          <a:p>
            <a:r>
              <a:rPr lang="ru-RU" dirty="0"/>
              <a:t>   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довільних</a:t>
            </a:r>
            <a:r>
              <a:rPr lang="ru-RU" dirty="0"/>
              <a:t> форм </a:t>
            </a:r>
            <a:r>
              <a:rPr lang="ru-RU" dirty="0" err="1"/>
              <a:t>довідок</a:t>
            </a:r>
            <a:r>
              <a:rPr lang="ru-RU" dirty="0"/>
              <a:t> з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92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АІАС ДПА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побудована</a:t>
            </a:r>
            <a:r>
              <a:rPr lang="ru-RU" sz="2400" dirty="0" smtClean="0"/>
              <a:t> за принципом </a:t>
            </a:r>
            <a:r>
              <a:rPr lang="ru-RU" sz="2400" dirty="0" err="1" smtClean="0"/>
              <a:t>децентралізованого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збору</a:t>
            </a:r>
            <a:r>
              <a:rPr lang="ru-RU" sz="2400" dirty="0" smtClean="0"/>
              <a:t> та </a:t>
            </a:r>
            <a:r>
              <a:rPr lang="ru-RU" sz="2400" dirty="0" err="1" smtClean="0"/>
              <a:t>обробки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, з </a:t>
            </a:r>
            <a:r>
              <a:rPr lang="ru-RU" sz="2400" dirty="0" err="1" smtClean="0"/>
              <a:t>використанням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технології</a:t>
            </a:r>
            <a:r>
              <a:rPr lang="ru-RU" sz="2400" dirty="0" smtClean="0"/>
              <a:t> "</a:t>
            </a:r>
            <a:r>
              <a:rPr lang="ru-RU" sz="2400" dirty="0" err="1" smtClean="0"/>
              <a:t>Клієнт</a:t>
            </a:r>
            <a:r>
              <a:rPr lang="ru-RU" sz="2400" dirty="0" smtClean="0"/>
              <a:t>-сервер" і </a:t>
            </a:r>
            <a:r>
              <a:rPr lang="ru-RU" sz="2400" dirty="0" err="1" smtClean="0"/>
              <a:t>забезпеченням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захисту</a:t>
            </a:r>
            <a:r>
              <a:rPr lang="ru-RU" sz="2400" dirty="0" smtClean="0"/>
              <a:t> та </a:t>
            </a:r>
            <a:r>
              <a:rPr lang="ru-RU" sz="2400" dirty="0" err="1" smtClean="0"/>
              <a:t>конфіденційності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час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обробки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надає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прискорити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підготовку</a:t>
            </a:r>
            <a:r>
              <a:rPr lang="ru-RU" sz="2400" dirty="0" smtClean="0"/>
              <a:t> </a:t>
            </a:r>
            <a:r>
              <a:rPr lang="ru-RU" sz="2400" dirty="0" err="1" smtClean="0"/>
              <a:t>доку­ментів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підвищити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повноту</a:t>
            </a:r>
            <a:r>
              <a:rPr lang="ru-RU" sz="2400" dirty="0" smtClean="0"/>
              <a:t>, </a:t>
            </a:r>
            <a:r>
              <a:rPr lang="ru-RU" sz="2400" dirty="0" err="1" smtClean="0"/>
              <a:t>достовірність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продуктивність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</a:t>
            </a:r>
            <a:r>
              <a:rPr lang="ru-RU" sz="2400" dirty="0" smtClean="0"/>
              <a:t> персоналу.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Автоматизація</a:t>
            </a:r>
            <a:r>
              <a:rPr lang="ru-RU" dirty="0" smtClean="0"/>
              <a:t> </a:t>
            </a:r>
            <a:r>
              <a:rPr lang="ru-RU" dirty="0"/>
              <a:t>ДПА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АІАС дала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вивільнити</a:t>
            </a:r>
            <a:r>
              <a:rPr lang="ru-RU" dirty="0"/>
              <a:t> персонал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рутинних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і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продуктивно та </a:t>
            </a:r>
            <a:r>
              <a:rPr lang="ru-RU" dirty="0" err="1"/>
              <a:t>творчо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робочий</a:t>
            </a:r>
            <a:r>
              <a:rPr lang="ru-RU" dirty="0"/>
              <a:t> час. </a:t>
            </a:r>
            <a:r>
              <a:rPr lang="ru-RU" dirty="0" err="1"/>
              <a:t>Фактично</a:t>
            </a:r>
            <a:r>
              <a:rPr lang="ru-RU" dirty="0"/>
              <a:t> 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персоналу ДПА, АІАС </a:t>
            </a:r>
            <a:r>
              <a:rPr lang="ru-RU" dirty="0" err="1"/>
              <a:t>забезпечує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•   </a:t>
            </a:r>
            <a:r>
              <a:rPr lang="ru-RU" dirty="0" err="1"/>
              <a:t>оперативність</a:t>
            </a:r>
            <a:r>
              <a:rPr lang="ru-RU" dirty="0"/>
              <a:t> та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службовців</a:t>
            </a:r>
            <a:r>
              <a:rPr lang="ru-RU" dirty="0"/>
              <a:t> ДПА;</a:t>
            </a:r>
          </a:p>
          <a:p>
            <a:pPr marL="0" indent="0">
              <a:buNone/>
            </a:pPr>
            <a:r>
              <a:rPr lang="ru-RU" dirty="0"/>
              <a:t>•   </a:t>
            </a:r>
            <a:r>
              <a:rPr lang="ru-RU" dirty="0" err="1"/>
              <a:t>оперативність</a:t>
            </a:r>
            <a:r>
              <a:rPr lang="ru-RU" dirty="0"/>
              <a:t> в </a:t>
            </a:r>
            <a:r>
              <a:rPr lang="ru-RU" dirty="0" err="1"/>
              <a:t>отриманні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податківна</a:t>
            </a:r>
            <a:r>
              <a:rPr lang="ru-RU" dirty="0"/>
              <a:t> будь-яку дату, по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платнику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   </a:t>
            </a:r>
            <a:r>
              <a:rPr lang="ru-RU" dirty="0" err="1"/>
              <a:t>достовірність</a:t>
            </a:r>
            <a:r>
              <a:rPr lang="ru-RU" dirty="0"/>
              <a:t>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та </a:t>
            </a:r>
            <a:r>
              <a:rPr lang="ru-RU" dirty="0" err="1"/>
              <a:t>ефективність</a:t>
            </a:r>
            <a:r>
              <a:rPr lang="ru-RU" dirty="0"/>
              <a:t> контролю </a:t>
            </a:r>
            <a:r>
              <a:rPr lang="ru-RU" dirty="0" err="1"/>
              <a:t>податкового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  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динаміки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   </a:t>
            </a:r>
            <a:r>
              <a:rPr lang="ru-RU" dirty="0" err="1"/>
              <a:t>оперативність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  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   </a:t>
            </a:r>
            <a:r>
              <a:rPr lang="ru-RU" dirty="0" err="1"/>
              <a:t>повне</a:t>
            </a:r>
            <a:r>
              <a:rPr lang="ru-RU" dirty="0"/>
              <a:t> та </a:t>
            </a:r>
            <a:r>
              <a:rPr lang="ru-RU" dirty="0" err="1"/>
              <a:t>своєчасне</a:t>
            </a:r>
            <a:r>
              <a:rPr lang="ru-RU" dirty="0"/>
              <a:t> </a:t>
            </a:r>
            <a:r>
              <a:rPr lang="ru-RU" dirty="0" err="1"/>
              <a:t>інформування</a:t>
            </a:r>
            <a:r>
              <a:rPr lang="ru-RU" dirty="0"/>
              <a:t> </a:t>
            </a:r>
            <a:r>
              <a:rPr lang="ru-RU" dirty="0" err="1"/>
              <a:t>службовців</a:t>
            </a:r>
            <a:r>
              <a:rPr lang="ru-RU" dirty="0"/>
              <a:t> ДПА про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податкового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  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оперативності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управлінським</a:t>
            </a:r>
            <a:r>
              <a:rPr lang="ru-RU" dirty="0"/>
              <a:t> персоналом;</a:t>
            </a:r>
          </a:p>
          <a:p>
            <a:pPr marL="0" indent="0">
              <a:buNone/>
            </a:pPr>
            <a:r>
              <a:rPr lang="ru-RU" dirty="0"/>
              <a:t>•  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паперових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752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З 2000 року в </a:t>
            </a:r>
            <a:r>
              <a:rPr lang="ru-RU" sz="2400" dirty="0" err="1" smtClean="0"/>
              <a:t>промислову</a:t>
            </a:r>
            <a:r>
              <a:rPr lang="ru-RU" sz="2400" dirty="0" smtClean="0"/>
              <a:t> </a:t>
            </a:r>
            <a:r>
              <a:rPr lang="ru-RU" sz="2400" dirty="0" err="1" smtClean="0"/>
              <a:t>експлуатацію</a:t>
            </a:r>
            <a:r>
              <a:rPr lang="ru-RU" sz="2400" dirty="0" smtClean="0"/>
              <a:t> </a:t>
            </a:r>
            <a:r>
              <a:rPr lang="ru-RU" sz="2400" dirty="0" err="1" smtClean="0"/>
              <a:t>впроваджено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автоматизовану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інформаційну</a:t>
            </a:r>
            <a:r>
              <a:rPr lang="ru-RU" sz="2400" dirty="0" smtClean="0"/>
              <a:t> систему </a:t>
            </a:r>
            <a:r>
              <a:rPr lang="ru-RU" sz="2400" dirty="0" err="1" smtClean="0"/>
              <a:t>обласного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</a:t>
            </a:r>
            <a:r>
              <a:rPr lang="ru-RU" sz="2400" dirty="0" smtClean="0"/>
              <a:t> (АІС ОР), </a:t>
            </a:r>
            <a:r>
              <a:rPr lang="ru-RU" sz="2400" dirty="0" err="1" smtClean="0"/>
              <a:t>розроблену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. АІС ОР </a:t>
            </a:r>
            <a:r>
              <a:rPr lang="ru-RU" sz="2400" dirty="0" err="1" smtClean="0"/>
              <a:t>забезпечує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комплексну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автоматизацію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підрозділів</a:t>
            </a:r>
            <a:r>
              <a:rPr lang="ru-RU" sz="2400" dirty="0" smtClean="0"/>
              <a:t> </a:t>
            </a:r>
            <a:r>
              <a:rPr lang="ru-RU" sz="2400" dirty="0" err="1" smtClean="0"/>
              <a:t>обласних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апаратів</a:t>
            </a:r>
            <a:r>
              <a:rPr lang="ru-RU" sz="2400" dirty="0" smtClean="0"/>
              <a:t> ДПА з </a:t>
            </a:r>
            <a:r>
              <a:rPr lang="ru-RU" sz="2400" dirty="0" err="1" smtClean="0"/>
              <a:t>інформацією</a:t>
            </a:r>
            <a:r>
              <a:rPr lang="ru-RU" sz="2400" dirty="0" smtClean="0"/>
              <a:t> баз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регіону</a:t>
            </a:r>
            <a:r>
              <a:rPr lang="ru-RU" sz="2400" dirty="0" smtClean="0"/>
              <a:t>. </a:t>
            </a:r>
            <a:r>
              <a:rPr lang="ru-RU" sz="2400" dirty="0" err="1" smtClean="0"/>
              <a:t>Функціонально</a:t>
            </a:r>
            <a:r>
              <a:rPr lang="ru-RU" sz="2400" dirty="0" smtClean="0"/>
              <a:t> АІС ОР </a:t>
            </a:r>
            <a:r>
              <a:rPr lang="ru-RU" sz="2400" dirty="0" err="1" smtClean="0"/>
              <a:t>складається</a:t>
            </a:r>
            <a:r>
              <a:rPr lang="ru-RU" sz="2400" dirty="0" smtClean="0"/>
              <a:t> з </a:t>
            </a:r>
            <a:r>
              <a:rPr lang="ru-RU" sz="2400" dirty="0" err="1" smtClean="0"/>
              <a:t>підсистем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/>
              <a:t>Пошукова</a:t>
            </a:r>
            <a:r>
              <a:rPr lang="ru-RU" dirty="0" smtClean="0"/>
              <a:t> </a:t>
            </a:r>
            <a:r>
              <a:rPr lang="ru-RU" dirty="0" err="1"/>
              <a:t>підсистема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відбір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по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300 </a:t>
            </a:r>
            <a:r>
              <a:rPr lang="ru-RU" dirty="0" err="1"/>
              <a:t>показниках</a:t>
            </a:r>
            <a:r>
              <a:rPr lang="ru-RU" dirty="0"/>
              <a:t> (</a:t>
            </a:r>
            <a:r>
              <a:rPr lang="ru-RU" dirty="0" err="1"/>
              <a:t>реєстраційних</a:t>
            </a:r>
            <a:r>
              <a:rPr lang="ru-RU" dirty="0"/>
              <a:t>, </a:t>
            </a:r>
            <a:r>
              <a:rPr lang="ru-RU" dirty="0" err="1"/>
              <a:t>економічних</a:t>
            </a:r>
            <a:r>
              <a:rPr lang="ru-RU" dirty="0"/>
              <a:t>, </a:t>
            </a:r>
            <a:r>
              <a:rPr lang="ru-RU" dirty="0" err="1"/>
              <a:t>податкових</a:t>
            </a:r>
            <a:r>
              <a:rPr lang="ru-RU" dirty="0"/>
              <a:t>) і по практично </a:t>
            </a:r>
            <a:r>
              <a:rPr lang="ru-RU" dirty="0" err="1"/>
              <a:t>необмеженій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комбінацій</a:t>
            </a:r>
            <a:r>
              <a:rPr lang="ru-RU" dirty="0"/>
              <a:t>. АІС ОР є базовою для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інспекцій</a:t>
            </a:r>
            <a:r>
              <a:rPr lang="ru-RU" dirty="0"/>
              <a:t> великих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організаційно-аналітичних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з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приховуванням</a:t>
            </a:r>
            <a:r>
              <a:rPr lang="ru-RU" dirty="0"/>
              <a:t> </a:t>
            </a:r>
            <a:r>
              <a:rPr lang="ru-RU" dirty="0" err="1"/>
              <a:t>неоподаткованих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відмиванням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r>
              <a:rPr lang="ru-RU" dirty="0" err="1"/>
              <a:t>одержаних</a:t>
            </a:r>
            <a:r>
              <a:rPr lang="ru-RU" dirty="0"/>
              <a:t> </a:t>
            </a:r>
            <a:r>
              <a:rPr lang="ru-RU" dirty="0" err="1"/>
              <a:t>незаконним</a:t>
            </a:r>
            <a:r>
              <a:rPr lang="ru-RU" dirty="0"/>
              <a:t> шляхом.</a:t>
            </a:r>
          </a:p>
          <a:p>
            <a:pPr algn="just"/>
            <a:r>
              <a:rPr lang="ru-RU" dirty="0" err="1" smtClean="0"/>
              <a:t>Підсистема</a:t>
            </a:r>
            <a:r>
              <a:rPr lang="ru-RU" dirty="0" smtClean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карткою</a:t>
            </a:r>
            <a:r>
              <a:rPr lang="ru-RU" dirty="0"/>
              <a:t> </a:t>
            </a:r>
            <a:r>
              <a:rPr lang="ru-RU" dirty="0" err="1"/>
              <a:t>платника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опера­тивне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стан </a:t>
            </a:r>
            <a:r>
              <a:rPr lang="ru-RU" dirty="0" err="1"/>
              <a:t>розрахунків</a:t>
            </a:r>
            <a:r>
              <a:rPr lang="ru-RU" dirty="0"/>
              <a:t> кожного </a:t>
            </a:r>
            <a:r>
              <a:rPr lang="ru-RU" dirty="0" err="1"/>
              <a:t>платника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доходи, обороти, </a:t>
            </a:r>
            <a:r>
              <a:rPr lang="ru-RU" dirty="0" err="1"/>
              <a:t>репутацію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/>
              <a:t>Підсистема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фахівцям</a:t>
            </a:r>
            <a:r>
              <a:rPr lang="ru-RU" dirty="0"/>
              <a:t> </a:t>
            </a:r>
            <a:r>
              <a:rPr lang="ru-RU" dirty="0" err="1"/>
              <a:t>податкових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підняти</a:t>
            </a:r>
            <a:r>
              <a:rPr lang="ru-RU" dirty="0"/>
              <a:t> на </a:t>
            </a:r>
            <a:r>
              <a:rPr lang="ru-RU" dirty="0" err="1"/>
              <a:t>якісно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оподатковування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, </a:t>
            </a:r>
            <a:r>
              <a:rPr lang="ru-RU" dirty="0" err="1"/>
              <a:t>прогнозування</a:t>
            </a:r>
            <a:r>
              <a:rPr lang="ru-RU" dirty="0"/>
              <a:t> й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до бюджету.</a:t>
            </a:r>
          </a:p>
          <a:p>
            <a:pPr algn="just"/>
            <a:r>
              <a:rPr lang="ru-RU" dirty="0"/>
              <a:t>АІС "</a:t>
            </a:r>
            <a:r>
              <a:rPr lang="ru-RU" dirty="0" err="1"/>
              <a:t>Галузь</a:t>
            </a:r>
            <a:r>
              <a:rPr lang="ru-RU" dirty="0"/>
              <a:t>"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щоденного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підйому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з районного </a:t>
            </a:r>
            <a:r>
              <a:rPr lang="ru-RU" dirty="0" err="1"/>
              <a:t>рівня</a:t>
            </a:r>
            <a:r>
              <a:rPr lang="ru-RU" dirty="0"/>
              <a:t> на </a:t>
            </a:r>
            <a:r>
              <a:rPr lang="ru-RU" dirty="0" err="1"/>
              <a:t>центральний</a:t>
            </a:r>
            <a:r>
              <a:rPr lang="ru-RU" dirty="0"/>
              <a:t> про стан </a:t>
            </a:r>
            <a:r>
              <a:rPr lang="ru-RU" dirty="0" err="1"/>
              <a:t>розрахунків</a:t>
            </a:r>
            <a:r>
              <a:rPr lang="ru-RU" dirty="0"/>
              <a:t> з бюджетом кожного </a:t>
            </a:r>
            <a:r>
              <a:rPr lang="ru-RU" dirty="0" err="1"/>
              <a:t>платника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. На центральному </a:t>
            </a:r>
            <a:r>
              <a:rPr lang="ru-RU" dirty="0" err="1"/>
              <a:t>рівні</a:t>
            </a:r>
            <a:r>
              <a:rPr lang="ru-RU" dirty="0"/>
              <a:t> з </a:t>
            </a:r>
            <a:r>
              <a:rPr lang="ru-RU" dirty="0" err="1"/>
              <a:t>інтегрованого</a:t>
            </a:r>
            <a:r>
              <a:rPr lang="ru-RU" dirty="0"/>
              <a:t> банку </a:t>
            </a:r>
            <a:r>
              <a:rPr lang="ru-RU" dirty="0" err="1"/>
              <a:t>даних</a:t>
            </a:r>
            <a:r>
              <a:rPr lang="ru-RU" dirty="0"/>
              <a:t> АІС "</a:t>
            </a:r>
            <a:r>
              <a:rPr lang="ru-RU" dirty="0" err="1"/>
              <a:t>Галузь</a:t>
            </a:r>
            <a:r>
              <a:rPr lang="ru-RU" dirty="0"/>
              <a:t>"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більшої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звітних</a:t>
            </a:r>
            <a:r>
              <a:rPr lang="ru-RU" dirty="0"/>
              <a:t> форм 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розширеного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32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1181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Серед</a:t>
            </a:r>
            <a:r>
              <a:rPr lang="ru-RU" dirty="0"/>
              <a:t> проблематики </a:t>
            </a:r>
            <a:r>
              <a:rPr lang="ru-RU" dirty="0" err="1"/>
              <a:t>інформаційного</a:t>
            </a:r>
            <a:r>
              <a:rPr lang="ru-RU" dirty="0"/>
              <a:t> плану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6230"/>
            <a:ext cx="10515600" cy="5496127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велика </a:t>
            </a:r>
            <a:r>
              <a:rPr lang="ru-RU" dirty="0" err="1"/>
              <a:t>кількість</a:t>
            </a:r>
            <a:r>
              <a:rPr lang="ru-RU" dirty="0"/>
              <a:t> та </a:t>
            </a:r>
            <a:r>
              <a:rPr lang="ru-RU" dirty="0" err="1"/>
              <a:t>постійне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характерно для </a:t>
            </a:r>
            <a:r>
              <a:rPr lang="ru-RU" dirty="0" err="1"/>
              <a:t>перехідної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інформаційна</a:t>
            </a:r>
            <a:r>
              <a:rPr lang="ru-RU" dirty="0"/>
              <a:t> .модель </a:t>
            </a:r>
            <a:r>
              <a:rPr lang="ru-RU" dirty="0" err="1"/>
              <a:t>реєстраційних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150 </a:t>
            </a:r>
            <a:r>
              <a:rPr lang="ru-RU" dirty="0" err="1"/>
              <a:t>реквізитів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в Державному </a:t>
            </a:r>
            <a:r>
              <a:rPr lang="ru-RU" dirty="0" err="1"/>
              <a:t>реєстрі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 млн' </a:t>
            </a:r>
            <a:r>
              <a:rPr lang="ru-RU" dirty="0" err="1"/>
              <a:t>суб'єктів</a:t>
            </a:r>
            <a:r>
              <a:rPr lang="ru-RU" dirty="0"/>
              <a:t>, а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реєстр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налічує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42 млн. </a:t>
            </a:r>
            <a:r>
              <a:rPr lang="ru-RU" dirty="0" err="1"/>
              <a:t>записів</a:t>
            </a:r>
            <a:r>
              <a:rPr lang="ru-RU" dirty="0"/>
              <a:t>;</a:t>
            </a:r>
          </a:p>
          <a:p>
            <a:r>
              <a:rPr lang="ru-RU" dirty="0" err="1" smtClean="0"/>
              <a:t>лібералізація</a:t>
            </a:r>
            <a:r>
              <a:rPr lang="ru-RU" dirty="0" smtClean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необмежену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характерно для демократичного </a:t>
            </a:r>
            <a:r>
              <a:rPr lang="ru-RU" dirty="0" err="1"/>
              <a:t>сус­пільства</a:t>
            </a:r>
            <a:r>
              <a:rPr lang="ru-RU" dirty="0"/>
              <a:t>.</a:t>
            </a:r>
          </a:p>
          <a:p>
            <a:r>
              <a:rPr lang="ru-RU" dirty="0" err="1" smtClean="0"/>
              <a:t>функціональна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географічна</a:t>
            </a:r>
            <a:r>
              <a:rPr lang="ru-RU" dirty="0"/>
              <a:t> </a:t>
            </a:r>
            <a:r>
              <a:rPr lang="ru-RU" dirty="0" err="1"/>
              <a:t>мобільність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підприємницької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r>
              <a:rPr lang="ru-RU" dirty="0" err="1" smtClean="0"/>
              <a:t>недосконалість</a:t>
            </a:r>
            <a:r>
              <a:rPr lang="ru-RU" dirty="0" smtClean="0"/>
              <a:t> </a:t>
            </a:r>
            <a:r>
              <a:rPr lang="ru-RU" dirty="0" err="1"/>
              <a:t>податкового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та </a:t>
            </a:r>
            <a:r>
              <a:rPr lang="ru-RU" dirty="0" err="1"/>
              <a:t>пов'язані</a:t>
            </a:r>
            <a:r>
              <a:rPr lang="ru-RU" dirty="0"/>
              <a:t> з ним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тіньової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фіктивних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і </a:t>
            </a:r>
            <a:r>
              <a:rPr lang="ru-RU" dirty="0" err="1"/>
              <a:t>конвертаційних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податкових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відстеження</a:t>
            </a:r>
            <a:r>
              <a:rPr lang="ru-RU" dirty="0"/>
              <a:t> </a:t>
            </a:r>
            <a:r>
              <a:rPr lang="ru-RU" dirty="0" err="1"/>
              <a:t>товарних</a:t>
            </a:r>
            <a:r>
              <a:rPr lang="ru-RU" dirty="0"/>
              <a:t> та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r>
              <a:rPr lang="ru-RU" dirty="0"/>
              <a:t> як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за складом та </a:t>
            </a:r>
            <a:r>
              <a:rPr lang="ru-RU" dirty="0" err="1"/>
              <a:t>обсягами</a:t>
            </a:r>
            <a:r>
              <a:rPr lang="ru-RU" dirty="0"/>
              <a:t> </a:t>
            </a:r>
            <a:r>
              <a:rPr lang="ru-RU" dirty="0" err="1"/>
              <a:t>додаткової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цілого</a:t>
            </a:r>
            <a:r>
              <a:rPr lang="ru-RU" dirty="0"/>
              <a:t> ряду </a:t>
            </a:r>
            <a:r>
              <a:rPr lang="ru-RU" dirty="0" err="1"/>
              <a:t>відомств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 (ДПА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обмінюється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з 15 </a:t>
            </a:r>
            <a:r>
              <a:rPr lang="ru-RU" dirty="0" err="1"/>
              <a:t>відомствами</a:t>
            </a:r>
            <a:r>
              <a:rPr lang="ru-RU" dirty="0"/>
              <a:t>);</a:t>
            </a:r>
          </a:p>
          <a:p>
            <a:r>
              <a:rPr lang="ru-RU" dirty="0" err="1" smtClean="0"/>
              <a:t>постійне</a:t>
            </a:r>
            <a:r>
              <a:rPr lang="ru-RU" dirty="0" smtClean="0"/>
              <a:t> </a:t>
            </a:r>
            <a:r>
              <a:rPr lang="ru-RU" dirty="0" err="1"/>
              <a:t>введення</a:t>
            </a:r>
            <a:r>
              <a:rPr lang="ru-RU" dirty="0"/>
              <a:t> в </a:t>
            </a:r>
            <a:r>
              <a:rPr lang="ru-RU" dirty="0" err="1"/>
              <a:t>інформаційну</a:t>
            </a:r>
            <a:r>
              <a:rPr lang="ru-RU" dirty="0"/>
              <a:t> базу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податкової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- </a:t>
            </a:r>
            <a:r>
              <a:rPr lang="ru-RU" dirty="0" err="1"/>
              <a:t>декларацій</a:t>
            </a:r>
            <a:r>
              <a:rPr lang="ru-RU" dirty="0"/>
              <a:t> з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/>
              <a:t>розрахунками</a:t>
            </a:r>
            <a:r>
              <a:rPr lang="ru-RU" dirty="0"/>
              <a:t>, </a:t>
            </a:r>
            <a:r>
              <a:rPr lang="ru-RU" dirty="0" err="1"/>
              <a:t>скарг</a:t>
            </a:r>
            <a:r>
              <a:rPr lang="ru-RU" dirty="0"/>
              <a:t> та </a:t>
            </a:r>
            <a:r>
              <a:rPr lang="ru-RU" dirty="0" err="1"/>
              <a:t>апеляцій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r>
              <a:rPr lang="ru-RU" dirty="0" err="1" smtClean="0"/>
              <a:t>недосягнуто</a:t>
            </a:r>
            <a:r>
              <a:rPr lang="ru-RU" dirty="0" smtClean="0"/>
              <a:t> </a:t>
            </a:r>
            <a:r>
              <a:rPr lang="ru-RU" dirty="0" err="1"/>
              <a:t>єдиних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документообігу</a:t>
            </a:r>
            <a:r>
              <a:rPr lang="ru-RU" dirty="0"/>
              <a:t> та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носить </a:t>
            </a:r>
            <a:r>
              <a:rPr lang="ru-RU" dirty="0" err="1"/>
              <a:t>конфіденційний</a:t>
            </a:r>
            <a:r>
              <a:rPr lang="ru-RU" dirty="0"/>
              <a:t> характер і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таємницю</a:t>
            </a:r>
            <a:r>
              <a:rPr lang="ru-RU" dirty="0"/>
              <a:t> </a:t>
            </a:r>
            <a:r>
              <a:rPr lang="ru-RU" dirty="0" err="1"/>
              <a:t>потре­бують</a:t>
            </a:r>
            <a:r>
              <a:rPr lang="ru-RU" dirty="0"/>
              <a:t> </a:t>
            </a:r>
            <a:r>
              <a:rPr lang="ru-RU" dirty="0" err="1"/>
              <a:t>нагального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проблем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несан­кціонованого</a:t>
            </a:r>
            <a:r>
              <a:rPr lang="ru-RU" dirty="0"/>
              <a:t> доступу, особливо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передачі</a:t>
            </a:r>
            <a:r>
              <a:rPr lang="ru-RU" dirty="0"/>
              <a:t> ЇЇ каналами </a:t>
            </a:r>
            <a:r>
              <a:rPr lang="ru-RU" dirty="0" err="1"/>
              <a:t>зв'язку</a:t>
            </a:r>
            <a:r>
              <a:rPr lang="ru-RU" dirty="0"/>
              <a:t>;</a:t>
            </a:r>
          </a:p>
          <a:p>
            <a:r>
              <a:rPr lang="ru-RU" dirty="0" smtClean="0"/>
              <a:t>великий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про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податкових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;</a:t>
            </a:r>
          </a:p>
          <a:p>
            <a:r>
              <a:rPr lang="ru-RU" dirty="0" smtClean="0"/>
              <a:t>контроль </a:t>
            </a:r>
            <a:r>
              <a:rPr lang="ru-RU" dirty="0"/>
              <a:t>за </a:t>
            </a:r>
            <a:r>
              <a:rPr lang="ru-RU" dirty="0" err="1"/>
              <a:t>витратами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великого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інфор­мації</a:t>
            </a:r>
            <a:r>
              <a:rPr lang="ru-RU" dirty="0"/>
              <a:t> з </a:t>
            </a:r>
            <a:r>
              <a:rPr lang="ru-RU" dirty="0" err="1"/>
              <a:t>митних</a:t>
            </a:r>
            <a:r>
              <a:rPr lang="ru-RU" dirty="0"/>
              <a:t>,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нотаріусів</a:t>
            </a:r>
            <a:r>
              <a:rPr lang="ru-RU" dirty="0"/>
              <a:t> про </a:t>
            </a:r>
            <a:r>
              <a:rPr lang="ru-RU" dirty="0" err="1"/>
              <a:t>закупівлю</a:t>
            </a:r>
            <a:r>
              <a:rPr lang="ru-RU" dirty="0"/>
              <a:t>,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r>
              <a:rPr lang="ru-RU" dirty="0" err="1" smtClean="0"/>
              <a:t>адміністрування</a:t>
            </a:r>
            <a:r>
              <a:rPr lang="ru-RU" dirty="0" smtClean="0"/>
              <a:t> </a:t>
            </a:r>
            <a:r>
              <a:rPr lang="ru-RU" dirty="0" err="1"/>
              <a:t>податку</a:t>
            </a:r>
            <a:r>
              <a:rPr lang="ru-RU" dirty="0"/>
              <a:t> на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для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 і </a:t>
            </a:r>
            <a:r>
              <a:rPr lang="ru-RU" dirty="0" err="1"/>
              <a:t>помешкань</a:t>
            </a:r>
            <a:r>
              <a:rPr lang="ru-RU" dirty="0"/>
              <a:t>, </a:t>
            </a:r>
            <a:r>
              <a:rPr lang="ru-RU" dirty="0" err="1"/>
              <a:t>інформації</a:t>
            </a:r>
            <a:r>
              <a:rPr lang="ru-RU" dirty="0"/>
              <a:t> з </a:t>
            </a:r>
            <a:r>
              <a:rPr lang="ru-RU" dirty="0" err="1"/>
              <a:t>ріелтерських</a:t>
            </a:r>
            <a:r>
              <a:rPr lang="ru-RU" dirty="0"/>
              <a:t> контор;</a:t>
            </a:r>
          </a:p>
          <a:p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/>
              <a:t>умов </a:t>
            </a:r>
            <a:r>
              <a:rPr lang="ru-RU" dirty="0" err="1"/>
              <a:t>податку</a:t>
            </a:r>
            <a:r>
              <a:rPr lang="ru-RU" dirty="0"/>
              <a:t> з </a:t>
            </a:r>
            <a:r>
              <a:rPr lang="ru-RU" dirty="0" err="1"/>
              <a:t>власників</a:t>
            </a:r>
            <a:r>
              <a:rPr lang="ru-RU" dirty="0"/>
              <a:t> транспорту (</a:t>
            </a:r>
            <a:r>
              <a:rPr lang="ru-RU" dirty="0" err="1"/>
              <a:t>повітряного</a:t>
            </a:r>
            <a:r>
              <a:rPr lang="ru-RU" dirty="0"/>
              <a:t>, водяного)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баз </a:t>
            </a:r>
            <a:r>
              <a:rPr lang="ru-RU" dirty="0" err="1"/>
              <a:t>зареєстрованих</a:t>
            </a:r>
            <a:r>
              <a:rPr lang="ru-RU" dirty="0"/>
              <a:t> </a:t>
            </a:r>
            <a:r>
              <a:rPr lang="ru-RU" dirty="0" err="1"/>
              <a:t>транс­портних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;</a:t>
            </a:r>
          </a:p>
          <a:p>
            <a:r>
              <a:rPr lang="ru-RU" dirty="0" err="1" smtClean="0"/>
              <a:t>обробка</a:t>
            </a:r>
            <a:r>
              <a:rPr lang="ru-RU" dirty="0" smtClean="0"/>
              <a:t> </a:t>
            </a:r>
            <a:r>
              <a:rPr lang="ru-RU" dirty="0"/>
              <a:t>великих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з метою </a:t>
            </a:r>
            <a:r>
              <a:rPr lang="ru-RU" dirty="0" err="1"/>
              <a:t>поглибленого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фінансово-господарської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податкової</a:t>
            </a:r>
            <a:r>
              <a:rPr lang="ru-RU" dirty="0"/>
              <a:t> </a:t>
            </a:r>
            <a:r>
              <a:rPr lang="ru-RU" dirty="0" err="1"/>
              <a:t>завантаженості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обґрунтованих</a:t>
            </a:r>
            <a:r>
              <a:rPr lang="ru-RU" dirty="0"/>
              <a:t> </a:t>
            </a:r>
            <a:r>
              <a:rPr lang="ru-RU" dirty="0" err="1"/>
              <a:t>прогнозів</a:t>
            </a:r>
            <a:r>
              <a:rPr lang="ru-RU" dirty="0"/>
              <a:t>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диференційованого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до </a:t>
            </a:r>
            <a:r>
              <a:rPr lang="ru-RU" dirty="0" err="1"/>
              <a:t>підприємств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галузевої</a:t>
            </a:r>
            <a:r>
              <a:rPr lang="ru-RU" dirty="0"/>
              <a:t> </a:t>
            </a:r>
            <a:r>
              <a:rPr lang="ru-RU" dirty="0" err="1"/>
              <a:t>специфіки</a:t>
            </a:r>
            <a:r>
              <a:rPr lang="ru-RU" dirty="0"/>
              <a:t>, виду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географічних</a:t>
            </a:r>
            <a:r>
              <a:rPr lang="ru-RU" dirty="0"/>
              <a:t> умов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985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ІНФОРМАЦІЙНІ ТЕХНОЛОГІЇ В СИСТЕМІ КАЗНАЧЕЙСЬКОЇ СЛУЖБИ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759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Державне</a:t>
            </a:r>
            <a:r>
              <a:rPr lang="ru-RU" dirty="0" smtClean="0"/>
              <a:t> казначейство</a:t>
            </a:r>
            <a:r>
              <a:rPr lang="ru-RU" dirty="0"/>
              <a:t>, в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: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здійснення</a:t>
            </a:r>
            <a:r>
              <a:rPr lang="ru-RU" dirty="0"/>
              <a:t> і контроль за </a:t>
            </a:r>
            <a:r>
              <a:rPr lang="ru-RU" dirty="0" err="1"/>
              <a:t>виконанням</a:t>
            </a:r>
            <a:r>
              <a:rPr lang="ru-RU" dirty="0"/>
              <a:t> державного бюджету,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прибутками</a:t>
            </a:r>
            <a:r>
              <a:rPr lang="ru-RU" dirty="0"/>
              <a:t> та </a:t>
            </a:r>
            <a:r>
              <a:rPr lang="ru-RU" dirty="0" err="1"/>
              <a:t>витратами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бюджету на </a:t>
            </a:r>
            <a:r>
              <a:rPr lang="ru-RU" dirty="0" err="1"/>
              <a:t>рахунках</a:t>
            </a:r>
            <a:r>
              <a:rPr lang="ru-RU" dirty="0"/>
              <a:t> казначейства в банках, </a:t>
            </a:r>
            <a:r>
              <a:rPr lang="ru-RU" dirty="0" err="1"/>
              <a:t>виходячи</a:t>
            </a:r>
            <a:r>
              <a:rPr lang="ru-RU" dirty="0"/>
              <a:t> з принципу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каси</a:t>
            </a:r>
            <a:r>
              <a:rPr lang="ru-RU" dirty="0"/>
              <a:t>;</a:t>
            </a:r>
          </a:p>
          <a:p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відношень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бюджетом і </a:t>
            </a:r>
            <a:r>
              <a:rPr lang="ru-RU" dirty="0" err="1"/>
              <a:t>позабюджетними</a:t>
            </a:r>
            <a:r>
              <a:rPr lang="ru-RU" dirty="0"/>
              <a:t> фондами, </a:t>
            </a:r>
            <a:r>
              <a:rPr lang="ru-RU" dirty="0" err="1"/>
              <a:t>фінансове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, контроль за </a:t>
            </a:r>
            <a:r>
              <a:rPr lang="ru-RU" dirty="0" err="1"/>
              <a:t>поступленням</a:t>
            </a:r>
            <a:r>
              <a:rPr lang="ru-RU" dirty="0"/>
              <a:t> та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позабюджетних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;</a:t>
            </a:r>
          </a:p>
          <a:p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короткотермінового</a:t>
            </a:r>
            <a:r>
              <a:rPr lang="ru-RU" dirty="0"/>
              <a:t>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ресурсами в межах, </a:t>
            </a:r>
            <a:r>
              <a:rPr lang="ru-RU" dirty="0" err="1"/>
              <a:t>встановлених</a:t>
            </a:r>
            <a:r>
              <a:rPr lang="ru-RU" dirty="0"/>
              <a:t> на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;</a:t>
            </a:r>
          </a:p>
          <a:p>
            <a:r>
              <a:rPr lang="ru-RU" dirty="0" err="1"/>
              <a:t>збір</a:t>
            </a:r>
            <a:r>
              <a:rPr lang="ru-RU" dirty="0"/>
              <a:t>, </a:t>
            </a:r>
            <a:r>
              <a:rPr lang="ru-RU" dirty="0" err="1"/>
              <a:t>обробка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стан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,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вищим</a:t>
            </a:r>
            <a:r>
              <a:rPr lang="ru-RU" dirty="0"/>
              <a:t> </a:t>
            </a:r>
            <a:r>
              <a:rPr lang="ru-RU" dirty="0" err="1"/>
              <a:t>законодавчим</a:t>
            </a:r>
            <a:r>
              <a:rPr lang="ru-RU" dirty="0"/>
              <a:t> та </a:t>
            </a:r>
            <a:r>
              <a:rPr lang="ru-RU" dirty="0" err="1"/>
              <a:t>виконавчим</a:t>
            </a:r>
            <a:r>
              <a:rPr lang="ru-RU" dirty="0"/>
              <a:t> органам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</a:t>
            </a:r>
            <a:r>
              <a:rPr lang="ru-RU" dirty="0" err="1"/>
              <a:t>управління</a:t>
            </a:r>
            <a:r>
              <a:rPr lang="ru-RU" dirty="0"/>
              <a:t> державою </a:t>
            </a:r>
            <a:r>
              <a:rPr lang="ru-RU" dirty="0" err="1"/>
              <a:t>звітності</a:t>
            </a:r>
            <a:r>
              <a:rPr lang="ru-RU" dirty="0"/>
              <a:t> про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уряду по бюджету, про </a:t>
            </a:r>
            <a:r>
              <a:rPr lang="ru-RU" dirty="0" err="1"/>
              <a:t>позабюджетні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про стан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сумісно</a:t>
            </a:r>
            <a:r>
              <a:rPr lang="ru-RU" dirty="0"/>
              <a:t> з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уповноваженими</a:t>
            </a:r>
            <a:r>
              <a:rPr lang="ru-RU" dirty="0"/>
              <a:t> банками державного </a:t>
            </a:r>
            <a:r>
              <a:rPr lang="ru-RU" dirty="0" err="1"/>
              <a:t>внутрішнього</a:t>
            </a:r>
            <a:r>
              <a:rPr lang="ru-RU" dirty="0"/>
              <a:t> та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боргів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методичних</a:t>
            </a:r>
            <a:r>
              <a:rPr lang="ru-RU" dirty="0"/>
              <a:t> та </a:t>
            </a:r>
            <a:r>
              <a:rPr lang="ru-RU" dirty="0" err="1"/>
              <a:t>інструктивних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порядку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по </a:t>
            </a:r>
            <a:r>
              <a:rPr lang="ru-RU" dirty="0" err="1"/>
              <a:t>питаннях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до </a:t>
            </a:r>
            <a:r>
              <a:rPr lang="ru-RU" dirty="0" err="1"/>
              <a:t>компетенції</a:t>
            </a:r>
            <a:r>
              <a:rPr lang="ru-RU" dirty="0"/>
              <a:t> казначейства, </a:t>
            </a:r>
            <a:r>
              <a:rPr lang="ru-RU" dirty="0" err="1"/>
              <a:t>обов’язкових</a:t>
            </a:r>
            <a:r>
              <a:rPr lang="ru-RU" dirty="0"/>
              <a:t> для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розпоряджаються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коштами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позабюджетних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9521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Головною метою 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інформаційного</a:t>
            </a:r>
            <a:r>
              <a:rPr lang="ru-RU" sz="2000" dirty="0"/>
              <a:t> комплексу </a:t>
            </a:r>
            <a:r>
              <a:rPr lang="ru-RU" sz="2000" dirty="0" err="1"/>
              <a:t>органів</a:t>
            </a:r>
            <a:r>
              <a:rPr lang="ru-RU" sz="2000" dirty="0"/>
              <a:t> державного казначейства є </a:t>
            </a:r>
            <a:r>
              <a:rPr lang="ru-RU" sz="2000" dirty="0" err="1"/>
              <a:t>суттєве</a:t>
            </a:r>
            <a:r>
              <a:rPr lang="ru-RU" sz="2000" dirty="0"/>
              <a:t> </a:t>
            </a:r>
            <a:r>
              <a:rPr lang="ru-RU" sz="2000" dirty="0" err="1"/>
              <a:t>підвищення</a:t>
            </a:r>
            <a:r>
              <a:rPr lang="ru-RU" sz="2000" dirty="0"/>
              <a:t> </a:t>
            </a:r>
            <a:r>
              <a:rPr lang="ru-RU" sz="2000" dirty="0" err="1"/>
              <a:t>ефективності</a:t>
            </a:r>
            <a:r>
              <a:rPr lang="ru-RU" sz="2000" dirty="0"/>
              <a:t> державного бюджету.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дозволяє</a:t>
            </a:r>
            <a:r>
              <a:rPr lang="ru-RU" sz="2000" dirty="0"/>
              <a:t> органам державного казначейства оперативно, точно і </a:t>
            </a:r>
            <a:r>
              <a:rPr lang="ru-RU" sz="2000" dirty="0" err="1"/>
              <a:t>ефективного</a:t>
            </a:r>
            <a:r>
              <a:rPr lang="ru-RU" sz="2000" dirty="0"/>
              <a:t> </a:t>
            </a:r>
            <a:r>
              <a:rPr lang="ru-RU" sz="2000" dirty="0" err="1"/>
              <a:t>вирішувати</a:t>
            </a:r>
            <a:r>
              <a:rPr lang="ru-RU" sz="2000" dirty="0"/>
              <a:t> </a:t>
            </a:r>
            <a:r>
              <a:rPr lang="ru-RU" sz="2000" dirty="0" err="1"/>
              <a:t>обмеженою</a:t>
            </a:r>
            <a:r>
              <a:rPr lang="ru-RU" sz="2000" dirty="0"/>
              <a:t> </a:t>
            </a:r>
            <a:r>
              <a:rPr lang="ru-RU" sz="2000" dirty="0" err="1"/>
              <a:t>кількістю</a:t>
            </a:r>
            <a:r>
              <a:rPr lang="ru-RU" sz="2000" dirty="0"/>
              <a:t> персоналу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задачі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поставлені</a:t>
            </a:r>
            <a:r>
              <a:rPr lang="ru-RU" sz="2000" dirty="0"/>
              <a:t> перед такою системою: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оперативний</a:t>
            </a:r>
            <a:r>
              <a:rPr lang="ru-RU" dirty="0"/>
              <a:t> і </a:t>
            </a:r>
            <a:r>
              <a:rPr lang="ru-RU" dirty="0" err="1"/>
              <a:t>точний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прибутків</a:t>
            </a:r>
            <a:r>
              <a:rPr lang="ru-RU" dirty="0"/>
              <a:t> державного бюджету;</a:t>
            </a:r>
          </a:p>
          <a:p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і </a:t>
            </a:r>
            <a:r>
              <a:rPr lang="ru-RU" dirty="0" err="1"/>
              <a:t>місцевими</a:t>
            </a:r>
            <a:r>
              <a:rPr lang="ru-RU" dirty="0"/>
              <a:t> бюджетами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;</a:t>
            </a:r>
          </a:p>
          <a:p>
            <a:r>
              <a:rPr lang="ru-RU" dirty="0" err="1"/>
              <a:t>швидке</a:t>
            </a:r>
            <a:r>
              <a:rPr lang="ru-RU" dirty="0"/>
              <a:t> і </a:t>
            </a:r>
            <a:r>
              <a:rPr lang="ru-RU" dirty="0" err="1"/>
              <a:t>точне</a:t>
            </a:r>
            <a:r>
              <a:rPr lang="ru-RU" dirty="0"/>
              <a:t> </a:t>
            </a:r>
            <a:r>
              <a:rPr lang="ru-RU" dirty="0" err="1"/>
              <a:t>доведення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державного бюджету до </a:t>
            </a:r>
            <a:r>
              <a:rPr lang="ru-RU" dirty="0" err="1"/>
              <a:t>кінцевих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;</a:t>
            </a:r>
          </a:p>
          <a:p>
            <a:r>
              <a:rPr lang="ru-RU" dirty="0" err="1"/>
              <a:t>поточний</a:t>
            </a:r>
            <a:r>
              <a:rPr lang="ru-RU" dirty="0"/>
              <a:t> </a:t>
            </a:r>
            <a:r>
              <a:rPr lang="ru-RU" dirty="0" err="1"/>
              <a:t>повний</a:t>
            </a:r>
            <a:r>
              <a:rPr lang="ru-RU" dirty="0"/>
              <a:t> </a:t>
            </a:r>
            <a:r>
              <a:rPr lang="ru-RU" dirty="0" err="1"/>
              <a:t>оперативний</a:t>
            </a:r>
            <a:r>
              <a:rPr lang="ru-RU" dirty="0"/>
              <a:t> і строгий контроль за </a:t>
            </a:r>
            <a:r>
              <a:rPr lang="ru-RU" dirty="0" err="1"/>
              <a:t>раціональним</a:t>
            </a:r>
            <a:r>
              <a:rPr lang="ru-RU" dirty="0"/>
              <a:t> і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;</a:t>
            </a:r>
          </a:p>
          <a:p>
            <a:r>
              <a:rPr lang="ru-RU" dirty="0" err="1"/>
              <a:t>оперативний</a:t>
            </a:r>
            <a:r>
              <a:rPr lang="ru-RU" dirty="0"/>
              <a:t> і </a:t>
            </a:r>
            <a:r>
              <a:rPr lang="ru-RU" dirty="0" err="1"/>
              <a:t>об’єктивний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державного бюджету та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поступлення</a:t>
            </a:r>
            <a:r>
              <a:rPr lang="ru-RU" dirty="0"/>
              <a:t> </a:t>
            </a:r>
            <a:r>
              <a:rPr lang="ru-RU" dirty="0" err="1"/>
              <a:t>прибутків</a:t>
            </a:r>
            <a:r>
              <a:rPr lang="ru-RU" dirty="0"/>
              <a:t> в бюджет та </a:t>
            </a:r>
            <a:r>
              <a:rPr lang="ru-RU" dirty="0" err="1"/>
              <a:t>очікувані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будь-</a:t>
            </a:r>
            <a:r>
              <a:rPr lang="ru-RU" dirty="0" err="1"/>
              <a:t>який</a:t>
            </a:r>
            <a:r>
              <a:rPr lang="ru-RU" dirty="0"/>
              <a:t> заданий </a:t>
            </a:r>
            <a:r>
              <a:rPr lang="ru-RU" dirty="0" err="1"/>
              <a:t>період</a:t>
            </a:r>
            <a:r>
              <a:rPr lang="ru-RU" dirty="0"/>
              <a:t>;</a:t>
            </a:r>
          </a:p>
          <a:p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обслуговування</a:t>
            </a:r>
            <a:r>
              <a:rPr lang="ru-RU" dirty="0"/>
              <a:t> державного </a:t>
            </a:r>
            <a:r>
              <a:rPr lang="ru-RU" dirty="0" err="1"/>
              <a:t>внутрішнього</a:t>
            </a:r>
            <a:r>
              <a:rPr lang="ru-RU" dirty="0"/>
              <a:t> боргу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65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в </a:t>
            </a:r>
            <a:r>
              <a:rPr lang="ru-RU" dirty="0" err="1"/>
              <a:t>казначействі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З </a:t>
            </a:r>
            <a:r>
              <a:rPr lang="ru-RU" dirty="0" err="1"/>
              <a:t>веденням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одержувачів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державного бюджету і </a:t>
            </a:r>
            <a:r>
              <a:rPr lang="ru-RU" dirty="0" err="1"/>
              <a:t>розрахунками</a:t>
            </a:r>
            <a:r>
              <a:rPr lang="ru-RU" dirty="0"/>
              <a:t> з </a:t>
            </a:r>
            <a:r>
              <a:rPr lang="ru-RU" dirty="0" err="1"/>
              <a:t>єдиних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уповноважених</a:t>
            </a:r>
            <a:r>
              <a:rPr lang="ru-RU" dirty="0"/>
              <a:t> </a:t>
            </a:r>
            <a:r>
              <a:rPr lang="ru-RU" dirty="0" err="1"/>
              <a:t>агентів</a:t>
            </a:r>
            <a:r>
              <a:rPr lang="ru-RU" dirty="0"/>
              <a:t>;</a:t>
            </a:r>
          </a:p>
          <a:p>
            <a:r>
              <a:rPr lang="ru-RU" dirty="0"/>
              <a:t>2.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регіонального</a:t>
            </a:r>
            <a:r>
              <a:rPr lang="ru-RU" dirty="0"/>
              <a:t> ринку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і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такого ринку –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реєстратора</a:t>
            </a:r>
            <a:r>
              <a:rPr lang="ru-RU" dirty="0"/>
              <a:t>, </a:t>
            </a:r>
            <a:r>
              <a:rPr lang="ru-RU" dirty="0" err="1"/>
              <a:t>депозитарію</a:t>
            </a:r>
            <a:r>
              <a:rPr lang="ru-RU" dirty="0"/>
              <a:t> і </a:t>
            </a:r>
            <a:r>
              <a:rPr lang="ru-RU" dirty="0" err="1"/>
              <a:t>розрахунково-клірингового</a:t>
            </a:r>
            <a:r>
              <a:rPr lang="ru-RU" dirty="0"/>
              <a:t> центру і </a:t>
            </a:r>
            <a:r>
              <a:rPr lang="ru-RU" dirty="0" err="1"/>
              <a:t>виконання</a:t>
            </a:r>
            <a:r>
              <a:rPr lang="ru-RU" dirty="0"/>
              <a:t> по </a:t>
            </a:r>
            <a:r>
              <a:rPr lang="ru-RU" dirty="0" err="1"/>
              <a:t>дорученню</a:t>
            </a:r>
            <a:r>
              <a:rPr lang="ru-RU" dirty="0"/>
              <a:t>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емітету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на </a:t>
            </a:r>
            <a:r>
              <a:rPr lang="ru-RU" dirty="0" err="1"/>
              <a:t>цьому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497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потоки ДКСУ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 smtClean="0"/>
              <a:t>Грошові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потоки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підгрупи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 А) </a:t>
            </a:r>
            <a:r>
              <a:rPr lang="ru-RU" dirty="0" err="1" smtClean="0"/>
              <a:t>грошові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потоки за доходами </a:t>
            </a:r>
            <a:r>
              <a:rPr lang="ru-RU" dirty="0" err="1" smtClean="0"/>
              <a:t>бюджетів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Б) </a:t>
            </a:r>
            <a:r>
              <a:rPr lang="ru-RU" dirty="0" err="1" smtClean="0"/>
              <a:t>грошові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потоки за </a:t>
            </a:r>
            <a:r>
              <a:rPr lang="ru-RU" dirty="0" err="1" smtClean="0"/>
              <a:t>видатками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; 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Не </a:t>
            </a:r>
            <a:r>
              <a:rPr lang="ru-RU" dirty="0" err="1" smtClean="0"/>
              <a:t>грошові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потоки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підгрупи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 - нормативно-</a:t>
            </a:r>
            <a:r>
              <a:rPr lang="ru-RU" dirty="0" err="1" smtClean="0"/>
              <a:t>довідкова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планові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зобов'язання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звіти</a:t>
            </a:r>
            <a:r>
              <a:rPr lang="ru-RU" dirty="0" smtClean="0"/>
              <a:t> про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945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/>
              <a:t>інформаційну</a:t>
            </a:r>
            <a:r>
              <a:rPr lang="ru-RU" dirty="0"/>
              <a:t> систему казначейства </a:t>
            </a:r>
            <a:r>
              <a:rPr lang="ru-RU" dirty="0" err="1"/>
              <a:t>покладаються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оперативно, точно та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обмеженим</a:t>
            </a:r>
            <a:r>
              <a:rPr lang="ru-RU" dirty="0"/>
              <a:t> персоналом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задач,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ставляться</a:t>
            </a:r>
            <a:r>
              <a:rPr lang="ru-RU" dirty="0"/>
              <a:t> перед системою </a:t>
            </a:r>
            <a:r>
              <a:rPr lang="ru-RU" dirty="0" err="1"/>
              <a:t>органів</a:t>
            </a:r>
            <a:r>
              <a:rPr lang="ru-RU" dirty="0"/>
              <a:t> казначейства;</a:t>
            </a:r>
          </a:p>
          <a:p>
            <a:r>
              <a:rPr lang="ru-RU" dirty="0"/>
              <a:t>оперативно, точно і </a:t>
            </a:r>
            <a:r>
              <a:rPr lang="ru-RU" dirty="0" err="1"/>
              <a:t>достовірно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по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прибутків</a:t>
            </a:r>
            <a:r>
              <a:rPr lang="ru-RU" dirty="0"/>
              <a:t> державного бюджету;</a:t>
            </a:r>
          </a:p>
          <a:p>
            <a:r>
              <a:rPr lang="ru-RU" dirty="0" err="1"/>
              <a:t>організовувати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бюджетом та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рівнями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;</a:t>
            </a:r>
          </a:p>
          <a:p>
            <a:r>
              <a:rPr lang="ru-RU" dirty="0" err="1"/>
              <a:t>швидко</a:t>
            </a:r>
            <a:r>
              <a:rPr lang="ru-RU" dirty="0"/>
              <a:t> і точно </a:t>
            </a:r>
            <a:r>
              <a:rPr lang="ru-RU" dirty="0" err="1"/>
              <a:t>доводити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 державного бюджету до </a:t>
            </a:r>
            <a:r>
              <a:rPr lang="ru-RU" dirty="0" err="1"/>
              <a:t>кінцевих</a:t>
            </a:r>
            <a:r>
              <a:rPr lang="ru-RU" dirty="0"/>
              <a:t> </a:t>
            </a:r>
            <a:r>
              <a:rPr lang="ru-RU" dirty="0" err="1"/>
              <a:t>адресатів</a:t>
            </a:r>
            <a:r>
              <a:rPr lang="ru-RU" dirty="0"/>
              <a:t>;</a:t>
            </a:r>
          </a:p>
          <a:p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поточний</a:t>
            </a:r>
            <a:r>
              <a:rPr lang="ru-RU" dirty="0"/>
              <a:t>, </a:t>
            </a:r>
            <a:r>
              <a:rPr lang="ru-RU" dirty="0" err="1"/>
              <a:t>повний</a:t>
            </a:r>
            <a:r>
              <a:rPr lang="ru-RU" dirty="0"/>
              <a:t>, </a:t>
            </a:r>
            <a:r>
              <a:rPr lang="ru-RU" dirty="0" err="1"/>
              <a:t>оперативний</a:t>
            </a:r>
            <a:r>
              <a:rPr lang="ru-RU" dirty="0"/>
              <a:t> та строгий контроль за </a:t>
            </a:r>
            <a:r>
              <a:rPr lang="ru-RU" dirty="0" err="1"/>
              <a:t>раціональним</a:t>
            </a:r>
            <a:r>
              <a:rPr lang="ru-RU" dirty="0"/>
              <a:t> і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;</a:t>
            </a:r>
          </a:p>
          <a:p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оперативний</a:t>
            </a:r>
            <a:r>
              <a:rPr lang="ru-RU" dirty="0"/>
              <a:t> та </a:t>
            </a:r>
            <a:r>
              <a:rPr lang="ru-RU" dirty="0" err="1"/>
              <a:t>об’єктивний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бюджету і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поступлень</a:t>
            </a:r>
            <a:r>
              <a:rPr lang="ru-RU" dirty="0"/>
              <a:t> </a:t>
            </a:r>
            <a:r>
              <a:rPr lang="ru-RU" dirty="0" err="1"/>
              <a:t>прибутків</a:t>
            </a:r>
            <a:r>
              <a:rPr lang="ru-RU" dirty="0"/>
              <a:t> у бюджет та </a:t>
            </a:r>
            <a:r>
              <a:rPr lang="ru-RU" dirty="0" err="1"/>
              <a:t>очікуваних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будь-</a:t>
            </a:r>
            <a:r>
              <a:rPr lang="ru-RU" dirty="0" err="1"/>
              <a:t>який</a:t>
            </a:r>
            <a:r>
              <a:rPr lang="ru-RU" dirty="0"/>
              <a:t> заданий </a:t>
            </a:r>
            <a:r>
              <a:rPr lang="ru-RU" dirty="0" err="1"/>
              <a:t>період</a:t>
            </a:r>
            <a:r>
              <a:rPr lang="ru-RU" dirty="0"/>
              <a:t>;</a:t>
            </a:r>
          </a:p>
          <a:p>
            <a:r>
              <a:rPr lang="ru-RU" dirty="0" err="1"/>
              <a:t>обслуговувати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та </a:t>
            </a:r>
            <a:r>
              <a:rPr lang="ru-RU" dirty="0" err="1"/>
              <a:t>внутрішній</a:t>
            </a:r>
            <a:r>
              <a:rPr lang="ru-RU" dirty="0"/>
              <a:t> борг;</a:t>
            </a:r>
          </a:p>
          <a:p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діючому</a:t>
            </a:r>
            <a:r>
              <a:rPr lang="ru-RU" dirty="0"/>
              <a:t> </a:t>
            </a:r>
            <a:r>
              <a:rPr lang="ru-RU" dirty="0" err="1"/>
              <a:t>законодавству</a:t>
            </a:r>
            <a:r>
              <a:rPr lang="ru-RU" dirty="0"/>
              <a:t> та </a:t>
            </a:r>
            <a:r>
              <a:rPr lang="ru-RU" dirty="0" err="1"/>
              <a:t>нормативним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;</a:t>
            </a:r>
          </a:p>
          <a:p>
            <a:r>
              <a:rPr lang="ru-RU" dirty="0" err="1"/>
              <a:t>обслуговувати</a:t>
            </a:r>
            <a:r>
              <a:rPr lang="ru-RU" dirty="0"/>
              <a:t> </a:t>
            </a:r>
            <a:r>
              <a:rPr lang="ru-RU" dirty="0" err="1"/>
              <a:t>конфіденційну</a:t>
            </a:r>
            <a:r>
              <a:rPr lang="ru-RU" dirty="0"/>
              <a:t> та </a:t>
            </a:r>
            <a:r>
              <a:rPr lang="ru-RU" dirty="0" err="1"/>
              <a:t>секретну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у </a:t>
            </a:r>
            <a:r>
              <a:rPr lang="ru-RU" dirty="0" err="1"/>
              <a:t>відповідності</a:t>
            </a:r>
            <a:r>
              <a:rPr lang="ru-RU" dirty="0"/>
              <a:t> з </a:t>
            </a:r>
            <a:r>
              <a:rPr lang="ru-RU" dirty="0" err="1"/>
              <a:t>вимогами</a:t>
            </a:r>
            <a:r>
              <a:rPr lang="ru-RU" dirty="0"/>
              <a:t> </a:t>
            </a:r>
            <a:r>
              <a:rPr lang="ru-RU" dirty="0" err="1"/>
              <a:t>компетентних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;</a:t>
            </a:r>
          </a:p>
          <a:p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юридичну</a:t>
            </a:r>
            <a:r>
              <a:rPr lang="ru-RU" dirty="0"/>
              <a:t> </a:t>
            </a:r>
            <a:r>
              <a:rPr lang="ru-RU" dirty="0" err="1"/>
              <a:t>спадкоємність</a:t>
            </a:r>
            <a:r>
              <a:rPr lang="ru-RU" dirty="0"/>
              <a:t> </a:t>
            </a:r>
            <a:r>
              <a:rPr lang="ru-RU" dirty="0" err="1"/>
              <a:t>первинного</a:t>
            </a:r>
            <a:r>
              <a:rPr lang="ru-RU" dirty="0"/>
              <a:t> документу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на </a:t>
            </a:r>
            <a:r>
              <a:rPr lang="ru-RU" dirty="0" err="1"/>
              <a:t>протязі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регламентованого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, яке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інструкціями</a:t>
            </a:r>
            <a:r>
              <a:rPr lang="ru-RU" dirty="0"/>
              <a:t> та </a:t>
            </a:r>
            <a:r>
              <a:rPr lang="ru-RU" dirty="0" err="1"/>
              <a:t>положеннями</a:t>
            </a:r>
            <a:r>
              <a:rPr lang="ru-RU" dirty="0"/>
              <a:t> про </a:t>
            </a:r>
            <a:r>
              <a:rPr lang="ru-RU" dirty="0" err="1"/>
              <a:t>діловодство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1624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призначенням</a:t>
            </a:r>
            <a:r>
              <a:rPr lang="ru-RU" dirty="0" smtClean="0"/>
              <a:t> </a:t>
            </a:r>
            <a:r>
              <a:rPr lang="ru-RU" dirty="0" err="1" smtClean="0"/>
              <a:t>автоматизованої</a:t>
            </a:r>
            <a:r>
              <a:rPr lang="ru-RU" dirty="0" smtClean="0"/>
              <a:t>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казначейства 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 smtClean="0"/>
              <a:t>узгодження</a:t>
            </a:r>
            <a:r>
              <a:rPr lang="ru-RU" dirty="0" smtClean="0"/>
              <a:t> і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казначейських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і з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учасниками</a:t>
            </a:r>
            <a:r>
              <a:rPr lang="ru-RU" dirty="0" smtClean="0"/>
              <a:t> бюджетного </a:t>
            </a:r>
            <a:r>
              <a:rPr lang="ru-RU" dirty="0" err="1" smtClean="0"/>
              <a:t>процесу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оперативне</a:t>
            </a:r>
            <a:r>
              <a:rPr lang="ru-RU" dirty="0" smtClean="0"/>
              <a:t> </a:t>
            </a:r>
            <a:r>
              <a:rPr lang="ru-RU" dirty="0" err="1" smtClean="0"/>
              <a:t>інформаційне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, </a:t>
            </a:r>
            <a:r>
              <a:rPr lang="ru-RU" dirty="0" err="1" smtClean="0"/>
              <a:t>автоматизацію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організацію</a:t>
            </a:r>
            <a:r>
              <a:rPr lang="ru-RU" dirty="0" smtClean="0"/>
              <a:t> систем </a:t>
            </a:r>
            <a:r>
              <a:rPr lang="ru-RU" dirty="0" err="1" smtClean="0"/>
              <a:t>зв’язку</a:t>
            </a:r>
            <a:r>
              <a:rPr lang="ru-RU" dirty="0" smtClean="0"/>
              <a:t> і </a:t>
            </a:r>
            <a:r>
              <a:rPr lang="ru-RU" dirty="0" err="1" smtClean="0"/>
              <a:t>централізованої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6476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Автоматизована</a:t>
            </a:r>
            <a:r>
              <a:rPr lang="ru-RU" sz="3600" dirty="0" smtClean="0"/>
              <a:t> система </a:t>
            </a:r>
            <a:r>
              <a:rPr lang="ru-RU" sz="3600" dirty="0" err="1" smtClean="0"/>
              <a:t>казначейського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виконання</a:t>
            </a:r>
            <a:r>
              <a:rPr lang="ru-RU" sz="3600" dirty="0" smtClean="0"/>
              <a:t> бюджету (АС «Казна») </a:t>
            </a:r>
            <a:r>
              <a:rPr lang="ru-RU" sz="3600" dirty="0" err="1" smtClean="0"/>
              <a:t>складається</a:t>
            </a:r>
            <a:r>
              <a:rPr lang="ru-RU" sz="3600" dirty="0" smtClean="0"/>
              <a:t> з </a:t>
            </a:r>
            <a:r>
              <a:rPr lang="ru-RU" sz="3600" dirty="0" err="1" smtClean="0"/>
              <a:t>двох</a:t>
            </a:r>
            <a:r>
              <a:rPr lang="ru-RU" sz="3600" dirty="0" smtClean="0"/>
              <a:t> </a:t>
            </a:r>
            <a:r>
              <a:rPr lang="ru-RU" sz="3600" dirty="0" err="1" smtClean="0"/>
              <a:t>підсистем</a:t>
            </a:r>
            <a:r>
              <a:rPr lang="ru-RU" sz="3600" dirty="0" smtClean="0"/>
              <a:t>: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72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dirty="0" err="1" smtClean="0"/>
              <a:t>Автоматизованої</a:t>
            </a:r>
            <a:r>
              <a:rPr lang="ru-RU" dirty="0" smtClean="0"/>
              <a:t> </a:t>
            </a:r>
            <a:r>
              <a:rPr lang="ru-RU" dirty="0" err="1" smtClean="0"/>
              <a:t>підсистеми</a:t>
            </a:r>
            <a:r>
              <a:rPr lang="ru-RU" dirty="0" smtClean="0"/>
              <a:t> </a:t>
            </a:r>
            <a:r>
              <a:rPr lang="ru-RU" dirty="0" err="1" smtClean="0"/>
              <a:t>операційного</a:t>
            </a:r>
            <a:r>
              <a:rPr lang="ru-RU" dirty="0" smtClean="0"/>
              <a:t> дня банку (ОДЕ) (</a:t>
            </a:r>
            <a:r>
              <a:rPr lang="ru-RU" dirty="0" err="1" smtClean="0"/>
              <a:t>розрахункової</a:t>
            </a:r>
            <a:r>
              <a:rPr lang="ru-RU" dirty="0" smtClean="0"/>
              <a:t> </a:t>
            </a:r>
            <a:r>
              <a:rPr lang="ru-RU" dirty="0" err="1" smtClean="0"/>
              <a:t>палати</a:t>
            </a:r>
            <a:r>
              <a:rPr lang="ru-RU" dirty="0" smtClean="0"/>
              <a:t> - РП) з </a:t>
            </a:r>
            <a:r>
              <a:rPr lang="ru-RU" dirty="0" err="1" smtClean="0"/>
              <a:t>автоматизованим</a:t>
            </a:r>
            <a:r>
              <a:rPr lang="ru-RU" dirty="0" smtClean="0"/>
              <a:t> модулем </a:t>
            </a:r>
            <a:r>
              <a:rPr lang="ru-RU" dirty="0" err="1" smtClean="0"/>
              <a:t>обліку</a:t>
            </a:r>
            <a:r>
              <a:rPr lang="ru-RU" dirty="0" smtClean="0"/>
              <a:t> та </a:t>
            </a:r>
          </a:p>
          <a:p>
            <a:pPr marL="0" indent="0">
              <a:buNone/>
            </a:pP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 за доходами (АС «Казна-Доходи»),</a:t>
            </a:r>
          </a:p>
          <a:p>
            <a:pPr marL="0" indent="0">
              <a:buNone/>
            </a:pPr>
            <a:r>
              <a:rPr lang="ru-RU" dirty="0" smtClean="0"/>
              <a:t> 2) </a:t>
            </a:r>
            <a:r>
              <a:rPr lang="ru-RU" dirty="0" err="1" smtClean="0"/>
              <a:t>Автоматизованої</a:t>
            </a:r>
            <a:r>
              <a:rPr lang="ru-RU" dirty="0" smtClean="0"/>
              <a:t> </a:t>
            </a:r>
            <a:r>
              <a:rPr lang="ru-RU" dirty="0" err="1" smtClean="0"/>
              <a:t>підсистеми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бюджету за </a:t>
            </a:r>
            <a:r>
              <a:rPr lang="ru-RU" dirty="0" err="1" smtClean="0"/>
              <a:t>видатками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 (АС «Казна-</a:t>
            </a:r>
            <a:r>
              <a:rPr lang="ru-RU" dirty="0" err="1" smtClean="0"/>
              <a:t>Видатки</a:t>
            </a:r>
            <a:r>
              <a:rPr lang="ru-RU" dirty="0" smtClean="0"/>
              <a:t>»),</a:t>
            </a:r>
          </a:p>
          <a:p>
            <a:r>
              <a:rPr lang="ru-RU" dirty="0"/>
              <a:t>АС «Казна-Доходи «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типова</a:t>
            </a:r>
            <a:r>
              <a:rPr lang="ru-RU" dirty="0"/>
              <a:t> </a:t>
            </a:r>
            <a:r>
              <a:rPr lang="ru-RU" dirty="0" err="1"/>
              <a:t>автоматизована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фірми</a:t>
            </a:r>
            <a:r>
              <a:rPr lang="ru-RU" dirty="0"/>
              <a:t> „УНИТИ-БАРС” (АБС Барс „</a:t>
            </a:r>
            <a:r>
              <a:rPr lang="ru-RU" dirty="0" err="1"/>
              <a:t>Millennium</a:t>
            </a:r>
            <a:r>
              <a:rPr lang="ru-RU" dirty="0"/>
              <a:t>”),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спеціальним</a:t>
            </a:r>
            <a:r>
              <a:rPr lang="ru-RU" dirty="0"/>
              <a:t> образом </a:t>
            </a:r>
            <a:r>
              <a:rPr lang="ru-RU" dirty="0" err="1"/>
              <a:t>дороблена</a:t>
            </a:r>
            <a:r>
              <a:rPr lang="ru-RU" dirty="0"/>
              <a:t> для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специфічних</a:t>
            </a:r>
            <a:r>
              <a:rPr lang="ru-RU" dirty="0"/>
              <a:t> потреб Державного казначейства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типової</a:t>
            </a:r>
            <a:r>
              <a:rPr lang="ru-RU" dirty="0"/>
              <a:t> </a:t>
            </a:r>
            <a:r>
              <a:rPr lang="ru-RU" dirty="0" err="1"/>
              <a:t>автоматизованої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базової</a:t>
            </a:r>
            <a:r>
              <a:rPr lang="ru-RU" dirty="0"/>
              <a:t> </a:t>
            </a:r>
            <a:r>
              <a:rPr lang="ru-RU" dirty="0" err="1"/>
              <a:t>обумовлений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не </a:t>
            </a:r>
            <a:r>
              <a:rPr lang="ru-RU" dirty="0" err="1"/>
              <a:t>стільки</a:t>
            </a:r>
            <a:r>
              <a:rPr lang="ru-RU" dirty="0"/>
              <a:t> </a:t>
            </a:r>
            <a:r>
              <a:rPr lang="ru-RU" dirty="0" err="1"/>
              <a:t>складністю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систем такого </a:t>
            </a:r>
            <a:r>
              <a:rPr lang="ru-RU" dirty="0" err="1"/>
              <a:t>класу</a:t>
            </a:r>
            <a:r>
              <a:rPr lang="ru-RU" dirty="0"/>
              <a:t>, </a:t>
            </a:r>
            <a:r>
              <a:rPr lang="ru-RU" dirty="0" err="1"/>
              <a:t>скільки</a:t>
            </a:r>
            <a:r>
              <a:rPr lang="ru-RU" dirty="0"/>
              <a:t> проблемами </a:t>
            </a:r>
            <a:r>
              <a:rPr lang="ru-RU" dirty="0" err="1"/>
              <a:t>зв'язаними</a:t>
            </a:r>
            <a:r>
              <a:rPr lang="ru-RU" dirty="0"/>
              <a:t> з процедурами </a:t>
            </a:r>
            <a:r>
              <a:rPr lang="ru-RU" dirty="0" err="1"/>
              <a:t>сертифікації</a:t>
            </a:r>
            <a:r>
              <a:rPr lang="ru-RU" dirty="0"/>
              <a:t> в НБУ і </a:t>
            </a:r>
            <a:r>
              <a:rPr lang="ru-RU" dirty="0" err="1"/>
              <a:t>виходом</a:t>
            </a:r>
            <a:r>
              <a:rPr lang="ru-RU" dirty="0"/>
              <a:t> у СЕП.</a:t>
            </a:r>
          </a:p>
          <a:p>
            <a:pPr marL="0" indent="0">
              <a:buNone/>
            </a:pPr>
            <a:r>
              <a:rPr lang="ru-RU" dirty="0"/>
              <a:t>За </a:t>
            </a:r>
            <a:r>
              <a:rPr lang="ru-RU" dirty="0" err="1"/>
              <a:t>допомогою</a:t>
            </a:r>
            <a:r>
              <a:rPr lang="ru-RU" dirty="0"/>
              <a:t> АБС Барс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казначейської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СЕП НБУ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комерційними</a:t>
            </a:r>
            <a:r>
              <a:rPr lang="ru-RU" dirty="0"/>
              <a:t> банками. </a:t>
            </a:r>
            <a:r>
              <a:rPr lang="ru-RU" dirty="0" err="1"/>
              <a:t>Клієнт</a:t>
            </a:r>
            <a:r>
              <a:rPr lang="ru-RU" dirty="0"/>
              <a:t>-банк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з СЕП НБУ. АБС «Барс» </a:t>
            </a:r>
            <a:r>
              <a:rPr lang="ru-RU" dirty="0" err="1"/>
              <a:t>спроектована</a:t>
            </a:r>
            <a:r>
              <a:rPr lang="ru-RU" dirty="0"/>
              <a:t> і </a:t>
            </a:r>
            <a:r>
              <a:rPr lang="ru-RU" dirty="0" err="1"/>
              <a:t>функціонує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НБУ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і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70293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У </a:t>
            </a:r>
            <a:r>
              <a:rPr lang="ru-RU" sz="3200" dirty="0" err="1"/>
              <a:t>технологічному</a:t>
            </a:r>
            <a:r>
              <a:rPr lang="ru-RU" sz="3200" dirty="0"/>
              <a:t> </a:t>
            </a:r>
            <a:r>
              <a:rPr lang="ru-RU" sz="3200" dirty="0" err="1"/>
              <a:t>комплексі</a:t>
            </a:r>
            <a:r>
              <a:rPr lang="ru-RU" sz="3200" dirty="0"/>
              <a:t> АС „Казна-Доходи” </a:t>
            </a:r>
            <a:r>
              <a:rPr lang="ru-RU" sz="3200" dirty="0" err="1"/>
              <a:t>реалізовані</a:t>
            </a:r>
            <a:r>
              <a:rPr lang="ru-RU" sz="3200" dirty="0"/>
              <a:t> </a:t>
            </a:r>
            <a:r>
              <a:rPr lang="ru-RU" sz="3200" dirty="0" err="1"/>
              <a:t>наступні</a:t>
            </a:r>
            <a:r>
              <a:rPr lang="ru-RU" sz="3200" dirty="0"/>
              <a:t> </a:t>
            </a:r>
            <a:r>
              <a:rPr lang="ru-RU" sz="3200" dirty="0" err="1"/>
              <a:t>функції</a:t>
            </a:r>
            <a:r>
              <a:rPr lang="ru-RU" sz="3200" dirty="0"/>
              <a:t> </a:t>
            </a:r>
            <a:r>
              <a:rPr lang="ru-RU" sz="3200" dirty="0" err="1"/>
              <a:t>доступні</a:t>
            </a:r>
            <a:r>
              <a:rPr lang="ru-RU" sz="3200" dirty="0"/>
              <a:t> органам Державного казначейства як </a:t>
            </a:r>
            <a:r>
              <a:rPr lang="ru-RU" sz="3200" dirty="0" err="1"/>
              <a:t>учасників</a:t>
            </a:r>
            <a:r>
              <a:rPr lang="ru-RU" sz="3200" dirty="0"/>
              <a:t> СЭП НБУ: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027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 </a:t>
            </a:r>
            <a:r>
              <a:rPr lang="ru-RU" dirty="0" err="1"/>
              <a:t>бюджетних</a:t>
            </a:r>
            <a:r>
              <a:rPr lang="ru-RU" dirty="0"/>
              <a:t> і не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рахунках</a:t>
            </a:r>
            <a:r>
              <a:rPr lang="ru-RU" dirty="0"/>
              <a:t>, </a:t>
            </a:r>
            <a:r>
              <a:rPr lang="ru-RU" dirty="0" err="1"/>
              <a:t>рахунках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, </a:t>
            </a:r>
            <a:r>
              <a:rPr lang="ru-RU" dirty="0" err="1"/>
              <a:t>позабалансового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щоденне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виконаних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по </a:t>
            </a:r>
            <a:r>
              <a:rPr lang="ru-RU" dirty="0" err="1"/>
              <a:t>розрахункових</a:t>
            </a:r>
            <a:r>
              <a:rPr lang="ru-RU" dirty="0"/>
              <a:t> документах і </a:t>
            </a:r>
            <a:r>
              <a:rPr lang="ru-RU" dirty="0" err="1"/>
              <a:t>позабалансових</a:t>
            </a:r>
            <a:r>
              <a:rPr lang="ru-RU" dirty="0"/>
              <a:t> ордерах у </a:t>
            </a:r>
            <a:r>
              <a:rPr lang="ru-RU" dirty="0" err="1"/>
              <a:t>регістрах</a:t>
            </a:r>
            <a:r>
              <a:rPr lang="ru-RU" dirty="0"/>
              <a:t> </a:t>
            </a:r>
            <a:r>
              <a:rPr lang="ru-RU" dirty="0" err="1"/>
              <a:t>аналітичного</a:t>
            </a:r>
            <a:r>
              <a:rPr lang="ru-RU" dirty="0"/>
              <a:t> і синтетичного </a:t>
            </a:r>
            <a:r>
              <a:rPr lang="ru-RU" dirty="0" err="1"/>
              <a:t>обліку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нез'ясованих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і передача </a:t>
            </a:r>
            <a:r>
              <a:rPr lang="ru-RU" dirty="0" err="1"/>
              <a:t>виписок</a:t>
            </a:r>
            <a:r>
              <a:rPr lang="ru-RU" dirty="0"/>
              <a:t> по </a:t>
            </a:r>
            <a:r>
              <a:rPr lang="ru-RU" dirty="0" err="1"/>
              <a:t>бюджетним</a:t>
            </a:r>
            <a:r>
              <a:rPr lang="ru-RU" dirty="0"/>
              <a:t> і не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рахунках</a:t>
            </a:r>
            <a:r>
              <a:rPr lang="ru-RU" dirty="0"/>
              <a:t>, </a:t>
            </a:r>
            <a:r>
              <a:rPr lang="ru-RU" dirty="0" err="1"/>
              <a:t>відкритих</a:t>
            </a:r>
            <a:r>
              <a:rPr lang="ru-RU" dirty="0"/>
              <a:t> в </a:t>
            </a:r>
            <a:r>
              <a:rPr lang="ru-RU" dirty="0" err="1"/>
              <a:t>органі</a:t>
            </a:r>
            <a:r>
              <a:rPr lang="ru-RU" dirty="0"/>
              <a:t> казначейства</a:t>
            </a:r>
          </a:p>
          <a:p>
            <a:pPr algn="just"/>
            <a:r>
              <a:rPr lang="ru-RU" dirty="0" err="1"/>
              <a:t>складання</a:t>
            </a:r>
            <a:r>
              <a:rPr lang="ru-RU" dirty="0"/>
              <a:t> і передача </a:t>
            </a:r>
            <a:r>
              <a:rPr lang="ru-RU" dirty="0" err="1"/>
              <a:t>виписок</a:t>
            </a:r>
            <a:r>
              <a:rPr lang="ru-RU" dirty="0"/>
              <a:t> по </a:t>
            </a:r>
            <a:r>
              <a:rPr lang="ru-RU" dirty="0" err="1"/>
              <a:t>бюджетним</a:t>
            </a:r>
            <a:r>
              <a:rPr lang="ru-RU" dirty="0"/>
              <a:t> і не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рахунках</a:t>
            </a:r>
            <a:r>
              <a:rPr lang="ru-RU" dirty="0"/>
              <a:t>, </a:t>
            </a:r>
            <a:r>
              <a:rPr lang="ru-RU" dirty="0" err="1"/>
              <a:t>відкритих</a:t>
            </a:r>
            <a:r>
              <a:rPr lang="ru-RU" dirty="0"/>
              <a:t> в </a:t>
            </a:r>
            <a:r>
              <a:rPr lang="ru-RU" dirty="0" err="1"/>
              <a:t>органі</a:t>
            </a:r>
            <a:r>
              <a:rPr lang="ru-RU" dirty="0"/>
              <a:t> казначейства;</a:t>
            </a:r>
          </a:p>
          <a:p>
            <a:pPr algn="just"/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файлів</a:t>
            </a:r>
            <a:r>
              <a:rPr lang="ru-RU" dirty="0"/>
              <a:t> для </a:t>
            </a:r>
            <a:r>
              <a:rPr lang="ru-RU" dirty="0" err="1"/>
              <a:t>передачі</a:t>
            </a:r>
            <a:r>
              <a:rPr lang="ru-RU" dirty="0"/>
              <a:t> через АРМ НБУ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 в систему </a:t>
            </a:r>
            <a:r>
              <a:rPr lang="ru-RU" dirty="0" err="1"/>
              <a:t>міжбанківських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відкриття</a:t>
            </a:r>
            <a:r>
              <a:rPr lang="ru-RU" dirty="0"/>
              <a:t> і </a:t>
            </a:r>
            <a:r>
              <a:rPr lang="ru-RU" dirty="0" err="1"/>
              <a:t>закриття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у </a:t>
            </a:r>
            <a:r>
              <a:rPr lang="ru-RU" dirty="0" err="1"/>
              <a:t>Управліннях</a:t>
            </a:r>
            <a:r>
              <a:rPr lang="ru-RU" dirty="0"/>
              <a:t> Державного казначейства </a:t>
            </a:r>
            <a:r>
              <a:rPr lang="ru-RU" dirty="0" err="1"/>
              <a:t>України</a:t>
            </a:r>
            <a:r>
              <a:rPr lang="ru-RU" dirty="0"/>
              <a:t> для </a:t>
            </a:r>
            <a:r>
              <a:rPr lang="ru-RU" dirty="0" err="1"/>
              <a:t>зарахування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(</a:t>
            </a:r>
            <a:r>
              <a:rPr lang="ru-RU" dirty="0" err="1"/>
              <a:t>обов'язкових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) у </a:t>
            </a:r>
            <a:r>
              <a:rPr lang="ru-RU" dirty="0" err="1"/>
              <a:t>бюджети</a:t>
            </a:r>
            <a:r>
              <a:rPr lang="ru-RU" dirty="0"/>
              <a:t> та у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цільові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і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клієнтам</a:t>
            </a:r>
            <a:r>
              <a:rPr lang="ru-RU" dirty="0"/>
              <a:t> казначейства;</a:t>
            </a:r>
          </a:p>
          <a:p>
            <a:pPr algn="just"/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Плану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державного і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, </a:t>
            </a:r>
            <a:r>
              <a:rPr lang="ru-RU" dirty="0" err="1"/>
              <a:t>затвердженого</a:t>
            </a:r>
            <a:r>
              <a:rPr lang="ru-RU" dirty="0"/>
              <a:t> наказом Державного казначейства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28 листопаду 2000 року №119, у </a:t>
            </a:r>
            <a:r>
              <a:rPr lang="ru-RU" dirty="0" err="1"/>
              <a:t>розрізі</a:t>
            </a:r>
            <a:r>
              <a:rPr lang="ru-RU" dirty="0"/>
              <a:t> </a:t>
            </a:r>
            <a:r>
              <a:rPr lang="ru-RU" dirty="0" err="1"/>
              <a:t>кодів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</a:t>
            </a:r>
            <a:r>
              <a:rPr lang="ru-RU" dirty="0" err="1"/>
              <a:t>територій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у </a:t>
            </a:r>
            <a:r>
              <a:rPr lang="ru-RU" dirty="0" err="1"/>
              <a:t>державний</a:t>
            </a:r>
            <a:r>
              <a:rPr lang="ru-RU" dirty="0"/>
              <a:t> бюджет і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нормативів</a:t>
            </a:r>
            <a:r>
              <a:rPr lang="ru-RU" dirty="0"/>
              <a:t> </a:t>
            </a:r>
            <a:r>
              <a:rPr lang="ru-RU" dirty="0" err="1"/>
              <a:t>відрахувань</a:t>
            </a:r>
            <a:r>
              <a:rPr lang="ru-RU" dirty="0"/>
              <a:t>, </a:t>
            </a:r>
            <a:r>
              <a:rPr lang="ru-RU" dirty="0" err="1"/>
              <a:t>затверджених</a:t>
            </a:r>
            <a:r>
              <a:rPr lang="ru-RU" dirty="0"/>
              <a:t> Законом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Бюджетним</a:t>
            </a:r>
            <a:r>
              <a:rPr lang="ru-RU" dirty="0"/>
              <a:t> кодексом і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сесії</a:t>
            </a:r>
            <a:r>
              <a:rPr lang="ru-RU" dirty="0"/>
              <a:t> про </a:t>
            </a:r>
            <a:r>
              <a:rPr lang="ru-RU" dirty="0" err="1" smtClean="0"/>
              <a:t>місцевий</a:t>
            </a:r>
            <a:r>
              <a:rPr lang="ru-RU" dirty="0" err="1"/>
              <a:t>бюджет</a:t>
            </a:r>
            <a:r>
              <a:rPr lang="ru-RU" dirty="0"/>
              <a:t> і </a:t>
            </a:r>
            <a:r>
              <a:rPr lang="ru-RU" dirty="0" err="1"/>
              <a:t>перерахування</a:t>
            </a:r>
            <a:r>
              <a:rPr lang="ru-RU" dirty="0"/>
              <a:t> за </a:t>
            </a:r>
            <a:r>
              <a:rPr lang="ru-RU" dirty="0" err="1"/>
              <a:t>приналежністю</a:t>
            </a:r>
            <a:r>
              <a:rPr lang="ru-RU" dirty="0"/>
              <a:t> </a:t>
            </a:r>
            <a:r>
              <a:rPr lang="ru-RU" dirty="0" err="1"/>
              <a:t>розподілених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зайве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помилково</a:t>
            </a:r>
            <a:r>
              <a:rPr lang="ru-RU" dirty="0"/>
              <a:t> </a:t>
            </a:r>
            <a:r>
              <a:rPr lang="ru-RU" dirty="0" err="1"/>
              <a:t>сплачених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у бюджет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висновків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податкової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,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контроль за </a:t>
            </a:r>
            <a:r>
              <a:rPr lang="ru-RU" dirty="0" err="1"/>
              <a:t>нарахуванням</a:t>
            </a:r>
            <a:r>
              <a:rPr lang="ru-RU" dirty="0"/>
              <a:t> і </a:t>
            </a:r>
            <a:r>
              <a:rPr lang="ru-RU" dirty="0" err="1"/>
              <a:t>сплатою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податку</a:t>
            </a:r>
            <a:r>
              <a:rPr lang="ru-RU" dirty="0"/>
              <a:t> на </a:t>
            </a:r>
            <a:r>
              <a:rPr lang="ru-RU" dirty="0" err="1"/>
              <a:t>додану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висновків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податкової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і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щоденної</a:t>
            </a:r>
            <a:r>
              <a:rPr lang="ru-RU" dirty="0"/>
              <a:t>, </a:t>
            </a:r>
            <a:r>
              <a:rPr lang="ru-RU" dirty="0" err="1"/>
              <a:t>періодичної</a:t>
            </a:r>
            <a:r>
              <a:rPr lang="ru-RU" dirty="0"/>
              <a:t> і </a:t>
            </a:r>
            <a:r>
              <a:rPr lang="ru-RU" dirty="0" err="1"/>
              <a:t>річної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за доходами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кодів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відповідним</a:t>
            </a:r>
            <a:r>
              <a:rPr lang="ru-RU" dirty="0"/>
              <a:t> органам,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контроль за </a:t>
            </a:r>
            <a:r>
              <a:rPr lang="ru-RU" dirty="0" err="1"/>
              <a:t>нарахуванням</a:t>
            </a:r>
            <a:r>
              <a:rPr lang="ru-RU" dirty="0"/>
              <a:t> і </a:t>
            </a:r>
            <a:r>
              <a:rPr lang="ru-RU" dirty="0" err="1"/>
              <a:t>сплатою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у бюджет і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цільові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.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відповідним</a:t>
            </a:r>
            <a:r>
              <a:rPr lang="ru-RU" dirty="0"/>
              <a:t> органам,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контроль за </a:t>
            </a:r>
            <a:r>
              <a:rPr lang="ru-RU" dirty="0" err="1"/>
              <a:t>нарахуванням</a:t>
            </a:r>
            <a:r>
              <a:rPr lang="ru-RU" dirty="0"/>
              <a:t> і </a:t>
            </a:r>
            <a:r>
              <a:rPr lang="ru-RU" dirty="0" err="1"/>
              <a:t>сплатою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у бюджет і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цільові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форм,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відображають</a:t>
            </a:r>
            <a:r>
              <a:rPr lang="ru-RU" dirty="0"/>
              <a:t> стан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на </a:t>
            </a:r>
            <a:r>
              <a:rPr lang="ru-RU" dirty="0" err="1"/>
              <a:t>звітну</a:t>
            </a:r>
            <a:r>
              <a:rPr lang="ru-RU" dirty="0"/>
              <a:t> дату (баланс </a:t>
            </a:r>
            <a:r>
              <a:rPr lang="ru-RU" dirty="0" err="1"/>
              <a:t>денної</a:t>
            </a:r>
            <a:r>
              <a:rPr lang="ru-RU" dirty="0"/>
              <a:t>, </a:t>
            </a:r>
            <a:r>
              <a:rPr lang="ru-RU" dirty="0" err="1"/>
              <a:t>місячний</a:t>
            </a:r>
            <a:r>
              <a:rPr lang="ru-RU" dirty="0"/>
              <a:t>, </a:t>
            </a:r>
            <a:r>
              <a:rPr lang="ru-RU" dirty="0" err="1"/>
              <a:t>річний</a:t>
            </a:r>
            <a:r>
              <a:rPr lang="ru-RU" dirty="0"/>
              <a:t>, </a:t>
            </a:r>
            <a:r>
              <a:rPr lang="ru-RU" dirty="0" err="1"/>
              <a:t>оборотна-сальдові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перевірочні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9256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 smtClean="0"/>
              <a:t>Завдання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впровадження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сучасних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інформаційних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технологій</a:t>
            </a:r>
            <a:r>
              <a:rPr lang="ru-RU" sz="3200" dirty="0" smtClean="0"/>
              <a:t> у </a:t>
            </a:r>
            <a:r>
              <a:rPr lang="ru-RU" sz="3200" dirty="0" err="1" smtClean="0"/>
              <a:t>функціонування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Державної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казначейської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служби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України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64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1.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еволюційну</a:t>
            </a:r>
            <a:r>
              <a:rPr lang="ru-RU" dirty="0" smtClean="0"/>
              <a:t> </a:t>
            </a:r>
            <a:r>
              <a:rPr lang="ru-RU" dirty="0" err="1" smtClean="0"/>
              <a:t>модифікацію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інформаційно-телекомунікаційної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ДКСУ до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електронного</a:t>
            </a:r>
            <a:r>
              <a:rPr lang="ru-RU" dirty="0" smtClean="0"/>
              <a:t> казначейства (</a:t>
            </a:r>
            <a:r>
              <a:rPr lang="ru-RU" dirty="0" err="1" smtClean="0"/>
              <a:t>т.зв</a:t>
            </a:r>
            <a:r>
              <a:rPr lang="ru-RU" dirty="0" smtClean="0"/>
              <a:t>. «</a:t>
            </a:r>
            <a:r>
              <a:rPr lang="en-US" dirty="0" smtClean="0"/>
              <a:t>e-treasury»)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централізацією</a:t>
            </a:r>
            <a:r>
              <a:rPr lang="ru-RU" dirty="0" smtClean="0"/>
              <a:t> </a:t>
            </a:r>
            <a:r>
              <a:rPr lang="ru-RU" dirty="0" err="1" smtClean="0"/>
              <a:t>опрацювання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та з </a:t>
            </a:r>
            <a:r>
              <a:rPr lang="ru-RU" dirty="0" err="1" smtClean="0"/>
              <a:t>повноцінним</a:t>
            </a:r>
            <a:r>
              <a:rPr lang="ru-RU" dirty="0" smtClean="0"/>
              <a:t> </a:t>
            </a:r>
            <a:r>
              <a:rPr lang="ru-RU" dirty="0" err="1" smtClean="0"/>
              <a:t>внутрішнім</a:t>
            </a:r>
            <a:r>
              <a:rPr lang="ru-RU" dirty="0" smtClean="0"/>
              <a:t> та </a:t>
            </a:r>
            <a:r>
              <a:rPr lang="ru-RU" dirty="0" err="1" smtClean="0"/>
              <a:t>зовнішнім</a:t>
            </a:r>
            <a:r>
              <a:rPr lang="ru-RU" dirty="0" smtClean="0"/>
              <a:t> </a:t>
            </a:r>
            <a:r>
              <a:rPr lang="ru-RU" dirty="0" err="1" smtClean="0"/>
              <a:t>документообігом</a:t>
            </a:r>
            <a:r>
              <a:rPr lang="ru-RU" dirty="0" smtClean="0"/>
              <a:t> в </a:t>
            </a:r>
            <a:r>
              <a:rPr lang="ru-RU" dirty="0" err="1" smtClean="0"/>
              <a:t>електронній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, але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повною</a:t>
            </a:r>
            <a:r>
              <a:rPr lang="ru-RU" dirty="0" smtClean="0"/>
              <a:t> </a:t>
            </a:r>
            <a:r>
              <a:rPr lang="ru-RU" dirty="0" err="1" smtClean="0"/>
              <a:t>юридичною</a:t>
            </a:r>
            <a:r>
              <a:rPr lang="ru-RU" dirty="0" smtClean="0"/>
              <a:t> силою</a:t>
            </a:r>
          </a:p>
          <a:p>
            <a:pPr algn="just"/>
            <a:r>
              <a:rPr lang="ru-RU" dirty="0" smtClean="0"/>
              <a:t>2.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оптимізацію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</a:t>
            </a:r>
            <a:r>
              <a:rPr lang="ru-RU" dirty="0" err="1" smtClean="0"/>
              <a:t>розпорядників</a:t>
            </a:r>
            <a:r>
              <a:rPr lang="ru-RU" dirty="0" smtClean="0"/>
              <a:t> (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) та </a:t>
            </a:r>
            <a:r>
              <a:rPr lang="ru-RU" dirty="0" err="1" smtClean="0"/>
              <a:t>одержувачів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казначейства з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стабільних</a:t>
            </a:r>
            <a:r>
              <a:rPr lang="ru-RU" dirty="0" smtClean="0"/>
              <a:t> </a:t>
            </a:r>
            <a:r>
              <a:rPr lang="ru-RU" dirty="0" err="1" smtClean="0"/>
              <a:t>інструментів</a:t>
            </a:r>
            <a:r>
              <a:rPr lang="ru-RU" dirty="0" smtClean="0"/>
              <a:t> </a:t>
            </a:r>
            <a:r>
              <a:rPr lang="ru-RU" dirty="0" err="1" smtClean="0"/>
              <a:t>зв’язку</a:t>
            </a:r>
            <a:r>
              <a:rPr lang="ru-RU" dirty="0" smtClean="0"/>
              <a:t> та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інтернет-технологій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3. </a:t>
            </a:r>
            <a:r>
              <a:rPr lang="ru-RU" dirty="0" err="1" smtClean="0"/>
              <a:t>Суттєву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зосередити</a:t>
            </a:r>
            <a:r>
              <a:rPr lang="ru-RU" dirty="0" smtClean="0"/>
              <a:t> на </a:t>
            </a:r>
            <a:r>
              <a:rPr lang="ru-RU" dirty="0" err="1" smtClean="0"/>
              <a:t>посиленні</a:t>
            </a:r>
            <a:r>
              <a:rPr lang="ru-RU" dirty="0" smtClean="0"/>
              <a:t> </a:t>
            </a:r>
            <a:r>
              <a:rPr lang="ru-RU" dirty="0" err="1" smtClean="0"/>
              <a:t>інформаційної</a:t>
            </a:r>
            <a:r>
              <a:rPr lang="ru-RU" dirty="0" smtClean="0"/>
              <a:t>, а </a:t>
            </a:r>
            <a:r>
              <a:rPr lang="ru-RU" dirty="0" err="1" smtClean="0"/>
              <a:t>відтак</a:t>
            </a:r>
            <a:r>
              <a:rPr lang="ru-RU" dirty="0" smtClean="0"/>
              <a:t> і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4. </a:t>
            </a:r>
            <a:r>
              <a:rPr lang="ru-RU" dirty="0" err="1" smtClean="0"/>
              <a:t>Мінімізувати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впровадженням</a:t>
            </a:r>
            <a:r>
              <a:rPr lang="ru-RU" dirty="0" smtClean="0"/>
              <a:t> і </a:t>
            </a:r>
            <a:r>
              <a:rPr lang="ru-RU" dirty="0" err="1" smtClean="0"/>
              <a:t>підтриманням</a:t>
            </a:r>
            <a:r>
              <a:rPr lang="ru-RU" dirty="0" smtClean="0"/>
              <a:t> </a:t>
            </a:r>
            <a:r>
              <a:rPr lang="ru-RU" dirty="0" err="1" smtClean="0"/>
              <a:t>функціональності</a:t>
            </a:r>
            <a:r>
              <a:rPr lang="ru-RU" dirty="0" smtClean="0"/>
              <a:t>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ДКСУ. </a:t>
            </a:r>
          </a:p>
          <a:p>
            <a:pPr algn="just"/>
            <a:r>
              <a:rPr lang="ru-RU" dirty="0" smtClean="0"/>
              <a:t>5. </a:t>
            </a:r>
            <a:r>
              <a:rPr lang="ru-RU" dirty="0" err="1" smtClean="0"/>
              <a:t>Здійснити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повноцінного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та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документообігу</a:t>
            </a:r>
            <a:r>
              <a:rPr lang="ru-RU" dirty="0" smtClean="0"/>
              <a:t> в </a:t>
            </a:r>
            <a:r>
              <a:rPr lang="ru-RU" dirty="0" err="1" smtClean="0"/>
              <a:t>електронній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з </a:t>
            </a:r>
            <a:r>
              <a:rPr lang="ru-RU" dirty="0" err="1" smtClean="0"/>
              <a:t>повноцінною</a:t>
            </a:r>
            <a:r>
              <a:rPr lang="ru-RU" dirty="0" smtClean="0"/>
              <a:t> </a:t>
            </a:r>
            <a:r>
              <a:rPr lang="ru-RU" dirty="0" err="1" smtClean="0"/>
              <a:t>юридичної</a:t>
            </a:r>
            <a:r>
              <a:rPr lang="ru-RU" dirty="0" smtClean="0"/>
              <a:t> силою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електронного</a:t>
            </a:r>
            <a:r>
              <a:rPr lang="ru-RU" dirty="0" smtClean="0"/>
              <a:t> цифрового </a:t>
            </a:r>
            <a:r>
              <a:rPr lang="ru-RU" dirty="0" err="1" smtClean="0"/>
              <a:t>підпису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інтеграцію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електронного</a:t>
            </a:r>
            <a:r>
              <a:rPr lang="ru-RU" dirty="0" smtClean="0"/>
              <a:t> казначейства до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електронного</a:t>
            </a:r>
            <a:r>
              <a:rPr lang="ru-RU" dirty="0" smtClean="0"/>
              <a:t> уряду («</a:t>
            </a:r>
            <a:r>
              <a:rPr lang="en-US" dirty="0" smtClean="0"/>
              <a:t>e-treasury» – «e-government»). </a:t>
            </a:r>
            <a:endParaRPr lang="uk-UA" dirty="0" smtClean="0"/>
          </a:p>
          <a:p>
            <a:pPr algn="just"/>
            <a:r>
              <a:rPr lang="en-US" dirty="0" smtClean="0"/>
              <a:t>6. </a:t>
            </a:r>
            <a:r>
              <a:rPr lang="ru-RU" dirty="0" err="1" smtClean="0"/>
              <a:t>Максимізувати</a:t>
            </a:r>
            <a:r>
              <a:rPr lang="ru-RU" dirty="0" smtClean="0"/>
              <a:t> простоту </a:t>
            </a:r>
            <a:r>
              <a:rPr lang="ru-RU" dirty="0" err="1" smtClean="0"/>
              <a:t>роботи</a:t>
            </a:r>
            <a:r>
              <a:rPr lang="ru-RU" dirty="0" smtClean="0"/>
              <a:t> та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адміністрування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22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Основу </a:t>
            </a:r>
            <a:r>
              <a:rPr lang="ru-RU" dirty="0" err="1"/>
              <a:t>інформаційно-довідникового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класифікатори</a:t>
            </a:r>
            <a:r>
              <a:rPr lang="ru-RU" dirty="0"/>
              <a:t> та </a:t>
            </a:r>
            <a:r>
              <a:rPr lang="ru-RU" dirty="0" err="1"/>
              <a:t>довідники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реєстр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(ЄДРПОУ);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класифікатор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народного </a:t>
            </a:r>
            <a:r>
              <a:rPr lang="ru-RU" dirty="0" err="1"/>
              <a:t>господарства</a:t>
            </a:r>
            <a:r>
              <a:rPr lang="ru-RU" dirty="0"/>
              <a:t> (ЗКГНГ);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Класифікатор</a:t>
            </a:r>
            <a:r>
              <a:rPr lang="ru-RU" dirty="0"/>
              <a:t> форм </a:t>
            </a:r>
            <a:r>
              <a:rPr lang="ru-RU" dirty="0" err="1"/>
              <a:t>власності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(УКФГ);</a:t>
            </a:r>
          </a:p>
          <a:p>
            <a:pPr marL="0" indent="0">
              <a:buNone/>
            </a:pPr>
            <a:r>
              <a:rPr lang="ru-RU" dirty="0"/>
              <a:t>• Система </a:t>
            </a:r>
            <a:r>
              <a:rPr lang="ru-RU" dirty="0" err="1"/>
              <a:t>позначень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державного </a:t>
            </a:r>
            <a:r>
              <a:rPr lang="ru-RU" dirty="0" err="1"/>
              <a:t>управління</a:t>
            </a:r>
            <a:r>
              <a:rPr lang="ru-RU" dirty="0"/>
              <a:t> (СПОДУ);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Класифікатор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(УКВЕД);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Класифікатор</a:t>
            </a:r>
            <a:r>
              <a:rPr lang="ru-RU" dirty="0"/>
              <a:t> </a:t>
            </a:r>
            <a:r>
              <a:rPr lang="ru-RU" dirty="0" err="1"/>
              <a:t>організаційно-правових</a:t>
            </a:r>
            <a:r>
              <a:rPr lang="ru-RU" dirty="0"/>
              <a:t> форм </a:t>
            </a:r>
            <a:r>
              <a:rPr lang="ru-RU" dirty="0" err="1"/>
              <a:t>господарювання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(КОПФГ);</a:t>
            </a:r>
          </a:p>
          <a:p>
            <a:pPr marL="0" indent="0">
              <a:buNone/>
            </a:pPr>
            <a:r>
              <a:rPr lang="ru-RU" dirty="0"/>
              <a:t>• Стандартна </a:t>
            </a:r>
            <a:r>
              <a:rPr lang="ru-RU" dirty="0" err="1"/>
              <a:t>галузева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(УСГК);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Класифікатор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Класифікатор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0805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Електронний</a:t>
            </a:r>
            <a:r>
              <a:rPr lang="ru-RU" dirty="0" smtClean="0"/>
              <a:t> </a:t>
            </a:r>
            <a:r>
              <a:rPr lang="ru-RU" dirty="0" err="1" smtClean="0"/>
              <a:t>цифровий</a:t>
            </a:r>
            <a:r>
              <a:rPr lang="ru-RU" dirty="0" smtClean="0"/>
              <a:t> </a:t>
            </a:r>
            <a:r>
              <a:rPr lang="ru-RU" dirty="0" err="1" smtClean="0"/>
              <a:t>підпис</a:t>
            </a:r>
            <a:r>
              <a:rPr lang="ru-RU" dirty="0" smtClean="0"/>
              <a:t> (ЕЦП)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13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програмно-криптографічний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перевірку</a:t>
            </a:r>
            <a:r>
              <a:rPr lang="ru-RU" dirty="0" smtClean="0"/>
              <a:t> </a:t>
            </a:r>
            <a:r>
              <a:rPr lang="ru-RU" dirty="0" err="1" smtClean="0"/>
              <a:t>цілісності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конфіденційність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встановлення</a:t>
            </a:r>
            <a:r>
              <a:rPr lang="ru-RU" dirty="0" smtClean="0"/>
              <a:t> особи,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відправила</a:t>
            </a:r>
            <a:r>
              <a:rPr lang="ru-RU" dirty="0" smtClean="0"/>
              <a:t> документ. </a:t>
            </a:r>
          </a:p>
          <a:p>
            <a:pPr marL="0" indent="0">
              <a:buNone/>
            </a:pPr>
            <a:r>
              <a:rPr lang="ru-RU" b="1" dirty="0" err="1" smtClean="0"/>
              <a:t>Використання</a:t>
            </a:r>
            <a:r>
              <a:rPr lang="ru-RU" b="1" dirty="0" smtClean="0"/>
              <a:t> ЕЦП </a:t>
            </a:r>
            <a:r>
              <a:rPr lang="ru-RU" b="1" dirty="0" err="1" smtClean="0"/>
              <a:t>дозволяє</a:t>
            </a:r>
            <a:r>
              <a:rPr lang="ru-RU" b="1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скоротити</a:t>
            </a:r>
            <a:r>
              <a:rPr lang="ru-RU" dirty="0" smtClean="0"/>
              <a:t> час,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витрачається</a:t>
            </a:r>
            <a:r>
              <a:rPr lang="ru-RU" dirty="0" smtClean="0"/>
              <a:t> на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і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документацією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удосконалити</a:t>
            </a:r>
            <a:r>
              <a:rPr lang="ru-RU" dirty="0" smtClean="0"/>
              <a:t> і </a:t>
            </a:r>
            <a:r>
              <a:rPr lang="ru-RU" dirty="0" err="1" smtClean="0"/>
              <a:t>здешевити</a:t>
            </a:r>
            <a:r>
              <a:rPr lang="ru-RU" dirty="0" smtClean="0"/>
              <a:t> процедуру </a:t>
            </a:r>
            <a:r>
              <a:rPr lang="ru-RU" dirty="0" err="1" smtClean="0"/>
              <a:t>підготовки</a:t>
            </a:r>
            <a:r>
              <a:rPr lang="ru-RU" dirty="0" smtClean="0"/>
              <a:t>, доставки, </a:t>
            </a:r>
            <a:r>
              <a:rPr lang="ru-RU" dirty="0" err="1" smtClean="0"/>
              <a:t>обліку</a:t>
            </a:r>
            <a:r>
              <a:rPr lang="ru-RU" dirty="0" smtClean="0"/>
              <a:t> і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гарантувати</a:t>
            </a:r>
            <a:r>
              <a:rPr lang="ru-RU" dirty="0" smtClean="0"/>
              <a:t> </a:t>
            </a:r>
            <a:r>
              <a:rPr lang="ru-RU" dirty="0" err="1" smtClean="0"/>
              <a:t>достовірність</a:t>
            </a:r>
            <a:r>
              <a:rPr lang="ru-RU" dirty="0" smtClean="0"/>
              <a:t> </a:t>
            </a:r>
            <a:r>
              <a:rPr lang="ru-RU" dirty="0" err="1" smtClean="0"/>
              <a:t>документації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мінімізувати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втрат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конфіденційності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2350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казначейства на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</a:t>
            </a:r>
            <a:r>
              <a:rPr lang="ru-RU" dirty="0" err="1" smtClean="0"/>
              <a:t>управління</a:t>
            </a:r>
            <a:r>
              <a:rPr lang="ru-RU" dirty="0" smtClean="0"/>
              <a:t> та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державного </a:t>
            </a:r>
            <a:r>
              <a:rPr lang="ru-RU" dirty="0" err="1" smtClean="0"/>
              <a:t>внутрішнього</a:t>
            </a:r>
            <a:r>
              <a:rPr lang="ru-RU" dirty="0" smtClean="0"/>
              <a:t> боргу;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повна</a:t>
            </a:r>
            <a:r>
              <a:rPr lang="ru-RU" dirty="0" smtClean="0"/>
              <a:t> </a:t>
            </a:r>
            <a:r>
              <a:rPr lang="ru-RU" dirty="0" err="1" smtClean="0"/>
              <a:t>відповідність</a:t>
            </a:r>
            <a:r>
              <a:rPr lang="ru-RU" dirty="0" smtClean="0"/>
              <a:t> </a:t>
            </a:r>
            <a:r>
              <a:rPr lang="ru-RU" dirty="0" err="1" smtClean="0"/>
              <a:t>діючої</a:t>
            </a:r>
            <a:r>
              <a:rPr lang="ru-RU" dirty="0" smtClean="0"/>
              <a:t> нормативно-</a:t>
            </a:r>
            <a:r>
              <a:rPr lang="ru-RU" dirty="0" err="1" smtClean="0"/>
              <a:t>законодавчої</a:t>
            </a:r>
            <a:r>
              <a:rPr lang="ru-RU" dirty="0" smtClean="0"/>
              <a:t> </a:t>
            </a:r>
            <a:r>
              <a:rPr lang="ru-RU" dirty="0" err="1" smtClean="0"/>
              <a:t>практиці</a:t>
            </a:r>
            <a:r>
              <a:rPr lang="ru-RU" dirty="0" smtClean="0"/>
              <a:t> і </a:t>
            </a:r>
            <a:r>
              <a:rPr lang="ru-RU" dirty="0" err="1" smtClean="0"/>
              <a:t>вимогам</a:t>
            </a:r>
            <a:r>
              <a:rPr lang="ru-RU" dirty="0" smtClean="0"/>
              <a:t>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фінансів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</a:t>
            </a:r>
            <a:r>
              <a:rPr lang="ru-RU" dirty="0" err="1" smtClean="0"/>
              <a:t>конфіденційної</a:t>
            </a:r>
            <a:r>
              <a:rPr lang="ru-RU" dirty="0" smtClean="0"/>
              <a:t> і </a:t>
            </a:r>
            <a:r>
              <a:rPr lang="ru-RU" dirty="0" err="1" smtClean="0"/>
              <a:t>таємної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компетентних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5185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79460"/>
            <a:ext cx="10095170" cy="352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170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dirty="0" err="1" smtClean="0"/>
              <a:t>Автоматизована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інформаційна</a:t>
            </a:r>
            <a:r>
              <a:rPr lang="ru-RU" sz="2400" dirty="0" smtClean="0"/>
              <a:t> система казначейства на Державному </a:t>
            </a:r>
            <a:r>
              <a:rPr lang="ru-RU" sz="2400" dirty="0" err="1" smtClean="0"/>
              <a:t>рівні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програмним</a:t>
            </a:r>
            <a:r>
              <a:rPr lang="ru-RU" sz="2400" dirty="0" smtClean="0"/>
              <a:t> комплексом АС «Є-Казна», яка </a:t>
            </a:r>
            <a:r>
              <a:rPr lang="ru-RU" sz="2400" dirty="0" err="1" smtClean="0"/>
              <a:t>розроблена</a:t>
            </a:r>
            <a:r>
              <a:rPr lang="ru-RU" sz="2400" dirty="0" smtClean="0"/>
              <a:t> та введена з початку 2014 року для </a:t>
            </a:r>
            <a:r>
              <a:rPr lang="ru-RU" sz="2400" dirty="0" err="1" smtClean="0"/>
              <a:t>обліку</a:t>
            </a:r>
            <a:r>
              <a:rPr lang="ru-RU" sz="2400" dirty="0" smtClean="0"/>
              <a:t> </a:t>
            </a:r>
            <a:r>
              <a:rPr lang="ru-RU" sz="2400" dirty="0" err="1" smtClean="0"/>
              <a:t>доходів</a:t>
            </a:r>
            <a:r>
              <a:rPr lang="ru-RU" sz="2400" dirty="0" smtClean="0"/>
              <a:t> Державного бюджету, </a:t>
            </a:r>
            <a:r>
              <a:rPr lang="ru-RU" sz="2400" dirty="0" err="1" smtClean="0"/>
              <a:t>адміністрування</a:t>
            </a:r>
            <a:r>
              <a:rPr lang="ru-RU" sz="2400" dirty="0" smtClean="0"/>
              <a:t> і </a:t>
            </a:r>
            <a:r>
              <a:rPr lang="ru-RU" sz="2400" dirty="0" err="1" smtClean="0"/>
              <a:t>розподілу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податків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бюджетами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рівнів</a:t>
            </a:r>
            <a:r>
              <a:rPr lang="ru-RU" sz="2400" dirty="0" smtClean="0"/>
              <a:t>. </a:t>
            </a:r>
            <a:r>
              <a:rPr lang="ru-RU" sz="2400" dirty="0" err="1" smtClean="0"/>
              <a:t>Основними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функціональними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перевагами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даного</a:t>
            </a:r>
            <a:r>
              <a:rPr lang="ru-RU" sz="2400" dirty="0" smtClean="0"/>
              <a:t> комплексу є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характеристики: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98451"/>
            <a:ext cx="10515600" cy="39785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з </a:t>
            </a:r>
            <a:r>
              <a:rPr lang="ru-RU" dirty="0" err="1" smtClean="0"/>
              <a:t>розрахунково-платіжною</a:t>
            </a:r>
            <a:r>
              <a:rPr lang="ru-RU" dirty="0" smtClean="0"/>
              <a:t> системою НБУ та </a:t>
            </a:r>
            <a:r>
              <a:rPr lang="ru-RU" dirty="0" err="1" smtClean="0"/>
              <a:t>інформаційною</a:t>
            </a:r>
            <a:r>
              <a:rPr lang="ru-RU" dirty="0" smtClean="0"/>
              <a:t> системою </a:t>
            </a:r>
            <a:r>
              <a:rPr lang="ru-RU" dirty="0" err="1" smtClean="0"/>
              <a:t>податкової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- в основу </a:t>
            </a:r>
            <a:r>
              <a:rPr lang="ru-RU" dirty="0" err="1" smtClean="0"/>
              <a:t>покладена</a:t>
            </a:r>
            <a:r>
              <a:rPr lang="ru-RU" dirty="0" smtClean="0"/>
              <a:t> </a:t>
            </a:r>
            <a:r>
              <a:rPr lang="ru-RU" dirty="0" err="1" smtClean="0"/>
              <a:t>єдина</a:t>
            </a:r>
            <a:r>
              <a:rPr lang="ru-RU" dirty="0" smtClean="0"/>
              <a:t> </a:t>
            </a:r>
            <a:r>
              <a:rPr lang="ru-RU" dirty="0" err="1" smtClean="0"/>
              <a:t>депозитарна</a:t>
            </a:r>
            <a:r>
              <a:rPr lang="ru-RU" dirty="0" smtClean="0"/>
              <a:t> система </a:t>
            </a:r>
            <a:r>
              <a:rPr lang="ru-RU" dirty="0" err="1" smtClean="0"/>
              <a:t>органів</a:t>
            </a:r>
            <a:r>
              <a:rPr lang="ru-RU" dirty="0" smtClean="0"/>
              <a:t> державного казначейства, </a:t>
            </a:r>
            <a:r>
              <a:rPr lang="ru-RU" dirty="0" err="1" smtClean="0"/>
              <a:t>інтегрована</a:t>
            </a:r>
            <a:r>
              <a:rPr lang="ru-RU" dirty="0" smtClean="0"/>
              <a:t> з </a:t>
            </a:r>
            <a:r>
              <a:rPr lang="ru-RU" dirty="0" err="1" smtClean="0"/>
              <a:t>фондовим</a:t>
            </a:r>
            <a:r>
              <a:rPr lang="ru-RU" dirty="0" smtClean="0"/>
              <a:t> ринком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паперів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-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в </a:t>
            </a:r>
            <a:r>
              <a:rPr lang="ru-RU" dirty="0" err="1" smtClean="0"/>
              <a:t>комплексі</a:t>
            </a:r>
            <a:r>
              <a:rPr lang="ru-RU" dirty="0" smtClean="0"/>
              <a:t> з </a:t>
            </a:r>
            <a:r>
              <a:rPr lang="ru-RU" dirty="0" err="1" smtClean="0"/>
              <a:t>міжбанківською</a:t>
            </a:r>
            <a:r>
              <a:rPr lang="ru-RU" dirty="0" smtClean="0"/>
              <a:t> </a:t>
            </a:r>
            <a:r>
              <a:rPr lang="ru-RU" dirty="0" err="1" smtClean="0"/>
              <a:t>платіжно-розрахунковою</a:t>
            </a:r>
            <a:r>
              <a:rPr lang="ru-RU" dirty="0" smtClean="0"/>
              <a:t> системою;</a:t>
            </a:r>
          </a:p>
          <a:p>
            <a:pPr algn="just"/>
            <a:r>
              <a:rPr lang="ru-RU" dirty="0" smtClean="0"/>
              <a:t>- </a:t>
            </a:r>
            <a:r>
              <a:rPr lang="ru-RU" dirty="0" err="1" smtClean="0"/>
              <a:t>можливість</a:t>
            </a:r>
            <a:r>
              <a:rPr lang="ru-RU" dirty="0" smtClean="0"/>
              <a:t> поточного і оперативного контролю над </a:t>
            </a:r>
            <a:r>
              <a:rPr lang="ru-RU" dirty="0" err="1" smtClean="0"/>
              <a:t>цільовим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-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і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державного </a:t>
            </a:r>
            <a:r>
              <a:rPr lang="ru-RU" dirty="0" err="1" smtClean="0"/>
              <a:t>внутрішнього</a:t>
            </a:r>
            <a:r>
              <a:rPr lang="ru-RU" dirty="0" smtClean="0"/>
              <a:t> боргу;</a:t>
            </a:r>
          </a:p>
          <a:p>
            <a:pPr algn="just"/>
            <a:r>
              <a:rPr lang="ru-RU" dirty="0" smtClean="0"/>
              <a:t>-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конфіденційності</a:t>
            </a:r>
            <a:r>
              <a:rPr lang="ru-RU" dirty="0" smtClean="0"/>
              <a:t> </a:t>
            </a:r>
            <a:r>
              <a:rPr lang="ru-RU" dirty="0" err="1" smtClean="0"/>
              <a:t>секретної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та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9526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err="1" smtClean="0"/>
              <a:t>Основне</a:t>
            </a:r>
            <a:r>
              <a:rPr lang="ru-RU" sz="4000" dirty="0" smtClean="0"/>
              <a:t> </a:t>
            </a:r>
            <a:r>
              <a:rPr lang="ru-RU" sz="4000" dirty="0" err="1" smtClean="0"/>
              <a:t>призначення</a:t>
            </a:r>
            <a:r>
              <a:rPr lang="ru-RU" sz="4000" dirty="0" smtClean="0"/>
              <a:t> АІС «Є-Казна» </a:t>
            </a:r>
            <a:r>
              <a:rPr lang="ru-RU" sz="4000" dirty="0" err="1" smtClean="0"/>
              <a:t>полягає</a:t>
            </a:r>
            <a:r>
              <a:rPr lang="ru-RU" sz="4000" dirty="0" smtClean="0"/>
              <a:t> в </a:t>
            </a:r>
            <a:r>
              <a:rPr lang="ru-RU" sz="4000" dirty="0" err="1" smtClean="0"/>
              <a:t>автоматизації</a:t>
            </a:r>
            <a:r>
              <a:rPr lang="ru-RU" sz="4000" dirty="0" smtClean="0"/>
              <a:t> таких </a:t>
            </a:r>
            <a:r>
              <a:rPr lang="ru-RU" sz="4000" dirty="0" err="1" smtClean="0"/>
              <a:t>завдань</a:t>
            </a:r>
            <a:r>
              <a:rPr lang="ru-RU" sz="4000" dirty="0" smtClean="0"/>
              <a:t> </a:t>
            </a:r>
            <a:r>
              <a:rPr lang="ru-RU" sz="4000" dirty="0" err="1" smtClean="0"/>
              <a:t>касового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обслуговування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виконання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бюджетів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56817"/>
            <a:ext cx="10515600" cy="3920146"/>
          </a:xfrm>
        </p:spPr>
        <p:txBody>
          <a:bodyPr/>
          <a:lstStyle/>
          <a:p>
            <a:r>
              <a:rPr lang="ru-RU" dirty="0" err="1" smtClean="0"/>
              <a:t>облік</a:t>
            </a:r>
            <a:r>
              <a:rPr lang="ru-RU" dirty="0" smtClean="0"/>
              <a:t> і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надходжень</a:t>
            </a:r>
            <a:r>
              <a:rPr lang="ru-RU" dirty="0" smtClean="0"/>
              <a:t> в </a:t>
            </a:r>
            <a:r>
              <a:rPr lang="ru-RU" dirty="0" err="1" smtClean="0"/>
              <a:t>бюджетну</a:t>
            </a:r>
            <a:r>
              <a:rPr lang="ru-RU" dirty="0" smtClean="0"/>
              <a:t> систему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дохідної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отриманих</a:t>
            </a:r>
            <a:r>
              <a:rPr lang="ru-RU" dirty="0" smtClean="0"/>
              <a:t> </a:t>
            </a:r>
            <a:r>
              <a:rPr lang="ru-RU" dirty="0" err="1" smtClean="0"/>
              <a:t>державними</a:t>
            </a:r>
            <a:r>
              <a:rPr lang="ru-RU" dirty="0" smtClean="0"/>
              <a:t> </a:t>
            </a:r>
            <a:r>
              <a:rPr lang="ru-RU" dirty="0" err="1" smtClean="0"/>
              <a:t>бюджетними</a:t>
            </a:r>
            <a:r>
              <a:rPr lang="ru-RU" dirty="0" smtClean="0"/>
              <a:t> </a:t>
            </a:r>
            <a:r>
              <a:rPr lang="ru-RU" dirty="0" err="1" smtClean="0"/>
              <a:t>установами</a:t>
            </a:r>
            <a:r>
              <a:rPr lang="ru-RU" dirty="0" smtClean="0"/>
              <a:t>,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казначейського</a:t>
            </a:r>
            <a:r>
              <a:rPr lang="ru-RU" dirty="0" smtClean="0"/>
              <a:t> </a:t>
            </a:r>
            <a:r>
              <a:rPr lang="ru-RU" dirty="0" err="1" smtClean="0"/>
              <a:t>рахунку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надходжень</a:t>
            </a:r>
            <a:r>
              <a:rPr lang="ru-RU" dirty="0" smtClean="0"/>
              <a:t> </a:t>
            </a:r>
            <a:r>
              <a:rPr lang="ru-RU" dirty="0" err="1" smtClean="0"/>
              <a:t>митних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платежів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зовнішньоекономічної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на </a:t>
            </a:r>
            <a:r>
              <a:rPr lang="ru-RU" dirty="0" err="1" smtClean="0"/>
              <a:t>казначейських</a:t>
            </a:r>
            <a:r>
              <a:rPr lang="ru-RU" dirty="0" smtClean="0"/>
              <a:t> </a:t>
            </a:r>
            <a:r>
              <a:rPr lang="ru-RU" dirty="0" err="1" smtClean="0"/>
              <a:t>рахунках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31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3632"/>
          </a:xfrm>
        </p:spPr>
        <p:txBody>
          <a:bodyPr>
            <a:normAutofit fontScale="90000"/>
          </a:bodyPr>
          <a:lstStyle/>
          <a:p>
            <a:r>
              <a:rPr lang="ru-RU" sz="2400" dirty="0" err="1" smtClean="0"/>
              <a:t>Завдання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касового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обслуговування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бюджетів</a:t>
            </a:r>
            <a:r>
              <a:rPr lang="ru-RU" sz="2400" dirty="0" smtClean="0"/>
              <a:t> в АІС «Є-Казна»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6741" y="758758"/>
            <a:ext cx="6214928" cy="22426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6741" y="3001429"/>
            <a:ext cx="6214928" cy="357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196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07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джерелами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в АІАС ДПА </a:t>
            </a:r>
            <a:r>
              <a:rPr lang="ru-RU" dirty="0" err="1"/>
              <a:t>України</a:t>
            </a:r>
            <a:r>
              <a:rPr lang="ru-RU" dirty="0"/>
              <a:t> є: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Платник</a:t>
            </a:r>
            <a:r>
              <a:rPr lang="ru-RU" dirty="0"/>
              <a:t>: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декларацію</a:t>
            </a:r>
            <a:r>
              <a:rPr lang="ru-RU" dirty="0"/>
              <a:t>, </a:t>
            </a:r>
            <a:r>
              <a:rPr lang="ru-RU" dirty="0" err="1"/>
              <a:t>звітність</a:t>
            </a:r>
            <a:r>
              <a:rPr lang="ru-RU" dirty="0"/>
              <a:t> та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про </a:t>
            </a:r>
            <a:r>
              <a:rPr lang="ru-RU" dirty="0" err="1"/>
              <a:t>виконані</a:t>
            </a:r>
            <a:r>
              <a:rPr lang="ru-RU" dirty="0"/>
              <a:t> </a:t>
            </a:r>
            <a:r>
              <a:rPr lang="ru-RU" dirty="0" err="1"/>
              <a:t>перерахування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;</a:t>
            </a:r>
          </a:p>
          <a:p>
            <a:r>
              <a:rPr lang="ru-RU" dirty="0" smtClean="0"/>
              <a:t>Банк</a:t>
            </a:r>
            <a:r>
              <a:rPr lang="ru-RU" dirty="0"/>
              <a:t>: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закриття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файлом типу </a:t>
            </a:r>
            <a:r>
              <a:rPr lang="en-US" dirty="0"/>
              <a:t>F, </a:t>
            </a:r>
            <a:r>
              <a:rPr lang="ru-RU" dirty="0"/>
              <a:t>про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до </a:t>
            </a:r>
            <a:r>
              <a:rPr lang="ru-RU" dirty="0" err="1"/>
              <a:t>держбюджету</a:t>
            </a:r>
            <a:r>
              <a:rPr lang="ru-RU" dirty="0"/>
              <a:t> файлом типу В, про обороти на </a:t>
            </a:r>
            <a:r>
              <a:rPr lang="ru-RU" dirty="0" err="1"/>
              <a:t>рахунках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файлом типу </a:t>
            </a:r>
            <a:r>
              <a:rPr lang="en-US" dirty="0"/>
              <a:t>D.</a:t>
            </a:r>
          </a:p>
          <a:p>
            <a:r>
              <a:rPr lang="ru-RU" dirty="0" err="1" smtClean="0"/>
              <a:t>Фінвідділ</a:t>
            </a:r>
            <a:r>
              <a:rPr lang="ru-RU" dirty="0"/>
              <a:t>: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розприділення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: бюджетами.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94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ДПА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Арбітражному</a:t>
            </a:r>
            <a:r>
              <a:rPr lang="ru-RU" dirty="0"/>
              <a:t> суду;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Податковій</a:t>
            </a:r>
            <a:r>
              <a:rPr lang="ru-RU" dirty="0"/>
              <a:t> </a:t>
            </a:r>
            <a:r>
              <a:rPr lang="ru-RU" dirty="0" err="1" smtClean="0"/>
              <a:t>поліції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Прокуратурі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Держкомстату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митній</a:t>
            </a:r>
            <a:r>
              <a:rPr lang="ru-RU" dirty="0"/>
              <a:t> </a:t>
            </a:r>
            <a:r>
              <a:rPr lang="ru-RU" dirty="0" err="1"/>
              <a:t>службі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6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інформаційне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в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податкових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покладається</a:t>
            </a:r>
            <a:r>
              <a:rPr lang="ru-RU" dirty="0"/>
              <a:t> на </a:t>
            </a:r>
            <a:r>
              <a:rPr lang="ru-RU" dirty="0" err="1"/>
              <a:t>найнижчий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- </a:t>
            </a:r>
            <a:r>
              <a:rPr lang="ru-RU" dirty="0" err="1"/>
              <a:t>місцеві</a:t>
            </a:r>
            <a:r>
              <a:rPr lang="ru-RU" dirty="0"/>
              <a:t>, </a:t>
            </a:r>
            <a:r>
              <a:rPr lang="ru-RU" dirty="0" err="1"/>
              <a:t>районні</a:t>
            </a:r>
            <a:r>
              <a:rPr lang="ru-RU" dirty="0"/>
              <a:t> ДПА. </a:t>
            </a: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первинна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, яка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безпосередньою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 з </a:t>
            </a:r>
            <a:r>
              <a:rPr lang="ru-RU" dirty="0" err="1"/>
              <a:t>платниками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</a:t>
            </a:r>
            <a:r>
              <a:rPr lang="ru-RU" dirty="0" err="1"/>
              <a:t>юридичними</a:t>
            </a:r>
            <a:r>
              <a:rPr lang="ru-RU" dirty="0"/>
              <a:t> та </a:t>
            </a:r>
            <a:r>
              <a:rPr lang="ru-RU" dirty="0" err="1"/>
              <a:t>фізичними</a:t>
            </a:r>
            <a:r>
              <a:rPr lang="ru-RU" dirty="0"/>
              <a:t> особами. </a:t>
            </a:r>
            <a:r>
              <a:rPr lang="ru-RU" dirty="0" err="1"/>
              <a:t>Існує</a:t>
            </a:r>
            <a:r>
              <a:rPr lang="ru-RU" dirty="0"/>
              <a:t> проблема </a:t>
            </a:r>
            <a:r>
              <a:rPr lang="ru-RU" dirty="0" err="1"/>
              <a:t>вертикальних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у межах </a:t>
            </a:r>
            <a:r>
              <a:rPr lang="ru-RU" dirty="0" err="1"/>
              <a:t>податкових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автоматизованими</a:t>
            </a:r>
            <a:r>
              <a:rPr lang="ru-RU" dirty="0"/>
              <a:t> </a:t>
            </a:r>
            <a:r>
              <a:rPr lang="ru-RU" dirty="0" err="1"/>
              <a:t>банківськими</a:t>
            </a:r>
            <a:r>
              <a:rPr lang="ru-RU" dirty="0"/>
              <a:t> системами, </a:t>
            </a:r>
            <a:r>
              <a:rPr lang="ru-RU" dirty="0" err="1"/>
              <a:t>автоматизованими</a:t>
            </a:r>
            <a:r>
              <a:rPr lang="ru-RU" dirty="0"/>
              <a:t> системами </a:t>
            </a:r>
            <a:r>
              <a:rPr lang="ru-RU" dirty="0" err="1"/>
              <a:t>Держказна-чейства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, Державного </a:t>
            </a:r>
            <a:r>
              <a:rPr lang="ru-RU" dirty="0" err="1"/>
              <a:t>комітету</a:t>
            </a:r>
            <a:r>
              <a:rPr lang="ru-RU" dirty="0"/>
              <a:t> статис­тики,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861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Фундаментальною основою </a:t>
            </a:r>
            <a:r>
              <a:rPr lang="ru-RU" dirty="0" err="1"/>
              <a:t>інформатизації</a:t>
            </a:r>
            <a:r>
              <a:rPr lang="ru-RU" dirty="0"/>
              <a:t> 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високоорганізованого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яке повинно </a:t>
            </a:r>
            <a:r>
              <a:rPr lang="ru-RU" dirty="0" err="1"/>
              <a:t>охоплювати</a:t>
            </a:r>
            <a:r>
              <a:rPr lang="ru-RU" dirty="0"/>
              <a:t> у рамках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податкової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інформаційне</a:t>
            </a:r>
            <a:r>
              <a:rPr lang="ru-RU" dirty="0"/>
              <a:t>, </a:t>
            </a:r>
            <a:r>
              <a:rPr lang="ru-RU" dirty="0" err="1"/>
              <a:t>телекомунікаційне</a:t>
            </a:r>
            <a:r>
              <a:rPr lang="ru-RU" dirty="0"/>
              <a:t>, </a:t>
            </a:r>
            <a:r>
              <a:rPr lang="ru-RU" dirty="0" err="1"/>
              <a:t>комп’ютерне</a:t>
            </a:r>
            <a:r>
              <a:rPr lang="ru-RU" dirty="0"/>
              <a:t>, </a:t>
            </a:r>
            <a:r>
              <a:rPr lang="ru-RU" dirty="0" err="1"/>
              <a:t>програмне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мережі</a:t>
            </a:r>
            <a:r>
              <a:rPr lang="ru-RU" dirty="0"/>
              <a:t> ПЕОМ,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і </a:t>
            </a:r>
            <a:r>
              <a:rPr lang="ru-RU" dirty="0" err="1"/>
              <a:t>знань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системно-</a:t>
            </a:r>
            <a:r>
              <a:rPr lang="ru-RU" dirty="0" err="1"/>
              <a:t>аналітичного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дозволить на </a:t>
            </a:r>
            <a:r>
              <a:rPr lang="ru-RU" dirty="0" err="1"/>
              <a:t>необхідному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вести </a:t>
            </a:r>
            <a:r>
              <a:rPr lang="ru-RU" dirty="0" err="1"/>
              <a:t>повсякденну</a:t>
            </a:r>
            <a:r>
              <a:rPr lang="ru-RU" dirty="0"/>
              <a:t> </a:t>
            </a:r>
            <a:r>
              <a:rPr lang="ru-RU" dirty="0" err="1"/>
              <a:t>оперативну</a:t>
            </a:r>
            <a:r>
              <a:rPr lang="ru-RU" dirty="0"/>
              <a:t> роботу,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системний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стану та перспектив </a:t>
            </a:r>
            <a:r>
              <a:rPr lang="ru-RU" dirty="0" err="1"/>
              <a:t>діяльності</a:t>
            </a:r>
            <a:r>
              <a:rPr lang="ru-RU" dirty="0"/>
              <a:t> ДПС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цілому</a:t>
            </a:r>
            <a:r>
              <a:rPr lang="ru-RU" dirty="0"/>
              <a:t> і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науково-обґрунтовані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з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податкової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945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716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організаційної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рівневої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ДПА </a:t>
            </a:r>
            <a:r>
              <a:rPr lang="ru-RU" dirty="0" err="1" smtClean="0"/>
              <a:t>України</a:t>
            </a:r>
            <a:r>
              <a:rPr lang="ru-RU" dirty="0" smtClean="0"/>
              <a:t>, АІАС </a:t>
            </a:r>
            <a:r>
              <a:rPr lang="ru-RU" dirty="0" err="1" smtClean="0"/>
              <a:t>розрізняє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районні</a:t>
            </a:r>
            <a:r>
              <a:rPr lang="ru-RU" dirty="0" smtClean="0"/>
              <a:t>, </a:t>
            </a:r>
            <a:r>
              <a:rPr lang="ru-RU" dirty="0" err="1" smtClean="0"/>
              <a:t>обласні</a:t>
            </a:r>
            <a:r>
              <a:rPr lang="ru-RU" dirty="0" smtClean="0"/>
              <a:t> (</a:t>
            </a:r>
            <a:r>
              <a:rPr lang="ru-RU" dirty="0" err="1" smtClean="0"/>
              <a:t>регіональні</a:t>
            </a:r>
            <a:r>
              <a:rPr lang="ru-RU" dirty="0" smtClean="0"/>
              <a:t>) та </a:t>
            </a:r>
            <a:r>
              <a:rPr lang="ru-RU" dirty="0" err="1" smtClean="0"/>
              <a:t>головний</a:t>
            </a:r>
            <a:r>
              <a:rPr lang="ru-RU" dirty="0" smtClean="0"/>
              <a:t> (</a:t>
            </a:r>
            <a:r>
              <a:rPr lang="ru-RU" dirty="0" err="1" smtClean="0"/>
              <a:t>центральний</a:t>
            </a:r>
            <a:r>
              <a:rPr lang="ru-RU" dirty="0" smtClean="0"/>
              <a:t>).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10.1. Завдання автоматизації податкової системи з точки зору структури та  інформаційних потоків - Бібліотека BukLib.ne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388" y="2736761"/>
            <a:ext cx="5771877" cy="3508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269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/>
              <a:t>ДПС </a:t>
            </a:r>
            <a:r>
              <a:rPr lang="ru-RU" dirty="0" err="1" smtClean="0"/>
              <a:t>України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  </a:t>
            </a:r>
            <a:r>
              <a:rPr lang="ru-RU" dirty="0" err="1"/>
              <a:t>апарат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: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реєстрація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та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впровад</a:t>
            </a:r>
            <a:r>
              <a:rPr lang="ru-RU" dirty="0"/>
              <a:t>­</a:t>
            </a:r>
            <a:br>
              <a:rPr lang="ru-RU" dirty="0"/>
            </a:br>
            <a:r>
              <a:rPr lang="ru-RU" dirty="0" err="1"/>
              <a:t>ження</a:t>
            </a:r>
            <a:r>
              <a:rPr lang="ru-RU" dirty="0"/>
              <a:t> </a:t>
            </a:r>
            <a:r>
              <a:rPr lang="ru-RU" dirty="0" err="1"/>
              <a:t>нормативної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,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</a:t>
            </a:r>
            <a:r>
              <a:rPr lang="ru-RU" dirty="0" err="1"/>
              <a:t>законодавчу</a:t>
            </a:r>
            <a:r>
              <a:rPr lang="ru-RU" dirty="0"/>
              <a:t> базу;</a:t>
            </a:r>
          </a:p>
          <a:p>
            <a:pPr algn="just"/>
            <a:r>
              <a:rPr lang="ru-RU" dirty="0"/>
              <a:t> 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: </a:t>
            </a:r>
            <a:r>
              <a:rPr lang="ru-RU" dirty="0" err="1"/>
              <a:t>реєстрація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 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: контроль, </a:t>
            </a:r>
            <a:r>
              <a:rPr lang="ru-RU" dirty="0" err="1"/>
              <a:t>облік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надход</a:t>
            </a:r>
            <a:r>
              <a:rPr lang="ru-RU" dirty="0"/>
              <a:t>­</a:t>
            </a:r>
            <a:br>
              <a:rPr lang="ru-RU" dirty="0"/>
            </a:br>
            <a:r>
              <a:rPr lang="ru-RU" dirty="0" err="1"/>
              <a:t>жень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перевірки</a:t>
            </a:r>
            <a:r>
              <a:rPr lang="ru-RU" dirty="0"/>
              <a:t> та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штрафних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санкцій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, </a:t>
            </a:r>
            <a:r>
              <a:rPr lang="ru-RU" dirty="0" err="1"/>
              <a:t>складання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/>
              <a:t>аудиту: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  </a:t>
            </a:r>
            <a:r>
              <a:rPr lang="ru-RU" dirty="0" err="1"/>
              <a:t>валютна</a:t>
            </a:r>
            <a:r>
              <a:rPr lang="ru-RU" dirty="0"/>
              <a:t> </a:t>
            </a:r>
            <a:r>
              <a:rPr lang="ru-RU" dirty="0" err="1"/>
              <a:t>інспекція</a:t>
            </a:r>
            <a:r>
              <a:rPr lang="ru-RU" dirty="0"/>
              <a:t>: контроль за </a:t>
            </a:r>
            <a:r>
              <a:rPr lang="ru-RU" dirty="0" err="1"/>
              <a:t>здійсненням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з метою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2507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3098</Words>
  <Application>Microsoft Office PowerPoint</Application>
  <PresentationFormat>Широкоэкранный</PresentationFormat>
  <Paragraphs>202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Тема Office</vt:lpstr>
      <vt:lpstr>Автоматизовані інформаційні системи в органах Державної податкової служби</vt:lpstr>
      <vt:lpstr>Серед проблематики інформаційного плану можна виділити наступні:</vt:lpstr>
      <vt:lpstr>Основу інформаційно-довідникового забезпечення системи складають класифікатори та довідники:</vt:lpstr>
      <vt:lpstr>Основними джерелами надходжень інформації в АІАС ДПА України є:</vt:lpstr>
      <vt:lpstr>ДПА надає інформацію зовнішнім користувачам:</vt:lpstr>
      <vt:lpstr>Презентация PowerPoint</vt:lpstr>
      <vt:lpstr>Презентация PowerPoint</vt:lpstr>
      <vt:lpstr>В залежності від організаційної трьох рівневої системи управління ДПА України, АІАС розрізняє рівні районні, обласні (регіональні) та головний (центральний).  </vt:lpstr>
      <vt:lpstr>Завдання ДПС України</vt:lpstr>
      <vt:lpstr>Основні функції на рівні місцевих та районних ДПА є:</vt:lpstr>
      <vt:lpstr>Серед професійних баз даних, що можуть використовуватися в податкових органах можна віднести:</vt:lpstr>
      <vt:lpstr>Презентация PowerPoint</vt:lpstr>
      <vt:lpstr>На сьогодні у ДПС розробляється та функціонує ряд автоматизованих інформаційних систем:</vt:lpstr>
      <vt:lpstr>Функціонально АІАС включає в себе підсистеми, що реалізовані у вигляді АРМів спеціалістів відпо­відних підрозділів: </vt:lpstr>
      <vt:lpstr>Презентация PowerPoint</vt:lpstr>
      <vt:lpstr>Таким чином визначимо основні функції АІАС ДПА України</vt:lpstr>
      <vt:lpstr>Впровадження АІС "Облік податків і платежів", що побудована за єдиною технологічною схемою обробки інформації, забезпечило:</vt:lpstr>
      <vt:lpstr>АІАС ДПА України побудована за принципом децентралізованого збору та обробки інформації, з використанням технології "Клієнт-сервер" і забезпеченням захисту та конфіденційності інформації під час її обробки та використання. Це надає можливість прискорити підготовку доку­ментів, підвищити повноту, достовірність їх та продуктивність праці персоналу. </vt:lpstr>
      <vt:lpstr>З 2000 року в промислову експлуатацію впроваджено автоматизовану інформаційну систему обласного рівня (АІС ОР), розроблену на основі сучасних технологій. АІС ОР забезпечує комплексну автоматизацію функцій роботи підрозділів обласних апаратів ДПА з інформацією баз даних регіону. Функціонально АІС ОР складається з підсистем: </vt:lpstr>
      <vt:lpstr>ІНФОРМАЦІЙНІ ТЕХНОЛОГІЇ В СИСТЕМІ КАЗНАЧЕЙСЬКОЇ СЛУЖБИ</vt:lpstr>
      <vt:lpstr>Державне казначейство, в функції якого входять:</vt:lpstr>
      <vt:lpstr>Головною метою створення інформаційного комплексу органів державного казначейства є суттєве підвищення ефективності державного бюджету. Це дозволяє органам державного казначейства оперативно, точно і ефективного вирішувати обмеженою кількістю персоналу всі задачі, що поставлені перед такою системою:</vt:lpstr>
      <vt:lpstr>Існує дві схеми організації інформаційної технології в казначействі:</vt:lpstr>
      <vt:lpstr>Усі інформаційні потоки ДКСУ поділяються на дві великі групи: </vt:lpstr>
      <vt:lpstr>На інформаційну систему казначейства покладаються наступні вимоги:</vt:lpstr>
      <vt:lpstr>Основним призначенням автоматизованої інформаційної системи казначейства є</vt:lpstr>
      <vt:lpstr>Автоматизована система казначейського виконання бюджету (АС «Казна») складається з двох підсистем: </vt:lpstr>
      <vt:lpstr>У технологічному комплексі АС „Казна-Доходи” реалізовані наступні функції доступні органам Державного казначейства як учасників СЭП НБУ:</vt:lpstr>
      <vt:lpstr>Завдання впровадження сучасних інформаційних технологій у функціонування Державної казначейської служби України:</vt:lpstr>
      <vt:lpstr>Електронний цифровий підпис (ЕЦП)</vt:lpstr>
      <vt:lpstr>До інформаційної системи казначейства на сьогодні встановлено такі вимоги:</vt:lpstr>
      <vt:lpstr>Презентация PowerPoint</vt:lpstr>
      <vt:lpstr>Автоматизована інформаційна система казначейства на Державному рівні забезпечується програмним комплексом АС «Є-Казна», яка розроблена та введена з початку 2014 року для обліку доходів Державного бюджету, адміністрування і розподілу податків між бюджетами різних рівнів. Основними функціональними перевагами даного комплексу є такі характеристики:</vt:lpstr>
      <vt:lpstr>Основне призначення АІС «Є-Казна» полягає в автоматизації таких завдань касового обслуговування виконання бюджетів:</vt:lpstr>
      <vt:lpstr>Завдання касового обслуговування виконання бюджетів в АІС «Є-Казна»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8</cp:revision>
  <dcterms:created xsi:type="dcterms:W3CDTF">2022-10-31T17:54:16Z</dcterms:created>
  <dcterms:modified xsi:type="dcterms:W3CDTF">2022-10-31T18:46:06Z</dcterms:modified>
</cp:coreProperties>
</file>