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88" r:id="rId8"/>
    <p:sldId id="289" r:id="rId9"/>
    <p:sldId id="292" r:id="rId10"/>
    <p:sldId id="290" r:id="rId11"/>
    <p:sldId id="291" r:id="rId12"/>
    <p:sldId id="272" r:id="rId13"/>
    <p:sldId id="263" r:id="rId14"/>
    <p:sldId id="265" r:id="rId15"/>
    <p:sldId id="266" r:id="rId16"/>
    <p:sldId id="264" r:id="rId17"/>
    <p:sldId id="267" r:id="rId18"/>
    <p:sldId id="268" r:id="rId19"/>
    <p:sldId id="269" r:id="rId20"/>
    <p:sldId id="270" r:id="rId21"/>
    <p:sldId id="293" r:id="rId22"/>
    <p:sldId id="294" r:id="rId23"/>
    <p:sldId id="295" r:id="rId24"/>
    <p:sldId id="296" r:id="rId25"/>
    <p:sldId id="297" r:id="rId26"/>
    <p:sldId id="298" r:id="rId27"/>
    <p:sldId id="299" r:id="rId28"/>
    <p:sldId id="300" r:id="rId29"/>
    <p:sldId id="301" r:id="rId30"/>
    <p:sldId id="287"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ru-RU"/>
              <a:t>Образец заголовка</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1/26/2026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6C117F-5CCF-4837-BE5F-2B92066CAFAF}"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4EB90BD-B6CE-46B7-997F-7313B992CCDC}"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DB9D11F-B188-461D-B23F-39381795C052}"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2E6D8D9-55A2-4063-B0F3-121F44549695}"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4B24536-994D-4021-A283-9F449C0DB509}" type="datetimeFigureOut">
              <a:rPr lang="en-US" dirty="0"/>
              <a:pPr/>
              <a:t>1/26/2026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3CBBBB78-C96F-47B7-AB17-D852CA960AC9}" type="datetimeFigureOut">
              <a:rPr lang="en-US" dirty="0"/>
              <a:pPr/>
              <a:t>1/26/2026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1/26/2026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1/26/2026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1/26/2026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ru-RU"/>
              <a:t>Образец заголовка</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0578ACC-22D6-47C1-A373-4FD133E34F3C}" type="datetimeFigureOut">
              <a:rPr lang="en-US" dirty="0"/>
              <a:pPr/>
              <a:t>1/26/2026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0322" y="3030008"/>
            <a:ext cx="4698355"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594123" y="3030008"/>
            <a:ext cx="4700059"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1/26/2026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1/26/2026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1/26/2026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31444B-B92B-4E27-8C94-BB93EAF5CB18}"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63EFA5E-FA76-400D-B3DC-F0BA90E6D107}" type="datetimeFigureOut">
              <a:rPr lang="en-US" dirty="0"/>
              <a:pPr/>
              <a:t>1/26/2026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1/26/2026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22643" y="1966646"/>
            <a:ext cx="8144134" cy="1373070"/>
          </a:xfrm>
        </p:spPr>
        <p:txBody>
          <a:bodyPr/>
          <a:lstStyle/>
          <a:p>
            <a:r>
              <a:rPr lang="uk-UA" b="1" dirty="0"/>
              <a:t>Тема2.</a:t>
            </a:r>
            <a:r>
              <a:rPr lang="ru-UA" b="1" dirty="0"/>
              <a:t> </a:t>
            </a:r>
            <a:r>
              <a:rPr lang="ru-UA" b="1" dirty="0" err="1"/>
              <a:t>Класифікація</a:t>
            </a:r>
            <a:r>
              <a:rPr lang="ru-UA" b="1" dirty="0"/>
              <a:t> </a:t>
            </a:r>
            <a:r>
              <a:rPr lang="ru-UA" b="1" dirty="0" err="1"/>
              <a:t>барів</a:t>
            </a:r>
            <a:r>
              <a:rPr lang="ru-UA" b="1" dirty="0"/>
              <a:t> та </a:t>
            </a:r>
            <a:r>
              <a:rPr lang="ru-UA" b="1" dirty="0" err="1"/>
              <a:t>їх</a:t>
            </a:r>
            <a:r>
              <a:rPr lang="ru-UA" b="1" dirty="0"/>
              <a:t> характеристика</a:t>
            </a:r>
            <a:br>
              <a:rPr lang="ru-UA" dirty="0"/>
            </a:br>
            <a:endParaRPr lang="ru-RU" dirty="0"/>
          </a:p>
        </p:txBody>
      </p:sp>
      <p:sp>
        <p:nvSpPr>
          <p:cNvPr id="3" name="Подзаголовок 2"/>
          <p:cNvSpPr>
            <a:spLocks noGrp="1"/>
          </p:cNvSpPr>
          <p:nvPr>
            <p:ph type="subTitle" idx="1"/>
          </p:nvPr>
        </p:nvSpPr>
        <p:spPr>
          <a:xfrm>
            <a:off x="786339" y="4367986"/>
            <a:ext cx="8144134" cy="1117687"/>
          </a:xfrm>
        </p:spPr>
        <p:txBody>
          <a:bodyPr>
            <a:noAutofit/>
          </a:bodyPr>
          <a:lstStyle/>
          <a:p>
            <a:pPr marL="742950" indent="-742950" algn="l">
              <a:buAutoNum type="arabicPeriod"/>
            </a:pPr>
            <a:r>
              <a:rPr lang="ru-RU" sz="3600" dirty="0" err="1"/>
              <a:t>Поняття</a:t>
            </a:r>
            <a:r>
              <a:rPr lang="ru-RU" sz="3600" dirty="0"/>
              <a:t> та роль бару в ресторанному </a:t>
            </a:r>
            <a:r>
              <a:rPr lang="ru-RU" sz="3600" dirty="0" err="1"/>
              <a:t>господарстві</a:t>
            </a:r>
            <a:endParaRPr lang="ru-RU" sz="3600" dirty="0"/>
          </a:p>
          <a:p>
            <a:pPr marL="742950" indent="-742950" algn="l">
              <a:buAutoNum type="arabicPeriod"/>
            </a:pPr>
            <a:r>
              <a:rPr lang="uk-UA" sz="3600" dirty="0"/>
              <a:t>Класифікація барів за різними ознаками</a:t>
            </a:r>
          </a:p>
        </p:txBody>
      </p:sp>
      <p:pic>
        <p:nvPicPr>
          <p:cNvPr id="6" name="Рисунок 5" descr="Чем паб отличается от бара – четыре ключевых различия между заведениями">
            <a:extLst>
              <a:ext uri="{FF2B5EF4-FFF2-40B4-BE49-F238E27FC236}">
                <a16:creationId xmlns:a16="http://schemas.microsoft.com/office/drawing/2014/main" id="{C3793C5A-62E4-0ADA-403C-4024D5C3B07C}"/>
              </a:ext>
            </a:extLst>
          </p:cNvPr>
          <p:cNvPicPr>
            <a:picLocks noChangeAspect="1"/>
          </p:cNvPicPr>
          <p:nvPr/>
        </p:nvPicPr>
        <p:blipFill>
          <a:blip r:embed="rId2"/>
          <a:stretch>
            <a:fillRect/>
          </a:stretch>
        </p:blipFill>
        <p:spPr>
          <a:xfrm>
            <a:off x="689113" y="1023191"/>
            <a:ext cx="4943889" cy="3081227"/>
          </a:xfrm>
          <a:prstGeom prst="rect">
            <a:avLst/>
          </a:prstGeom>
        </p:spPr>
      </p:pic>
      <p:pic>
        <p:nvPicPr>
          <p:cNvPr id="7" name="Рисунок 6" descr="Бар с кухней в отличной локации в СПб | Купить бизнес за 800 000 ₽">
            <a:extLst>
              <a:ext uri="{FF2B5EF4-FFF2-40B4-BE49-F238E27FC236}">
                <a16:creationId xmlns:a16="http://schemas.microsoft.com/office/drawing/2014/main" id="{089A3FB0-C10C-6836-2890-6E3F79A8F242}"/>
              </a:ext>
            </a:extLst>
          </p:cNvPr>
          <p:cNvPicPr>
            <a:picLocks noChangeAspect="1"/>
          </p:cNvPicPr>
          <p:nvPr/>
        </p:nvPicPr>
        <p:blipFill>
          <a:blip r:embed="rId3"/>
          <a:stretch>
            <a:fillRect/>
          </a:stretch>
        </p:blipFill>
        <p:spPr>
          <a:xfrm>
            <a:off x="7732220" y="2944390"/>
            <a:ext cx="3903187" cy="2541283"/>
          </a:xfrm>
          <a:prstGeom prst="rect">
            <a:avLst/>
          </a:prstGeom>
        </p:spPr>
      </p:pic>
    </p:spTree>
    <p:extLst>
      <p:ext uri="{BB962C8B-B14F-4D97-AF65-F5344CB8AC3E}">
        <p14:creationId xmlns:p14="http://schemas.microsoft.com/office/powerpoint/2010/main" val="419995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AD9808-987E-AAE1-6BAA-4774ACC7432E}"/>
              </a:ext>
            </a:extLst>
          </p:cNvPr>
          <p:cNvSpPr>
            <a:spLocks noGrp="1"/>
          </p:cNvSpPr>
          <p:nvPr>
            <p:ph type="title"/>
          </p:nvPr>
        </p:nvSpPr>
        <p:spPr/>
        <p:txBody>
          <a:bodyPr>
            <a:normAutofit fontScale="90000"/>
          </a:bodyPr>
          <a:lstStyle/>
          <a:p>
            <a:r>
              <a:rPr lang="en-US" b="1" dirty="0"/>
              <a:t>“Passenger gastro bar”. </a:t>
            </a:r>
            <a:r>
              <a:rPr lang="uk-UA" b="1" dirty="0"/>
              <a:t>Ретро-поїзд у центрі столиці</a:t>
            </a:r>
            <a:br>
              <a:rPr lang="uk-UA" b="1" dirty="0"/>
            </a:br>
            <a:endParaRPr lang="uk-UA" dirty="0"/>
          </a:p>
        </p:txBody>
      </p:sp>
      <p:sp>
        <p:nvSpPr>
          <p:cNvPr id="3" name="Объект 2">
            <a:extLst>
              <a:ext uri="{FF2B5EF4-FFF2-40B4-BE49-F238E27FC236}">
                <a16:creationId xmlns:a16="http://schemas.microsoft.com/office/drawing/2014/main" id="{27D23B23-6C65-A5DC-6BE1-1C4D68C5A67D}"/>
              </a:ext>
            </a:extLst>
          </p:cNvPr>
          <p:cNvSpPr>
            <a:spLocks noGrp="1"/>
          </p:cNvSpPr>
          <p:nvPr>
            <p:ph idx="1"/>
          </p:nvPr>
        </p:nvSpPr>
        <p:spPr>
          <a:xfrm>
            <a:off x="680322" y="2336873"/>
            <a:ext cx="4700062" cy="3599316"/>
          </a:xfrm>
        </p:spPr>
        <p:txBody>
          <a:bodyPr>
            <a:normAutofit/>
          </a:bodyPr>
          <a:lstStyle/>
          <a:p>
            <a:pPr marL="0" indent="0">
              <a:buNone/>
            </a:pPr>
            <a:r>
              <a:rPr lang="ru-RU" dirty="0" err="1"/>
              <a:t>Столичний</a:t>
            </a:r>
            <a:r>
              <a:rPr lang="ru-RU" dirty="0"/>
              <a:t> </a:t>
            </a:r>
            <a:r>
              <a:rPr lang="ru-RU" dirty="0" err="1"/>
              <a:t>гастрономічний</a:t>
            </a:r>
            <a:r>
              <a:rPr lang="ru-RU" dirty="0"/>
              <a:t> бар у </a:t>
            </a:r>
            <a:r>
              <a:rPr lang="ru-RU" dirty="0" err="1"/>
              <a:t>вигляді</a:t>
            </a:r>
            <a:r>
              <a:rPr lang="ru-RU" dirty="0"/>
              <a:t> концептуального ретро-потягу.</a:t>
            </a:r>
          </a:p>
          <a:p>
            <a:pPr marL="0" indent="0">
              <a:buNone/>
            </a:pPr>
            <a:endParaRPr lang="ru-RU" dirty="0"/>
          </a:p>
          <a:p>
            <a:pPr marL="0" indent="0">
              <a:buNone/>
            </a:pPr>
            <a:r>
              <a:rPr lang="ru-RU" dirty="0"/>
              <a:t>Столики </a:t>
            </a:r>
            <a:r>
              <a:rPr lang="ru-RU" dirty="0" err="1"/>
              <a:t>знаходяться</a:t>
            </a:r>
            <a:r>
              <a:rPr lang="ru-RU" dirty="0"/>
              <a:t> в </a:t>
            </a:r>
            <a:r>
              <a:rPr lang="ru-RU" dirty="0" err="1"/>
              <a:t>окремій</a:t>
            </a:r>
            <a:r>
              <a:rPr lang="ru-RU" dirty="0"/>
              <a:t> </a:t>
            </a:r>
            <a:r>
              <a:rPr lang="ru-RU" dirty="0" err="1"/>
              <a:t>кімнаті</a:t>
            </a:r>
            <a:r>
              <a:rPr lang="ru-RU" dirty="0"/>
              <a:t> у </a:t>
            </a:r>
            <a:r>
              <a:rPr lang="ru-RU" dirty="0" err="1"/>
              <a:t>вигляді</a:t>
            </a:r>
            <a:r>
              <a:rPr lang="ru-RU" dirty="0"/>
              <a:t> купе, а </a:t>
            </a:r>
            <a:r>
              <a:rPr lang="ru-RU" dirty="0" err="1"/>
              <a:t>напої</a:t>
            </a:r>
            <a:r>
              <a:rPr lang="ru-RU" dirty="0"/>
              <a:t> тут </a:t>
            </a:r>
            <a:r>
              <a:rPr lang="ru-RU" dirty="0" err="1"/>
              <a:t>подають</a:t>
            </a:r>
            <a:r>
              <a:rPr lang="ru-RU" dirty="0"/>
              <a:t> у </a:t>
            </a:r>
            <a:r>
              <a:rPr lang="ru-RU" dirty="0" err="1"/>
              <a:t>славнозвісних</a:t>
            </a:r>
            <a:r>
              <a:rPr lang="ru-RU" dirty="0"/>
              <a:t> “</a:t>
            </a:r>
            <a:r>
              <a:rPr lang="ru-RU" dirty="0" err="1"/>
              <a:t>укрзалізничних</a:t>
            </a:r>
            <a:r>
              <a:rPr lang="ru-RU" dirty="0"/>
              <a:t> стаканах”. </a:t>
            </a:r>
          </a:p>
          <a:p>
            <a:endParaRPr lang="uk-UA" dirty="0"/>
          </a:p>
        </p:txBody>
      </p:sp>
      <p:pic>
        <p:nvPicPr>
          <p:cNvPr id="4" name="Рисунок 3">
            <a:extLst>
              <a:ext uri="{FF2B5EF4-FFF2-40B4-BE49-F238E27FC236}">
                <a16:creationId xmlns:a16="http://schemas.microsoft.com/office/drawing/2014/main" id="{51E92E4A-D666-485F-1FAB-04A208E8B56B}"/>
              </a:ext>
            </a:extLst>
          </p:cNvPr>
          <p:cNvPicPr>
            <a:picLocks noChangeAspect="1"/>
          </p:cNvPicPr>
          <p:nvPr/>
        </p:nvPicPr>
        <p:blipFill>
          <a:blip r:embed="rId2"/>
          <a:stretch>
            <a:fillRect/>
          </a:stretch>
        </p:blipFill>
        <p:spPr>
          <a:xfrm>
            <a:off x="5568079" y="2014330"/>
            <a:ext cx="5943600" cy="4457700"/>
          </a:xfrm>
          <a:prstGeom prst="rect">
            <a:avLst/>
          </a:prstGeom>
        </p:spPr>
      </p:pic>
    </p:spTree>
    <p:extLst>
      <p:ext uri="{BB962C8B-B14F-4D97-AF65-F5344CB8AC3E}">
        <p14:creationId xmlns:p14="http://schemas.microsoft.com/office/powerpoint/2010/main" val="305022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B657EF-0D7D-8D18-FF46-EF58B7CA4062}"/>
              </a:ext>
            </a:extLst>
          </p:cNvPr>
          <p:cNvSpPr>
            <a:spLocks noGrp="1"/>
          </p:cNvSpPr>
          <p:nvPr>
            <p:ph type="title"/>
          </p:nvPr>
        </p:nvSpPr>
        <p:spPr/>
        <p:txBody>
          <a:bodyPr/>
          <a:lstStyle/>
          <a:p>
            <a:r>
              <a:rPr lang="ru-RU" b="1" dirty="0"/>
              <a:t>“Княжий град”. Назад у </a:t>
            </a:r>
            <a:r>
              <a:rPr lang="ru-RU" b="1" dirty="0" err="1"/>
              <a:t>Київську</a:t>
            </a:r>
            <a:r>
              <a:rPr lang="ru-RU" b="1" dirty="0"/>
              <a:t> Русь</a:t>
            </a:r>
            <a:br>
              <a:rPr lang="ru-RU" b="1" dirty="0"/>
            </a:br>
            <a:endParaRPr lang="uk-UA" dirty="0"/>
          </a:p>
        </p:txBody>
      </p:sp>
      <p:sp>
        <p:nvSpPr>
          <p:cNvPr id="3" name="Объект 2">
            <a:extLst>
              <a:ext uri="{FF2B5EF4-FFF2-40B4-BE49-F238E27FC236}">
                <a16:creationId xmlns:a16="http://schemas.microsoft.com/office/drawing/2014/main" id="{893E3323-3CE6-AC0F-DF0F-115BF532664E}"/>
              </a:ext>
            </a:extLst>
          </p:cNvPr>
          <p:cNvSpPr>
            <a:spLocks noGrp="1"/>
          </p:cNvSpPr>
          <p:nvPr>
            <p:ph idx="1"/>
          </p:nvPr>
        </p:nvSpPr>
        <p:spPr>
          <a:xfrm>
            <a:off x="680321" y="2336873"/>
            <a:ext cx="4382009" cy="3599316"/>
          </a:xfrm>
        </p:spPr>
        <p:txBody>
          <a:bodyPr/>
          <a:lstStyle/>
          <a:p>
            <a:pPr marL="0" indent="0">
              <a:buNone/>
            </a:pPr>
            <a:r>
              <a:rPr lang="uk-UA" dirty="0"/>
              <a:t>Настінні древні фрески, різьблені меблі, старовинні скульптури — все це </a:t>
            </a:r>
            <a:r>
              <a:rPr lang="uk-UA" dirty="0" err="1"/>
              <a:t>переносить</a:t>
            </a:r>
            <a:r>
              <a:rPr lang="uk-UA" dirty="0"/>
              <a:t> у часи Київської Русі.</a:t>
            </a:r>
          </a:p>
        </p:txBody>
      </p:sp>
      <p:pic>
        <p:nvPicPr>
          <p:cNvPr id="4" name="Рисунок 3">
            <a:extLst>
              <a:ext uri="{FF2B5EF4-FFF2-40B4-BE49-F238E27FC236}">
                <a16:creationId xmlns:a16="http://schemas.microsoft.com/office/drawing/2014/main" id="{A61600C0-B713-05C5-9532-EB8890366BB2}"/>
              </a:ext>
            </a:extLst>
          </p:cNvPr>
          <p:cNvPicPr>
            <a:picLocks noChangeAspect="1"/>
          </p:cNvPicPr>
          <p:nvPr/>
        </p:nvPicPr>
        <p:blipFill>
          <a:blip r:embed="rId2"/>
          <a:stretch>
            <a:fillRect/>
          </a:stretch>
        </p:blipFill>
        <p:spPr>
          <a:xfrm>
            <a:off x="5267696" y="1795037"/>
            <a:ext cx="6243983" cy="4682987"/>
          </a:xfrm>
          <a:prstGeom prst="rect">
            <a:avLst/>
          </a:prstGeom>
        </p:spPr>
      </p:pic>
    </p:spTree>
    <p:extLst>
      <p:ext uri="{BB962C8B-B14F-4D97-AF65-F5344CB8AC3E}">
        <p14:creationId xmlns:p14="http://schemas.microsoft.com/office/powerpoint/2010/main" val="541706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Картинки по запросу тікі бар"/>
          <p:cNvPicPr>
            <a:picLocks noChangeAspect="1" noChangeArrowheads="1"/>
          </p:cNvPicPr>
          <p:nvPr/>
        </p:nvPicPr>
        <p:blipFill>
          <a:blip r:embed="rId2"/>
          <a:srcRect/>
          <a:stretch>
            <a:fillRect/>
          </a:stretch>
        </p:blipFill>
        <p:spPr bwMode="auto">
          <a:xfrm>
            <a:off x="5836596" y="-1"/>
            <a:ext cx="6355404" cy="3579779"/>
          </a:xfrm>
          <a:prstGeom prst="rect">
            <a:avLst/>
          </a:prstGeom>
          <a:noFill/>
        </p:spPr>
      </p:pic>
      <p:sp>
        <p:nvSpPr>
          <p:cNvPr id="2" name="Заголовок 1"/>
          <p:cNvSpPr>
            <a:spLocks noGrp="1"/>
          </p:cNvSpPr>
          <p:nvPr>
            <p:ph type="title"/>
          </p:nvPr>
        </p:nvSpPr>
        <p:spPr>
          <a:xfrm>
            <a:off x="508044" y="544748"/>
            <a:ext cx="5004862" cy="1245140"/>
          </a:xfrm>
        </p:spPr>
        <p:txBody>
          <a:bodyPr/>
          <a:lstStyle/>
          <a:p>
            <a:r>
              <a:rPr lang="uk-UA" b="1" dirty="0" err="1"/>
              <a:t>Байкер</a:t>
            </a:r>
            <a:r>
              <a:rPr lang="uk-UA" b="1" dirty="0"/>
              <a:t>-, </a:t>
            </a:r>
            <a:r>
              <a:rPr lang="uk-UA" b="1" dirty="0" err="1"/>
              <a:t>спікізі</a:t>
            </a:r>
            <a:r>
              <a:rPr lang="uk-UA" b="1" dirty="0"/>
              <a:t>- та </a:t>
            </a:r>
            <a:r>
              <a:rPr lang="uk-UA" b="1" dirty="0" err="1"/>
              <a:t>тікі</a:t>
            </a:r>
            <a:r>
              <a:rPr lang="uk-UA" b="1" dirty="0"/>
              <a:t>-бари</a:t>
            </a:r>
          </a:p>
        </p:txBody>
      </p:sp>
      <p:pic>
        <p:nvPicPr>
          <p:cNvPr id="35842" name="Picture 2" descr="https://akh.com.ua/image/catalog/masterskaya/bar%20klass/biker%20bar%20klassifikaciya%20barov%202.jpg"/>
          <p:cNvPicPr>
            <a:picLocks noChangeAspect="1" noChangeArrowheads="1"/>
          </p:cNvPicPr>
          <p:nvPr/>
        </p:nvPicPr>
        <p:blipFill>
          <a:blip r:embed="rId3"/>
          <a:srcRect/>
          <a:stretch>
            <a:fillRect/>
          </a:stretch>
        </p:blipFill>
        <p:spPr bwMode="auto">
          <a:xfrm>
            <a:off x="92767" y="2870646"/>
            <a:ext cx="6459166" cy="2966936"/>
          </a:xfrm>
          <a:prstGeom prst="rect">
            <a:avLst/>
          </a:prstGeom>
          <a:noFill/>
        </p:spPr>
      </p:pic>
      <p:pic>
        <p:nvPicPr>
          <p:cNvPr id="35844" name="Picture 4" descr="Картинки по запросу спікізі бар"/>
          <p:cNvPicPr>
            <a:picLocks noChangeAspect="1" noChangeArrowheads="1"/>
          </p:cNvPicPr>
          <p:nvPr/>
        </p:nvPicPr>
        <p:blipFill>
          <a:blip r:embed="rId4"/>
          <a:srcRect/>
          <a:stretch>
            <a:fillRect/>
          </a:stretch>
        </p:blipFill>
        <p:spPr bwMode="auto">
          <a:xfrm>
            <a:off x="5784783" y="3463047"/>
            <a:ext cx="6407217" cy="339495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6341" y="2470014"/>
            <a:ext cx="9613861" cy="836579"/>
          </a:xfrm>
        </p:spPr>
        <p:txBody>
          <a:bodyPr>
            <a:normAutofit/>
          </a:bodyPr>
          <a:lstStyle/>
          <a:p>
            <a:pPr marL="0" indent="0">
              <a:buNone/>
            </a:pPr>
            <a:r>
              <a:rPr lang="uk-UA" sz="3600" b="1" dirty="0"/>
              <a:t>1. Винні бари</a:t>
            </a:r>
          </a:p>
        </p:txBody>
      </p:sp>
      <p:pic>
        <p:nvPicPr>
          <p:cNvPr id="6150" name="Picture 6" descr="http://healthy.pp.ua/wp-content/uploads/2014/04/Koryst-ta-shkoda-chervonoho-vyna-300x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41" y="4194703"/>
            <a:ext cx="3428535" cy="235426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machnogo.pp.ua/uploads/posts/2015-03/vino-z-polunic_23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996" y="422161"/>
            <a:ext cx="2381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akh.com.ua/image/catalog/masterskaya/bar%20klass/wine%20bar%20%20klassifikaciya%20barov.jpg"/>
          <p:cNvPicPr>
            <a:picLocks noChangeAspect="1" noChangeArrowheads="1"/>
          </p:cNvPicPr>
          <p:nvPr/>
        </p:nvPicPr>
        <p:blipFill>
          <a:blip r:embed="rId4"/>
          <a:srcRect/>
          <a:stretch>
            <a:fillRect/>
          </a:stretch>
        </p:blipFill>
        <p:spPr bwMode="auto">
          <a:xfrm>
            <a:off x="4902672" y="2100622"/>
            <a:ext cx="6478690" cy="4319128"/>
          </a:xfrm>
          <a:prstGeom prst="rect">
            <a:avLst/>
          </a:prstGeom>
          <a:noFill/>
        </p:spPr>
      </p:pic>
      <p:sp>
        <p:nvSpPr>
          <p:cNvPr id="2" name="Заголовок 1">
            <a:extLst>
              <a:ext uri="{FF2B5EF4-FFF2-40B4-BE49-F238E27FC236}">
                <a16:creationId xmlns:a16="http://schemas.microsoft.com/office/drawing/2014/main" id="{E6408728-7867-9F58-8B83-1CCEE62B955F}"/>
              </a:ext>
            </a:extLst>
          </p:cNvPr>
          <p:cNvSpPr>
            <a:spLocks noGrp="1"/>
          </p:cNvSpPr>
          <p:nvPr>
            <p:ph type="title"/>
          </p:nvPr>
        </p:nvSpPr>
        <p:spPr>
          <a:xfrm>
            <a:off x="449225" y="738620"/>
            <a:ext cx="8541242" cy="1031132"/>
          </a:xfrm>
        </p:spPr>
        <p:txBody>
          <a:bodyPr>
            <a:normAutofit fontScale="90000"/>
          </a:bodyPr>
          <a:lstStyle/>
          <a:p>
            <a:r>
              <a:rPr lang="uk-UA" i="1" dirty="0"/>
              <a:t>Класифікація барів за напоями і стравами</a:t>
            </a:r>
          </a:p>
        </p:txBody>
      </p:sp>
    </p:spTree>
    <p:extLst>
      <p:ext uri="{BB962C8B-B14F-4D97-AF65-F5344CB8AC3E}">
        <p14:creationId xmlns:p14="http://schemas.microsoft.com/office/powerpoint/2010/main" val="11766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2. </a:t>
            </a:r>
            <a:r>
              <a:rPr lang="uk-UA" b="1" dirty="0" err="1"/>
              <a:t>Шампань-бари</a:t>
            </a:r>
            <a:r>
              <a:rPr lang="uk-UA" b="1" dirty="0"/>
              <a:t> </a:t>
            </a:r>
          </a:p>
        </p:txBody>
      </p:sp>
      <p:pic>
        <p:nvPicPr>
          <p:cNvPr id="4098" name="Picture 2" descr="https://akh.com.ua/image/catalog/masterskaya/bar%20klass/champagne%20bar%20klassifikaciya%20barov.jpg"/>
          <p:cNvPicPr>
            <a:picLocks noChangeAspect="1" noChangeArrowheads="1"/>
          </p:cNvPicPr>
          <p:nvPr/>
        </p:nvPicPr>
        <p:blipFill>
          <a:blip r:embed="rId2"/>
          <a:srcRect/>
          <a:stretch>
            <a:fillRect/>
          </a:stretch>
        </p:blipFill>
        <p:spPr bwMode="auto">
          <a:xfrm>
            <a:off x="447404" y="2568102"/>
            <a:ext cx="7313404" cy="4113791"/>
          </a:xfrm>
          <a:prstGeom prst="rect">
            <a:avLst/>
          </a:prstGeom>
          <a:noFill/>
        </p:spPr>
      </p:pic>
      <p:pic>
        <p:nvPicPr>
          <p:cNvPr id="4100" name="Picture 4" descr="https://akh.com.ua/image/catalog/masterskaya/bar%20klass/champagne%20bar%20klassifikaciya%20barov%202.jpeg"/>
          <p:cNvPicPr>
            <a:picLocks noChangeAspect="1" noChangeArrowheads="1"/>
          </p:cNvPicPr>
          <p:nvPr/>
        </p:nvPicPr>
        <p:blipFill>
          <a:blip r:embed="rId3"/>
          <a:srcRect/>
          <a:stretch>
            <a:fillRect/>
          </a:stretch>
        </p:blipFill>
        <p:spPr bwMode="auto">
          <a:xfrm>
            <a:off x="5564154" y="1083993"/>
            <a:ext cx="6096000" cy="4067176"/>
          </a:xfrm>
          <a:prstGeom prst="rect">
            <a:avLst/>
          </a:prstGeom>
          <a:noFill/>
        </p:spPr>
      </p:pic>
    </p:spTree>
    <p:extLst>
      <p:ext uri="{BB962C8B-B14F-4D97-AF65-F5344CB8AC3E}">
        <p14:creationId xmlns:p14="http://schemas.microsoft.com/office/powerpoint/2010/main" val="1122784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0321" y="856033"/>
            <a:ext cx="9613861" cy="1050587"/>
          </a:xfrm>
        </p:spPr>
        <p:txBody>
          <a:bodyPr>
            <a:normAutofit/>
          </a:bodyPr>
          <a:lstStyle/>
          <a:p>
            <a:pPr marL="0" indent="0">
              <a:buNone/>
            </a:pPr>
            <a:r>
              <a:rPr lang="uk-UA" sz="4000" b="1" dirty="0"/>
              <a:t>3. Коктейль-бари</a:t>
            </a:r>
          </a:p>
        </p:txBody>
      </p:sp>
      <p:pic>
        <p:nvPicPr>
          <p:cNvPr id="3076" name="Picture 4" descr="https://akh.com.ua/image/catalog/masterskaya/bar%20klass/1%20cocktail%20bar%20klassifikaciya%20barov.jpg"/>
          <p:cNvPicPr>
            <a:picLocks noChangeAspect="1" noChangeArrowheads="1"/>
          </p:cNvPicPr>
          <p:nvPr/>
        </p:nvPicPr>
        <p:blipFill>
          <a:blip r:embed="rId2"/>
          <a:srcRect/>
          <a:stretch>
            <a:fillRect/>
          </a:stretch>
        </p:blipFill>
        <p:spPr bwMode="auto">
          <a:xfrm>
            <a:off x="6342366" y="505838"/>
            <a:ext cx="5524500" cy="3876676"/>
          </a:xfrm>
          <a:prstGeom prst="rect">
            <a:avLst/>
          </a:prstGeom>
          <a:noFill/>
        </p:spPr>
      </p:pic>
      <p:pic>
        <p:nvPicPr>
          <p:cNvPr id="3074" name="Picture 2" descr="https://akh.com.ua/image/catalog/masterskaya/bar%20klass/cocktail%20bar%20klassifikaciya%20barov.jpg"/>
          <p:cNvPicPr>
            <a:picLocks noChangeAspect="1" noChangeArrowheads="1"/>
          </p:cNvPicPr>
          <p:nvPr/>
        </p:nvPicPr>
        <p:blipFill>
          <a:blip r:embed="rId3"/>
          <a:srcRect/>
          <a:stretch>
            <a:fillRect/>
          </a:stretch>
        </p:blipFill>
        <p:spPr bwMode="auto">
          <a:xfrm>
            <a:off x="-1" y="1823766"/>
            <a:ext cx="7626485" cy="4674670"/>
          </a:xfrm>
          <a:prstGeom prst="rect">
            <a:avLst/>
          </a:prstGeom>
          <a:noFill/>
        </p:spPr>
      </p:pic>
    </p:spTree>
    <p:extLst>
      <p:ext uri="{BB962C8B-B14F-4D97-AF65-F5344CB8AC3E}">
        <p14:creationId xmlns:p14="http://schemas.microsoft.com/office/powerpoint/2010/main" val="429439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akh.com.ua/image/catalog/masterskaya/bar%20klass/pub%20klassifikaciya%20barov.jpg"/>
          <p:cNvPicPr>
            <a:picLocks noChangeAspect="1" noChangeArrowheads="1"/>
          </p:cNvPicPr>
          <p:nvPr/>
        </p:nvPicPr>
        <p:blipFill>
          <a:blip r:embed="rId2"/>
          <a:srcRect/>
          <a:stretch>
            <a:fillRect/>
          </a:stretch>
        </p:blipFill>
        <p:spPr bwMode="auto">
          <a:xfrm>
            <a:off x="0" y="1959993"/>
            <a:ext cx="9329537" cy="4898007"/>
          </a:xfrm>
          <a:prstGeom prst="rect">
            <a:avLst/>
          </a:prstGeom>
          <a:noFill/>
        </p:spPr>
      </p:pic>
      <p:pic>
        <p:nvPicPr>
          <p:cNvPr id="2050" name="Picture 2" descr="https://akh.com.ua/image/catalog/masterskaya/bar%20klass/pub%20klassifikaciya%20barov%202.jpg"/>
          <p:cNvPicPr>
            <a:picLocks noChangeAspect="1" noChangeArrowheads="1"/>
          </p:cNvPicPr>
          <p:nvPr/>
        </p:nvPicPr>
        <p:blipFill>
          <a:blip r:embed="rId3"/>
          <a:srcRect/>
          <a:stretch>
            <a:fillRect/>
          </a:stretch>
        </p:blipFill>
        <p:spPr bwMode="auto">
          <a:xfrm>
            <a:off x="6528338" y="646889"/>
            <a:ext cx="5663661" cy="3185809"/>
          </a:xfrm>
          <a:prstGeom prst="rect">
            <a:avLst/>
          </a:prstGeom>
          <a:noFill/>
        </p:spPr>
      </p:pic>
      <p:sp>
        <p:nvSpPr>
          <p:cNvPr id="3" name="Объект 2"/>
          <p:cNvSpPr>
            <a:spLocks noGrp="1"/>
          </p:cNvSpPr>
          <p:nvPr>
            <p:ph idx="1"/>
          </p:nvPr>
        </p:nvSpPr>
        <p:spPr>
          <a:xfrm>
            <a:off x="235821" y="914400"/>
            <a:ext cx="10289507" cy="1478604"/>
          </a:xfrm>
        </p:spPr>
        <p:txBody>
          <a:bodyPr>
            <a:normAutofit/>
          </a:bodyPr>
          <a:lstStyle/>
          <a:p>
            <a:pPr marL="0" indent="0">
              <a:buNone/>
            </a:pPr>
            <a:r>
              <a:rPr lang="uk-UA" sz="3600" b="1" dirty="0"/>
              <a:t>4. Пивні бари (паби)</a:t>
            </a:r>
          </a:p>
        </p:txBody>
      </p:sp>
    </p:spTree>
    <p:extLst>
      <p:ext uri="{BB962C8B-B14F-4D97-AF65-F5344CB8AC3E}">
        <p14:creationId xmlns:p14="http://schemas.microsoft.com/office/powerpoint/2010/main" val="157392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0727" y="930433"/>
            <a:ext cx="9613861" cy="3270811"/>
          </a:xfrm>
        </p:spPr>
        <p:txBody>
          <a:bodyPr>
            <a:normAutofit/>
          </a:bodyPr>
          <a:lstStyle/>
          <a:p>
            <a:pPr marL="0" indent="0">
              <a:buNone/>
            </a:pPr>
            <a:r>
              <a:rPr lang="uk-UA" sz="3600" b="1" dirty="0"/>
              <a:t>5. Гриль-бари</a:t>
            </a:r>
          </a:p>
        </p:txBody>
      </p:sp>
      <p:pic>
        <p:nvPicPr>
          <p:cNvPr id="1026" name="Picture 2" descr="https://akh.com.ua/image/catalog/masterskaya/bar%20klass/1%20grill%20bar%20klassifikaciya%20barov.jpg"/>
          <p:cNvPicPr>
            <a:picLocks noChangeAspect="1" noChangeArrowheads="1"/>
          </p:cNvPicPr>
          <p:nvPr/>
        </p:nvPicPr>
        <p:blipFill>
          <a:blip r:embed="rId2"/>
          <a:srcRect/>
          <a:stretch>
            <a:fillRect/>
          </a:stretch>
        </p:blipFill>
        <p:spPr bwMode="auto">
          <a:xfrm>
            <a:off x="544682" y="2256817"/>
            <a:ext cx="6656872" cy="4019009"/>
          </a:xfrm>
          <a:prstGeom prst="rect">
            <a:avLst/>
          </a:prstGeom>
          <a:noFill/>
        </p:spPr>
      </p:pic>
      <p:pic>
        <p:nvPicPr>
          <p:cNvPr id="1028" name="Picture 4" descr="https://akh.com.ua/image/catalog/masterskaya/bar%20klass/josper-bar.jpg"/>
          <p:cNvPicPr>
            <a:picLocks noChangeAspect="1" noChangeArrowheads="1"/>
          </p:cNvPicPr>
          <p:nvPr/>
        </p:nvPicPr>
        <p:blipFill>
          <a:blip r:embed="rId3"/>
          <a:srcRect/>
          <a:stretch>
            <a:fillRect/>
          </a:stretch>
        </p:blipFill>
        <p:spPr bwMode="auto">
          <a:xfrm>
            <a:off x="6692563" y="531271"/>
            <a:ext cx="5238750" cy="3924301"/>
          </a:xfrm>
          <a:prstGeom prst="rect">
            <a:avLst/>
          </a:prstGeom>
          <a:noFill/>
        </p:spPr>
      </p:pic>
    </p:spTree>
    <p:extLst>
      <p:ext uri="{BB962C8B-B14F-4D97-AF65-F5344CB8AC3E}">
        <p14:creationId xmlns:p14="http://schemas.microsoft.com/office/powerpoint/2010/main" val="233026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6. </a:t>
            </a:r>
            <a:r>
              <a:rPr lang="uk-UA" dirty="0" err="1"/>
              <a:t>Снек-бари</a:t>
            </a:r>
            <a:endParaRPr lang="uk-UA" dirty="0"/>
          </a:p>
        </p:txBody>
      </p:sp>
      <p:sp>
        <p:nvSpPr>
          <p:cNvPr id="3" name="Содержимое 2"/>
          <p:cNvSpPr>
            <a:spLocks noGrp="1"/>
          </p:cNvSpPr>
          <p:nvPr>
            <p:ph idx="1"/>
          </p:nvPr>
        </p:nvSpPr>
        <p:spPr/>
        <p:txBody>
          <a:bodyPr/>
          <a:lstStyle/>
          <a:p>
            <a:endParaRPr lang="uk-UA" dirty="0"/>
          </a:p>
        </p:txBody>
      </p:sp>
      <p:pic>
        <p:nvPicPr>
          <p:cNvPr id="33794" name="Picture 2" descr="https://akh.com.ua/image/catalog/masterskaya/bar%20klass/1snack%20bar%20klassifikaciya%20barov.jpg"/>
          <p:cNvPicPr>
            <a:picLocks noChangeAspect="1" noChangeArrowheads="1"/>
          </p:cNvPicPr>
          <p:nvPr/>
        </p:nvPicPr>
        <p:blipFill>
          <a:blip r:embed="rId2"/>
          <a:srcRect/>
          <a:stretch>
            <a:fillRect/>
          </a:stretch>
        </p:blipFill>
        <p:spPr bwMode="auto">
          <a:xfrm>
            <a:off x="3826048" y="525294"/>
            <a:ext cx="7957323" cy="5778229"/>
          </a:xfrm>
          <a:prstGeom prst="rect">
            <a:avLst/>
          </a:prstGeom>
          <a:noFill/>
        </p:spPr>
      </p:pic>
      <p:pic>
        <p:nvPicPr>
          <p:cNvPr id="33796" name="Picture 4" descr="https://akh.com.ua/image/catalog/masterskaya/bar%20klass/1snack%20bar%20klassifikaciya%20barov1.jpg"/>
          <p:cNvPicPr>
            <a:picLocks noChangeAspect="1" noChangeArrowheads="1"/>
          </p:cNvPicPr>
          <p:nvPr/>
        </p:nvPicPr>
        <p:blipFill>
          <a:blip r:embed="rId3"/>
          <a:srcRect/>
          <a:stretch>
            <a:fillRect/>
          </a:stretch>
        </p:blipFill>
        <p:spPr bwMode="auto">
          <a:xfrm>
            <a:off x="0" y="2159540"/>
            <a:ext cx="5642043" cy="436771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akh.com.ua/image/catalog/masterskaya/bar%20klass/vega%20bar%20klassifikaciya%20barov.jpg"/>
          <p:cNvPicPr>
            <a:picLocks noChangeAspect="1" noChangeArrowheads="1"/>
          </p:cNvPicPr>
          <p:nvPr/>
        </p:nvPicPr>
        <p:blipFill>
          <a:blip r:embed="rId2"/>
          <a:srcRect/>
          <a:stretch>
            <a:fillRect/>
          </a:stretch>
        </p:blipFill>
        <p:spPr bwMode="auto">
          <a:xfrm>
            <a:off x="5836595" y="0"/>
            <a:ext cx="6355405" cy="4610911"/>
          </a:xfrm>
          <a:prstGeom prst="rect">
            <a:avLst/>
          </a:prstGeom>
          <a:noFill/>
        </p:spPr>
      </p:pic>
      <p:sp>
        <p:nvSpPr>
          <p:cNvPr id="2" name="Заголовок 1"/>
          <p:cNvSpPr>
            <a:spLocks noGrp="1"/>
          </p:cNvSpPr>
          <p:nvPr>
            <p:ph type="title"/>
          </p:nvPr>
        </p:nvSpPr>
        <p:spPr>
          <a:xfrm>
            <a:off x="350197" y="1"/>
            <a:ext cx="9943986" cy="1459148"/>
          </a:xfrm>
        </p:spPr>
        <p:txBody>
          <a:bodyPr>
            <a:normAutofit/>
          </a:bodyPr>
          <a:lstStyle/>
          <a:p>
            <a:r>
              <a:rPr lang="uk-UA" sz="4000" b="1" dirty="0"/>
              <a:t>7. Вега-, фітнес- та </a:t>
            </a:r>
            <a:br>
              <a:rPr lang="uk-UA" sz="4000" b="1" dirty="0"/>
            </a:br>
            <a:r>
              <a:rPr lang="uk-UA" sz="4000" b="1" dirty="0"/>
              <a:t>фітобари</a:t>
            </a:r>
          </a:p>
        </p:txBody>
      </p:sp>
      <p:pic>
        <p:nvPicPr>
          <p:cNvPr id="32772" name="Picture 4" descr="https://akh.com.ua/image/catalog/masterskaya/bar%20klass/1fitness%20bar%20klassifikaciya%20barov.jpg"/>
          <p:cNvPicPr>
            <a:picLocks noChangeAspect="1" noChangeArrowheads="1"/>
          </p:cNvPicPr>
          <p:nvPr/>
        </p:nvPicPr>
        <p:blipFill>
          <a:blip r:embed="rId3"/>
          <a:srcRect/>
          <a:stretch>
            <a:fillRect/>
          </a:stretch>
        </p:blipFill>
        <p:spPr bwMode="auto">
          <a:xfrm>
            <a:off x="-1" y="1361872"/>
            <a:ext cx="5856051" cy="3889443"/>
          </a:xfrm>
          <a:prstGeom prst="rect">
            <a:avLst/>
          </a:prstGeom>
          <a:noFill/>
        </p:spPr>
      </p:pic>
      <p:pic>
        <p:nvPicPr>
          <p:cNvPr id="32774" name="Picture 6" descr="https://akh.com.ua/image/catalog/masterskaya/bar%20klass/1phyto%20bar.jpg"/>
          <p:cNvPicPr>
            <a:picLocks noChangeAspect="1" noChangeArrowheads="1"/>
          </p:cNvPicPr>
          <p:nvPr/>
        </p:nvPicPr>
        <p:blipFill>
          <a:blip r:embed="rId4"/>
          <a:srcRect/>
          <a:stretch>
            <a:fillRect/>
          </a:stretch>
        </p:blipFill>
        <p:spPr bwMode="auto">
          <a:xfrm>
            <a:off x="5000017" y="3657598"/>
            <a:ext cx="6070059" cy="289397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402875" y="179017"/>
            <a:ext cx="4519125" cy="2791067"/>
          </a:xfrm>
          <a:prstGeom prst="rect">
            <a:avLst/>
          </a:prstGeom>
        </p:spPr>
      </p:pic>
      <p:sp>
        <p:nvSpPr>
          <p:cNvPr id="2" name="Заголовок 1"/>
          <p:cNvSpPr>
            <a:spLocks noGrp="1"/>
          </p:cNvSpPr>
          <p:nvPr>
            <p:ph type="title"/>
          </p:nvPr>
        </p:nvSpPr>
        <p:spPr/>
        <p:txBody>
          <a:bodyPr/>
          <a:lstStyle/>
          <a:p>
            <a:r>
              <a:rPr lang="uk-UA" dirty="0"/>
              <a:t>Бар</a:t>
            </a:r>
          </a:p>
        </p:txBody>
      </p:sp>
      <p:sp>
        <p:nvSpPr>
          <p:cNvPr id="3" name="Объект 2"/>
          <p:cNvSpPr>
            <a:spLocks noGrp="1"/>
          </p:cNvSpPr>
          <p:nvPr>
            <p:ph idx="1"/>
          </p:nvPr>
        </p:nvSpPr>
        <p:spPr>
          <a:xfrm>
            <a:off x="419100" y="1955800"/>
            <a:ext cx="6680199" cy="4775200"/>
          </a:xfrm>
        </p:spPr>
        <p:txBody>
          <a:bodyPr>
            <a:noAutofit/>
          </a:bodyPr>
          <a:lstStyle/>
          <a:p>
            <a:r>
              <a:rPr lang="uk-UA" sz="2800" dirty="0"/>
              <a:t>Бар – заклад ресторанного господарства з </a:t>
            </a:r>
            <a:r>
              <a:rPr lang="uk-UA" sz="2800" dirty="0" err="1"/>
              <a:t>барною</a:t>
            </a:r>
            <a:r>
              <a:rPr lang="uk-UA" sz="2800" dirty="0"/>
              <a:t> стійкою, в якому реалізують змішані, міцні алкогольні, слабоалкогольні та безалкогольні напої, закуски, десертні, мучні кондитерські й булочні вироби, закупівельні товари. Призначення бару полягає і в тому , щоб надати відвідувачам можливість відпочити в зручному оточенні, послухати музику, подивитися виступи акторів тощо. </a:t>
            </a:r>
          </a:p>
        </p:txBody>
      </p:sp>
      <p:pic>
        <p:nvPicPr>
          <p:cNvPr id="1026" name="Picture 2" descr="https://upload.wikimedia.org/wikipedia/commons/thumb/4/43/Bar-P1030319.jpg/220px-Bar-P1030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437" y="2117877"/>
            <a:ext cx="3375026" cy="2531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espreso.tv/uploads/article/219646/images/im578x383-New%20Y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4519431"/>
            <a:ext cx="3921125" cy="221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51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8. Молочні та вітамінні бари</a:t>
            </a:r>
          </a:p>
        </p:txBody>
      </p:sp>
      <p:pic>
        <p:nvPicPr>
          <p:cNvPr id="31748" name="Picture 4" descr="Картинки по запросу молочні бари"/>
          <p:cNvPicPr>
            <a:picLocks noChangeAspect="1" noChangeArrowheads="1"/>
          </p:cNvPicPr>
          <p:nvPr/>
        </p:nvPicPr>
        <p:blipFill>
          <a:blip r:embed="rId2"/>
          <a:srcRect/>
          <a:stretch>
            <a:fillRect/>
          </a:stretch>
        </p:blipFill>
        <p:spPr bwMode="auto">
          <a:xfrm>
            <a:off x="-1" y="1807845"/>
            <a:ext cx="7062281" cy="5050155"/>
          </a:xfrm>
          <a:prstGeom prst="rect">
            <a:avLst/>
          </a:prstGeom>
          <a:noFill/>
        </p:spPr>
      </p:pic>
      <p:pic>
        <p:nvPicPr>
          <p:cNvPr id="31749" name="Picture 5"/>
          <p:cNvPicPr>
            <a:picLocks noGrp="1" noChangeAspect="1" noChangeArrowheads="1"/>
          </p:cNvPicPr>
          <p:nvPr>
            <p:ph idx="1"/>
          </p:nvPr>
        </p:nvPicPr>
        <p:blipFill>
          <a:blip r:embed="rId3"/>
          <a:srcRect/>
          <a:stretch>
            <a:fillRect/>
          </a:stretch>
        </p:blipFill>
        <p:spPr bwMode="auto">
          <a:xfrm>
            <a:off x="7315200" y="311285"/>
            <a:ext cx="4572000" cy="649385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8A0BD6-9492-5832-3885-5F52306BD6AD}"/>
              </a:ext>
            </a:extLst>
          </p:cNvPr>
          <p:cNvSpPr>
            <a:spLocks noGrp="1"/>
          </p:cNvSpPr>
          <p:nvPr>
            <p:ph type="title"/>
          </p:nvPr>
        </p:nvSpPr>
        <p:spPr/>
        <p:txBody>
          <a:bodyPr/>
          <a:lstStyle/>
          <a:p>
            <a:r>
              <a:rPr lang="ru-UA" b="1" dirty="0" err="1"/>
              <a:t>Світові</a:t>
            </a:r>
            <a:r>
              <a:rPr lang="ru-UA" b="1" dirty="0"/>
              <a:t> </a:t>
            </a:r>
            <a:r>
              <a:rPr lang="ru-UA" b="1" dirty="0" err="1"/>
              <a:t>приклади</a:t>
            </a:r>
            <a:r>
              <a:rPr lang="ru-UA" b="1" dirty="0"/>
              <a:t> </a:t>
            </a:r>
            <a:r>
              <a:rPr lang="ru-UA" b="1" dirty="0" err="1"/>
              <a:t>барів</a:t>
            </a:r>
            <a:endParaRPr lang="uk-UA" dirty="0"/>
          </a:p>
        </p:txBody>
      </p:sp>
      <p:sp>
        <p:nvSpPr>
          <p:cNvPr id="3" name="Объект 2">
            <a:extLst>
              <a:ext uri="{FF2B5EF4-FFF2-40B4-BE49-F238E27FC236}">
                <a16:creationId xmlns:a16="http://schemas.microsoft.com/office/drawing/2014/main" id="{2EFBBA41-0059-D28E-0593-E74D2DC8AFC1}"/>
              </a:ext>
            </a:extLst>
          </p:cNvPr>
          <p:cNvSpPr>
            <a:spLocks noGrp="1"/>
          </p:cNvSpPr>
          <p:nvPr>
            <p:ph idx="1"/>
          </p:nvPr>
        </p:nvSpPr>
        <p:spPr>
          <a:xfrm>
            <a:off x="185530" y="2363377"/>
            <a:ext cx="6369836" cy="3599316"/>
          </a:xfrm>
        </p:spPr>
        <p:txBody>
          <a:bodyPr/>
          <a:lstStyle/>
          <a:p>
            <a:pPr marL="0" indent="0">
              <a:buNone/>
            </a:pPr>
            <a:r>
              <a:rPr lang="uk-UA" b="1" dirty="0"/>
              <a:t>1. </a:t>
            </a:r>
            <a:r>
              <a:rPr lang="ru-UA" b="1" dirty="0"/>
              <a:t>The </a:t>
            </a:r>
            <a:r>
              <a:rPr lang="ru-UA" b="1" dirty="0" err="1"/>
              <a:t>Connaught</a:t>
            </a:r>
            <a:r>
              <a:rPr lang="ru-UA" b="1" dirty="0"/>
              <a:t> </a:t>
            </a:r>
            <a:r>
              <a:rPr lang="ru-UA" b="1" dirty="0" err="1"/>
              <a:t>Bar</a:t>
            </a:r>
            <a:r>
              <a:rPr lang="ru-UA" b="1" dirty="0"/>
              <a:t> (Лондон, Велика </a:t>
            </a:r>
            <a:r>
              <a:rPr lang="ru-UA" b="1" dirty="0" err="1"/>
              <a:t>Британія</a:t>
            </a:r>
            <a:r>
              <a:rPr lang="ru-UA" b="1" dirty="0"/>
              <a:t>)</a:t>
            </a:r>
            <a:br>
              <a:rPr lang="ru-UA" dirty="0"/>
            </a:br>
            <a:r>
              <a:rPr lang="ru-UA" dirty="0" err="1"/>
              <a:t>Класичний</a:t>
            </a:r>
            <a:r>
              <a:rPr lang="ru-UA" dirty="0"/>
              <a:t> </a:t>
            </a:r>
            <a:r>
              <a:rPr lang="ru-UA" dirty="0" err="1"/>
              <a:t>елітний</a:t>
            </a:r>
            <a:r>
              <a:rPr lang="ru-UA" dirty="0"/>
              <a:t> </a:t>
            </a:r>
            <a:r>
              <a:rPr lang="ru-UA" dirty="0" err="1"/>
              <a:t>коктейльний</a:t>
            </a:r>
            <a:r>
              <a:rPr lang="ru-UA" dirty="0"/>
              <a:t> бар при </a:t>
            </a:r>
            <a:r>
              <a:rPr lang="ru-UA" dirty="0" err="1"/>
              <a:t>п’ятизірковому</a:t>
            </a:r>
            <a:r>
              <a:rPr lang="ru-UA" dirty="0"/>
              <a:t> </a:t>
            </a:r>
            <a:r>
              <a:rPr lang="ru-UA" dirty="0" err="1"/>
              <a:t>готелі</a:t>
            </a:r>
            <a:r>
              <a:rPr lang="ru-UA" dirty="0"/>
              <a:t>. </a:t>
            </a:r>
            <a:r>
              <a:rPr lang="ru-UA" dirty="0" err="1"/>
              <a:t>Відомий</a:t>
            </a:r>
            <a:r>
              <a:rPr lang="ru-UA" dirty="0"/>
              <a:t> </a:t>
            </a:r>
            <a:r>
              <a:rPr lang="ru-UA" dirty="0" err="1"/>
              <a:t>бездоганним</a:t>
            </a:r>
            <a:r>
              <a:rPr lang="ru-UA" dirty="0"/>
              <a:t> </a:t>
            </a:r>
            <a:r>
              <a:rPr lang="ru-UA" dirty="0" err="1"/>
              <a:t>сервісом</a:t>
            </a:r>
            <a:r>
              <a:rPr lang="ru-UA" dirty="0"/>
              <a:t>, </a:t>
            </a:r>
            <a:r>
              <a:rPr lang="ru-UA" dirty="0" err="1"/>
              <a:t>авторськими</a:t>
            </a:r>
            <a:r>
              <a:rPr lang="ru-UA" dirty="0"/>
              <a:t> </a:t>
            </a:r>
            <a:r>
              <a:rPr lang="ru-UA" dirty="0" err="1"/>
              <a:t>варіаціями</a:t>
            </a:r>
            <a:r>
              <a:rPr lang="ru-UA" dirty="0"/>
              <a:t> </a:t>
            </a:r>
            <a:r>
              <a:rPr lang="ru-UA" dirty="0" err="1"/>
              <a:t>класичних</a:t>
            </a:r>
            <a:r>
              <a:rPr lang="ru-UA" dirty="0"/>
              <a:t> </a:t>
            </a:r>
            <a:r>
              <a:rPr lang="ru-UA" dirty="0" err="1"/>
              <a:t>коктейлів</a:t>
            </a:r>
            <a:r>
              <a:rPr lang="ru-UA" dirty="0"/>
              <a:t> (</a:t>
            </a:r>
            <a:r>
              <a:rPr lang="ru-UA" dirty="0" err="1"/>
              <a:t>зокрема</a:t>
            </a:r>
            <a:r>
              <a:rPr lang="ru-UA" dirty="0"/>
              <a:t> </a:t>
            </a:r>
            <a:r>
              <a:rPr lang="ru-UA" dirty="0" err="1"/>
              <a:t>Dry</a:t>
            </a:r>
            <a:r>
              <a:rPr lang="ru-UA" dirty="0"/>
              <a:t> Martini) та </a:t>
            </a:r>
            <a:r>
              <a:rPr lang="ru-UA" dirty="0" err="1"/>
              <a:t>витонченою</a:t>
            </a:r>
            <a:r>
              <a:rPr lang="ru-UA" dirty="0"/>
              <a:t> атмосферою. </a:t>
            </a:r>
            <a:r>
              <a:rPr lang="ru-UA" dirty="0" err="1"/>
              <a:t>Вважається</a:t>
            </a:r>
            <a:r>
              <a:rPr lang="ru-UA" dirty="0"/>
              <a:t> </a:t>
            </a:r>
            <a:r>
              <a:rPr lang="ru-UA" dirty="0" err="1"/>
              <a:t>еталоном</a:t>
            </a:r>
            <a:r>
              <a:rPr lang="ru-UA" dirty="0"/>
              <a:t> </a:t>
            </a:r>
            <a:r>
              <a:rPr lang="ru-UA" dirty="0" err="1"/>
              <a:t>преміальної</a:t>
            </a:r>
            <a:r>
              <a:rPr lang="ru-UA" dirty="0"/>
              <a:t> </a:t>
            </a:r>
            <a:r>
              <a:rPr lang="ru-UA" dirty="0" err="1"/>
              <a:t>барної</a:t>
            </a:r>
            <a:r>
              <a:rPr lang="ru-UA" dirty="0"/>
              <a:t> </a:t>
            </a:r>
            <a:r>
              <a:rPr lang="ru-UA" dirty="0" err="1"/>
              <a:t>культури</a:t>
            </a:r>
            <a:r>
              <a:rPr lang="ru-UA" dirty="0"/>
              <a:t>.</a:t>
            </a:r>
          </a:p>
          <a:p>
            <a:endParaRPr lang="uk-UA" dirty="0"/>
          </a:p>
        </p:txBody>
      </p:sp>
      <p:pic>
        <p:nvPicPr>
          <p:cNvPr id="4" name="Рисунок 3" descr="Connaught Bar - London - Bar - 50Best Discovery">
            <a:extLst>
              <a:ext uri="{FF2B5EF4-FFF2-40B4-BE49-F238E27FC236}">
                <a16:creationId xmlns:a16="http://schemas.microsoft.com/office/drawing/2014/main" id="{8633E89A-AEF3-AB1B-229F-61102661EE16}"/>
              </a:ext>
            </a:extLst>
          </p:cNvPr>
          <p:cNvPicPr>
            <a:picLocks noChangeAspect="1"/>
          </p:cNvPicPr>
          <p:nvPr/>
        </p:nvPicPr>
        <p:blipFill>
          <a:blip r:embed="rId2"/>
          <a:stretch>
            <a:fillRect/>
          </a:stretch>
        </p:blipFill>
        <p:spPr>
          <a:xfrm>
            <a:off x="6323520" y="2037825"/>
            <a:ext cx="5518953" cy="3599317"/>
          </a:xfrm>
          <a:prstGeom prst="rect">
            <a:avLst/>
          </a:prstGeom>
        </p:spPr>
      </p:pic>
    </p:spTree>
    <p:extLst>
      <p:ext uri="{BB962C8B-B14F-4D97-AF65-F5344CB8AC3E}">
        <p14:creationId xmlns:p14="http://schemas.microsoft.com/office/powerpoint/2010/main" val="2420240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7FF74A7-DE0F-62E0-DE3D-48104B2A1E21}"/>
              </a:ext>
            </a:extLst>
          </p:cNvPr>
          <p:cNvSpPr>
            <a:spLocks noGrp="1"/>
          </p:cNvSpPr>
          <p:nvPr>
            <p:ph idx="1"/>
          </p:nvPr>
        </p:nvSpPr>
        <p:spPr>
          <a:xfrm>
            <a:off x="680321" y="2336873"/>
            <a:ext cx="4647053" cy="3599316"/>
          </a:xfrm>
        </p:spPr>
        <p:txBody>
          <a:bodyPr/>
          <a:lstStyle/>
          <a:p>
            <a:pPr marL="0" indent="0">
              <a:buNone/>
            </a:pPr>
            <a:r>
              <a:rPr lang="ru-UA" b="1" dirty="0"/>
              <a:t>2. The </a:t>
            </a:r>
            <a:r>
              <a:rPr lang="ru-UA" b="1" dirty="0" err="1"/>
              <a:t>Aviary</a:t>
            </a:r>
            <a:r>
              <a:rPr lang="ru-UA" b="1" dirty="0"/>
              <a:t> (Чикаго, США)</a:t>
            </a:r>
            <a:br>
              <a:rPr lang="ru-UA" dirty="0"/>
            </a:br>
            <a:r>
              <a:rPr lang="ru-UA" dirty="0" err="1"/>
              <a:t>Інноваційний</a:t>
            </a:r>
            <a:r>
              <a:rPr lang="ru-UA" dirty="0"/>
              <a:t> </a:t>
            </a:r>
            <a:r>
              <a:rPr lang="ru-UA" dirty="0" err="1"/>
              <a:t>коктейльний</a:t>
            </a:r>
            <a:r>
              <a:rPr lang="ru-UA" dirty="0"/>
              <a:t> бар, </a:t>
            </a:r>
            <a:r>
              <a:rPr lang="ru-UA" dirty="0" err="1"/>
              <a:t>що</a:t>
            </a:r>
            <a:r>
              <a:rPr lang="ru-UA" dirty="0"/>
              <a:t> </a:t>
            </a:r>
            <a:r>
              <a:rPr lang="ru-UA" dirty="0" err="1"/>
              <a:t>поєднує</a:t>
            </a:r>
            <a:r>
              <a:rPr lang="ru-UA" dirty="0"/>
              <a:t> барну справу з </a:t>
            </a:r>
            <a:r>
              <a:rPr lang="ru-UA" dirty="0" err="1"/>
              <a:t>елементами</a:t>
            </a:r>
            <a:r>
              <a:rPr lang="ru-UA" dirty="0"/>
              <a:t> </a:t>
            </a:r>
            <a:r>
              <a:rPr lang="ru-UA" dirty="0" err="1"/>
              <a:t>молекулярної</a:t>
            </a:r>
            <a:r>
              <a:rPr lang="ru-UA" dirty="0"/>
              <a:t> </a:t>
            </a:r>
            <a:r>
              <a:rPr lang="ru-UA" dirty="0" err="1"/>
              <a:t>гастрономії</a:t>
            </a:r>
            <a:r>
              <a:rPr lang="ru-UA" dirty="0"/>
              <a:t>. </a:t>
            </a:r>
            <a:r>
              <a:rPr lang="ru-UA" dirty="0" err="1"/>
              <a:t>Напої</a:t>
            </a:r>
            <a:r>
              <a:rPr lang="ru-UA" dirty="0"/>
              <a:t> </a:t>
            </a:r>
            <a:r>
              <a:rPr lang="ru-UA" dirty="0" err="1"/>
              <a:t>подаються</a:t>
            </a:r>
            <a:r>
              <a:rPr lang="ru-UA" dirty="0"/>
              <a:t> у </a:t>
            </a:r>
            <a:r>
              <a:rPr lang="ru-UA" dirty="0" err="1"/>
              <a:t>нестандартній</a:t>
            </a:r>
            <a:r>
              <a:rPr lang="ru-UA" dirty="0"/>
              <a:t> </a:t>
            </a:r>
            <a:r>
              <a:rPr lang="ru-UA" dirty="0" err="1"/>
              <a:t>формі</a:t>
            </a:r>
            <a:r>
              <a:rPr lang="ru-UA" dirty="0"/>
              <a:t> з </a:t>
            </a:r>
            <a:r>
              <a:rPr lang="ru-UA" dirty="0" err="1"/>
              <a:t>використанням</a:t>
            </a:r>
            <a:r>
              <a:rPr lang="ru-UA" dirty="0"/>
              <a:t> </a:t>
            </a:r>
            <a:r>
              <a:rPr lang="ru-UA" dirty="0" err="1"/>
              <a:t>диму</a:t>
            </a:r>
            <a:r>
              <a:rPr lang="ru-UA" dirty="0"/>
              <a:t>, азоту, </a:t>
            </a:r>
            <a:r>
              <a:rPr lang="ru-UA" dirty="0" err="1"/>
              <a:t>складних</a:t>
            </a:r>
            <a:r>
              <a:rPr lang="ru-UA" dirty="0"/>
              <a:t> </a:t>
            </a:r>
            <a:r>
              <a:rPr lang="ru-UA" dirty="0" err="1"/>
              <a:t>технік</a:t>
            </a:r>
            <a:r>
              <a:rPr lang="ru-UA" dirty="0"/>
              <a:t> </a:t>
            </a:r>
            <a:r>
              <a:rPr lang="ru-UA" dirty="0" err="1"/>
              <a:t>приготування</a:t>
            </a:r>
            <a:r>
              <a:rPr lang="ru-UA" dirty="0"/>
              <a:t>. </a:t>
            </a:r>
            <a:r>
              <a:rPr lang="ru-UA" dirty="0" err="1"/>
              <a:t>Представляє</a:t>
            </a:r>
            <a:r>
              <a:rPr lang="ru-UA" dirty="0"/>
              <a:t> </a:t>
            </a:r>
            <a:r>
              <a:rPr lang="ru-UA" dirty="0" err="1"/>
              <a:t>сучасний</a:t>
            </a:r>
            <a:r>
              <a:rPr lang="ru-UA" dirty="0"/>
              <a:t> </a:t>
            </a:r>
            <a:r>
              <a:rPr lang="ru-UA" dirty="0" err="1"/>
              <a:t>напрям</a:t>
            </a:r>
            <a:r>
              <a:rPr lang="ru-UA" dirty="0"/>
              <a:t> </a:t>
            </a:r>
            <a:r>
              <a:rPr lang="ru-UA" dirty="0" err="1"/>
              <a:t>experimental</a:t>
            </a:r>
            <a:r>
              <a:rPr lang="ru-UA" dirty="0"/>
              <a:t> </a:t>
            </a:r>
            <a:r>
              <a:rPr lang="ru-UA" dirty="0" err="1"/>
              <a:t>bar</a:t>
            </a:r>
            <a:r>
              <a:rPr lang="ru-UA" dirty="0"/>
              <a:t>.</a:t>
            </a:r>
          </a:p>
          <a:p>
            <a:endParaRPr lang="uk-UA" dirty="0"/>
          </a:p>
        </p:txBody>
      </p:sp>
      <p:pic>
        <p:nvPicPr>
          <p:cNvPr id="4" name="Рисунок 3" descr="At the Aviary, Drinks Come with a Wink, a Nod, and a Show | The New Yorker">
            <a:extLst>
              <a:ext uri="{FF2B5EF4-FFF2-40B4-BE49-F238E27FC236}">
                <a16:creationId xmlns:a16="http://schemas.microsoft.com/office/drawing/2014/main" id="{5D3FD726-6EBE-FA3E-754A-42245F93789C}"/>
              </a:ext>
            </a:extLst>
          </p:cNvPr>
          <p:cNvPicPr>
            <a:picLocks noChangeAspect="1"/>
          </p:cNvPicPr>
          <p:nvPr/>
        </p:nvPicPr>
        <p:blipFill>
          <a:blip r:embed="rId2"/>
          <a:stretch>
            <a:fillRect/>
          </a:stretch>
        </p:blipFill>
        <p:spPr>
          <a:xfrm>
            <a:off x="5566629" y="2497412"/>
            <a:ext cx="5945050" cy="3216175"/>
          </a:xfrm>
          <a:prstGeom prst="rect">
            <a:avLst/>
          </a:prstGeom>
        </p:spPr>
      </p:pic>
    </p:spTree>
    <p:extLst>
      <p:ext uri="{BB962C8B-B14F-4D97-AF65-F5344CB8AC3E}">
        <p14:creationId xmlns:p14="http://schemas.microsoft.com/office/powerpoint/2010/main" val="1454585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AFC63F9-D42D-5595-99B2-752EB0CC6EFD}"/>
              </a:ext>
            </a:extLst>
          </p:cNvPr>
          <p:cNvSpPr>
            <a:spLocks noGrp="1"/>
          </p:cNvSpPr>
          <p:nvPr>
            <p:ph idx="1"/>
          </p:nvPr>
        </p:nvSpPr>
        <p:spPr>
          <a:xfrm>
            <a:off x="680321" y="2336873"/>
            <a:ext cx="5415679" cy="3599316"/>
          </a:xfrm>
        </p:spPr>
        <p:txBody>
          <a:bodyPr/>
          <a:lstStyle/>
          <a:p>
            <a:pPr marL="0" indent="0">
              <a:buNone/>
            </a:pPr>
            <a:r>
              <a:rPr lang="ru-UA" b="1" dirty="0"/>
              <a:t>3. </a:t>
            </a:r>
            <a:r>
              <a:rPr lang="ru-UA" b="1" dirty="0" err="1"/>
              <a:t>Handshake</a:t>
            </a:r>
            <a:r>
              <a:rPr lang="ru-UA" b="1" dirty="0"/>
              <a:t> </a:t>
            </a:r>
            <a:r>
              <a:rPr lang="ru-UA" b="1" dirty="0" err="1"/>
              <a:t>Speakeasy</a:t>
            </a:r>
            <a:r>
              <a:rPr lang="ru-UA" b="1" dirty="0"/>
              <a:t> (</a:t>
            </a:r>
            <a:r>
              <a:rPr lang="ru-UA" b="1" dirty="0" err="1"/>
              <a:t>Мехіко</a:t>
            </a:r>
            <a:r>
              <a:rPr lang="ru-UA" b="1" dirty="0"/>
              <a:t>, Мексика)</a:t>
            </a:r>
            <a:br>
              <a:rPr lang="ru-UA" dirty="0"/>
            </a:br>
            <a:r>
              <a:rPr lang="ru-UA" dirty="0"/>
              <a:t>Бар у </a:t>
            </a:r>
            <a:r>
              <a:rPr lang="ru-UA" dirty="0" err="1"/>
              <a:t>стилі</a:t>
            </a:r>
            <a:r>
              <a:rPr lang="ru-UA" dirty="0"/>
              <a:t> </a:t>
            </a:r>
            <a:r>
              <a:rPr lang="ru-UA" dirty="0" err="1"/>
              <a:t>speakeasy</a:t>
            </a:r>
            <a:r>
              <a:rPr lang="ru-UA" dirty="0"/>
              <a:t>, </a:t>
            </a:r>
            <a:r>
              <a:rPr lang="ru-UA" dirty="0" err="1"/>
              <a:t>натхненний</a:t>
            </a:r>
            <a:r>
              <a:rPr lang="ru-UA" dirty="0"/>
              <a:t> </a:t>
            </a:r>
            <a:r>
              <a:rPr lang="ru-UA" dirty="0" err="1"/>
              <a:t>періодом</a:t>
            </a:r>
            <a:r>
              <a:rPr lang="ru-UA" dirty="0"/>
              <a:t> «сухого закону» у США. </a:t>
            </a:r>
            <a:r>
              <a:rPr lang="ru-UA" dirty="0" err="1"/>
              <a:t>Вирізняється</a:t>
            </a:r>
            <a:r>
              <a:rPr lang="ru-UA" dirty="0"/>
              <a:t> </a:t>
            </a:r>
            <a:r>
              <a:rPr lang="ru-UA" dirty="0" err="1"/>
              <a:t>прихованим</a:t>
            </a:r>
            <a:r>
              <a:rPr lang="ru-UA" dirty="0"/>
              <a:t> входом, камерною атмосферою та </a:t>
            </a:r>
            <a:r>
              <a:rPr lang="ru-UA" dirty="0" err="1"/>
              <a:t>високим</a:t>
            </a:r>
            <a:r>
              <a:rPr lang="ru-UA" dirty="0"/>
              <a:t> </a:t>
            </a:r>
            <a:r>
              <a:rPr lang="ru-UA" dirty="0" err="1"/>
              <a:t>рівнем</a:t>
            </a:r>
            <a:r>
              <a:rPr lang="ru-UA" dirty="0"/>
              <a:t> </a:t>
            </a:r>
            <a:r>
              <a:rPr lang="ru-UA" dirty="0" err="1"/>
              <a:t>міксології</a:t>
            </a:r>
            <a:r>
              <a:rPr lang="ru-UA" dirty="0"/>
              <a:t>. Часто входить до </a:t>
            </a:r>
            <a:r>
              <a:rPr lang="ru-UA" dirty="0" err="1"/>
              <a:t>міжнародних</a:t>
            </a:r>
            <a:r>
              <a:rPr lang="ru-UA" dirty="0"/>
              <a:t> </a:t>
            </a:r>
            <a:r>
              <a:rPr lang="ru-UA" dirty="0" err="1"/>
              <a:t>рейтингів</a:t>
            </a:r>
            <a:r>
              <a:rPr lang="ru-UA" dirty="0"/>
              <a:t> </a:t>
            </a:r>
            <a:r>
              <a:rPr lang="ru-UA" dirty="0" err="1"/>
              <a:t>найкращих</a:t>
            </a:r>
            <a:r>
              <a:rPr lang="ru-UA" dirty="0"/>
              <a:t> </a:t>
            </a:r>
            <a:r>
              <a:rPr lang="ru-UA" dirty="0" err="1"/>
              <a:t>барів</a:t>
            </a:r>
            <a:r>
              <a:rPr lang="ru-UA" dirty="0"/>
              <a:t> </a:t>
            </a:r>
            <a:r>
              <a:rPr lang="ru-UA" dirty="0" err="1"/>
              <a:t>світу</a:t>
            </a:r>
            <a:r>
              <a:rPr lang="ru-UA" dirty="0"/>
              <a:t>.</a:t>
            </a:r>
          </a:p>
          <a:p>
            <a:endParaRPr lang="uk-UA" dirty="0"/>
          </a:p>
        </p:txBody>
      </p:sp>
      <p:pic>
        <p:nvPicPr>
          <p:cNvPr id="4" name="Рисунок 3" descr="Mexico City takes the crown—again. Handshake Speakeasy has officially  defended its title as North America's Best Bar, topping the 2025 list for  the second consecutive year. Nestled behind an unmarked door in">
            <a:extLst>
              <a:ext uri="{FF2B5EF4-FFF2-40B4-BE49-F238E27FC236}">
                <a16:creationId xmlns:a16="http://schemas.microsoft.com/office/drawing/2014/main" id="{05EB72AD-AB11-DE14-0DE6-11368A3DF09A}"/>
              </a:ext>
            </a:extLst>
          </p:cNvPr>
          <p:cNvPicPr>
            <a:picLocks noChangeAspect="1"/>
          </p:cNvPicPr>
          <p:nvPr/>
        </p:nvPicPr>
        <p:blipFill>
          <a:blip r:embed="rId2"/>
          <a:stretch>
            <a:fillRect/>
          </a:stretch>
        </p:blipFill>
        <p:spPr>
          <a:xfrm>
            <a:off x="6876387" y="1096485"/>
            <a:ext cx="4056658" cy="5065776"/>
          </a:xfrm>
          <a:prstGeom prst="rect">
            <a:avLst/>
          </a:prstGeom>
        </p:spPr>
      </p:pic>
    </p:spTree>
    <p:extLst>
      <p:ext uri="{BB962C8B-B14F-4D97-AF65-F5344CB8AC3E}">
        <p14:creationId xmlns:p14="http://schemas.microsoft.com/office/powerpoint/2010/main" val="327839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B3F11F9-6459-729B-E862-57EF749AD499}"/>
              </a:ext>
            </a:extLst>
          </p:cNvPr>
          <p:cNvSpPr>
            <a:spLocks noGrp="1"/>
          </p:cNvSpPr>
          <p:nvPr>
            <p:ph idx="1"/>
          </p:nvPr>
        </p:nvSpPr>
        <p:spPr>
          <a:xfrm>
            <a:off x="680322" y="2336873"/>
            <a:ext cx="4408514" cy="3599316"/>
          </a:xfrm>
        </p:spPr>
        <p:txBody>
          <a:bodyPr>
            <a:normAutofit lnSpcReduction="10000"/>
          </a:bodyPr>
          <a:lstStyle/>
          <a:p>
            <a:pPr marL="0" indent="0">
              <a:buNone/>
            </a:pPr>
            <a:r>
              <a:rPr lang="ru-UA" b="1" dirty="0"/>
              <a:t>4. </a:t>
            </a:r>
            <a:r>
              <a:rPr lang="ru-UA" b="1" dirty="0" err="1"/>
              <a:t>Szimpla</a:t>
            </a:r>
            <a:r>
              <a:rPr lang="ru-UA" b="1" dirty="0"/>
              <a:t> </a:t>
            </a:r>
            <a:r>
              <a:rPr lang="ru-UA" b="1" dirty="0" err="1"/>
              <a:t>Kert</a:t>
            </a:r>
            <a:r>
              <a:rPr lang="ru-UA" b="1" dirty="0"/>
              <a:t> (Будапешт, </a:t>
            </a:r>
            <a:r>
              <a:rPr lang="ru-UA" b="1" dirty="0" err="1"/>
              <a:t>Угорщина</a:t>
            </a:r>
            <a:r>
              <a:rPr lang="ru-UA" b="1" dirty="0"/>
              <a:t>)</a:t>
            </a:r>
            <a:endParaRPr lang="uk-UA" b="1" dirty="0"/>
          </a:p>
          <a:p>
            <a:pPr marL="0" indent="0">
              <a:buNone/>
            </a:pPr>
            <a:r>
              <a:rPr lang="ru-UA" dirty="0" err="1"/>
              <a:t>Відомий</a:t>
            </a:r>
            <a:r>
              <a:rPr lang="ru-UA" dirty="0"/>
              <a:t> приклад </a:t>
            </a:r>
            <a:r>
              <a:rPr lang="ru-UA" dirty="0" err="1"/>
              <a:t>ruin‑bar</a:t>
            </a:r>
            <a:r>
              <a:rPr lang="ru-UA" dirty="0"/>
              <a:t> — бару, </a:t>
            </a:r>
            <a:r>
              <a:rPr lang="ru-UA" dirty="0" err="1"/>
              <a:t>розташованого</a:t>
            </a:r>
            <a:r>
              <a:rPr lang="ru-UA" dirty="0"/>
              <a:t> в </a:t>
            </a:r>
            <a:r>
              <a:rPr lang="ru-UA" dirty="0" err="1"/>
              <a:t>занедбаній</a:t>
            </a:r>
            <a:r>
              <a:rPr lang="ru-UA" dirty="0"/>
              <a:t> </a:t>
            </a:r>
            <a:r>
              <a:rPr lang="ru-UA" dirty="0" err="1"/>
              <a:t>будівлі</a:t>
            </a:r>
            <a:r>
              <a:rPr lang="ru-UA" dirty="0"/>
              <a:t>. </a:t>
            </a:r>
            <a:r>
              <a:rPr lang="ru-UA" dirty="0" err="1"/>
              <a:t>Характеризується</a:t>
            </a:r>
            <a:r>
              <a:rPr lang="ru-UA" dirty="0"/>
              <a:t> </a:t>
            </a:r>
            <a:r>
              <a:rPr lang="ru-UA" dirty="0" err="1"/>
              <a:t>еклектичним</a:t>
            </a:r>
            <a:r>
              <a:rPr lang="ru-UA" dirty="0"/>
              <a:t> дизайном, </a:t>
            </a:r>
            <a:r>
              <a:rPr lang="ru-UA" dirty="0" err="1"/>
              <a:t>демократичними</a:t>
            </a:r>
            <a:r>
              <a:rPr lang="ru-UA" dirty="0"/>
              <a:t> </a:t>
            </a:r>
            <a:r>
              <a:rPr lang="ru-UA" dirty="0" err="1"/>
              <a:t>цінами</a:t>
            </a:r>
            <a:r>
              <a:rPr lang="ru-UA" dirty="0"/>
              <a:t> та культурною </a:t>
            </a:r>
            <a:r>
              <a:rPr lang="ru-UA" dirty="0" err="1"/>
              <a:t>функцією</a:t>
            </a:r>
            <a:r>
              <a:rPr lang="ru-UA" dirty="0"/>
              <a:t> (</a:t>
            </a:r>
            <a:r>
              <a:rPr lang="ru-UA" dirty="0" err="1"/>
              <a:t>концерти</a:t>
            </a:r>
            <a:r>
              <a:rPr lang="ru-UA" dirty="0"/>
              <a:t>, </a:t>
            </a:r>
            <a:r>
              <a:rPr lang="ru-UA" dirty="0" err="1"/>
              <a:t>виставки</a:t>
            </a:r>
            <a:r>
              <a:rPr lang="ru-UA" dirty="0"/>
              <a:t>, ярмарки).</a:t>
            </a:r>
          </a:p>
          <a:p>
            <a:pPr marL="0" indent="0">
              <a:buNone/>
            </a:pPr>
            <a:endParaRPr lang="uk-UA" dirty="0"/>
          </a:p>
        </p:txBody>
      </p:sp>
      <p:pic>
        <p:nvPicPr>
          <p:cNvPr id="4" name="Рисунок 3" descr="Szimpla Kert, Будапешт: лучшие советы перед посещением - Tripadvisor">
            <a:extLst>
              <a:ext uri="{FF2B5EF4-FFF2-40B4-BE49-F238E27FC236}">
                <a16:creationId xmlns:a16="http://schemas.microsoft.com/office/drawing/2014/main" id="{F79DD04B-E62B-7146-7A18-72DBC3D06593}"/>
              </a:ext>
            </a:extLst>
          </p:cNvPr>
          <p:cNvPicPr>
            <a:picLocks noChangeAspect="1"/>
          </p:cNvPicPr>
          <p:nvPr/>
        </p:nvPicPr>
        <p:blipFill>
          <a:blip r:embed="rId2"/>
          <a:stretch>
            <a:fillRect/>
          </a:stretch>
        </p:blipFill>
        <p:spPr>
          <a:xfrm>
            <a:off x="5385236" y="2448091"/>
            <a:ext cx="6478771" cy="3599317"/>
          </a:xfrm>
          <a:prstGeom prst="rect">
            <a:avLst/>
          </a:prstGeom>
        </p:spPr>
      </p:pic>
    </p:spTree>
    <p:extLst>
      <p:ext uri="{BB962C8B-B14F-4D97-AF65-F5344CB8AC3E}">
        <p14:creationId xmlns:p14="http://schemas.microsoft.com/office/powerpoint/2010/main" val="2311051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D82F89-613B-71B9-5352-1322C0E144F2}"/>
              </a:ext>
            </a:extLst>
          </p:cNvPr>
          <p:cNvSpPr>
            <a:spLocks noGrp="1"/>
          </p:cNvSpPr>
          <p:nvPr>
            <p:ph type="title"/>
          </p:nvPr>
        </p:nvSpPr>
        <p:spPr/>
        <p:txBody>
          <a:bodyPr/>
          <a:lstStyle/>
          <a:p>
            <a:r>
              <a:rPr lang="ru-UA" b="1" dirty="0" err="1"/>
              <a:t>Приклади</a:t>
            </a:r>
            <a:r>
              <a:rPr lang="ru-UA" b="1" dirty="0"/>
              <a:t> </a:t>
            </a:r>
            <a:r>
              <a:rPr lang="ru-UA" b="1" dirty="0" err="1"/>
              <a:t>барів</a:t>
            </a:r>
            <a:r>
              <a:rPr lang="ru-UA" b="1" dirty="0"/>
              <a:t> в </a:t>
            </a:r>
            <a:r>
              <a:rPr lang="ru-UA" b="1" dirty="0" err="1"/>
              <a:t>Україні</a:t>
            </a:r>
            <a:endParaRPr lang="uk-UA" dirty="0"/>
          </a:p>
        </p:txBody>
      </p:sp>
      <p:sp>
        <p:nvSpPr>
          <p:cNvPr id="3" name="Объект 2">
            <a:extLst>
              <a:ext uri="{FF2B5EF4-FFF2-40B4-BE49-F238E27FC236}">
                <a16:creationId xmlns:a16="http://schemas.microsoft.com/office/drawing/2014/main" id="{64D75C64-A3D5-8231-B468-580CD6A6ECF5}"/>
              </a:ext>
            </a:extLst>
          </p:cNvPr>
          <p:cNvSpPr>
            <a:spLocks noGrp="1"/>
          </p:cNvSpPr>
          <p:nvPr>
            <p:ph idx="1"/>
          </p:nvPr>
        </p:nvSpPr>
        <p:spPr>
          <a:xfrm>
            <a:off x="680321" y="2336873"/>
            <a:ext cx="4779575" cy="3599316"/>
          </a:xfrm>
        </p:spPr>
        <p:txBody>
          <a:bodyPr>
            <a:normAutofit lnSpcReduction="10000"/>
          </a:bodyPr>
          <a:lstStyle/>
          <a:p>
            <a:pPr marL="0" indent="0">
              <a:buNone/>
            </a:pPr>
            <a:r>
              <a:rPr lang="ru-UA" b="1" dirty="0"/>
              <a:t>1. </a:t>
            </a:r>
            <a:r>
              <a:rPr lang="ru-UA" b="1" dirty="0" err="1"/>
              <a:t>Parovoz</a:t>
            </a:r>
            <a:r>
              <a:rPr lang="ru-UA" b="1" dirty="0"/>
              <a:t> </a:t>
            </a:r>
            <a:r>
              <a:rPr lang="ru-UA" b="1" dirty="0" err="1"/>
              <a:t>Speak</a:t>
            </a:r>
            <a:r>
              <a:rPr lang="ru-UA" b="1" dirty="0"/>
              <a:t> Easy (</a:t>
            </a:r>
            <a:r>
              <a:rPr lang="ru-UA" b="1" dirty="0" err="1"/>
              <a:t>Київ</a:t>
            </a:r>
            <a:r>
              <a:rPr lang="ru-UA" b="1" dirty="0"/>
              <a:t>)</a:t>
            </a:r>
            <a:br>
              <a:rPr lang="ru-UA" dirty="0"/>
            </a:br>
            <a:r>
              <a:rPr lang="ru-UA" dirty="0"/>
              <a:t>Один </a:t>
            </a:r>
            <a:r>
              <a:rPr lang="ru-UA" dirty="0" err="1"/>
              <a:t>із</a:t>
            </a:r>
            <a:r>
              <a:rPr lang="ru-UA" dirty="0"/>
              <a:t> </a:t>
            </a:r>
            <a:r>
              <a:rPr lang="ru-UA" dirty="0" err="1"/>
              <a:t>найвідоміших</a:t>
            </a:r>
            <a:r>
              <a:rPr lang="ru-UA" dirty="0"/>
              <a:t> </a:t>
            </a:r>
            <a:r>
              <a:rPr lang="ru-UA" dirty="0" err="1"/>
              <a:t>speakeasy‑барів</a:t>
            </a:r>
            <a:r>
              <a:rPr lang="ru-UA" dirty="0"/>
              <a:t> </a:t>
            </a:r>
            <a:r>
              <a:rPr lang="ru-UA" dirty="0" err="1"/>
              <a:t>України</a:t>
            </a:r>
            <a:r>
              <a:rPr lang="ru-UA" dirty="0"/>
              <a:t>. </a:t>
            </a:r>
            <a:r>
              <a:rPr lang="ru-UA" dirty="0" err="1"/>
              <a:t>Має</a:t>
            </a:r>
            <a:r>
              <a:rPr lang="ru-UA" dirty="0"/>
              <a:t> </a:t>
            </a:r>
            <a:r>
              <a:rPr lang="ru-UA" dirty="0" err="1"/>
              <a:t>закритий</a:t>
            </a:r>
            <a:r>
              <a:rPr lang="ru-UA" dirty="0"/>
              <a:t> формат доступу, </a:t>
            </a:r>
            <a:r>
              <a:rPr lang="ru-UA" dirty="0" err="1"/>
              <a:t>авторську</a:t>
            </a:r>
            <a:r>
              <a:rPr lang="ru-UA" dirty="0"/>
              <a:t> </a:t>
            </a:r>
            <a:r>
              <a:rPr lang="ru-UA" dirty="0" err="1"/>
              <a:t>коктейльну</a:t>
            </a:r>
            <a:r>
              <a:rPr lang="ru-UA" dirty="0"/>
              <a:t> карту та </a:t>
            </a:r>
            <a:r>
              <a:rPr lang="ru-UA" dirty="0" err="1"/>
              <a:t>концептуальний</a:t>
            </a:r>
            <a:r>
              <a:rPr lang="ru-UA" dirty="0"/>
              <a:t> </a:t>
            </a:r>
            <a:r>
              <a:rPr lang="ru-UA" dirty="0" err="1"/>
              <a:t>інтер’єр</a:t>
            </a:r>
            <a:r>
              <a:rPr lang="ru-UA" dirty="0"/>
              <a:t>. </a:t>
            </a:r>
            <a:r>
              <a:rPr lang="ru-UA" dirty="0" err="1"/>
              <a:t>Сприяє</a:t>
            </a:r>
            <a:r>
              <a:rPr lang="ru-UA" dirty="0"/>
              <a:t> </a:t>
            </a:r>
            <a:r>
              <a:rPr lang="ru-UA" dirty="0" err="1"/>
              <a:t>розвитку</a:t>
            </a:r>
            <a:r>
              <a:rPr lang="ru-UA" dirty="0"/>
              <a:t> </a:t>
            </a:r>
            <a:r>
              <a:rPr lang="ru-UA" dirty="0" err="1"/>
              <a:t>сучасної</a:t>
            </a:r>
            <a:r>
              <a:rPr lang="ru-UA" dirty="0"/>
              <a:t> </a:t>
            </a:r>
            <a:r>
              <a:rPr lang="ru-UA" dirty="0" err="1"/>
              <a:t>коктейльної</a:t>
            </a:r>
            <a:r>
              <a:rPr lang="ru-UA" dirty="0"/>
              <a:t> </a:t>
            </a:r>
            <a:r>
              <a:rPr lang="ru-UA" dirty="0" err="1"/>
              <a:t>культури</a:t>
            </a:r>
            <a:r>
              <a:rPr lang="ru-UA" dirty="0"/>
              <a:t> в </a:t>
            </a:r>
            <a:r>
              <a:rPr lang="ru-UA" dirty="0" err="1"/>
              <a:t>Україні</a:t>
            </a:r>
            <a:r>
              <a:rPr lang="ru-UA" dirty="0"/>
              <a:t>.</a:t>
            </a:r>
            <a:r>
              <a:rPr lang="ru-RU" dirty="0"/>
              <a:t> </a:t>
            </a:r>
          </a:p>
          <a:p>
            <a:pPr marL="0" indent="0">
              <a:buNone/>
            </a:pPr>
            <a:r>
              <a:rPr lang="ru-RU" dirty="0"/>
              <a:t>Бар </a:t>
            </a:r>
            <a:r>
              <a:rPr lang="ru-RU" dirty="0" err="1"/>
              <a:t>вдруге</a:t>
            </a:r>
            <a:r>
              <a:rPr lang="ru-RU" dirty="0"/>
              <a:t> включили в </a:t>
            </a:r>
            <a:r>
              <a:rPr lang="ru-RU" dirty="0" err="1"/>
              <a:t>міжнародний</a:t>
            </a:r>
            <a:r>
              <a:rPr lang="ru-RU" dirty="0"/>
              <a:t> рейтинг Top 500 </a:t>
            </a:r>
            <a:r>
              <a:rPr lang="ru-RU" dirty="0" err="1"/>
              <a:t>Bars</a:t>
            </a:r>
            <a:r>
              <a:rPr lang="ru-RU" dirty="0"/>
              <a:t>.</a:t>
            </a:r>
            <a:endParaRPr lang="ru-UA" dirty="0"/>
          </a:p>
          <a:p>
            <a:endParaRPr lang="uk-UA" dirty="0"/>
          </a:p>
        </p:txBody>
      </p:sp>
      <p:pic>
        <p:nvPicPr>
          <p:cNvPr id="4" name="Рисунок 3" descr="Київський бар Parovoz Speak Easy вдруге включили в міжнародний рейтинг Top  500 Bars — The Village Україна">
            <a:extLst>
              <a:ext uri="{FF2B5EF4-FFF2-40B4-BE49-F238E27FC236}">
                <a16:creationId xmlns:a16="http://schemas.microsoft.com/office/drawing/2014/main" id="{31188CE2-4D9E-D47D-FB65-7C333FA90864}"/>
              </a:ext>
            </a:extLst>
          </p:cNvPr>
          <p:cNvPicPr>
            <a:picLocks noChangeAspect="1"/>
          </p:cNvPicPr>
          <p:nvPr/>
        </p:nvPicPr>
        <p:blipFill>
          <a:blip r:embed="rId2"/>
          <a:stretch>
            <a:fillRect/>
          </a:stretch>
        </p:blipFill>
        <p:spPr>
          <a:xfrm>
            <a:off x="5336158" y="2505455"/>
            <a:ext cx="6855842" cy="3599317"/>
          </a:xfrm>
          <a:prstGeom prst="rect">
            <a:avLst/>
          </a:prstGeom>
        </p:spPr>
      </p:pic>
    </p:spTree>
    <p:extLst>
      <p:ext uri="{BB962C8B-B14F-4D97-AF65-F5344CB8AC3E}">
        <p14:creationId xmlns:p14="http://schemas.microsoft.com/office/powerpoint/2010/main" val="3102000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F9C36C-1792-7ABA-ED53-315CA37446AA}"/>
              </a:ext>
            </a:extLst>
          </p:cNvPr>
          <p:cNvSpPr>
            <a:spLocks noGrp="1"/>
          </p:cNvSpPr>
          <p:nvPr>
            <p:ph idx="1"/>
          </p:nvPr>
        </p:nvSpPr>
        <p:spPr>
          <a:xfrm>
            <a:off x="680322" y="2336873"/>
            <a:ext cx="5031366" cy="3599316"/>
          </a:xfrm>
        </p:spPr>
        <p:txBody>
          <a:bodyPr/>
          <a:lstStyle/>
          <a:p>
            <a:pPr marL="0" indent="0">
              <a:buNone/>
            </a:pPr>
            <a:r>
              <a:rPr lang="ru-UA" b="1" dirty="0"/>
              <a:t>2. </a:t>
            </a:r>
            <a:r>
              <a:rPr lang="ru-UA" b="1" dirty="0" err="1"/>
              <a:t>LoggerHead</a:t>
            </a:r>
            <a:r>
              <a:rPr lang="ru-UA" b="1" dirty="0"/>
              <a:t> (</a:t>
            </a:r>
            <a:r>
              <a:rPr lang="ru-UA" b="1" dirty="0" err="1"/>
              <a:t>Київ</a:t>
            </a:r>
            <a:r>
              <a:rPr lang="ru-UA" b="1" dirty="0"/>
              <a:t>)</a:t>
            </a:r>
            <a:br>
              <a:rPr lang="ru-UA" dirty="0"/>
            </a:br>
            <a:r>
              <a:rPr lang="ru-UA" dirty="0" err="1"/>
              <a:t>Класичний</a:t>
            </a:r>
            <a:r>
              <a:rPr lang="ru-UA" dirty="0"/>
              <a:t> </a:t>
            </a:r>
            <a:r>
              <a:rPr lang="ru-UA" dirty="0" err="1"/>
              <a:t>коктейльний</a:t>
            </a:r>
            <a:r>
              <a:rPr lang="ru-UA" dirty="0"/>
              <a:t> бар </a:t>
            </a:r>
            <a:r>
              <a:rPr lang="ru-UA" dirty="0" err="1"/>
              <a:t>міжнародного</a:t>
            </a:r>
            <a:r>
              <a:rPr lang="ru-UA" dirty="0"/>
              <a:t> </a:t>
            </a:r>
            <a:r>
              <a:rPr lang="ru-UA" dirty="0" err="1"/>
              <a:t>рівня</a:t>
            </a:r>
            <a:r>
              <a:rPr lang="ru-UA" dirty="0"/>
              <a:t>, </a:t>
            </a:r>
            <a:r>
              <a:rPr lang="ru-UA" dirty="0" err="1"/>
              <a:t>який</a:t>
            </a:r>
            <a:r>
              <a:rPr lang="ru-UA" dirty="0"/>
              <a:t> регулярно </a:t>
            </a:r>
            <a:r>
              <a:rPr lang="ru-UA" dirty="0" err="1"/>
              <a:t>потрапляє</a:t>
            </a:r>
            <a:r>
              <a:rPr lang="ru-UA" dirty="0"/>
              <a:t> до </a:t>
            </a:r>
            <a:r>
              <a:rPr lang="ru-UA" dirty="0" err="1"/>
              <a:t>світових</a:t>
            </a:r>
            <a:r>
              <a:rPr lang="ru-UA" dirty="0"/>
              <a:t> </a:t>
            </a:r>
            <a:r>
              <a:rPr lang="ru-UA" dirty="0" err="1"/>
              <a:t>рейтингів</a:t>
            </a:r>
            <a:r>
              <a:rPr lang="ru-UA" dirty="0"/>
              <a:t>. </a:t>
            </a:r>
            <a:r>
              <a:rPr lang="ru-UA" dirty="0" err="1"/>
              <a:t>Відомий</a:t>
            </a:r>
            <a:r>
              <a:rPr lang="ru-UA" dirty="0"/>
              <a:t> </a:t>
            </a:r>
            <a:r>
              <a:rPr lang="ru-UA" dirty="0" err="1"/>
              <a:t>професійною</a:t>
            </a:r>
            <a:r>
              <a:rPr lang="ru-UA" dirty="0"/>
              <a:t> командою </a:t>
            </a:r>
            <a:r>
              <a:rPr lang="ru-UA" dirty="0" err="1"/>
              <a:t>барменів</a:t>
            </a:r>
            <a:r>
              <a:rPr lang="ru-UA" dirty="0"/>
              <a:t>, </a:t>
            </a:r>
            <a:r>
              <a:rPr lang="ru-UA" dirty="0" err="1"/>
              <a:t>високими</a:t>
            </a:r>
            <a:r>
              <a:rPr lang="ru-UA" dirty="0"/>
              <a:t> стандартами </a:t>
            </a:r>
            <a:r>
              <a:rPr lang="ru-UA" dirty="0" err="1"/>
              <a:t>обслуговування</a:t>
            </a:r>
            <a:r>
              <a:rPr lang="ru-UA" dirty="0"/>
              <a:t> та </a:t>
            </a:r>
            <a:r>
              <a:rPr lang="ru-UA" dirty="0" err="1"/>
              <a:t>сучасним</a:t>
            </a:r>
            <a:r>
              <a:rPr lang="ru-UA" dirty="0"/>
              <a:t> </a:t>
            </a:r>
            <a:r>
              <a:rPr lang="ru-UA" dirty="0" err="1"/>
              <a:t>підходом</a:t>
            </a:r>
            <a:r>
              <a:rPr lang="ru-UA" dirty="0"/>
              <a:t> до </a:t>
            </a:r>
            <a:r>
              <a:rPr lang="ru-UA" dirty="0" err="1"/>
              <a:t>класичних</a:t>
            </a:r>
            <a:r>
              <a:rPr lang="ru-UA" dirty="0"/>
              <a:t> </a:t>
            </a:r>
            <a:r>
              <a:rPr lang="ru-UA" dirty="0" err="1"/>
              <a:t>коктейлів</a:t>
            </a:r>
            <a:r>
              <a:rPr lang="ru-UA" dirty="0"/>
              <a:t>.</a:t>
            </a:r>
          </a:p>
          <a:p>
            <a:endParaRPr lang="uk-UA" dirty="0"/>
          </a:p>
        </p:txBody>
      </p:sp>
      <p:pic>
        <p:nvPicPr>
          <p:cNvPr id="4" name="Рисунок 3" descr="LoggerHead — YOD Group">
            <a:extLst>
              <a:ext uri="{FF2B5EF4-FFF2-40B4-BE49-F238E27FC236}">
                <a16:creationId xmlns:a16="http://schemas.microsoft.com/office/drawing/2014/main" id="{9811E6D6-DA5E-362B-6CBF-4AECCDE389AA}"/>
              </a:ext>
            </a:extLst>
          </p:cNvPr>
          <p:cNvPicPr>
            <a:picLocks noChangeAspect="1"/>
          </p:cNvPicPr>
          <p:nvPr/>
        </p:nvPicPr>
        <p:blipFill>
          <a:blip r:embed="rId2"/>
          <a:stretch>
            <a:fillRect/>
          </a:stretch>
        </p:blipFill>
        <p:spPr>
          <a:xfrm>
            <a:off x="5711688" y="2019496"/>
            <a:ext cx="6351105" cy="4234070"/>
          </a:xfrm>
          <a:prstGeom prst="rect">
            <a:avLst/>
          </a:prstGeom>
        </p:spPr>
      </p:pic>
    </p:spTree>
    <p:extLst>
      <p:ext uri="{BB962C8B-B14F-4D97-AF65-F5344CB8AC3E}">
        <p14:creationId xmlns:p14="http://schemas.microsoft.com/office/powerpoint/2010/main" val="3373408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878A6C-128A-B90C-AFF1-C83CD5A5AC94}"/>
              </a:ext>
            </a:extLst>
          </p:cNvPr>
          <p:cNvSpPr>
            <a:spLocks noGrp="1"/>
          </p:cNvSpPr>
          <p:nvPr>
            <p:ph idx="1"/>
          </p:nvPr>
        </p:nvSpPr>
        <p:spPr>
          <a:xfrm>
            <a:off x="680321" y="2336873"/>
            <a:ext cx="5137383" cy="3599316"/>
          </a:xfrm>
        </p:spPr>
        <p:txBody>
          <a:bodyPr/>
          <a:lstStyle/>
          <a:p>
            <a:pPr marL="0" indent="0">
              <a:buNone/>
            </a:pPr>
            <a:r>
              <a:rPr lang="ru-UA" b="1" dirty="0"/>
              <a:t>3. The </a:t>
            </a:r>
            <a:r>
              <a:rPr lang="ru-UA" b="1" dirty="0" err="1"/>
              <a:t>Fitz</a:t>
            </a:r>
            <a:r>
              <a:rPr lang="ru-UA" b="1" dirty="0"/>
              <a:t> (Одеса)</a:t>
            </a:r>
            <a:br>
              <a:rPr lang="ru-UA" dirty="0"/>
            </a:br>
            <a:r>
              <a:rPr lang="ru-UA" dirty="0" err="1"/>
              <a:t>Коктейльний</a:t>
            </a:r>
            <a:r>
              <a:rPr lang="ru-UA" dirty="0"/>
              <a:t> бар </a:t>
            </a:r>
            <a:r>
              <a:rPr lang="ru-UA" dirty="0" err="1"/>
              <a:t>із</a:t>
            </a:r>
            <a:r>
              <a:rPr lang="ru-UA" dirty="0"/>
              <a:t> </a:t>
            </a:r>
            <a:r>
              <a:rPr lang="ru-UA" dirty="0" err="1"/>
              <a:t>яскраво</a:t>
            </a:r>
            <a:r>
              <a:rPr lang="ru-UA" dirty="0"/>
              <a:t> </a:t>
            </a:r>
            <a:r>
              <a:rPr lang="ru-UA" dirty="0" err="1"/>
              <a:t>вираженою</a:t>
            </a:r>
            <a:r>
              <a:rPr lang="ru-UA" dirty="0"/>
              <a:t> </a:t>
            </a:r>
            <a:r>
              <a:rPr lang="ru-UA" dirty="0" err="1"/>
              <a:t>індивідуальністю</a:t>
            </a:r>
            <a:r>
              <a:rPr lang="ru-UA" dirty="0"/>
              <a:t>, </a:t>
            </a:r>
            <a:r>
              <a:rPr lang="ru-UA" dirty="0" err="1"/>
              <a:t>неодноразовий</a:t>
            </a:r>
            <a:r>
              <a:rPr lang="ru-UA" dirty="0"/>
              <a:t> </a:t>
            </a:r>
            <a:r>
              <a:rPr lang="ru-UA" dirty="0" err="1"/>
              <a:t>переможець</a:t>
            </a:r>
            <a:r>
              <a:rPr lang="ru-UA" dirty="0"/>
              <a:t> </a:t>
            </a:r>
            <a:r>
              <a:rPr lang="ru-UA" dirty="0" err="1"/>
              <a:t>національних</a:t>
            </a:r>
            <a:r>
              <a:rPr lang="ru-UA" dirty="0"/>
              <a:t> </a:t>
            </a:r>
            <a:r>
              <a:rPr lang="ru-UA" dirty="0" err="1"/>
              <a:t>професійних</a:t>
            </a:r>
            <a:r>
              <a:rPr lang="ru-UA" dirty="0"/>
              <a:t> </a:t>
            </a:r>
            <a:r>
              <a:rPr lang="ru-UA" dirty="0" err="1"/>
              <a:t>премій</a:t>
            </a:r>
            <a:r>
              <a:rPr lang="ru-UA" dirty="0"/>
              <a:t>. </a:t>
            </a:r>
            <a:r>
              <a:rPr lang="ru-UA" dirty="0" err="1"/>
              <a:t>Орієнтований</a:t>
            </a:r>
            <a:r>
              <a:rPr lang="ru-UA" dirty="0"/>
              <a:t> на </a:t>
            </a:r>
            <a:r>
              <a:rPr lang="ru-UA" dirty="0" err="1"/>
              <a:t>авторські</a:t>
            </a:r>
            <a:r>
              <a:rPr lang="ru-UA" dirty="0"/>
              <a:t> </a:t>
            </a:r>
            <a:r>
              <a:rPr lang="ru-UA" dirty="0" err="1"/>
              <a:t>коктейлі</a:t>
            </a:r>
            <a:r>
              <a:rPr lang="ru-UA" dirty="0"/>
              <a:t> та </a:t>
            </a:r>
            <a:r>
              <a:rPr lang="ru-UA" dirty="0" err="1"/>
              <a:t>невимушену</a:t>
            </a:r>
            <a:r>
              <a:rPr lang="ru-UA" dirty="0"/>
              <a:t> атмосферу.</a:t>
            </a:r>
          </a:p>
          <a:p>
            <a:endParaRPr lang="uk-UA" dirty="0"/>
          </a:p>
        </p:txBody>
      </p:sp>
      <p:pic>
        <p:nvPicPr>
          <p:cNvPr id="4" name="Рисунок 3" descr="Бар The Fitz (Зе Фіц) в Одесі вул. Єкатеринінська 6: меню, ціни та відгуки,  адреса і телефон | Tomato.ua">
            <a:extLst>
              <a:ext uri="{FF2B5EF4-FFF2-40B4-BE49-F238E27FC236}">
                <a16:creationId xmlns:a16="http://schemas.microsoft.com/office/drawing/2014/main" id="{ACD31E6C-8C8A-297B-0B7F-97ACE8473E06}"/>
              </a:ext>
            </a:extLst>
          </p:cNvPr>
          <p:cNvPicPr>
            <a:picLocks noChangeAspect="1"/>
          </p:cNvPicPr>
          <p:nvPr/>
        </p:nvPicPr>
        <p:blipFill>
          <a:blip r:embed="rId2"/>
          <a:stretch>
            <a:fillRect/>
          </a:stretch>
        </p:blipFill>
        <p:spPr>
          <a:xfrm>
            <a:off x="5817704" y="1833813"/>
            <a:ext cx="6141569" cy="4102376"/>
          </a:xfrm>
          <a:prstGeom prst="rect">
            <a:avLst/>
          </a:prstGeom>
        </p:spPr>
      </p:pic>
    </p:spTree>
    <p:extLst>
      <p:ext uri="{BB962C8B-B14F-4D97-AF65-F5344CB8AC3E}">
        <p14:creationId xmlns:p14="http://schemas.microsoft.com/office/powerpoint/2010/main" val="3310445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3FAAC5E-1BD9-9ED3-86DF-32B5D73CC9EC}"/>
              </a:ext>
            </a:extLst>
          </p:cNvPr>
          <p:cNvSpPr>
            <a:spLocks noGrp="1"/>
          </p:cNvSpPr>
          <p:nvPr>
            <p:ph idx="1"/>
          </p:nvPr>
        </p:nvSpPr>
        <p:spPr>
          <a:xfrm>
            <a:off x="680322" y="2336873"/>
            <a:ext cx="5826496" cy="3599316"/>
          </a:xfrm>
        </p:spPr>
        <p:txBody>
          <a:bodyPr/>
          <a:lstStyle/>
          <a:p>
            <a:pPr marL="0" indent="0">
              <a:buNone/>
            </a:pPr>
            <a:r>
              <a:rPr lang="ru-UA" b="1" dirty="0"/>
              <a:t>4. </a:t>
            </a:r>
            <a:r>
              <a:rPr lang="ru-UA" b="1" dirty="0" err="1"/>
              <a:t>Pravda</a:t>
            </a:r>
            <a:r>
              <a:rPr lang="ru-UA" b="1" dirty="0"/>
              <a:t> </a:t>
            </a:r>
            <a:r>
              <a:rPr lang="ru-UA" b="1" dirty="0" err="1"/>
              <a:t>Beer</a:t>
            </a:r>
            <a:r>
              <a:rPr lang="ru-UA" b="1" dirty="0"/>
              <a:t> Theatre (</a:t>
            </a:r>
            <a:r>
              <a:rPr lang="ru-UA" b="1" dirty="0" err="1"/>
              <a:t>Львів</a:t>
            </a:r>
            <a:r>
              <a:rPr lang="ru-UA" b="1" dirty="0"/>
              <a:t>)</a:t>
            </a:r>
            <a:br>
              <a:rPr lang="ru-UA" dirty="0"/>
            </a:br>
            <a:r>
              <a:rPr lang="ru-UA" dirty="0"/>
              <a:t>Приклад </a:t>
            </a:r>
            <a:r>
              <a:rPr lang="ru-UA" dirty="0" err="1"/>
              <a:t>тематичного</a:t>
            </a:r>
            <a:r>
              <a:rPr lang="ru-UA" dirty="0"/>
              <a:t> пивного бару з локальною </a:t>
            </a:r>
            <a:r>
              <a:rPr lang="ru-UA" dirty="0" err="1"/>
              <a:t>ідентичністю</a:t>
            </a:r>
            <a:r>
              <a:rPr lang="ru-UA" dirty="0"/>
              <a:t>. </a:t>
            </a:r>
            <a:r>
              <a:rPr lang="ru-UA" dirty="0" err="1"/>
              <a:t>Пропонує</a:t>
            </a:r>
            <a:r>
              <a:rPr lang="ru-UA" dirty="0"/>
              <a:t> </a:t>
            </a:r>
            <a:r>
              <a:rPr lang="ru-UA" dirty="0" err="1"/>
              <a:t>власне</a:t>
            </a:r>
            <a:r>
              <a:rPr lang="ru-UA" dirty="0"/>
              <a:t> пиво, </a:t>
            </a:r>
            <a:r>
              <a:rPr lang="ru-UA" dirty="0" err="1"/>
              <a:t>поєднання</a:t>
            </a:r>
            <a:r>
              <a:rPr lang="ru-UA" dirty="0"/>
              <a:t> </a:t>
            </a:r>
            <a:r>
              <a:rPr lang="ru-UA" dirty="0" err="1"/>
              <a:t>гастрономії</a:t>
            </a:r>
            <a:r>
              <a:rPr lang="ru-UA" dirty="0"/>
              <a:t> та </a:t>
            </a:r>
            <a:r>
              <a:rPr lang="ru-UA" dirty="0" err="1"/>
              <a:t>культурних</a:t>
            </a:r>
            <a:r>
              <a:rPr lang="ru-UA" dirty="0"/>
              <a:t> </a:t>
            </a:r>
            <a:r>
              <a:rPr lang="ru-UA" dirty="0" err="1"/>
              <a:t>подій</a:t>
            </a:r>
            <a:r>
              <a:rPr lang="ru-UA" dirty="0"/>
              <a:t>, </a:t>
            </a:r>
            <a:r>
              <a:rPr lang="ru-UA" dirty="0" err="1"/>
              <a:t>активну</a:t>
            </a:r>
            <a:r>
              <a:rPr lang="ru-UA" dirty="0"/>
              <a:t> </a:t>
            </a:r>
            <a:r>
              <a:rPr lang="ru-UA" dirty="0" err="1"/>
              <a:t>комунікацію</a:t>
            </a:r>
            <a:r>
              <a:rPr lang="ru-UA" dirty="0"/>
              <a:t> з </a:t>
            </a:r>
            <a:r>
              <a:rPr lang="ru-UA" dirty="0" err="1"/>
              <a:t>відвідувачами</a:t>
            </a:r>
            <a:r>
              <a:rPr lang="ru-UA" dirty="0"/>
              <a:t>.</a:t>
            </a:r>
          </a:p>
          <a:p>
            <a:endParaRPr lang="uk-UA" dirty="0"/>
          </a:p>
        </p:txBody>
      </p:sp>
      <p:pic>
        <p:nvPicPr>
          <p:cNvPr id="4" name="Рисунок 3" descr="Театр пива &quot;Правда&quot; (Львов) - Українське пиво">
            <a:extLst>
              <a:ext uri="{FF2B5EF4-FFF2-40B4-BE49-F238E27FC236}">
                <a16:creationId xmlns:a16="http://schemas.microsoft.com/office/drawing/2014/main" id="{DACEE29E-B847-79E9-F075-68BF403DDB53}"/>
              </a:ext>
            </a:extLst>
          </p:cNvPr>
          <p:cNvPicPr>
            <a:picLocks noChangeAspect="1"/>
          </p:cNvPicPr>
          <p:nvPr/>
        </p:nvPicPr>
        <p:blipFill>
          <a:blip r:embed="rId2"/>
          <a:stretch>
            <a:fillRect/>
          </a:stretch>
        </p:blipFill>
        <p:spPr>
          <a:xfrm>
            <a:off x="6506818" y="2336873"/>
            <a:ext cx="5294243" cy="3528613"/>
          </a:xfrm>
          <a:prstGeom prst="rect">
            <a:avLst/>
          </a:prstGeom>
        </p:spPr>
      </p:pic>
    </p:spTree>
    <p:extLst>
      <p:ext uri="{BB962C8B-B14F-4D97-AF65-F5344CB8AC3E}">
        <p14:creationId xmlns:p14="http://schemas.microsoft.com/office/powerpoint/2010/main" val="3606948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8BA7B69-300B-1B0C-792F-3AB319A5FA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6278" y="367681"/>
            <a:ext cx="8727925" cy="6072876"/>
          </a:xfrm>
          <a:prstGeom prst="rect">
            <a:avLst/>
          </a:prstGeom>
          <a:noFill/>
          <a:ln>
            <a:noFill/>
          </a:ln>
        </p:spPr>
      </p:pic>
    </p:spTree>
    <p:extLst>
      <p:ext uri="{BB962C8B-B14F-4D97-AF65-F5344CB8AC3E}">
        <p14:creationId xmlns:p14="http://schemas.microsoft.com/office/powerpoint/2010/main" val="11690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 функцій бару належать:</a:t>
            </a:r>
            <a:br>
              <a:rPr lang="uk-UA" dirty="0"/>
            </a:br>
            <a:endParaRPr lang="uk-UA" dirty="0"/>
          </a:p>
        </p:txBody>
      </p:sp>
      <p:sp>
        <p:nvSpPr>
          <p:cNvPr id="3" name="Объект 2"/>
          <p:cNvSpPr>
            <a:spLocks noGrp="1"/>
          </p:cNvSpPr>
          <p:nvPr>
            <p:ph idx="1"/>
          </p:nvPr>
        </p:nvSpPr>
        <p:spPr>
          <a:xfrm>
            <a:off x="680321" y="2140086"/>
            <a:ext cx="7434979" cy="4717914"/>
          </a:xfrm>
        </p:spPr>
        <p:txBody>
          <a:bodyPr/>
          <a:lstStyle/>
          <a:p>
            <a:pPr lvl="0"/>
            <a:r>
              <a:rPr lang="ru-UA" dirty="0" err="1"/>
              <a:t>виробнича</a:t>
            </a:r>
            <a:r>
              <a:rPr lang="ru-UA" dirty="0"/>
              <a:t> (</a:t>
            </a:r>
            <a:r>
              <a:rPr lang="ru-UA" dirty="0" err="1"/>
              <a:t>приготування</a:t>
            </a:r>
            <a:r>
              <a:rPr lang="ru-UA" dirty="0"/>
              <a:t> </a:t>
            </a:r>
            <a:r>
              <a:rPr lang="ru-UA" dirty="0" err="1"/>
              <a:t>напоїв</a:t>
            </a:r>
            <a:r>
              <a:rPr lang="ru-UA" dirty="0"/>
              <a:t>);</a:t>
            </a:r>
          </a:p>
          <a:p>
            <a:pPr lvl="0"/>
            <a:r>
              <a:rPr lang="ru-UA" dirty="0" err="1"/>
              <a:t>торгова</a:t>
            </a:r>
            <a:r>
              <a:rPr lang="ru-UA" dirty="0"/>
              <a:t> (</a:t>
            </a:r>
            <a:r>
              <a:rPr lang="ru-UA" dirty="0" err="1"/>
              <a:t>реалізація</a:t>
            </a:r>
            <a:r>
              <a:rPr lang="ru-UA" dirty="0"/>
              <a:t> </a:t>
            </a:r>
            <a:r>
              <a:rPr lang="ru-UA" dirty="0" err="1"/>
              <a:t>продукції</a:t>
            </a:r>
            <a:r>
              <a:rPr lang="ru-UA" dirty="0"/>
              <a:t>);</a:t>
            </a:r>
          </a:p>
          <a:p>
            <a:pPr lvl="0"/>
            <a:r>
              <a:rPr lang="ru-UA" dirty="0" err="1"/>
              <a:t>сервісна</a:t>
            </a:r>
            <a:r>
              <a:rPr lang="ru-UA" dirty="0"/>
              <a:t> (</a:t>
            </a:r>
            <a:r>
              <a:rPr lang="ru-UA" dirty="0" err="1"/>
              <a:t>обслуговування</a:t>
            </a:r>
            <a:r>
              <a:rPr lang="ru-UA" dirty="0"/>
              <a:t> гостей);</a:t>
            </a:r>
          </a:p>
          <a:p>
            <a:pPr lvl="0"/>
            <a:r>
              <a:rPr lang="ru-UA" dirty="0" err="1"/>
              <a:t>соціальна</a:t>
            </a:r>
            <a:r>
              <a:rPr lang="ru-UA" dirty="0"/>
              <a:t> (</a:t>
            </a:r>
            <a:r>
              <a:rPr lang="ru-UA" dirty="0" err="1"/>
              <a:t>місце</a:t>
            </a:r>
            <a:r>
              <a:rPr lang="ru-UA" dirty="0"/>
              <a:t> </a:t>
            </a:r>
            <a:r>
              <a:rPr lang="ru-UA" dirty="0" err="1"/>
              <a:t>спілкування</a:t>
            </a:r>
            <a:r>
              <a:rPr lang="ru-UA" dirty="0"/>
              <a:t> та </a:t>
            </a:r>
            <a:r>
              <a:rPr lang="ru-UA" dirty="0" err="1"/>
              <a:t>відпочинку</a:t>
            </a:r>
            <a:r>
              <a:rPr lang="ru-UA" dirty="0"/>
              <a:t>).</a:t>
            </a:r>
          </a:p>
          <a:p>
            <a:pPr lvl="0"/>
            <a:endParaRPr lang="uk-UA" dirty="0"/>
          </a:p>
          <a:p>
            <a:pPr marL="0" indent="0">
              <a:buNone/>
            </a:pPr>
            <a:r>
              <a:rPr lang="ru-UA" dirty="0"/>
              <a:t>Бар </a:t>
            </a:r>
            <a:r>
              <a:rPr lang="ru-UA" dirty="0" err="1"/>
              <a:t>може</a:t>
            </a:r>
            <a:r>
              <a:rPr lang="ru-UA" dirty="0"/>
              <a:t> </a:t>
            </a:r>
            <a:r>
              <a:rPr lang="ru-UA" dirty="0" err="1"/>
              <a:t>функціонувати</a:t>
            </a:r>
            <a:r>
              <a:rPr lang="ru-UA" dirty="0"/>
              <a:t> </a:t>
            </a:r>
            <a:r>
              <a:rPr lang="ru-UA" dirty="0" err="1"/>
              <a:t>самостійно</a:t>
            </a:r>
            <a:r>
              <a:rPr lang="ru-UA" dirty="0"/>
              <a:t> </a:t>
            </a:r>
            <a:r>
              <a:rPr lang="ru-UA" dirty="0" err="1"/>
              <a:t>або</a:t>
            </a:r>
            <a:r>
              <a:rPr lang="ru-UA" dirty="0"/>
              <a:t> </a:t>
            </a:r>
            <a:endParaRPr lang="uk-UA" dirty="0"/>
          </a:p>
          <a:p>
            <a:pPr marL="0" indent="0">
              <a:buNone/>
            </a:pPr>
            <a:r>
              <a:rPr lang="ru-UA" dirty="0"/>
              <a:t>у </a:t>
            </a:r>
            <a:r>
              <a:rPr lang="ru-UA" dirty="0" err="1"/>
              <a:t>складі</a:t>
            </a:r>
            <a:r>
              <a:rPr lang="ru-UA" dirty="0"/>
              <a:t> ресторану, </a:t>
            </a:r>
            <a:r>
              <a:rPr lang="ru-UA" dirty="0" err="1"/>
              <a:t>готелю</a:t>
            </a:r>
            <a:r>
              <a:rPr lang="ru-UA" dirty="0"/>
              <a:t>, клубу, кафе.</a:t>
            </a:r>
            <a:endParaRPr lang="uk-UA" dirty="0"/>
          </a:p>
        </p:txBody>
      </p:sp>
      <p:pic>
        <p:nvPicPr>
          <p:cNvPr id="2050" name="Picture 2" descr="http://minsk.topcity.me/uploads/catalog/164/544446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064" y="311987"/>
            <a:ext cx="4581809" cy="30443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enividi.ru/files/img/88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064" y="3564124"/>
            <a:ext cx="4581809" cy="308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3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 САМЫХ НЕОБЫЧНЫХ БАРОВ МИРА">
            <a:hlinkClick r:id="" action="ppaction://media"/>
            <a:extLst>
              <a:ext uri="{FF2B5EF4-FFF2-40B4-BE49-F238E27FC236}">
                <a16:creationId xmlns:a16="http://schemas.microsoft.com/office/drawing/2014/main" id="{405062DD-B95B-534B-0EA7-33F6AE9C0A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38914" y="978003"/>
            <a:ext cx="8714172" cy="4901993"/>
          </a:xfrm>
        </p:spPr>
      </p:pic>
    </p:spTree>
    <p:extLst>
      <p:ext uri="{BB962C8B-B14F-4D97-AF65-F5344CB8AC3E}">
        <p14:creationId xmlns:p14="http://schemas.microsoft.com/office/powerpoint/2010/main" val="38757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Практичне </a:t>
            </a:r>
            <a:r>
              <a:rPr lang="uk-UA" dirty="0"/>
              <a:t>завдання </a:t>
            </a:r>
            <a:endParaRPr lang="ru-RU" dirty="0"/>
          </a:p>
        </p:txBody>
      </p:sp>
      <p:sp>
        <p:nvSpPr>
          <p:cNvPr id="3" name="Объект 2"/>
          <p:cNvSpPr>
            <a:spLocks noGrp="1"/>
          </p:cNvSpPr>
          <p:nvPr>
            <p:ph idx="1"/>
          </p:nvPr>
        </p:nvSpPr>
        <p:spPr/>
        <p:txBody>
          <a:bodyPr/>
          <a:lstStyle/>
          <a:p>
            <a:pPr marL="0" indent="0">
              <a:buNone/>
            </a:pPr>
            <a:r>
              <a:rPr lang="ru-RU" dirty="0" err="1"/>
              <a:t>Виконати</a:t>
            </a:r>
            <a:r>
              <a:rPr lang="ru-RU" dirty="0"/>
              <a:t> характеристику 1 </a:t>
            </a:r>
            <a:r>
              <a:rPr lang="ru-RU" dirty="0" err="1"/>
              <a:t>світового</a:t>
            </a:r>
            <a:r>
              <a:rPr lang="ru-RU" dirty="0"/>
              <a:t> бару і 1 </a:t>
            </a:r>
            <a:r>
              <a:rPr lang="ru-RU" dirty="0" err="1"/>
              <a:t>українського</a:t>
            </a:r>
            <a:r>
              <a:rPr lang="ru-RU" dirty="0"/>
              <a:t> за </a:t>
            </a:r>
            <a:r>
              <a:rPr lang="ru-RU" dirty="0" err="1"/>
              <a:t>однаковим</a:t>
            </a:r>
            <a:r>
              <a:rPr lang="ru-RU" dirty="0"/>
              <a:t> типом, </a:t>
            </a:r>
            <a:r>
              <a:rPr lang="ru-RU" dirty="0" err="1"/>
              <a:t>зробити</a:t>
            </a:r>
            <a:r>
              <a:rPr lang="ru-RU" dirty="0"/>
              <a:t> </a:t>
            </a:r>
            <a:r>
              <a:rPr lang="ru-RU" dirty="0" err="1"/>
              <a:t>порівняльну</a:t>
            </a:r>
            <a:r>
              <a:rPr lang="ru-RU" dirty="0"/>
              <a:t> характеристику (</a:t>
            </a:r>
            <a:r>
              <a:rPr lang="ru-RU" dirty="0" err="1"/>
              <a:t>презентація</a:t>
            </a:r>
            <a:r>
              <a:rPr lang="ru-RU" dirty="0"/>
              <a:t>). </a:t>
            </a:r>
          </a:p>
        </p:txBody>
      </p:sp>
    </p:spTree>
    <p:extLst>
      <p:ext uri="{BB962C8B-B14F-4D97-AF65-F5344CB8AC3E}">
        <p14:creationId xmlns:p14="http://schemas.microsoft.com/office/powerpoint/2010/main" val="98257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7941" y="438661"/>
            <a:ext cx="11233971" cy="6134417"/>
          </a:xfrm>
        </p:spPr>
        <p:txBody>
          <a:bodyPr>
            <a:normAutofit fontScale="70000" lnSpcReduction="20000"/>
          </a:bodyPr>
          <a:lstStyle/>
          <a:p>
            <a:pPr>
              <a:buNone/>
            </a:pPr>
            <a:endParaRPr lang="ru-RU" b="1" dirty="0"/>
          </a:p>
          <a:p>
            <a:pPr marL="0" indent="0">
              <a:buNone/>
            </a:pPr>
            <a:r>
              <a:rPr lang="ru-UA" sz="3400" b="1" i="1" dirty="0" err="1"/>
              <a:t>Класифікація</a:t>
            </a:r>
            <a:r>
              <a:rPr lang="ru-UA" sz="3400" b="1" i="1" dirty="0"/>
              <a:t> </a:t>
            </a:r>
            <a:r>
              <a:rPr lang="ru-UA" sz="3400" b="1" i="1" dirty="0" err="1"/>
              <a:t>барів</a:t>
            </a:r>
            <a:r>
              <a:rPr lang="ru-UA" sz="3400" b="1" i="1" dirty="0"/>
              <a:t> за </a:t>
            </a:r>
            <a:r>
              <a:rPr lang="ru-UA" sz="3400" b="1" i="1" dirty="0" err="1"/>
              <a:t>функціональним</a:t>
            </a:r>
            <a:r>
              <a:rPr lang="ru-UA" sz="3400" b="1" i="1" dirty="0"/>
              <a:t> </a:t>
            </a:r>
            <a:r>
              <a:rPr lang="ru-UA" sz="3400" b="1" i="1" dirty="0" err="1"/>
              <a:t>призначенням</a:t>
            </a:r>
            <a:r>
              <a:rPr lang="uk-UA" sz="3400" b="1" i="1" dirty="0"/>
              <a:t>: </a:t>
            </a:r>
          </a:p>
          <a:p>
            <a:endParaRPr lang="uk-UA" sz="2800" b="1" dirty="0"/>
          </a:p>
          <a:p>
            <a:pPr marL="0" indent="0">
              <a:buNone/>
            </a:pPr>
            <a:r>
              <a:rPr lang="uk-UA" b="1" dirty="0"/>
              <a:t>1. </a:t>
            </a:r>
            <a:r>
              <a:rPr lang="ru-UA" b="1" dirty="0"/>
              <a:t>Бар як </a:t>
            </a:r>
            <a:r>
              <a:rPr lang="ru-UA" b="1" dirty="0" err="1"/>
              <a:t>самостійний</a:t>
            </a:r>
            <a:r>
              <a:rPr lang="ru-UA" b="1" dirty="0"/>
              <a:t> заклад</a:t>
            </a:r>
            <a:r>
              <a:rPr lang="uk-UA" b="1" dirty="0"/>
              <a:t>. </a:t>
            </a:r>
            <a:r>
              <a:rPr lang="ru-UA" dirty="0" err="1"/>
              <a:t>Характеризується</a:t>
            </a:r>
            <a:r>
              <a:rPr lang="ru-UA" dirty="0"/>
              <a:t> </a:t>
            </a:r>
            <a:r>
              <a:rPr lang="ru-UA" dirty="0" err="1"/>
              <a:t>власною</a:t>
            </a:r>
            <a:r>
              <a:rPr lang="ru-UA" dirty="0"/>
              <a:t> </a:t>
            </a:r>
            <a:r>
              <a:rPr lang="ru-UA" dirty="0" err="1"/>
              <a:t>концепцією</a:t>
            </a:r>
            <a:r>
              <a:rPr lang="ru-UA" dirty="0"/>
              <a:t>, меню </a:t>
            </a:r>
            <a:r>
              <a:rPr lang="ru-UA" dirty="0" err="1"/>
              <a:t>напоїв</a:t>
            </a:r>
            <a:r>
              <a:rPr lang="ru-UA" dirty="0"/>
              <a:t> та системою </a:t>
            </a:r>
            <a:r>
              <a:rPr lang="ru-UA" dirty="0" err="1"/>
              <a:t>обслуговування</a:t>
            </a:r>
            <a:r>
              <a:rPr lang="ru-UA" dirty="0"/>
              <a:t>. </a:t>
            </a:r>
            <a:r>
              <a:rPr lang="ru-UA" dirty="0" err="1"/>
              <a:t>Орієнтований</a:t>
            </a:r>
            <a:r>
              <a:rPr lang="ru-UA" dirty="0"/>
              <a:t> на </a:t>
            </a:r>
            <a:r>
              <a:rPr lang="ru-UA" dirty="0" err="1"/>
              <a:t>відпочинок</a:t>
            </a:r>
            <a:r>
              <a:rPr lang="ru-UA" dirty="0"/>
              <a:t>, </a:t>
            </a:r>
            <a:r>
              <a:rPr lang="ru-UA" dirty="0" err="1"/>
              <a:t>спілкування</a:t>
            </a:r>
            <a:r>
              <a:rPr lang="ru-UA" dirty="0"/>
              <a:t> та </a:t>
            </a:r>
            <a:r>
              <a:rPr lang="ru-UA" dirty="0" err="1"/>
              <a:t>дозвілля</a:t>
            </a:r>
            <a:r>
              <a:rPr lang="ru-UA" dirty="0"/>
              <a:t>.</a:t>
            </a:r>
          </a:p>
          <a:p>
            <a:pPr marL="0" indent="0">
              <a:buNone/>
            </a:pPr>
            <a:endParaRPr lang="uk-UA" dirty="0"/>
          </a:p>
          <a:p>
            <a:pPr marL="0" indent="0">
              <a:buNone/>
            </a:pPr>
            <a:r>
              <a:rPr lang="uk-UA" dirty="0"/>
              <a:t>2. </a:t>
            </a:r>
            <a:r>
              <a:rPr lang="ru-UA" b="1" dirty="0"/>
              <a:t>Бар у </a:t>
            </a:r>
            <a:r>
              <a:rPr lang="ru-UA" b="1" dirty="0" err="1"/>
              <a:t>складі</a:t>
            </a:r>
            <a:r>
              <a:rPr lang="ru-UA" b="1" dirty="0"/>
              <a:t> ресторану</a:t>
            </a:r>
            <a:r>
              <a:rPr lang="uk-UA" b="1" dirty="0"/>
              <a:t>. </a:t>
            </a:r>
            <a:r>
              <a:rPr lang="ru-UA" dirty="0" err="1"/>
              <a:t>Виконує</a:t>
            </a:r>
            <a:r>
              <a:rPr lang="ru-UA" dirty="0"/>
              <a:t> </a:t>
            </a:r>
            <a:r>
              <a:rPr lang="ru-UA" dirty="0" err="1"/>
              <a:t>допоміжну</a:t>
            </a:r>
            <a:r>
              <a:rPr lang="ru-UA" dirty="0"/>
              <a:t> </a:t>
            </a:r>
            <a:r>
              <a:rPr lang="ru-UA" dirty="0" err="1"/>
              <a:t>функцію</a:t>
            </a:r>
            <a:r>
              <a:rPr lang="ru-UA" dirty="0"/>
              <a:t>, </a:t>
            </a:r>
            <a:r>
              <a:rPr lang="ru-UA" dirty="0" err="1"/>
              <a:t>забезпечуючи</a:t>
            </a:r>
            <a:r>
              <a:rPr lang="ru-UA" dirty="0"/>
              <a:t> гостей напоями </a:t>
            </a:r>
            <a:r>
              <a:rPr lang="ru-UA" dirty="0" err="1"/>
              <a:t>відповідно</a:t>
            </a:r>
            <a:r>
              <a:rPr lang="ru-UA" dirty="0"/>
              <a:t> до меню ресторану.</a:t>
            </a:r>
          </a:p>
          <a:p>
            <a:r>
              <a:rPr lang="ru-UA" b="1" dirty="0"/>
              <a:t>Характеристика:</a:t>
            </a:r>
            <a:endParaRPr lang="ru-UA" dirty="0"/>
          </a:p>
          <a:p>
            <a:pPr lvl="0"/>
            <a:r>
              <a:rPr lang="ru-UA" dirty="0" err="1"/>
              <a:t>тісна</a:t>
            </a:r>
            <a:r>
              <a:rPr lang="ru-UA" dirty="0"/>
              <a:t> </a:t>
            </a:r>
            <a:r>
              <a:rPr lang="ru-UA" dirty="0" err="1"/>
              <a:t>взаємодія</a:t>
            </a:r>
            <a:r>
              <a:rPr lang="ru-UA" dirty="0"/>
              <a:t> з </a:t>
            </a:r>
            <a:r>
              <a:rPr lang="ru-UA" dirty="0" err="1"/>
              <a:t>кухнею</a:t>
            </a:r>
            <a:r>
              <a:rPr lang="ru-UA" dirty="0"/>
              <a:t>;</a:t>
            </a:r>
          </a:p>
          <a:p>
            <a:pPr lvl="0"/>
            <a:r>
              <a:rPr lang="ru-UA" dirty="0" err="1"/>
              <a:t>обмежений</a:t>
            </a:r>
            <a:r>
              <a:rPr lang="ru-UA" dirty="0"/>
              <a:t> </a:t>
            </a:r>
            <a:r>
              <a:rPr lang="ru-UA" dirty="0" err="1"/>
              <a:t>асортимент</a:t>
            </a:r>
            <a:r>
              <a:rPr lang="ru-UA" dirty="0"/>
              <a:t>;</a:t>
            </a:r>
          </a:p>
          <a:p>
            <a:pPr lvl="0"/>
            <a:r>
              <a:rPr lang="ru-UA" dirty="0" err="1"/>
              <a:t>орієнтація</a:t>
            </a:r>
            <a:r>
              <a:rPr lang="ru-UA" dirty="0"/>
              <a:t> на </a:t>
            </a:r>
            <a:r>
              <a:rPr lang="ru-UA" dirty="0" err="1"/>
              <a:t>фуд-пейрінг</a:t>
            </a:r>
            <a:r>
              <a:rPr lang="ru-UA" dirty="0"/>
              <a:t>.</a:t>
            </a:r>
          </a:p>
          <a:p>
            <a:pPr marL="0" indent="0">
              <a:buNone/>
            </a:pPr>
            <a:endParaRPr lang="uk-UA" b="1" dirty="0"/>
          </a:p>
          <a:p>
            <a:pPr marL="0" indent="0">
              <a:buNone/>
            </a:pPr>
            <a:r>
              <a:rPr lang="uk-UA" b="1" dirty="0"/>
              <a:t>3. </a:t>
            </a:r>
            <a:r>
              <a:rPr lang="ru-UA" b="1" dirty="0" err="1"/>
              <a:t>Готельні</a:t>
            </a:r>
            <a:r>
              <a:rPr lang="ru-UA" b="1" dirty="0"/>
              <a:t> </a:t>
            </a:r>
            <a:r>
              <a:rPr lang="ru-UA" b="1" dirty="0" err="1"/>
              <a:t>бари</a:t>
            </a:r>
            <a:r>
              <a:rPr lang="uk-UA" b="1" dirty="0"/>
              <a:t>. </a:t>
            </a:r>
            <a:r>
              <a:rPr lang="ru-UA" dirty="0" err="1"/>
              <a:t>Розташовуються</a:t>
            </a:r>
            <a:r>
              <a:rPr lang="ru-UA" dirty="0"/>
              <a:t> у </a:t>
            </a:r>
            <a:r>
              <a:rPr lang="ru-UA" dirty="0" err="1"/>
              <a:t>готелях</a:t>
            </a:r>
            <a:r>
              <a:rPr lang="ru-UA" dirty="0"/>
              <a:t> та </a:t>
            </a:r>
            <a:r>
              <a:rPr lang="ru-UA" dirty="0" err="1"/>
              <a:t>обслуговують</a:t>
            </a:r>
            <a:r>
              <a:rPr lang="ru-UA" dirty="0"/>
              <a:t> як </a:t>
            </a:r>
            <a:r>
              <a:rPr lang="ru-UA" dirty="0" err="1"/>
              <a:t>проживаючих</a:t>
            </a:r>
            <a:r>
              <a:rPr lang="ru-UA" dirty="0"/>
              <a:t> гостей, так і </a:t>
            </a:r>
            <a:r>
              <a:rPr lang="ru-UA" dirty="0" err="1"/>
              <a:t>відвідувачів</a:t>
            </a:r>
            <a:r>
              <a:rPr lang="ru-UA" dirty="0"/>
              <a:t> </a:t>
            </a:r>
            <a:r>
              <a:rPr lang="ru-UA" dirty="0" err="1"/>
              <a:t>ззовні</a:t>
            </a:r>
            <a:r>
              <a:rPr lang="ru-UA" dirty="0"/>
              <a:t>.</a:t>
            </a:r>
          </a:p>
          <a:p>
            <a:r>
              <a:rPr lang="ru-UA" b="1" dirty="0" err="1"/>
              <a:t>Види</a:t>
            </a:r>
            <a:r>
              <a:rPr lang="ru-UA" b="1" dirty="0"/>
              <a:t>:</a:t>
            </a:r>
            <a:endParaRPr lang="ru-UA" dirty="0"/>
          </a:p>
          <a:p>
            <a:pPr lvl="0"/>
            <a:r>
              <a:rPr lang="ru-UA" dirty="0" err="1"/>
              <a:t>лобі</a:t>
            </a:r>
            <a:r>
              <a:rPr lang="ru-UA" dirty="0"/>
              <a:t>-бар;</a:t>
            </a:r>
          </a:p>
          <a:p>
            <a:pPr lvl="0"/>
            <a:r>
              <a:rPr lang="ru-UA" dirty="0"/>
              <a:t>бар при </a:t>
            </a:r>
            <a:r>
              <a:rPr lang="ru-UA" dirty="0" err="1"/>
              <a:t>ресторані</a:t>
            </a:r>
            <a:r>
              <a:rPr lang="ru-UA" dirty="0"/>
              <a:t>;</a:t>
            </a:r>
          </a:p>
          <a:p>
            <a:pPr lvl="0"/>
            <a:r>
              <a:rPr lang="ru-UA" dirty="0" err="1"/>
              <a:t>нічний</a:t>
            </a:r>
            <a:r>
              <a:rPr lang="ru-UA" dirty="0"/>
              <a:t> бар;</a:t>
            </a:r>
          </a:p>
          <a:p>
            <a:pPr lvl="0"/>
            <a:r>
              <a:rPr lang="ru-UA" dirty="0"/>
              <a:t>бар </a:t>
            </a:r>
            <a:r>
              <a:rPr lang="ru-UA" dirty="0" err="1"/>
              <a:t>біля</a:t>
            </a:r>
            <a:r>
              <a:rPr lang="ru-UA" dirty="0"/>
              <a:t> </a:t>
            </a:r>
            <a:r>
              <a:rPr lang="ru-UA" dirty="0" err="1"/>
              <a:t>басейну</a:t>
            </a:r>
            <a:r>
              <a:rPr lang="ru-UA" dirty="0"/>
              <a:t>.</a:t>
            </a:r>
          </a:p>
          <a:p>
            <a:pPr marL="0" indent="0">
              <a:buNone/>
            </a:pPr>
            <a:endParaRPr lang="uk-UA" dirty="0"/>
          </a:p>
        </p:txBody>
      </p:sp>
    </p:spTree>
    <p:extLst>
      <p:ext uri="{BB962C8B-B14F-4D97-AF65-F5344CB8AC3E}">
        <p14:creationId xmlns:p14="http://schemas.microsoft.com/office/powerpoint/2010/main" val="190545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0321" y="700391"/>
            <a:ext cx="10837228" cy="5235798"/>
          </a:xfrm>
        </p:spPr>
        <p:txBody>
          <a:bodyPr/>
          <a:lstStyle/>
          <a:p>
            <a:pPr marL="0" indent="0">
              <a:buNone/>
            </a:pPr>
            <a:r>
              <a:rPr lang="uk-UA" b="1" i="1" dirty="0"/>
              <a:t>Класифікація за рівнем обслуговування та номенклатурою наданих послуг</a:t>
            </a:r>
            <a:r>
              <a:rPr lang="uk-UA" dirty="0"/>
              <a:t>:</a:t>
            </a:r>
            <a:endParaRPr lang="uk-UA" b="1" i="1" dirty="0"/>
          </a:p>
          <a:p>
            <a:pPr lvl="0"/>
            <a:r>
              <a:rPr lang="uk-UA" i="1" dirty="0"/>
              <a:t>Клас «люкс» </a:t>
            </a:r>
            <a:r>
              <a:rPr lang="uk-UA" dirty="0"/>
              <a:t>- вишуканість і високій рівень комфортності; широкій вибір послуг, напоїв, коктейлів на замовлення та фірмових напоїв.</a:t>
            </a:r>
          </a:p>
          <a:p>
            <a:pPr lvl="0"/>
            <a:r>
              <a:rPr lang="uk-UA" i="1" dirty="0"/>
              <a:t>Клас «вищий» </a:t>
            </a:r>
            <a:r>
              <a:rPr lang="uk-UA" dirty="0"/>
              <a:t>-  оригінальність інтер’єру, комфортність, широкий вибір послуг, напоїв, коктейлів на замовлення та фірмових.</a:t>
            </a:r>
          </a:p>
          <a:p>
            <a:pPr lvl="0"/>
            <a:r>
              <a:rPr lang="uk-UA" i="1" dirty="0"/>
              <a:t>Клас «перший» - </a:t>
            </a:r>
            <a:r>
              <a:rPr lang="uk-UA" dirty="0"/>
              <a:t>менший обсяг послуг, напої, коктейлі нескладного приготування; обслуговування офіціантами та барменом.</a:t>
            </a:r>
          </a:p>
          <a:p>
            <a:endParaRPr lang="uk-UA" dirty="0"/>
          </a:p>
        </p:txBody>
      </p:sp>
      <p:pic>
        <p:nvPicPr>
          <p:cNvPr id="4098" name="Picture 2" descr="http://hotpot.com.ua/wp-content/uploads/2016/01/DSC2601-1-900x600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4093741"/>
            <a:ext cx="33909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lnicabiz.com.ua/images/pivnoy_bar_pab_buss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566" y="3849621"/>
            <a:ext cx="2850734" cy="30083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bit.ua/wp-content/uploads/2014/11/f56baddda4ccfefe38b4bc8be4348d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271" y="4290992"/>
            <a:ext cx="3015077" cy="185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1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0320" y="685166"/>
            <a:ext cx="10642675" cy="5778229"/>
          </a:xfrm>
        </p:spPr>
        <p:txBody>
          <a:bodyPr>
            <a:normAutofit/>
          </a:bodyPr>
          <a:lstStyle/>
          <a:p>
            <a:pPr marL="0" indent="0">
              <a:buNone/>
            </a:pPr>
            <a:r>
              <a:rPr lang="ru-UA" b="1" i="1" dirty="0" err="1"/>
              <a:t>Класифікація</a:t>
            </a:r>
            <a:r>
              <a:rPr lang="ru-UA" b="1" i="1" dirty="0"/>
              <a:t> </a:t>
            </a:r>
            <a:r>
              <a:rPr lang="ru-UA" b="1" i="1" dirty="0" err="1"/>
              <a:t>барів</a:t>
            </a:r>
            <a:r>
              <a:rPr lang="ru-UA" b="1" i="1" dirty="0"/>
              <a:t> за </a:t>
            </a:r>
            <a:r>
              <a:rPr lang="ru-UA" b="1" i="1" dirty="0" err="1"/>
              <a:t>рівнем</a:t>
            </a:r>
            <a:r>
              <a:rPr lang="ru-UA" b="1" i="1" dirty="0"/>
              <a:t> </a:t>
            </a:r>
            <a:r>
              <a:rPr lang="ru-UA" b="1" i="1" dirty="0" err="1"/>
              <a:t>обслуговування</a:t>
            </a:r>
            <a:r>
              <a:rPr lang="uk-UA" b="1" i="1" dirty="0"/>
              <a:t>: </a:t>
            </a:r>
          </a:p>
          <a:p>
            <a:pPr marL="0" indent="0">
              <a:buNone/>
            </a:pPr>
            <a:endParaRPr lang="uk-UA" b="1" dirty="0"/>
          </a:p>
          <a:p>
            <a:pPr marL="0" indent="0">
              <a:buNone/>
            </a:pPr>
            <a:r>
              <a:rPr lang="uk-UA" b="1" dirty="0"/>
              <a:t>1. </a:t>
            </a:r>
            <a:r>
              <a:rPr lang="ru-UA" b="1" dirty="0"/>
              <a:t>Бар з </a:t>
            </a:r>
            <a:r>
              <a:rPr lang="ru-UA" b="1" dirty="0" err="1"/>
              <a:t>обслуговуванням</a:t>
            </a:r>
            <a:r>
              <a:rPr lang="ru-UA" b="1" dirty="0"/>
              <a:t> за барною </a:t>
            </a:r>
            <a:r>
              <a:rPr lang="ru-UA" b="1" dirty="0" err="1"/>
              <a:t>стійкою</a:t>
            </a:r>
            <a:endParaRPr lang="ru-UA" dirty="0"/>
          </a:p>
          <a:p>
            <a:pPr marL="0" indent="0">
              <a:buNone/>
            </a:pPr>
            <a:r>
              <a:rPr lang="ru-UA" dirty="0" err="1"/>
              <a:t>Гість</a:t>
            </a:r>
            <a:r>
              <a:rPr lang="ru-UA" dirty="0"/>
              <a:t> робить </a:t>
            </a:r>
            <a:r>
              <a:rPr lang="ru-UA" dirty="0" err="1"/>
              <a:t>замовлення</a:t>
            </a:r>
            <a:r>
              <a:rPr lang="ru-UA" dirty="0"/>
              <a:t> </a:t>
            </a:r>
            <a:r>
              <a:rPr lang="ru-UA" dirty="0" err="1"/>
              <a:t>безпосередньо</a:t>
            </a:r>
            <a:r>
              <a:rPr lang="ru-UA" dirty="0"/>
              <a:t> у бармена.</a:t>
            </a:r>
          </a:p>
          <a:p>
            <a:r>
              <a:rPr lang="ru-UA" b="1" dirty="0" err="1"/>
              <a:t>Переваги</a:t>
            </a:r>
            <a:r>
              <a:rPr lang="ru-UA" b="1" dirty="0"/>
              <a:t>:</a:t>
            </a:r>
            <a:endParaRPr lang="ru-UA" dirty="0"/>
          </a:p>
          <a:p>
            <a:pPr lvl="0"/>
            <a:r>
              <a:rPr lang="ru-UA" dirty="0" err="1"/>
              <a:t>швидкість</a:t>
            </a:r>
            <a:r>
              <a:rPr lang="ru-UA" dirty="0"/>
              <a:t> </a:t>
            </a:r>
            <a:r>
              <a:rPr lang="ru-UA" dirty="0" err="1"/>
              <a:t>обслуговування</a:t>
            </a:r>
            <a:r>
              <a:rPr lang="ru-UA" dirty="0"/>
              <a:t>;</a:t>
            </a:r>
          </a:p>
          <a:p>
            <a:pPr lvl="0"/>
            <a:r>
              <a:rPr lang="ru-UA" dirty="0"/>
              <a:t>контакт з гостем.</a:t>
            </a:r>
          </a:p>
          <a:p>
            <a:pPr marL="0" indent="0">
              <a:buNone/>
            </a:pPr>
            <a:r>
              <a:rPr lang="ru-UA" b="1" dirty="0"/>
              <a:t>2. Бар з </a:t>
            </a:r>
            <a:r>
              <a:rPr lang="ru-UA" b="1" dirty="0" err="1"/>
              <a:t>обслуговуванням</a:t>
            </a:r>
            <a:r>
              <a:rPr lang="ru-UA" b="1" dirty="0"/>
              <a:t> </a:t>
            </a:r>
            <a:r>
              <a:rPr lang="ru-UA" b="1" dirty="0" err="1"/>
              <a:t>офіціантами</a:t>
            </a:r>
            <a:endParaRPr lang="ru-UA" dirty="0"/>
          </a:p>
          <a:p>
            <a:r>
              <a:rPr lang="ru-UA" dirty="0" err="1"/>
              <a:t>Замовлення</a:t>
            </a:r>
            <a:r>
              <a:rPr lang="ru-UA" dirty="0"/>
              <a:t> </a:t>
            </a:r>
            <a:r>
              <a:rPr lang="ru-UA" dirty="0" err="1"/>
              <a:t>приймає</a:t>
            </a:r>
            <a:r>
              <a:rPr lang="ru-UA" dirty="0"/>
              <a:t> </a:t>
            </a:r>
            <a:r>
              <a:rPr lang="ru-UA" dirty="0" err="1"/>
              <a:t>офіціант</a:t>
            </a:r>
            <a:r>
              <a:rPr lang="ru-UA" dirty="0"/>
              <a:t>, бармен</a:t>
            </a:r>
            <a:endParaRPr lang="uk-UA" dirty="0"/>
          </a:p>
          <a:p>
            <a:pPr marL="0" indent="0">
              <a:buNone/>
            </a:pPr>
            <a:r>
              <a:rPr lang="ru-UA" dirty="0" err="1"/>
              <a:t>відповідає</a:t>
            </a:r>
            <a:r>
              <a:rPr lang="ru-UA" dirty="0"/>
              <a:t> за </a:t>
            </a:r>
            <a:r>
              <a:rPr lang="ru-UA" dirty="0" err="1"/>
              <a:t>приготування</a:t>
            </a:r>
            <a:r>
              <a:rPr lang="ru-UA" dirty="0"/>
              <a:t> </a:t>
            </a:r>
            <a:r>
              <a:rPr lang="ru-UA" dirty="0" err="1"/>
              <a:t>напоїв</a:t>
            </a:r>
            <a:r>
              <a:rPr lang="ru-UA" dirty="0"/>
              <a:t>.</a:t>
            </a:r>
          </a:p>
          <a:p>
            <a:pPr marL="0" indent="0">
              <a:buNone/>
            </a:pPr>
            <a:r>
              <a:rPr lang="ru-UA" b="1" dirty="0"/>
              <a:t>3. </a:t>
            </a:r>
            <a:r>
              <a:rPr lang="uk-UA" b="1" dirty="0"/>
              <a:t>Змішане обслуговування</a:t>
            </a:r>
            <a:endParaRPr lang="ru-UA" dirty="0"/>
          </a:p>
          <a:p>
            <a:pPr marL="0" indent="0">
              <a:buNone/>
            </a:pPr>
            <a:endParaRPr lang="ru-RU" sz="1600" i="1" dirty="0"/>
          </a:p>
        </p:txBody>
      </p:sp>
      <p:pic>
        <p:nvPicPr>
          <p:cNvPr id="2" name="Рисунок 1" descr="Все тайное становится явным: 7 скрытых баров Киева">
            <a:extLst>
              <a:ext uri="{FF2B5EF4-FFF2-40B4-BE49-F238E27FC236}">
                <a16:creationId xmlns:a16="http://schemas.microsoft.com/office/drawing/2014/main" id="{85F2AFCD-459D-5C32-1006-E2569566AF71}"/>
              </a:ext>
            </a:extLst>
          </p:cNvPr>
          <p:cNvPicPr>
            <a:picLocks noChangeAspect="1"/>
          </p:cNvPicPr>
          <p:nvPr/>
        </p:nvPicPr>
        <p:blipFill>
          <a:blip r:embed="rId2"/>
          <a:stretch>
            <a:fillRect/>
          </a:stretch>
        </p:blipFill>
        <p:spPr>
          <a:xfrm>
            <a:off x="6838121" y="2902226"/>
            <a:ext cx="4904379" cy="3270608"/>
          </a:xfrm>
          <a:prstGeom prst="rect">
            <a:avLst/>
          </a:prstGeom>
        </p:spPr>
      </p:pic>
    </p:spTree>
    <p:extLst>
      <p:ext uri="{BB962C8B-B14F-4D97-AF65-F5344CB8AC3E}">
        <p14:creationId xmlns:p14="http://schemas.microsoft.com/office/powerpoint/2010/main" val="1415429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FB7B4E-0F87-F8A8-9055-0CCD27DC07E6}"/>
              </a:ext>
            </a:extLst>
          </p:cNvPr>
          <p:cNvSpPr>
            <a:spLocks noGrp="1"/>
          </p:cNvSpPr>
          <p:nvPr>
            <p:ph type="title"/>
          </p:nvPr>
        </p:nvSpPr>
        <p:spPr/>
        <p:txBody>
          <a:bodyPr>
            <a:normAutofit/>
          </a:bodyPr>
          <a:lstStyle/>
          <a:p>
            <a:r>
              <a:rPr lang="ru-UA" sz="2400" b="1" i="1" dirty="0" err="1"/>
              <a:t>Класифікація</a:t>
            </a:r>
            <a:r>
              <a:rPr lang="ru-UA" sz="2400" b="1" i="1" dirty="0"/>
              <a:t> </a:t>
            </a:r>
            <a:r>
              <a:rPr lang="ru-UA" sz="2400" b="1" i="1" dirty="0" err="1"/>
              <a:t>барів</a:t>
            </a:r>
            <a:r>
              <a:rPr lang="ru-UA" sz="2400" b="1" i="1" dirty="0"/>
              <a:t> за </a:t>
            </a:r>
            <a:r>
              <a:rPr lang="ru-UA" sz="2400" b="1" i="1" dirty="0" err="1"/>
              <a:t>концепцією</a:t>
            </a:r>
            <a:r>
              <a:rPr lang="ru-UA" sz="2400" b="1" i="1" dirty="0"/>
              <a:t> та </a:t>
            </a:r>
            <a:r>
              <a:rPr lang="ru-UA" sz="2400" b="1" i="1" dirty="0" err="1"/>
              <a:t>спеціалізацією</a:t>
            </a:r>
            <a:r>
              <a:rPr lang="ru-UA" sz="2400" b="1" i="1" dirty="0"/>
              <a:t> </a:t>
            </a:r>
            <a:endParaRPr lang="uk-UA" sz="2400" i="1" dirty="0"/>
          </a:p>
        </p:txBody>
      </p:sp>
      <p:sp>
        <p:nvSpPr>
          <p:cNvPr id="3" name="Объект 2">
            <a:extLst>
              <a:ext uri="{FF2B5EF4-FFF2-40B4-BE49-F238E27FC236}">
                <a16:creationId xmlns:a16="http://schemas.microsoft.com/office/drawing/2014/main" id="{CBB0B592-BE82-8214-A7D4-44F2AD3FF4EC}"/>
              </a:ext>
            </a:extLst>
          </p:cNvPr>
          <p:cNvSpPr>
            <a:spLocks noGrp="1"/>
          </p:cNvSpPr>
          <p:nvPr>
            <p:ph idx="1"/>
          </p:nvPr>
        </p:nvSpPr>
        <p:spPr/>
        <p:txBody>
          <a:bodyPr/>
          <a:lstStyle/>
          <a:p>
            <a:pPr marL="0" indent="0">
              <a:buNone/>
            </a:pPr>
            <a:r>
              <a:rPr lang="uk-UA" b="1" dirty="0"/>
              <a:t>1</a:t>
            </a:r>
            <a:r>
              <a:rPr lang="ru-UA" b="1" dirty="0"/>
              <a:t>. </a:t>
            </a:r>
            <a:r>
              <a:rPr lang="ru-UA" b="1" dirty="0" err="1"/>
              <a:t>Тематичні</a:t>
            </a:r>
            <a:r>
              <a:rPr lang="ru-UA" b="1" dirty="0"/>
              <a:t> </a:t>
            </a:r>
            <a:r>
              <a:rPr lang="ru-UA" b="1" dirty="0" err="1"/>
              <a:t>бари</a:t>
            </a:r>
            <a:endParaRPr lang="ru-UA" dirty="0"/>
          </a:p>
          <a:p>
            <a:r>
              <a:rPr lang="ru-UA" dirty="0" err="1"/>
              <a:t>Оформлені</a:t>
            </a:r>
            <a:r>
              <a:rPr lang="ru-UA" dirty="0"/>
              <a:t> </a:t>
            </a:r>
            <a:r>
              <a:rPr lang="ru-UA" dirty="0" err="1"/>
              <a:t>відповідно</a:t>
            </a:r>
            <a:r>
              <a:rPr lang="ru-UA" dirty="0"/>
              <a:t> до </a:t>
            </a:r>
            <a:r>
              <a:rPr lang="ru-UA" dirty="0" err="1"/>
              <a:t>певної</a:t>
            </a:r>
            <a:r>
              <a:rPr lang="ru-UA" dirty="0"/>
              <a:t> </a:t>
            </a:r>
            <a:r>
              <a:rPr lang="ru-UA" dirty="0" err="1"/>
              <a:t>ідеї</a:t>
            </a:r>
            <a:r>
              <a:rPr lang="ru-UA" dirty="0"/>
              <a:t> </a:t>
            </a:r>
            <a:r>
              <a:rPr lang="ru-UA" dirty="0" err="1"/>
              <a:t>або</a:t>
            </a:r>
            <a:r>
              <a:rPr lang="ru-UA" dirty="0"/>
              <a:t> стилю (</a:t>
            </a:r>
            <a:r>
              <a:rPr lang="ru-UA" dirty="0" err="1"/>
              <a:t>історичного</a:t>
            </a:r>
            <a:r>
              <a:rPr lang="ru-UA" dirty="0"/>
              <a:t>, культурного, </a:t>
            </a:r>
            <a:r>
              <a:rPr lang="ru-UA" dirty="0" err="1"/>
              <a:t>музичного</a:t>
            </a:r>
            <a:r>
              <a:rPr lang="uk-UA" dirty="0"/>
              <a:t>, спортивного</a:t>
            </a:r>
            <a:r>
              <a:rPr lang="ru-UA" dirty="0"/>
              <a:t>).</a:t>
            </a:r>
          </a:p>
          <a:p>
            <a:pPr marL="0" indent="0">
              <a:buNone/>
            </a:pPr>
            <a:r>
              <a:rPr lang="ru-UA" b="1" dirty="0"/>
              <a:t>2. </a:t>
            </a:r>
            <a:r>
              <a:rPr lang="ru-UA" b="1" dirty="0" err="1"/>
              <a:t>Авторські</a:t>
            </a:r>
            <a:r>
              <a:rPr lang="ru-UA" b="1" dirty="0"/>
              <a:t> </a:t>
            </a:r>
            <a:r>
              <a:rPr lang="ru-UA" b="1" dirty="0" err="1"/>
              <a:t>бари</a:t>
            </a:r>
            <a:endParaRPr lang="ru-UA" dirty="0"/>
          </a:p>
          <a:p>
            <a:r>
              <a:rPr lang="ru-UA" dirty="0" err="1"/>
              <a:t>Характеризуються</a:t>
            </a:r>
            <a:r>
              <a:rPr lang="ru-UA" dirty="0"/>
              <a:t> </a:t>
            </a:r>
            <a:r>
              <a:rPr lang="ru-UA" dirty="0" err="1"/>
              <a:t>унікальною</a:t>
            </a:r>
            <a:r>
              <a:rPr lang="ru-UA" dirty="0"/>
              <a:t> </a:t>
            </a:r>
            <a:r>
              <a:rPr lang="ru-UA" dirty="0" err="1"/>
              <a:t>концепцією</a:t>
            </a:r>
            <a:r>
              <a:rPr lang="ru-UA" dirty="0"/>
              <a:t> та коктейльною картою, </a:t>
            </a:r>
            <a:r>
              <a:rPr lang="ru-UA" dirty="0" err="1"/>
              <a:t>розробленою</a:t>
            </a:r>
            <a:r>
              <a:rPr lang="ru-UA" dirty="0"/>
              <a:t> </a:t>
            </a:r>
            <a:r>
              <a:rPr lang="ru-UA" dirty="0" err="1"/>
              <a:t>конкретним</a:t>
            </a:r>
            <a:r>
              <a:rPr lang="ru-UA" dirty="0"/>
              <a:t> барменом.</a:t>
            </a:r>
          </a:p>
          <a:p>
            <a:pPr marL="0" indent="0">
              <a:buNone/>
            </a:pPr>
            <a:r>
              <a:rPr lang="ru-UA" b="1" dirty="0"/>
              <a:t>3. Бар-клуби</a:t>
            </a:r>
            <a:endParaRPr lang="ru-UA" dirty="0"/>
          </a:p>
          <a:p>
            <a:r>
              <a:rPr lang="ru-UA" dirty="0" err="1"/>
              <a:t>Поєднують</a:t>
            </a:r>
            <a:r>
              <a:rPr lang="ru-UA" dirty="0"/>
              <a:t> </a:t>
            </a:r>
            <a:r>
              <a:rPr lang="ru-UA" dirty="0" err="1"/>
              <a:t>функції</a:t>
            </a:r>
            <a:r>
              <a:rPr lang="ru-UA" dirty="0"/>
              <a:t> бару та </a:t>
            </a:r>
            <a:r>
              <a:rPr lang="ru-UA" dirty="0" err="1"/>
              <a:t>нічного</a:t>
            </a:r>
            <a:r>
              <a:rPr lang="ru-UA" dirty="0"/>
              <a:t> клубу</a:t>
            </a:r>
            <a:r>
              <a:rPr lang="uk-UA" dirty="0"/>
              <a:t>.</a:t>
            </a:r>
          </a:p>
        </p:txBody>
      </p:sp>
    </p:spTree>
    <p:extLst>
      <p:ext uri="{BB962C8B-B14F-4D97-AF65-F5344CB8AC3E}">
        <p14:creationId xmlns:p14="http://schemas.microsoft.com/office/powerpoint/2010/main" val="361789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4FA487-579C-AB64-AA15-E5F8042666A1}"/>
              </a:ext>
            </a:extLst>
          </p:cNvPr>
          <p:cNvSpPr>
            <a:spLocks noGrp="1"/>
          </p:cNvSpPr>
          <p:nvPr>
            <p:ph type="title"/>
          </p:nvPr>
        </p:nvSpPr>
        <p:spPr/>
        <p:txBody>
          <a:bodyPr/>
          <a:lstStyle/>
          <a:p>
            <a:r>
              <a:rPr lang="ru-RU" b="1" dirty="0"/>
              <a:t>“Лиса гора” — бар для </a:t>
            </a:r>
            <a:r>
              <a:rPr lang="ru-RU" b="1" dirty="0" err="1"/>
              <a:t>справжніх</a:t>
            </a:r>
            <a:r>
              <a:rPr lang="ru-RU" b="1" dirty="0"/>
              <a:t> </a:t>
            </a:r>
            <a:r>
              <a:rPr lang="ru-RU" b="1" dirty="0" err="1"/>
              <a:t>відьом</a:t>
            </a:r>
            <a:br>
              <a:rPr lang="ru-RU" b="1" dirty="0"/>
            </a:br>
            <a:endParaRPr lang="uk-UA" dirty="0"/>
          </a:p>
        </p:txBody>
      </p:sp>
      <p:sp>
        <p:nvSpPr>
          <p:cNvPr id="3" name="Объект 2">
            <a:extLst>
              <a:ext uri="{FF2B5EF4-FFF2-40B4-BE49-F238E27FC236}">
                <a16:creationId xmlns:a16="http://schemas.microsoft.com/office/drawing/2014/main" id="{528C509C-D201-8351-1307-36CEF73845FE}"/>
              </a:ext>
            </a:extLst>
          </p:cNvPr>
          <p:cNvSpPr>
            <a:spLocks noGrp="1"/>
          </p:cNvSpPr>
          <p:nvPr>
            <p:ph idx="1"/>
          </p:nvPr>
        </p:nvSpPr>
        <p:spPr>
          <a:xfrm>
            <a:off x="384313" y="2336872"/>
            <a:ext cx="4121426" cy="4063927"/>
          </a:xfrm>
        </p:spPr>
        <p:txBody>
          <a:bodyPr>
            <a:normAutofit fontScale="92500" lnSpcReduction="20000"/>
          </a:bodyPr>
          <a:lstStyle/>
          <a:p>
            <a:pPr marL="0" indent="0">
              <a:buNone/>
            </a:pPr>
            <a:r>
              <a:rPr lang="ru-RU" dirty="0" err="1"/>
              <a:t>Київ</a:t>
            </a:r>
            <a:r>
              <a:rPr lang="ru-RU" dirty="0"/>
              <a:t> </a:t>
            </a:r>
            <a:r>
              <a:rPr lang="ru-RU" dirty="0" err="1"/>
              <a:t>здавна</a:t>
            </a:r>
            <a:r>
              <a:rPr lang="ru-RU" dirty="0"/>
              <a:t> </a:t>
            </a:r>
            <a:r>
              <a:rPr lang="ru-RU" dirty="0" err="1"/>
              <a:t>славився</a:t>
            </a:r>
            <a:r>
              <a:rPr lang="ru-RU" dirty="0"/>
              <a:t>, як </a:t>
            </a:r>
            <a:r>
              <a:rPr lang="ru-RU" dirty="0" err="1"/>
              <a:t>столиця</a:t>
            </a:r>
            <a:r>
              <a:rPr lang="ru-RU" dirty="0"/>
              <a:t> </a:t>
            </a:r>
            <a:r>
              <a:rPr lang="ru-RU" dirty="0" err="1"/>
              <a:t>віри</a:t>
            </a:r>
            <a:r>
              <a:rPr lang="ru-RU" dirty="0"/>
              <a:t> і </a:t>
            </a:r>
            <a:r>
              <a:rPr lang="ru-RU" dirty="0" err="1"/>
              <a:t>відьом</a:t>
            </a:r>
            <a:r>
              <a:rPr lang="ru-RU" dirty="0"/>
              <a:t>. І </a:t>
            </a:r>
            <a:r>
              <a:rPr lang="ru-RU" dirty="0" err="1"/>
              <a:t>якщо</a:t>
            </a:r>
            <a:r>
              <a:rPr lang="ru-RU" dirty="0"/>
              <a:t> </a:t>
            </a:r>
            <a:r>
              <a:rPr lang="ru-RU" dirty="0" err="1"/>
              <a:t>вірити</a:t>
            </a:r>
            <a:r>
              <a:rPr lang="ru-RU" dirty="0"/>
              <a:t> </a:t>
            </a:r>
            <a:r>
              <a:rPr lang="ru-RU" dirty="0" err="1"/>
              <a:t>переказам</a:t>
            </a:r>
            <a:r>
              <a:rPr lang="ru-RU" dirty="0"/>
              <a:t>, то </a:t>
            </a:r>
            <a:r>
              <a:rPr lang="ru-RU" dirty="0" err="1"/>
              <a:t>відьми</a:t>
            </a:r>
            <a:r>
              <a:rPr lang="ru-RU" dirty="0"/>
              <a:t> </a:t>
            </a:r>
            <a:r>
              <a:rPr lang="ru-RU" dirty="0" err="1"/>
              <a:t>збирались</a:t>
            </a:r>
            <a:r>
              <a:rPr lang="ru-RU" dirty="0"/>
              <a:t> </a:t>
            </a:r>
            <a:r>
              <a:rPr lang="ru-RU" dirty="0" err="1"/>
              <a:t>саме</a:t>
            </a:r>
            <a:r>
              <a:rPr lang="ru-RU" dirty="0"/>
              <a:t> на </a:t>
            </a:r>
            <a:r>
              <a:rPr lang="ru-RU" dirty="0" err="1"/>
              <a:t>Лисій</a:t>
            </a:r>
            <a:r>
              <a:rPr lang="ru-RU" dirty="0"/>
              <a:t> </a:t>
            </a:r>
            <a:r>
              <a:rPr lang="ru-RU" dirty="0" err="1"/>
              <a:t>горі</a:t>
            </a:r>
            <a:r>
              <a:rPr lang="ru-RU" dirty="0"/>
              <a:t>. </a:t>
            </a:r>
          </a:p>
          <a:p>
            <a:pPr marL="0" indent="0">
              <a:buNone/>
            </a:pPr>
            <a:r>
              <a:rPr lang="ru-RU" dirty="0"/>
              <a:t>Тут часто </a:t>
            </a:r>
            <a:r>
              <a:rPr lang="ru-RU" dirty="0" err="1"/>
              <a:t>бувають</a:t>
            </a:r>
            <a:r>
              <a:rPr lang="ru-RU" dirty="0"/>
              <a:t> рунологи, астрологи, </a:t>
            </a:r>
            <a:r>
              <a:rPr lang="ru-RU" dirty="0" err="1"/>
              <a:t>екстрасенси</a:t>
            </a:r>
            <a:r>
              <a:rPr lang="ru-RU" dirty="0"/>
              <a:t>, </a:t>
            </a:r>
            <a:r>
              <a:rPr lang="ru-RU" dirty="0" err="1"/>
              <a:t>які</a:t>
            </a:r>
            <a:r>
              <a:rPr lang="ru-RU" dirty="0"/>
              <a:t> </a:t>
            </a:r>
            <a:r>
              <a:rPr lang="ru-RU" dirty="0" err="1"/>
              <a:t>проводять</a:t>
            </a:r>
            <a:r>
              <a:rPr lang="ru-RU" dirty="0"/>
              <a:t> </a:t>
            </a:r>
            <a:r>
              <a:rPr lang="ru-RU" dirty="0" err="1"/>
              <a:t>майстер-класи</a:t>
            </a:r>
            <a:r>
              <a:rPr lang="ru-RU" dirty="0"/>
              <a:t>.</a:t>
            </a:r>
          </a:p>
          <a:p>
            <a:pPr marL="0" indent="0">
              <a:buNone/>
            </a:pPr>
            <a:r>
              <a:rPr lang="uk-UA" dirty="0"/>
              <a:t>Авторська кухня відьма-бару — це суміш традиційних української та європейської </a:t>
            </a:r>
            <a:r>
              <a:rPr lang="uk-UA" dirty="0" err="1"/>
              <a:t>кухонь</a:t>
            </a:r>
            <a:r>
              <a:rPr lang="uk-UA" dirty="0"/>
              <a:t> у поєднанні із потаємними рецептами відьом з усього світу. </a:t>
            </a:r>
          </a:p>
        </p:txBody>
      </p:sp>
      <p:pic>
        <p:nvPicPr>
          <p:cNvPr id="4" name="Рисунок 3">
            <a:extLst>
              <a:ext uri="{FF2B5EF4-FFF2-40B4-BE49-F238E27FC236}">
                <a16:creationId xmlns:a16="http://schemas.microsoft.com/office/drawing/2014/main" id="{44F9690E-83B9-1AB4-4D24-49472A3FBE9C}"/>
              </a:ext>
            </a:extLst>
          </p:cNvPr>
          <p:cNvPicPr>
            <a:picLocks noChangeAspect="1"/>
          </p:cNvPicPr>
          <p:nvPr/>
        </p:nvPicPr>
        <p:blipFill>
          <a:blip r:embed="rId2"/>
          <a:stretch>
            <a:fillRect/>
          </a:stretch>
        </p:blipFill>
        <p:spPr>
          <a:xfrm>
            <a:off x="4813234" y="1701644"/>
            <a:ext cx="6698445" cy="5023834"/>
          </a:xfrm>
          <a:prstGeom prst="rect">
            <a:avLst/>
          </a:prstGeom>
        </p:spPr>
      </p:pic>
    </p:spTree>
    <p:extLst>
      <p:ext uri="{BB962C8B-B14F-4D97-AF65-F5344CB8AC3E}">
        <p14:creationId xmlns:p14="http://schemas.microsoft.com/office/powerpoint/2010/main" val="146099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ЛИСА ГОРА В КИЄВІ">
            <a:hlinkClick r:id="" action="ppaction://media"/>
            <a:extLst>
              <a:ext uri="{FF2B5EF4-FFF2-40B4-BE49-F238E27FC236}">
                <a16:creationId xmlns:a16="http://schemas.microsoft.com/office/drawing/2014/main" id="{9232E75F-0B20-578A-BB32-27C79EEF41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6890" y="858733"/>
            <a:ext cx="9138220" cy="5140533"/>
          </a:xfrm>
        </p:spPr>
      </p:pic>
    </p:spTree>
    <p:extLst>
      <p:ext uri="{BB962C8B-B14F-4D97-AF65-F5344CB8AC3E}">
        <p14:creationId xmlns:p14="http://schemas.microsoft.com/office/powerpoint/2010/main" val="12009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Берлин">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TM04033917[[fn=Берлин]]</Template>
  <TotalTime>1671</TotalTime>
  <Words>915</Words>
  <Application>Microsoft Office PowerPoint</Application>
  <PresentationFormat>Широкоэкранный</PresentationFormat>
  <Paragraphs>86</Paragraphs>
  <Slides>31</Slides>
  <Notes>0</Notes>
  <HiddenSlides>0</HiddenSlides>
  <MMClips>2</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31</vt:i4>
      </vt:variant>
    </vt:vector>
  </HeadingPairs>
  <TitlesOfParts>
    <vt:vector size="34" baseType="lpstr">
      <vt:lpstr>Arial</vt:lpstr>
      <vt:lpstr>Trebuchet MS</vt:lpstr>
      <vt:lpstr>Берлин</vt:lpstr>
      <vt:lpstr>Тема2. Класифікація барів та їх характеристика </vt:lpstr>
      <vt:lpstr>Бар</vt:lpstr>
      <vt:lpstr>До функцій бару належать: </vt:lpstr>
      <vt:lpstr>Презентация PowerPoint</vt:lpstr>
      <vt:lpstr>Презентация PowerPoint</vt:lpstr>
      <vt:lpstr>Презентация PowerPoint</vt:lpstr>
      <vt:lpstr>Класифікація барів за концепцією та спеціалізацією </vt:lpstr>
      <vt:lpstr>“Лиса гора” — бар для справжніх відьом </vt:lpstr>
      <vt:lpstr>Презентация PowerPoint</vt:lpstr>
      <vt:lpstr>“Passenger gastro bar”. Ретро-поїзд у центрі столиці </vt:lpstr>
      <vt:lpstr>“Княжий град”. Назад у Київську Русь </vt:lpstr>
      <vt:lpstr>Байкер-, спікізі- та тікі-бари</vt:lpstr>
      <vt:lpstr>Класифікація барів за напоями і стравами</vt:lpstr>
      <vt:lpstr>2. Шампань-бари </vt:lpstr>
      <vt:lpstr>Презентация PowerPoint</vt:lpstr>
      <vt:lpstr>Презентация PowerPoint</vt:lpstr>
      <vt:lpstr>Презентация PowerPoint</vt:lpstr>
      <vt:lpstr>6. Снек-бари</vt:lpstr>
      <vt:lpstr>7. Вега-, фітнес- та  фітобари</vt:lpstr>
      <vt:lpstr>8. Молочні та вітамінні бари</vt:lpstr>
      <vt:lpstr>Світові приклади барів</vt:lpstr>
      <vt:lpstr>Презентация PowerPoint</vt:lpstr>
      <vt:lpstr>Презентация PowerPoint</vt:lpstr>
      <vt:lpstr>Презентация PowerPoint</vt:lpstr>
      <vt:lpstr>Приклади барів в Україні</vt:lpstr>
      <vt:lpstr>Презентация PowerPoint</vt:lpstr>
      <vt:lpstr>Презентация PowerPoint</vt:lpstr>
      <vt:lpstr>Презентация PowerPoint</vt:lpstr>
      <vt:lpstr>Презентация PowerPoint</vt:lpstr>
      <vt:lpstr>Презентация PowerPoint</vt:lpstr>
      <vt:lpstr>Практичне завдання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виникнення бару</dc:title>
  <dc:creator>Максим Самошин</dc:creator>
  <cp:lastModifiedBy>Анна Сидорук</cp:lastModifiedBy>
  <cp:revision>54</cp:revision>
  <dcterms:created xsi:type="dcterms:W3CDTF">2016-03-31T16:11:28Z</dcterms:created>
  <dcterms:modified xsi:type="dcterms:W3CDTF">2026-01-26T16:12:53Z</dcterms:modified>
</cp:coreProperties>
</file>