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69" r:id="rId5"/>
    <p:sldId id="260" r:id="rId6"/>
    <p:sldId id="261" r:id="rId7"/>
    <p:sldId id="270" r:id="rId8"/>
    <p:sldId id="271" r:id="rId9"/>
    <p:sldId id="272" r:id="rId10"/>
    <p:sldId id="274" r:id="rId11"/>
    <p:sldId id="273" r:id="rId12"/>
    <p:sldId id="263" r:id="rId13"/>
    <p:sldId id="264" r:id="rId14"/>
    <p:sldId id="262" r:id="rId15"/>
    <p:sldId id="275" r:id="rId16"/>
    <p:sldId id="276" r:id="rId17"/>
    <p:sldId id="277" r:id="rId18"/>
    <p:sldId id="278" r:id="rId19"/>
    <p:sldId id="279" r:id="rId20"/>
    <p:sldId id="281" r:id="rId21"/>
    <p:sldId id="280" r:id="rId22"/>
    <p:sldId id="265" r:id="rId23"/>
    <p:sldId id="285" r:id="rId24"/>
    <p:sldId id="282" r:id="rId25"/>
    <p:sldId id="266" r:id="rId26"/>
    <p:sldId id="283" r:id="rId27"/>
    <p:sldId id="284" r:id="rId28"/>
    <p:sldId id="287" r:id="rId29"/>
    <p:sldId id="286" r:id="rId30"/>
    <p:sldId id="267" r:id="rId31"/>
    <p:sldId id="268"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2936505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10362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90626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2519374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42933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3651839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2610876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2287974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386491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7E8F6-8FA0-45F5-A7B1-1DB666EC5BFE}" type="datetimeFigureOut">
              <a:rPr lang="ru-RU" smtClean="0"/>
              <a:t>16.02.2021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1521768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D87E8F6-8FA0-45F5-A7B1-1DB666EC5BFE}" type="datetimeFigureOut">
              <a:rPr lang="ru-RU" smtClean="0"/>
              <a:t>16.02.2021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1509647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D87E8F6-8FA0-45F5-A7B1-1DB666EC5BFE}" type="datetimeFigureOut">
              <a:rPr lang="ru-RU" smtClean="0"/>
              <a:t>16.02.2021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375865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D87E8F6-8FA0-45F5-A7B1-1DB666EC5BFE}" type="datetimeFigureOut">
              <a:rPr lang="ru-RU" smtClean="0"/>
              <a:t>16.02.2021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1563490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87E8F6-8FA0-45F5-A7B1-1DB666EC5BFE}" type="datetimeFigureOut">
              <a:rPr lang="ru-RU" smtClean="0"/>
              <a:t>16.02.2021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871636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D87E8F6-8FA0-45F5-A7B1-1DB666EC5BFE}" type="datetimeFigureOut">
              <a:rPr lang="ru-RU" smtClean="0"/>
              <a:t>16.02.2021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55852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D87E8F6-8FA0-45F5-A7B1-1DB666EC5BFE}" type="datetimeFigureOut">
              <a:rPr lang="ru-RU" smtClean="0"/>
              <a:t>16.02.2021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3B3E6CE-CD02-45E3-B660-8A7438A70F1A}" type="slidenum">
              <a:rPr lang="ru-RU" smtClean="0"/>
              <a:t>‹#›</a:t>
            </a:fld>
            <a:endParaRPr lang="ru-RU"/>
          </a:p>
        </p:txBody>
      </p:sp>
    </p:spTree>
    <p:extLst>
      <p:ext uri="{BB962C8B-B14F-4D97-AF65-F5344CB8AC3E}">
        <p14:creationId xmlns:p14="http://schemas.microsoft.com/office/powerpoint/2010/main" val="3811750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87E8F6-8FA0-45F5-A7B1-1DB666EC5BFE}" type="datetimeFigureOut">
              <a:rPr lang="ru-RU" smtClean="0"/>
              <a:t>16.02.2021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3B3E6CE-CD02-45E3-B660-8A7438A70F1A}" type="slidenum">
              <a:rPr lang="ru-RU" smtClean="0"/>
              <a:t>‹#›</a:t>
            </a:fld>
            <a:endParaRPr lang="ru-RU"/>
          </a:p>
        </p:txBody>
      </p:sp>
    </p:spTree>
    <p:extLst>
      <p:ext uri="{BB962C8B-B14F-4D97-AF65-F5344CB8AC3E}">
        <p14:creationId xmlns:p14="http://schemas.microsoft.com/office/powerpoint/2010/main" val="251149857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3524" y="1533677"/>
            <a:ext cx="7766936" cy="1646302"/>
          </a:xfrm>
        </p:spPr>
        <p:txBody>
          <a:bodyPr/>
          <a:lstStyle/>
          <a:p>
            <a:r>
              <a:rPr lang="uk-UA" sz="3600" dirty="0" smtClean="0">
                <a:solidFill>
                  <a:schemeClr val="accent5">
                    <a:lumMod val="75000"/>
                  </a:schemeClr>
                </a:solidFill>
              </a:rPr>
              <a:t>Особливості недоношених дітей</a:t>
            </a:r>
            <a:br>
              <a:rPr lang="uk-UA" sz="3600" dirty="0" smtClean="0">
                <a:solidFill>
                  <a:schemeClr val="accent5">
                    <a:lumMod val="75000"/>
                  </a:schemeClr>
                </a:solidFill>
              </a:rPr>
            </a:br>
            <a:r>
              <a:rPr lang="uk-UA" sz="3600" dirty="0" smtClean="0">
                <a:solidFill>
                  <a:schemeClr val="accent5">
                    <a:lumMod val="75000"/>
                  </a:schemeClr>
                </a:solidFill>
              </a:rPr>
              <a:t>та дітей з родовими травмами  </a:t>
            </a:r>
            <a:endParaRPr lang="ru-RU" sz="3600" dirty="0">
              <a:solidFill>
                <a:schemeClr val="accent5">
                  <a:lumMod val="75000"/>
                </a:schemeClr>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364" y="3179979"/>
            <a:ext cx="6349640" cy="3421118"/>
          </a:xfrm>
          <a:prstGeom prst="rect">
            <a:avLst/>
          </a:prstGeom>
        </p:spPr>
      </p:pic>
    </p:spTree>
    <p:extLst>
      <p:ext uri="{BB962C8B-B14F-4D97-AF65-F5344CB8AC3E}">
        <p14:creationId xmlns:p14="http://schemas.microsoft.com/office/powerpoint/2010/main" val="39055636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479665"/>
            <a:ext cx="8596668" cy="4397433"/>
          </a:xfrm>
        </p:spPr>
        <p:txBody>
          <a:bodyPr>
            <a:noAutofit/>
          </a:bodyPr>
          <a:lstStyle/>
          <a:p>
            <a:r>
              <a:rPr lang="ru-RU" sz="2400" dirty="0">
                <a:solidFill>
                  <a:schemeClr val="tx1"/>
                </a:solidFill>
              </a:rPr>
              <a:t> </a:t>
            </a:r>
            <a:r>
              <a:rPr lang="ru-RU" sz="2400" dirty="0" err="1">
                <a:solidFill>
                  <a:schemeClr val="tx1"/>
                </a:solidFill>
              </a:rPr>
              <a:t>Загальною</a:t>
            </a:r>
            <a:r>
              <a:rPr lang="ru-RU" sz="2400" dirty="0">
                <a:solidFill>
                  <a:schemeClr val="tx1"/>
                </a:solidFill>
              </a:rPr>
              <a:t> </a:t>
            </a:r>
            <a:r>
              <a:rPr lang="ru-RU" sz="2400" dirty="0" err="1">
                <a:solidFill>
                  <a:schemeClr val="tx1"/>
                </a:solidFill>
              </a:rPr>
              <a:t>особливістю</a:t>
            </a:r>
            <a:r>
              <a:rPr lang="ru-RU" sz="2400" dirty="0">
                <a:solidFill>
                  <a:schemeClr val="tx1"/>
                </a:solidFill>
              </a:rPr>
              <a:t> </a:t>
            </a:r>
            <a:r>
              <a:rPr lang="ru-RU" sz="2400" dirty="0" err="1">
                <a:solidFill>
                  <a:schemeClr val="tx1"/>
                </a:solidFill>
              </a:rPr>
              <a:t>фізичного</a:t>
            </a:r>
            <a:r>
              <a:rPr lang="ru-RU" sz="2400" dirty="0">
                <a:solidFill>
                  <a:schemeClr val="tx1"/>
                </a:solidFill>
              </a:rPr>
              <a:t> </a:t>
            </a:r>
            <a:r>
              <a:rPr lang="ru-RU" sz="2400" dirty="0" err="1">
                <a:solidFill>
                  <a:schemeClr val="tx1"/>
                </a:solidFill>
              </a:rPr>
              <a:t>розвитку</a:t>
            </a:r>
            <a:r>
              <a:rPr lang="ru-RU" sz="2400" dirty="0">
                <a:solidFill>
                  <a:schemeClr val="tx1"/>
                </a:solidFill>
              </a:rPr>
              <a:t> </a:t>
            </a:r>
            <a:r>
              <a:rPr lang="ru-RU" sz="2400" dirty="0" err="1">
                <a:solidFill>
                  <a:schemeClr val="tx1"/>
                </a:solidFill>
              </a:rPr>
              <a:t>недоношених</a:t>
            </a:r>
            <a:r>
              <a:rPr lang="ru-RU" sz="2400" dirty="0">
                <a:solidFill>
                  <a:schemeClr val="tx1"/>
                </a:solidFill>
              </a:rPr>
              <a:t> </a:t>
            </a:r>
            <a:r>
              <a:rPr lang="ru-RU" sz="2400" dirty="0" err="1">
                <a:solidFill>
                  <a:schemeClr val="tx1"/>
                </a:solidFill>
              </a:rPr>
              <a:t>дітей</a:t>
            </a:r>
            <a:r>
              <a:rPr lang="ru-RU" sz="2400" dirty="0">
                <a:solidFill>
                  <a:schemeClr val="tx1"/>
                </a:solidFill>
              </a:rPr>
              <a:t> </a:t>
            </a:r>
            <a:r>
              <a:rPr lang="ru-RU" sz="2400" dirty="0" err="1">
                <a:solidFill>
                  <a:schemeClr val="tx1"/>
                </a:solidFill>
              </a:rPr>
              <a:t>всіх</a:t>
            </a:r>
            <a:r>
              <a:rPr lang="ru-RU" sz="2400" dirty="0">
                <a:solidFill>
                  <a:schemeClr val="tx1"/>
                </a:solidFill>
              </a:rPr>
              <a:t> </a:t>
            </a:r>
            <a:r>
              <a:rPr lang="ru-RU" sz="2400" dirty="0" err="1" smtClean="0">
                <a:solidFill>
                  <a:schemeClr val="tx1"/>
                </a:solidFill>
              </a:rPr>
              <a:t>вагових</a:t>
            </a:r>
            <a:r>
              <a:rPr lang="ru-RU" sz="2400" dirty="0" smtClean="0">
                <a:solidFill>
                  <a:schemeClr val="tx1"/>
                </a:solidFill>
              </a:rPr>
              <a:t> </a:t>
            </a:r>
            <a:r>
              <a:rPr lang="ru-RU" sz="2400" dirty="0" err="1" smtClean="0">
                <a:solidFill>
                  <a:schemeClr val="tx1"/>
                </a:solidFill>
              </a:rPr>
              <a:t>груп</a:t>
            </a:r>
            <a:r>
              <a:rPr lang="ru-RU" sz="2400" dirty="0" smtClean="0">
                <a:solidFill>
                  <a:schemeClr val="tx1"/>
                </a:solidFill>
              </a:rPr>
              <a:t> </a:t>
            </a:r>
            <a:r>
              <a:rPr lang="ru-RU" sz="2400" dirty="0">
                <a:solidFill>
                  <a:schemeClr val="tx1"/>
                </a:solidFill>
              </a:rPr>
              <a:t>є </a:t>
            </a:r>
            <a:r>
              <a:rPr lang="ru-RU" sz="2400" dirty="0" err="1">
                <a:solidFill>
                  <a:schemeClr val="tx1"/>
                </a:solidFill>
              </a:rPr>
              <a:t>низька</a:t>
            </a:r>
            <a:r>
              <a:rPr lang="ru-RU" sz="2400" dirty="0">
                <a:solidFill>
                  <a:schemeClr val="tx1"/>
                </a:solidFill>
              </a:rPr>
              <a:t> надбавка у </a:t>
            </a:r>
            <a:r>
              <a:rPr lang="ru-RU" sz="2400" dirty="0" err="1">
                <a:solidFill>
                  <a:schemeClr val="tx1"/>
                </a:solidFill>
              </a:rPr>
              <a:t>вазі</a:t>
            </a:r>
            <a:r>
              <a:rPr lang="ru-RU" sz="2400" dirty="0">
                <a:solidFill>
                  <a:schemeClr val="tx1"/>
                </a:solidFill>
              </a:rPr>
              <a:t> за перший </a:t>
            </a:r>
            <a:r>
              <a:rPr lang="ru-RU" sz="2400" dirty="0" err="1">
                <a:solidFill>
                  <a:schemeClr val="tx1"/>
                </a:solidFill>
              </a:rPr>
              <a:t>місяць</a:t>
            </a:r>
            <a:r>
              <a:rPr lang="ru-RU" sz="2400" dirty="0">
                <a:solidFill>
                  <a:schemeClr val="tx1"/>
                </a:solidFill>
              </a:rPr>
              <a:t> </a:t>
            </a:r>
            <a:r>
              <a:rPr lang="ru-RU" sz="2400" dirty="0" err="1">
                <a:solidFill>
                  <a:schemeClr val="tx1"/>
                </a:solidFill>
              </a:rPr>
              <a:t>життя</a:t>
            </a:r>
            <a:r>
              <a:rPr lang="ru-RU" sz="2400" dirty="0">
                <a:solidFill>
                  <a:schemeClr val="tx1"/>
                </a:solidFill>
              </a:rPr>
              <a:t>, </a:t>
            </a:r>
            <a:r>
              <a:rPr lang="ru-RU" sz="2400" dirty="0" err="1">
                <a:solidFill>
                  <a:schemeClr val="tx1"/>
                </a:solidFill>
              </a:rPr>
              <a:t>однією</a:t>
            </a:r>
            <a:r>
              <a:rPr lang="ru-RU" sz="2400" dirty="0">
                <a:solidFill>
                  <a:schemeClr val="tx1"/>
                </a:solidFill>
              </a:rPr>
              <a:t> з причин </a:t>
            </a:r>
            <a:r>
              <a:rPr lang="ru-RU" sz="2400" dirty="0" err="1">
                <a:solidFill>
                  <a:schemeClr val="tx1"/>
                </a:solidFill>
              </a:rPr>
              <a:t>якої</a:t>
            </a:r>
            <a:r>
              <a:rPr lang="ru-RU" sz="2400" dirty="0">
                <a:solidFill>
                  <a:schemeClr val="tx1"/>
                </a:solidFill>
              </a:rPr>
              <a:t> </a:t>
            </a:r>
            <a:r>
              <a:rPr lang="ru-RU" sz="2400" dirty="0" smtClean="0">
                <a:solidFill>
                  <a:schemeClr val="tx1"/>
                </a:solidFill>
              </a:rPr>
              <a:t>є </a:t>
            </a:r>
            <a:r>
              <a:rPr lang="ru-RU" sz="2400" dirty="0" err="1" smtClean="0">
                <a:solidFill>
                  <a:schemeClr val="tx1"/>
                </a:solidFill>
              </a:rPr>
              <a:t>більша</a:t>
            </a:r>
            <a:r>
              <a:rPr lang="ru-RU" sz="2400" dirty="0">
                <a:solidFill>
                  <a:schemeClr val="tx1"/>
                </a:solidFill>
              </a:rPr>
              <a:t>, </a:t>
            </a:r>
            <a:r>
              <a:rPr lang="ru-RU" sz="2400" dirty="0" err="1">
                <a:solidFill>
                  <a:schemeClr val="tx1"/>
                </a:solidFill>
              </a:rPr>
              <a:t>ніж</a:t>
            </a:r>
            <a:r>
              <a:rPr lang="ru-RU" sz="2400" dirty="0">
                <a:solidFill>
                  <a:schemeClr val="tx1"/>
                </a:solidFill>
              </a:rPr>
              <a:t> у </a:t>
            </a:r>
            <a:r>
              <a:rPr lang="ru-RU" sz="2400" dirty="0" err="1">
                <a:solidFill>
                  <a:schemeClr val="tx1"/>
                </a:solidFill>
              </a:rPr>
              <a:t>доношених</a:t>
            </a:r>
            <a:r>
              <a:rPr lang="ru-RU" sz="2400" dirty="0">
                <a:solidFill>
                  <a:schemeClr val="tx1"/>
                </a:solidFill>
              </a:rPr>
              <a:t>, </a:t>
            </a:r>
            <a:r>
              <a:rPr lang="ru-RU" sz="2400" dirty="0" err="1">
                <a:solidFill>
                  <a:schemeClr val="tx1"/>
                </a:solidFill>
              </a:rPr>
              <a:t>втрата</a:t>
            </a:r>
            <a:r>
              <a:rPr lang="ru-RU" sz="2400" dirty="0">
                <a:solidFill>
                  <a:schemeClr val="tx1"/>
                </a:solidFill>
              </a:rPr>
              <a:t> </a:t>
            </a:r>
            <a:r>
              <a:rPr lang="ru-RU" sz="2400" dirty="0" err="1">
                <a:solidFill>
                  <a:schemeClr val="tx1"/>
                </a:solidFill>
              </a:rPr>
              <a:t>первинної</a:t>
            </a:r>
            <a:r>
              <a:rPr lang="ru-RU" sz="2400" dirty="0">
                <a:solidFill>
                  <a:schemeClr val="tx1"/>
                </a:solidFill>
              </a:rPr>
              <a:t> ваги. </a:t>
            </a:r>
            <a:r>
              <a:rPr lang="ru-RU" sz="2400" dirty="0" err="1">
                <a:solidFill>
                  <a:schemeClr val="tx1"/>
                </a:solidFill>
              </a:rPr>
              <a:t>Ця</a:t>
            </a:r>
            <a:r>
              <a:rPr lang="ru-RU" sz="2400" dirty="0">
                <a:solidFill>
                  <a:schemeClr val="tx1"/>
                </a:solidFill>
              </a:rPr>
              <a:t> </a:t>
            </a:r>
            <a:r>
              <a:rPr lang="ru-RU" sz="2400" dirty="0" err="1">
                <a:solidFill>
                  <a:schemeClr val="tx1"/>
                </a:solidFill>
              </a:rPr>
              <a:t>втрата</a:t>
            </a:r>
            <a:r>
              <a:rPr lang="ru-RU" sz="2400" dirty="0">
                <a:solidFill>
                  <a:schemeClr val="tx1"/>
                </a:solidFill>
              </a:rPr>
              <a:t> у </a:t>
            </a:r>
            <a:r>
              <a:rPr lang="ru-RU" sz="2400" dirty="0" err="1" smtClean="0">
                <a:solidFill>
                  <a:schemeClr val="tx1"/>
                </a:solidFill>
              </a:rPr>
              <a:t>недоношених</a:t>
            </a:r>
            <a:r>
              <a:rPr lang="ru-RU" sz="2400" dirty="0" smtClean="0">
                <a:solidFill>
                  <a:schemeClr val="tx1"/>
                </a:solidFill>
              </a:rPr>
              <a:t> </a:t>
            </a:r>
            <a:r>
              <a:rPr lang="ru-RU" sz="2400" dirty="0" err="1" smtClean="0">
                <a:solidFill>
                  <a:schemeClr val="tx1"/>
                </a:solidFill>
              </a:rPr>
              <a:t>складає</a:t>
            </a:r>
            <a:r>
              <a:rPr lang="ru-RU" sz="2400" dirty="0" smtClean="0">
                <a:solidFill>
                  <a:schemeClr val="tx1"/>
                </a:solidFill>
              </a:rPr>
              <a:t> </a:t>
            </a:r>
            <a:r>
              <a:rPr lang="ru-RU" sz="2400" dirty="0">
                <a:solidFill>
                  <a:schemeClr val="tx1"/>
                </a:solidFill>
              </a:rPr>
              <a:t>до 18%, </a:t>
            </a:r>
            <a:r>
              <a:rPr lang="ru-RU" sz="2400" dirty="0" err="1">
                <a:solidFill>
                  <a:schemeClr val="tx1"/>
                </a:solidFill>
              </a:rPr>
              <a:t>тоді</a:t>
            </a:r>
            <a:r>
              <a:rPr lang="ru-RU" sz="2400" dirty="0">
                <a:solidFill>
                  <a:schemeClr val="tx1"/>
                </a:solidFill>
              </a:rPr>
              <a:t> як у </a:t>
            </a:r>
            <a:r>
              <a:rPr lang="ru-RU" sz="2400" dirty="0" err="1">
                <a:solidFill>
                  <a:schemeClr val="tx1"/>
                </a:solidFill>
              </a:rPr>
              <a:t>доношених</a:t>
            </a:r>
            <a:r>
              <a:rPr lang="ru-RU" sz="2400" dirty="0">
                <a:solidFill>
                  <a:schemeClr val="tx1"/>
                </a:solidFill>
              </a:rPr>
              <a:t> - не </a:t>
            </a:r>
            <a:r>
              <a:rPr lang="ru-RU" sz="2400" dirty="0" err="1">
                <a:solidFill>
                  <a:schemeClr val="tx1"/>
                </a:solidFill>
              </a:rPr>
              <a:t>більше</a:t>
            </a:r>
            <a:r>
              <a:rPr lang="ru-RU" sz="2400" dirty="0">
                <a:solidFill>
                  <a:schemeClr val="tx1"/>
                </a:solidFill>
              </a:rPr>
              <a:t> 5%. </a:t>
            </a:r>
            <a:r>
              <a:rPr lang="ru-RU" sz="2400" dirty="0" err="1">
                <a:solidFill>
                  <a:schemeClr val="tx1"/>
                </a:solidFill>
              </a:rPr>
              <a:t>Відновлення</a:t>
            </a:r>
            <a:r>
              <a:rPr lang="ru-RU" sz="2400" dirty="0">
                <a:solidFill>
                  <a:schemeClr val="tx1"/>
                </a:solidFill>
              </a:rPr>
              <a:t> </a:t>
            </a:r>
            <a:r>
              <a:rPr lang="ru-RU" sz="2400" dirty="0" err="1" smtClean="0">
                <a:solidFill>
                  <a:schemeClr val="tx1"/>
                </a:solidFill>
              </a:rPr>
              <a:t>первинної</a:t>
            </a:r>
            <a:r>
              <a:rPr lang="ru-RU" sz="2400" dirty="0" smtClean="0">
                <a:solidFill>
                  <a:schemeClr val="tx1"/>
                </a:solidFill>
              </a:rPr>
              <a:t> ваги </a:t>
            </a:r>
            <a:r>
              <a:rPr lang="ru-RU" sz="2400" dirty="0">
                <a:solidFill>
                  <a:schemeClr val="tx1"/>
                </a:solidFill>
              </a:rPr>
              <a:t>у них </a:t>
            </a:r>
            <a:r>
              <a:rPr lang="ru-RU" sz="2400" dirty="0" err="1">
                <a:solidFill>
                  <a:schemeClr val="tx1"/>
                </a:solidFill>
              </a:rPr>
              <a:t>відбувається</a:t>
            </a:r>
            <a:r>
              <a:rPr lang="ru-RU" sz="2400" dirty="0">
                <a:solidFill>
                  <a:schemeClr val="tx1"/>
                </a:solidFill>
              </a:rPr>
              <a:t> </a:t>
            </a:r>
            <a:r>
              <a:rPr lang="ru-RU" sz="2400" dirty="0" err="1">
                <a:solidFill>
                  <a:schemeClr val="tx1"/>
                </a:solidFill>
              </a:rPr>
              <a:t>повільніше</a:t>
            </a:r>
            <a:r>
              <a:rPr lang="ru-RU" sz="2400" dirty="0">
                <a:solidFill>
                  <a:schemeClr val="tx1"/>
                </a:solidFill>
              </a:rPr>
              <a:t>, </a:t>
            </a:r>
            <a:r>
              <a:rPr lang="ru-RU" sz="2400" dirty="0" err="1">
                <a:solidFill>
                  <a:schemeClr val="tx1"/>
                </a:solidFill>
              </a:rPr>
              <a:t>більше</a:t>
            </a:r>
            <a:r>
              <a:rPr lang="ru-RU" sz="2400" dirty="0">
                <a:solidFill>
                  <a:schemeClr val="tx1"/>
                </a:solidFill>
              </a:rPr>
              <a:t> 2-х </a:t>
            </a:r>
            <a:r>
              <a:rPr lang="ru-RU" sz="2400" dirty="0" err="1">
                <a:solidFill>
                  <a:schemeClr val="tx1"/>
                </a:solidFill>
              </a:rPr>
              <a:t>тижнів</a:t>
            </a:r>
            <a:r>
              <a:rPr lang="ru-RU" sz="2400" dirty="0">
                <a:solidFill>
                  <a:schemeClr val="tx1"/>
                </a:solidFill>
              </a:rPr>
              <a:t>. </a:t>
            </a:r>
            <a:r>
              <a:rPr lang="ru-RU" sz="2400" dirty="0" err="1">
                <a:solidFill>
                  <a:schemeClr val="tx1"/>
                </a:solidFill>
              </a:rPr>
              <a:t>Надалі</a:t>
            </a:r>
            <a:r>
              <a:rPr lang="ru-RU" sz="2400" dirty="0">
                <a:solidFill>
                  <a:schemeClr val="tx1"/>
                </a:solidFill>
              </a:rPr>
              <a:t> </a:t>
            </a:r>
            <a:r>
              <a:rPr lang="ru-RU" sz="2400" dirty="0" err="1">
                <a:solidFill>
                  <a:schemeClr val="tx1"/>
                </a:solidFill>
              </a:rPr>
              <a:t>наростання</a:t>
            </a:r>
            <a:r>
              <a:rPr lang="ru-RU" sz="2400" dirty="0">
                <a:solidFill>
                  <a:schemeClr val="tx1"/>
                </a:solidFill>
              </a:rPr>
              <a:t> </a:t>
            </a:r>
            <a:r>
              <a:rPr lang="ru-RU" sz="2400" dirty="0" err="1" smtClean="0">
                <a:solidFill>
                  <a:schemeClr val="tx1"/>
                </a:solidFill>
              </a:rPr>
              <a:t>маси</a:t>
            </a:r>
            <a:r>
              <a:rPr lang="ru-RU" sz="2400" dirty="0" smtClean="0">
                <a:solidFill>
                  <a:schemeClr val="tx1"/>
                </a:solidFill>
              </a:rPr>
              <a:t> </a:t>
            </a:r>
            <a:r>
              <a:rPr lang="ru-RU" sz="2400" dirty="0" err="1" smtClean="0">
                <a:solidFill>
                  <a:schemeClr val="tx1"/>
                </a:solidFill>
              </a:rPr>
              <a:t>тіла</a:t>
            </a:r>
            <a:r>
              <a:rPr lang="ru-RU" sz="2400" dirty="0" smtClean="0">
                <a:solidFill>
                  <a:schemeClr val="tx1"/>
                </a:solidFill>
              </a:rPr>
              <a:t> </a:t>
            </a:r>
            <a:r>
              <a:rPr lang="ru-RU" sz="2400" dirty="0" err="1">
                <a:solidFill>
                  <a:schemeClr val="tx1"/>
                </a:solidFill>
              </a:rPr>
              <a:t>відбувається</a:t>
            </a:r>
            <a:r>
              <a:rPr lang="ru-RU" sz="2400" dirty="0">
                <a:solidFill>
                  <a:schemeClr val="tx1"/>
                </a:solidFill>
              </a:rPr>
              <a:t> </a:t>
            </a:r>
            <a:r>
              <a:rPr lang="ru-RU" sz="2400" dirty="0" err="1">
                <a:solidFill>
                  <a:schemeClr val="tx1"/>
                </a:solidFill>
              </a:rPr>
              <a:t>швидше</a:t>
            </a:r>
            <a:r>
              <a:rPr lang="ru-RU" sz="2400" dirty="0">
                <a:solidFill>
                  <a:schemeClr val="tx1"/>
                </a:solidFill>
              </a:rPr>
              <a:t>. До 2-3 </a:t>
            </a:r>
            <a:r>
              <a:rPr lang="ru-RU" sz="2400" dirty="0" err="1">
                <a:solidFill>
                  <a:schemeClr val="tx1"/>
                </a:solidFill>
              </a:rPr>
              <a:t>місяців</a:t>
            </a:r>
            <a:r>
              <a:rPr lang="ru-RU" sz="2400" dirty="0">
                <a:solidFill>
                  <a:schemeClr val="tx1"/>
                </a:solidFill>
              </a:rPr>
              <a:t> </a:t>
            </a:r>
            <a:r>
              <a:rPr lang="ru-RU" sz="2400" dirty="0" err="1">
                <a:solidFill>
                  <a:schemeClr val="tx1"/>
                </a:solidFill>
              </a:rPr>
              <a:t>недоношені</a:t>
            </a:r>
            <a:r>
              <a:rPr lang="ru-RU" sz="2400" dirty="0">
                <a:solidFill>
                  <a:schemeClr val="tx1"/>
                </a:solidFill>
              </a:rPr>
              <a:t> </a:t>
            </a:r>
            <a:r>
              <a:rPr lang="ru-RU" sz="2400" dirty="0" err="1">
                <a:solidFill>
                  <a:schemeClr val="tx1"/>
                </a:solidFill>
              </a:rPr>
              <a:t>діти</a:t>
            </a:r>
            <a:r>
              <a:rPr lang="ru-RU" sz="2400" dirty="0">
                <a:solidFill>
                  <a:schemeClr val="tx1"/>
                </a:solidFill>
              </a:rPr>
              <a:t> </a:t>
            </a:r>
            <a:r>
              <a:rPr lang="ru-RU" sz="2400" dirty="0" err="1">
                <a:solidFill>
                  <a:schemeClr val="tx1"/>
                </a:solidFill>
              </a:rPr>
              <a:t>подвоюють</a:t>
            </a:r>
            <a:r>
              <a:rPr lang="ru-RU" sz="2400" dirty="0">
                <a:solidFill>
                  <a:schemeClr val="tx1"/>
                </a:solidFill>
              </a:rPr>
              <a:t> вагу, </a:t>
            </a:r>
            <a:r>
              <a:rPr lang="ru-RU" sz="2400" dirty="0" smtClean="0">
                <a:solidFill>
                  <a:schemeClr val="tx1"/>
                </a:solidFill>
              </a:rPr>
              <a:t>до 6 </a:t>
            </a:r>
            <a:r>
              <a:rPr lang="ru-RU" sz="2400" dirty="0" err="1">
                <a:solidFill>
                  <a:schemeClr val="tx1"/>
                </a:solidFill>
              </a:rPr>
              <a:t>місяців</a:t>
            </a:r>
            <a:r>
              <a:rPr lang="ru-RU" sz="2400" dirty="0">
                <a:solidFill>
                  <a:schemeClr val="tx1"/>
                </a:solidFill>
              </a:rPr>
              <a:t> -</a:t>
            </a:r>
            <a:r>
              <a:rPr lang="ru-RU" sz="2400" dirty="0" err="1">
                <a:solidFill>
                  <a:schemeClr val="tx1"/>
                </a:solidFill>
              </a:rPr>
              <a:t>потроюють</a:t>
            </a:r>
            <a:r>
              <a:rPr lang="ru-RU" sz="2400" dirty="0">
                <a:solidFill>
                  <a:schemeClr val="tx1"/>
                </a:solidFill>
              </a:rPr>
              <a:t>, а до року </a:t>
            </a:r>
            <a:r>
              <a:rPr lang="ru-RU" sz="2400" dirty="0" err="1">
                <a:solidFill>
                  <a:schemeClr val="tx1"/>
                </a:solidFill>
              </a:rPr>
              <a:t>збільшують</a:t>
            </a:r>
            <a:r>
              <a:rPr lang="ru-RU" sz="2400" dirty="0">
                <a:solidFill>
                  <a:schemeClr val="tx1"/>
                </a:solidFill>
              </a:rPr>
              <a:t> </a:t>
            </a:r>
            <a:r>
              <a:rPr lang="ru-RU" sz="2400" dirty="0" err="1">
                <a:solidFill>
                  <a:schemeClr val="tx1"/>
                </a:solidFill>
              </a:rPr>
              <a:t>масу</a:t>
            </a:r>
            <a:r>
              <a:rPr lang="ru-RU" sz="2400" dirty="0">
                <a:solidFill>
                  <a:schemeClr val="tx1"/>
                </a:solidFill>
              </a:rPr>
              <a:t> </a:t>
            </a:r>
            <a:r>
              <a:rPr lang="ru-RU" sz="2400" dirty="0" err="1">
                <a:solidFill>
                  <a:schemeClr val="tx1"/>
                </a:solidFill>
              </a:rPr>
              <a:t>тіла</a:t>
            </a:r>
            <a:r>
              <a:rPr lang="ru-RU" sz="2400" dirty="0">
                <a:solidFill>
                  <a:schemeClr val="tx1"/>
                </a:solidFill>
              </a:rPr>
              <a:t> в 4-6 </a:t>
            </a:r>
            <a:r>
              <a:rPr lang="ru-RU" sz="2400" dirty="0" err="1">
                <a:solidFill>
                  <a:schemeClr val="tx1"/>
                </a:solidFill>
              </a:rPr>
              <a:t>разів</a:t>
            </a:r>
            <a:r>
              <a:rPr lang="ru-RU" sz="2400" dirty="0">
                <a:solidFill>
                  <a:schemeClr val="tx1"/>
                </a:solidFill>
              </a:rPr>
              <a:t>, </a:t>
            </a:r>
            <a:r>
              <a:rPr lang="ru-RU" sz="2400" dirty="0" err="1">
                <a:solidFill>
                  <a:schemeClr val="tx1"/>
                </a:solidFill>
              </a:rPr>
              <a:t>тоді</a:t>
            </a:r>
            <a:r>
              <a:rPr lang="ru-RU" sz="2400" dirty="0">
                <a:solidFill>
                  <a:schemeClr val="tx1"/>
                </a:solidFill>
              </a:rPr>
              <a:t> </a:t>
            </a:r>
            <a:r>
              <a:rPr lang="ru-RU" sz="2400" dirty="0" smtClean="0">
                <a:solidFill>
                  <a:schemeClr val="tx1"/>
                </a:solidFill>
              </a:rPr>
              <a:t>як </a:t>
            </a:r>
            <a:r>
              <a:rPr lang="ru-RU" sz="2400" dirty="0" err="1" smtClean="0">
                <a:solidFill>
                  <a:schemeClr val="tx1"/>
                </a:solidFill>
              </a:rPr>
              <a:t>доношені</a:t>
            </a:r>
            <a:r>
              <a:rPr lang="ru-RU" sz="2400" dirty="0" smtClean="0">
                <a:solidFill>
                  <a:schemeClr val="tx1"/>
                </a:solidFill>
              </a:rPr>
              <a:t> </a:t>
            </a:r>
            <a:r>
              <a:rPr lang="ru-RU" sz="2400" dirty="0" err="1">
                <a:solidFill>
                  <a:schemeClr val="tx1"/>
                </a:solidFill>
              </a:rPr>
              <a:t>діти</a:t>
            </a:r>
            <a:r>
              <a:rPr lang="ru-RU" sz="2400" dirty="0">
                <a:solidFill>
                  <a:schemeClr val="tx1"/>
                </a:solidFill>
              </a:rPr>
              <a:t> за </a:t>
            </a:r>
            <a:r>
              <a:rPr lang="ru-RU" sz="2400" dirty="0" err="1">
                <a:solidFill>
                  <a:schemeClr val="tx1"/>
                </a:solidFill>
              </a:rPr>
              <a:t>цей</a:t>
            </a:r>
            <a:r>
              <a:rPr lang="ru-RU" sz="2400" dirty="0">
                <a:solidFill>
                  <a:schemeClr val="tx1"/>
                </a:solidFill>
              </a:rPr>
              <a:t> </a:t>
            </a:r>
            <a:r>
              <a:rPr lang="ru-RU" sz="2400" dirty="0" err="1">
                <a:solidFill>
                  <a:schemeClr val="tx1"/>
                </a:solidFill>
              </a:rPr>
              <a:t>період</a:t>
            </a:r>
            <a:r>
              <a:rPr lang="ru-RU" sz="2400" dirty="0">
                <a:solidFill>
                  <a:schemeClr val="tx1"/>
                </a:solidFill>
              </a:rPr>
              <a:t> </a:t>
            </a:r>
            <a:r>
              <a:rPr lang="ru-RU" sz="2400" dirty="0" err="1">
                <a:solidFill>
                  <a:schemeClr val="tx1"/>
                </a:solidFill>
              </a:rPr>
              <a:t>тільки</a:t>
            </a:r>
            <a:r>
              <a:rPr lang="ru-RU" sz="2400" dirty="0">
                <a:solidFill>
                  <a:schemeClr val="tx1"/>
                </a:solidFill>
              </a:rPr>
              <a:t> </a:t>
            </a:r>
            <a:r>
              <a:rPr lang="ru-RU" sz="2400" dirty="0" err="1">
                <a:solidFill>
                  <a:schemeClr val="tx1"/>
                </a:solidFill>
              </a:rPr>
              <a:t>потроюють</a:t>
            </a:r>
            <a:r>
              <a:rPr lang="ru-RU" sz="2400" dirty="0">
                <a:solidFill>
                  <a:schemeClr val="tx1"/>
                </a:solidFill>
              </a:rPr>
              <a:t> </a:t>
            </a:r>
            <a:r>
              <a:rPr lang="ru-RU" sz="2400" dirty="0" err="1">
                <a:solidFill>
                  <a:schemeClr val="tx1"/>
                </a:solidFill>
              </a:rPr>
              <a:t>масу</a:t>
            </a:r>
            <a:r>
              <a:rPr lang="ru-RU" sz="2400" dirty="0">
                <a:solidFill>
                  <a:schemeClr val="tx1"/>
                </a:solidFill>
              </a:rPr>
              <a:t> </a:t>
            </a:r>
            <a:r>
              <a:rPr lang="ru-RU" sz="2400" dirty="0" err="1">
                <a:solidFill>
                  <a:schemeClr val="tx1"/>
                </a:solidFill>
              </a:rPr>
              <a:t>тіла</a:t>
            </a:r>
            <a:r>
              <a:rPr lang="ru-RU" sz="2400" dirty="0">
                <a:solidFill>
                  <a:schemeClr val="tx1"/>
                </a:solidFill>
              </a:rPr>
              <a:t>.</a:t>
            </a:r>
          </a:p>
        </p:txBody>
      </p:sp>
      <p:sp>
        <p:nvSpPr>
          <p:cNvPr id="3" name="Text Placeholder 2"/>
          <p:cNvSpPr>
            <a:spLocks noGrp="1"/>
          </p:cNvSpPr>
          <p:nvPr>
            <p:ph type="body" idx="1"/>
          </p:nvPr>
        </p:nvSpPr>
        <p:spPr>
          <a:xfrm>
            <a:off x="677335" y="5810596"/>
            <a:ext cx="8596668" cy="789708"/>
          </a:xfrm>
        </p:spPr>
        <p:txBody>
          <a:bodyPr/>
          <a:lstStyle/>
          <a:p>
            <a:endParaRPr lang="ru-RU" dirty="0"/>
          </a:p>
        </p:txBody>
      </p:sp>
    </p:spTree>
    <p:extLst>
      <p:ext uri="{BB962C8B-B14F-4D97-AF65-F5344CB8AC3E}">
        <p14:creationId xmlns:p14="http://schemas.microsoft.com/office/powerpoint/2010/main" val="3781264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720735"/>
            <a:ext cx="8596668" cy="4530436"/>
          </a:xfrm>
        </p:spPr>
        <p:txBody>
          <a:bodyPr>
            <a:normAutofit/>
          </a:bodyPr>
          <a:lstStyle/>
          <a:p>
            <a:r>
              <a:rPr lang="ru-RU" sz="2700" dirty="0" err="1">
                <a:solidFill>
                  <a:schemeClr val="tx1"/>
                </a:solidFill>
              </a:rPr>
              <a:t>Наростання</a:t>
            </a:r>
            <a:r>
              <a:rPr lang="ru-RU" sz="2700" dirty="0">
                <a:solidFill>
                  <a:schemeClr val="tx1"/>
                </a:solidFill>
              </a:rPr>
              <a:t> </a:t>
            </a:r>
            <a:r>
              <a:rPr lang="ru-RU" sz="2700" dirty="0" err="1">
                <a:solidFill>
                  <a:schemeClr val="tx1"/>
                </a:solidFill>
              </a:rPr>
              <a:t>зростання</a:t>
            </a:r>
            <a:r>
              <a:rPr lang="ru-RU" sz="2700" dirty="0">
                <a:solidFill>
                  <a:schemeClr val="tx1"/>
                </a:solidFill>
              </a:rPr>
              <a:t> за </a:t>
            </a:r>
            <a:r>
              <a:rPr lang="ru-RU" sz="2700" dirty="0" err="1">
                <a:solidFill>
                  <a:schemeClr val="tx1"/>
                </a:solidFill>
              </a:rPr>
              <a:t>рік</a:t>
            </a:r>
            <a:r>
              <a:rPr lang="ru-RU" sz="2700" dirty="0">
                <a:solidFill>
                  <a:schemeClr val="tx1"/>
                </a:solidFill>
              </a:rPr>
              <a:t> </a:t>
            </a:r>
            <a:r>
              <a:rPr lang="ru-RU" sz="2700" dirty="0" err="1">
                <a:solidFill>
                  <a:schemeClr val="tx1"/>
                </a:solidFill>
              </a:rPr>
              <a:t>відбувається</a:t>
            </a:r>
            <a:r>
              <a:rPr lang="ru-RU" sz="2700" dirty="0">
                <a:solidFill>
                  <a:schemeClr val="tx1"/>
                </a:solidFill>
              </a:rPr>
              <a:t> у них </a:t>
            </a:r>
            <a:r>
              <a:rPr lang="ru-RU" sz="2700" dirty="0" err="1">
                <a:solidFill>
                  <a:schemeClr val="tx1"/>
                </a:solidFill>
              </a:rPr>
              <a:t>більш</a:t>
            </a:r>
            <a:r>
              <a:rPr lang="ru-RU" sz="2700" dirty="0">
                <a:solidFill>
                  <a:schemeClr val="tx1"/>
                </a:solidFill>
              </a:rPr>
              <a:t> </a:t>
            </a:r>
            <a:r>
              <a:rPr lang="ru-RU" sz="2700" dirty="0" err="1">
                <a:solidFill>
                  <a:schemeClr val="tx1"/>
                </a:solidFill>
              </a:rPr>
              <a:t>ніж</a:t>
            </a:r>
            <a:r>
              <a:rPr lang="ru-RU" sz="2700" dirty="0">
                <a:solidFill>
                  <a:schemeClr val="tx1"/>
                </a:solidFill>
              </a:rPr>
              <a:t> на 30-36 см, </a:t>
            </a:r>
            <a:r>
              <a:rPr lang="ru-RU" sz="2700" dirty="0" smtClean="0">
                <a:solidFill>
                  <a:schemeClr val="tx1"/>
                </a:solidFill>
              </a:rPr>
              <a:t>у </a:t>
            </a:r>
            <a:r>
              <a:rPr lang="ru-RU" sz="2700" dirty="0" err="1" smtClean="0">
                <a:solidFill>
                  <a:schemeClr val="tx1"/>
                </a:solidFill>
              </a:rPr>
              <a:t>доношених</a:t>
            </a:r>
            <a:r>
              <a:rPr lang="ru-RU" sz="2700" dirty="0" smtClean="0">
                <a:solidFill>
                  <a:schemeClr val="tx1"/>
                </a:solidFill>
              </a:rPr>
              <a:t> </a:t>
            </a:r>
            <a:r>
              <a:rPr lang="ru-RU" sz="2700" dirty="0">
                <a:solidFill>
                  <a:schemeClr val="tx1"/>
                </a:solidFill>
              </a:rPr>
              <a:t>- </a:t>
            </a:r>
            <a:r>
              <a:rPr lang="ru-RU" sz="2700" dirty="0" err="1">
                <a:solidFill>
                  <a:schemeClr val="tx1"/>
                </a:solidFill>
              </a:rPr>
              <a:t>тільки</a:t>
            </a:r>
            <a:r>
              <a:rPr lang="ru-RU" sz="2700" dirty="0">
                <a:solidFill>
                  <a:schemeClr val="tx1"/>
                </a:solidFill>
              </a:rPr>
              <a:t> на 25 см. Не </a:t>
            </a:r>
            <a:r>
              <a:rPr lang="ru-RU" sz="2700" dirty="0" err="1">
                <a:solidFill>
                  <a:schemeClr val="tx1"/>
                </a:solidFill>
              </a:rPr>
              <a:t>дивлячись</a:t>
            </a:r>
            <a:r>
              <a:rPr lang="ru-RU" sz="2700" dirty="0">
                <a:solidFill>
                  <a:schemeClr val="tx1"/>
                </a:solidFill>
              </a:rPr>
              <a:t> на </a:t>
            </a:r>
            <a:r>
              <a:rPr lang="ru-RU" sz="2700" dirty="0" err="1">
                <a:solidFill>
                  <a:schemeClr val="tx1"/>
                </a:solidFill>
              </a:rPr>
              <a:t>це</a:t>
            </a:r>
            <a:r>
              <a:rPr lang="ru-RU" sz="2700" dirty="0">
                <a:solidFill>
                  <a:schemeClr val="tx1"/>
                </a:solidFill>
              </a:rPr>
              <a:t> вони </a:t>
            </a:r>
            <a:r>
              <a:rPr lang="ru-RU" sz="2700" dirty="0" err="1" smtClean="0">
                <a:solidFill>
                  <a:schemeClr val="tx1"/>
                </a:solidFill>
              </a:rPr>
              <a:t>наздоганяють</a:t>
            </a:r>
            <a:r>
              <a:rPr lang="ru-RU" sz="2700" dirty="0" smtClean="0">
                <a:solidFill>
                  <a:schemeClr val="tx1"/>
                </a:solidFill>
              </a:rPr>
              <a:t> </a:t>
            </a:r>
            <a:r>
              <a:rPr lang="ru-RU" sz="2700" dirty="0" err="1" smtClean="0">
                <a:solidFill>
                  <a:schemeClr val="tx1"/>
                </a:solidFill>
              </a:rPr>
              <a:t>доношених</a:t>
            </a:r>
            <a:r>
              <a:rPr lang="ru-RU" sz="2700" dirty="0" smtClean="0">
                <a:solidFill>
                  <a:schemeClr val="tx1"/>
                </a:solidFill>
              </a:rPr>
              <a:t> </a:t>
            </a:r>
            <a:r>
              <a:rPr lang="ru-RU" sz="2700" dirty="0" err="1">
                <a:solidFill>
                  <a:schemeClr val="tx1"/>
                </a:solidFill>
              </a:rPr>
              <a:t>дітей</a:t>
            </a:r>
            <a:r>
              <a:rPr lang="ru-RU" sz="2700" dirty="0">
                <a:solidFill>
                  <a:schemeClr val="tx1"/>
                </a:solidFill>
              </a:rPr>
              <a:t> у </a:t>
            </a:r>
            <a:r>
              <a:rPr lang="ru-RU" sz="2700" dirty="0" err="1">
                <a:solidFill>
                  <a:schemeClr val="tx1"/>
                </a:solidFill>
              </a:rPr>
              <a:t>фізичному</a:t>
            </a:r>
            <a:r>
              <a:rPr lang="ru-RU" sz="2700" dirty="0">
                <a:solidFill>
                  <a:schemeClr val="tx1"/>
                </a:solidFill>
              </a:rPr>
              <a:t> </a:t>
            </a:r>
            <a:r>
              <a:rPr lang="ru-RU" sz="2700" dirty="0" err="1">
                <a:solidFill>
                  <a:schemeClr val="tx1"/>
                </a:solidFill>
              </a:rPr>
              <a:t>розвитку</a:t>
            </a:r>
            <a:r>
              <a:rPr lang="ru-RU" sz="2700" dirty="0">
                <a:solidFill>
                  <a:schemeClr val="tx1"/>
                </a:solidFill>
              </a:rPr>
              <a:t> </a:t>
            </a:r>
            <a:r>
              <a:rPr lang="ru-RU" sz="2700" dirty="0" err="1">
                <a:solidFill>
                  <a:schemeClr val="tx1"/>
                </a:solidFill>
              </a:rPr>
              <a:t>тільки</a:t>
            </a:r>
            <a:r>
              <a:rPr lang="ru-RU" sz="2700" dirty="0">
                <a:solidFill>
                  <a:schemeClr val="tx1"/>
                </a:solidFill>
              </a:rPr>
              <a:t> до 2-3 </a:t>
            </a:r>
            <a:r>
              <a:rPr lang="ru-RU" sz="2700" dirty="0" err="1">
                <a:solidFill>
                  <a:schemeClr val="tx1"/>
                </a:solidFill>
              </a:rPr>
              <a:t>років</a:t>
            </a:r>
            <a:r>
              <a:rPr lang="ru-RU" sz="2700" dirty="0">
                <a:solidFill>
                  <a:schemeClr val="tx1"/>
                </a:solidFill>
              </a:rPr>
              <a:t>.</a:t>
            </a:r>
            <a:br>
              <a:rPr lang="ru-RU" sz="2700" dirty="0">
                <a:solidFill>
                  <a:schemeClr val="tx1"/>
                </a:solidFill>
              </a:rPr>
            </a:br>
            <a:r>
              <a:rPr lang="ru-RU" sz="2700" dirty="0">
                <a:solidFill>
                  <a:schemeClr val="tx1"/>
                </a:solidFill>
              </a:rPr>
              <a:t> В </a:t>
            </a:r>
            <a:r>
              <a:rPr lang="ru-RU" sz="2700" dirty="0" err="1">
                <a:solidFill>
                  <a:schemeClr val="tx1"/>
                </a:solidFill>
              </a:rPr>
              <a:t>розумовому</a:t>
            </a:r>
            <a:r>
              <a:rPr lang="ru-RU" sz="2700" dirty="0">
                <a:solidFill>
                  <a:schemeClr val="tx1"/>
                </a:solidFill>
              </a:rPr>
              <a:t> </a:t>
            </a:r>
            <a:r>
              <a:rPr lang="ru-RU" sz="2700" dirty="0" err="1">
                <a:solidFill>
                  <a:schemeClr val="tx1"/>
                </a:solidFill>
              </a:rPr>
              <a:t>розвитку</a:t>
            </a:r>
            <a:r>
              <a:rPr lang="ru-RU" sz="2700" dirty="0">
                <a:solidFill>
                  <a:schemeClr val="tx1"/>
                </a:solidFill>
              </a:rPr>
              <a:t> </a:t>
            </a:r>
            <a:r>
              <a:rPr lang="ru-RU" sz="2700" dirty="0" err="1">
                <a:solidFill>
                  <a:schemeClr val="tx1"/>
                </a:solidFill>
              </a:rPr>
              <a:t>недоношені</a:t>
            </a:r>
            <a:r>
              <a:rPr lang="ru-RU" sz="2700" dirty="0">
                <a:solidFill>
                  <a:schemeClr val="tx1"/>
                </a:solidFill>
              </a:rPr>
              <a:t> </a:t>
            </a:r>
            <a:r>
              <a:rPr lang="ru-RU" sz="2700" dirty="0" err="1">
                <a:solidFill>
                  <a:schemeClr val="tx1"/>
                </a:solidFill>
              </a:rPr>
              <a:t>діти</a:t>
            </a:r>
            <a:r>
              <a:rPr lang="ru-RU" sz="2700" dirty="0">
                <a:solidFill>
                  <a:schemeClr val="tx1"/>
                </a:solidFill>
              </a:rPr>
              <a:t> </a:t>
            </a:r>
            <a:r>
              <a:rPr lang="ru-RU" sz="2700" dirty="0" err="1">
                <a:solidFill>
                  <a:schemeClr val="tx1"/>
                </a:solidFill>
              </a:rPr>
              <a:t>відстають</a:t>
            </a:r>
            <a:r>
              <a:rPr lang="ru-RU" sz="2700" dirty="0">
                <a:solidFill>
                  <a:schemeClr val="tx1"/>
                </a:solidFill>
              </a:rPr>
              <a:t> </a:t>
            </a:r>
            <a:r>
              <a:rPr lang="ru-RU" sz="2700" dirty="0" err="1">
                <a:solidFill>
                  <a:schemeClr val="tx1"/>
                </a:solidFill>
              </a:rPr>
              <a:t>від</a:t>
            </a:r>
            <a:r>
              <a:rPr lang="ru-RU" sz="2700" dirty="0">
                <a:solidFill>
                  <a:schemeClr val="tx1"/>
                </a:solidFill>
              </a:rPr>
              <a:t> </a:t>
            </a:r>
            <a:r>
              <a:rPr lang="ru-RU" sz="2700" dirty="0" err="1">
                <a:solidFill>
                  <a:schemeClr val="tx1"/>
                </a:solidFill>
              </a:rPr>
              <a:t>доношених</a:t>
            </a:r>
            <a:r>
              <a:rPr lang="ru-RU" sz="2700" dirty="0">
                <a:solidFill>
                  <a:schemeClr val="tx1"/>
                </a:solidFill>
              </a:rPr>
              <a:t> в </a:t>
            </a:r>
            <a:r>
              <a:rPr lang="ru-RU" sz="2700" dirty="0" smtClean="0">
                <a:solidFill>
                  <a:schemeClr val="tx1"/>
                </a:solidFill>
              </a:rPr>
              <a:t>1-м </a:t>
            </a:r>
            <a:r>
              <a:rPr lang="ru-RU" sz="2700" dirty="0" err="1" smtClean="0">
                <a:solidFill>
                  <a:schemeClr val="tx1"/>
                </a:solidFill>
              </a:rPr>
              <a:t>півріччі</a:t>
            </a:r>
            <a:r>
              <a:rPr lang="ru-RU" sz="2700" dirty="0" smtClean="0">
                <a:solidFill>
                  <a:schemeClr val="tx1"/>
                </a:solidFill>
              </a:rPr>
              <a:t> </a:t>
            </a:r>
            <a:r>
              <a:rPr lang="ru-RU" sz="2700" dirty="0">
                <a:solidFill>
                  <a:schemeClr val="tx1"/>
                </a:solidFill>
              </a:rPr>
              <a:t>на 1-1,5 </a:t>
            </a:r>
            <a:r>
              <a:rPr lang="ru-RU" sz="2700" dirty="0" err="1">
                <a:solidFill>
                  <a:schemeClr val="tx1"/>
                </a:solidFill>
              </a:rPr>
              <a:t>місяці</a:t>
            </a:r>
            <a:r>
              <a:rPr lang="ru-RU" sz="2700" dirty="0">
                <a:solidFill>
                  <a:schemeClr val="tx1"/>
                </a:solidFill>
              </a:rPr>
              <a:t>, в 2-м - на 2-2,5 </a:t>
            </a:r>
            <a:r>
              <a:rPr lang="ru-RU" sz="2700" dirty="0" err="1">
                <a:solidFill>
                  <a:schemeClr val="tx1"/>
                </a:solidFill>
              </a:rPr>
              <a:t>місяці</a:t>
            </a:r>
            <a:r>
              <a:rPr lang="ru-RU" sz="2700" dirty="0">
                <a:solidFill>
                  <a:schemeClr val="tx1"/>
                </a:solidFill>
              </a:rPr>
              <a:t>. До 2-3 </a:t>
            </a:r>
            <a:r>
              <a:rPr lang="ru-RU" sz="2700" dirty="0" err="1">
                <a:solidFill>
                  <a:schemeClr val="tx1"/>
                </a:solidFill>
              </a:rPr>
              <a:t>років</a:t>
            </a:r>
            <a:r>
              <a:rPr lang="ru-RU" sz="2700" dirty="0">
                <a:solidFill>
                  <a:schemeClr val="tx1"/>
                </a:solidFill>
              </a:rPr>
              <a:t> вони </a:t>
            </a:r>
            <a:r>
              <a:rPr lang="ru-RU" sz="2700" dirty="0" err="1">
                <a:solidFill>
                  <a:schemeClr val="tx1"/>
                </a:solidFill>
              </a:rPr>
              <a:t>наздоганяють</a:t>
            </a:r>
            <a:r>
              <a:rPr lang="ru-RU" sz="2700" dirty="0">
                <a:solidFill>
                  <a:schemeClr val="tx1"/>
                </a:solidFill>
              </a:rPr>
              <a:t/>
            </a:r>
            <a:br>
              <a:rPr lang="ru-RU" sz="2700" dirty="0">
                <a:solidFill>
                  <a:schemeClr val="tx1"/>
                </a:solidFill>
              </a:rPr>
            </a:br>
            <a:r>
              <a:rPr lang="ru-RU" sz="2700" dirty="0" err="1">
                <a:solidFill>
                  <a:schemeClr val="tx1"/>
                </a:solidFill>
              </a:rPr>
              <a:t>доношених</a:t>
            </a:r>
            <a:r>
              <a:rPr lang="ru-RU" sz="2700" dirty="0">
                <a:solidFill>
                  <a:schemeClr val="tx1"/>
                </a:solidFill>
              </a:rPr>
              <a:t> і у </a:t>
            </a:r>
            <a:r>
              <a:rPr lang="ru-RU" sz="2700" dirty="0" err="1">
                <a:solidFill>
                  <a:schemeClr val="tx1"/>
                </a:solidFill>
              </a:rPr>
              <a:t>фізичному</a:t>
            </a:r>
            <a:r>
              <a:rPr lang="ru-RU" sz="2700" dirty="0">
                <a:solidFill>
                  <a:schemeClr val="tx1"/>
                </a:solidFill>
              </a:rPr>
              <a:t> і в </a:t>
            </a:r>
            <a:r>
              <a:rPr lang="ru-RU" sz="2700" dirty="0" err="1">
                <a:solidFill>
                  <a:schemeClr val="tx1"/>
                </a:solidFill>
              </a:rPr>
              <a:t>психічному</a:t>
            </a:r>
            <a:r>
              <a:rPr lang="ru-RU" sz="2700" dirty="0">
                <a:solidFill>
                  <a:schemeClr val="tx1"/>
                </a:solidFill>
              </a:rPr>
              <a:t> </a:t>
            </a:r>
            <a:r>
              <a:rPr lang="ru-RU" sz="2700" dirty="0" err="1">
                <a:solidFill>
                  <a:schemeClr val="tx1"/>
                </a:solidFill>
              </a:rPr>
              <a:t>розвитку</a:t>
            </a:r>
            <a:r>
              <a:rPr lang="ru-RU" sz="2700" dirty="0">
                <a:solidFill>
                  <a:schemeClr val="tx1"/>
                </a:solidFill>
              </a:rPr>
              <a:t>.</a:t>
            </a:r>
            <a:r>
              <a:rPr lang="ru-RU" dirty="0"/>
              <a:t/>
            </a:r>
            <a:br>
              <a:rPr lang="ru-RU" dirty="0"/>
            </a:br>
            <a:endParaRPr lang="ru-RU" dirty="0"/>
          </a:p>
        </p:txBody>
      </p:sp>
      <p:sp>
        <p:nvSpPr>
          <p:cNvPr id="3" name="Text Placeholder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001061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775063"/>
            <a:ext cx="8596668" cy="3752385"/>
          </a:xfrm>
        </p:spPr>
        <p:txBody>
          <a:bodyPr>
            <a:normAutofit fontScale="90000"/>
          </a:bodyPr>
          <a:lstStyle/>
          <a:p>
            <a:r>
              <a:rPr lang="uk-UA" dirty="0" smtClean="0"/>
              <a:t>Недоношених дітей після пологів  поміщають у </a:t>
            </a:r>
            <a:r>
              <a:rPr lang="uk-UA" dirty="0" err="1" smtClean="0"/>
              <a:t>кювез</a:t>
            </a:r>
            <a:r>
              <a:rPr lang="uk-UA" dirty="0" smtClean="0"/>
              <a:t/>
            </a:r>
            <a:br>
              <a:rPr lang="uk-UA" dirty="0" smtClean="0"/>
            </a:br>
            <a:r>
              <a:rPr lang="uk-UA" dirty="0" smtClean="0"/>
              <a:t/>
            </a:r>
            <a:br>
              <a:rPr lang="uk-UA" dirty="0" smtClean="0"/>
            </a:br>
            <a:r>
              <a:rPr lang="uk-UA" dirty="0"/>
              <a:t/>
            </a:r>
            <a:br>
              <a:rPr lang="uk-UA" dirty="0"/>
            </a:br>
            <a:r>
              <a:rPr lang="uk-UA" dirty="0" smtClean="0"/>
              <a:t/>
            </a:r>
            <a:br>
              <a:rPr lang="uk-UA" dirty="0" smtClean="0"/>
            </a:br>
            <a:r>
              <a:rPr lang="uk-UA" dirty="0"/>
              <a:t/>
            </a:r>
            <a:br>
              <a:rPr lang="uk-UA" dirty="0"/>
            </a:br>
            <a:endParaRPr lang="ru-RU" dirty="0"/>
          </a:p>
        </p:txBody>
      </p:sp>
      <p:sp>
        <p:nvSpPr>
          <p:cNvPr id="3" name="Текст 2"/>
          <p:cNvSpPr>
            <a:spLocks noGrp="1"/>
          </p:cNvSpPr>
          <p:nvPr>
            <p:ph type="body"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6" y="1920342"/>
            <a:ext cx="5671214" cy="4472021"/>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5699" y="1596935"/>
            <a:ext cx="3714750" cy="4953000"/>
          </a:xfrm>
          <a:prstGeom prst="rect">
            <a:avLst/>
          </a:prstGeom>
        </p:spPr>
      </p:pic>
    </p:spTree>
    <p:extLst>
      <p:ext uri="{BB962C8B-B14F-4D97-AF65-F5344CB8AC3E}">
        <p14:creationId xmlns:p14="http://schemas.microsoft.com/office/powerpoint/2010/main" val="3530507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348343"/>
            <a:ext cx="8596668" cy="4179105"/>
          </a:xfrm>
        </p:spPr>
        <p:txBody>
          <a:bodyPr/>
          <a:lstStyle/>
          <a:p>
            <a:r>
              <a:rPr lang="uk-UA" dirty="0" smtClean="0"/>
              <a:t>Годування недоношених дітей</a:t>
            </a:r>
            <a:br>
              <a:rPr lang="uk-UA" dirty="0" smtClean="0"/>
            </a:br>
            <a:r>
              <a:rPr lang="uk-UA" dirty="0"/>
              <a:t/>
            </a:r>
            <a:br>
              <a:rPr lang="uk-UA" dirty="0"/>
            </a:br>
            <a:r>
              <a:rPr lang="uk-UA" dirty="0" smtClean="0"/>
              <a:t/>
            </a:r>
            <a:br>
              <a:rPr lang="uk-UA" dirty="0" smtClean="0"/>
            </a:br>
            <a:r>
              <a:rPr lang="uk-UA" dirty="0"/>
              <a:t/>
            </a:r>
            <a:br>
              <a:rPr lang="uk-UA" dirty="0"/>
            </a:br>
            <a:r>
              <a:rPr lang="uk-UA" dirty="0" smtClean="0"/>
              <a:t/>
            </a:r>
            <a:br>
              <a:rPr lang="uk-UA" dirty="0" smtClean="0"/>
            </a:br>
            <a:endParaRPr lang="ru-RU" dirty="0"/>
          </a:p>
        </p:txBody>
      </p:sp>
      <p:sp>
        <p:nvSpPr>
          <p:cNvPr id="3" name="Текст 2"/>
          <p:cNvSpPr>
            <a:spLocks noGrp="1"/>
          </p:cNvSpPr>
          <p:nvPr>
            <p:ph type="body" idx="1"/>
          </p:nvPr>
        </p:nvSpPr>
        <p:spPr/>
        <p:txBody>
          <a:bodyPr/>
          <a:lstStyle/>
          <a:p>
            <a:endParaRPr lang="ru-RU"/>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314" y="1805288"/>
            <a:ext cx="9152709" cy="4675632"/>
          </a:xfrm>
          <a:prstGeom prst="rect">
            <a:avLst/>
          </a:prstGeom>
        </p:spPr>
      </p:pic>
    </p:spTree>
    <p:extLst>
      <p:ext uri="{BB962C8B-B14F-4D97-AF65-F5344CB8AC3E}">
        <p14:creationId xmlns:p14="http://schemas.microsoft.com/office/powerpoint/2010/main" val="2952341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940527"/>
            <a:ext cx="8596668" cy="3586922"/>
          </a:xfrm>
        </p:spPr>
        <p:txBody>
          <a:bodyPr>
            <a:normAutofit fontScale="90000"/>
          </a:bodyPr>
          <a:lstStyle/>
          <a:p>
            <a:r>
              <a:rPr lang="uk-UA" sz="2000" dirty="0" smtClean="0">
                <a:solidFill>
                  <a:srgbClr val="002060"/>
                </a:solidFill>
              </a:rPr>
              <a:t>Пологові травми- група захворювань, що виникають у новонароджених під час вагітності або пологів внаслідок </a:t>
            </a:r>
            <a:br>
              <a:rPr lang="uk-UA" sz="2000" dirty="0" smtClean="0">
                <a:solidFill>
                  <a:srgbClr val="002060"/>
                </a:solidFill>
              </a:rPr>
            </a:br>
            <a:r>
              <a:rPr lang="uk-UA" sz="2000" dirty="0" smtClean="0">
                <a:solidFill>
                  <a:srgbClr val="002060"/>
                </a:solidFill>
              </a:rPr>
              <a:t>травматичного або </a:t>
            </a:r>
            <a:r>
              <a:rPr lang="uk-UA" sz="2000" dirty="0" err="1" smtClean="0">
                <a:solidFill>
                  <a:srgbClr val="002060"/>
                </a:solidFill>
              </a:rPr>
              <a:t>гіпоксичного</a:t>
            </a:r>
            <a:r>
              <a:rPr lang="uk-UA" sz="2000" dirty="0" smtClean="0">
                <a:solidFill>
                  <a:srgbClr val="002060"/>
                </a:solidFill>
              </a:rPr>
              <a:t> ураження органів і тканин.</a:t>
            </a:r>
            <a:br>
              <a:rPr lang="uk-UA" sz="2000" dirty="0" smtClean="0">
                <a:solidFill>
                  <a:srgbClr val="002060"/>
                </a:solidFill>
              </a:rPr>
            </a:br>
            <a:r>
              <a:rPr lang="uk-UA" sz="2000" dirty="0">
                <a:solidFill>
                  <a:srgbClr val="002060"/>
                </a:solidFill>
              </a:rPr>
              <a:t/>
            </a:r>
            <a:br>
              <a:rPr lang="uk-UA" sz="2000" dirty="0">
                <a:solidFill>
                  <a:srgbClr val="002060"/>
                </a:solidFill>
              </a:rPr>
            </a:br>
            <a:r>
              <a:rPr lang="uk-UA" sz="2000" dirty="0" smtClean="0">
                <a:solidFill>
                  <a:srgbClr val="002060"/>
                </a:solidFill>
              </a:rPr>
              <a:t>Етіологія:</a:t>
            </a:r>
            <a:br>
              <a:rPr lang="uk-UA" sz="2000" dirty="0" smtClean="0">
                <a:solidFill>
                  <a:srgbClr val="002060"/>
                </a:solidFill>
              </a:rPr>
            </a:br>
            <a:r>
              <a:rPr lang="uk-UA" sz="2000" dirty="0" smtClean="0">
                <a:solidFill>
                  <a:srgbClr val="002060"/>
                </a:solidFill>
              </a:rPr>
              <a:t>До етіологічних факторів виникнення пологових травм відносять:</a:t>
            </a:r>
            <a:br>
              <a:rPr lang="uk-UA" sz="2000" dirty="0" smtClean="0">
                <a:solidFill>
                  <a:srgbClr val="002060"/>
                </a:solidFill>
              </a:rPr>
            </a:br>
            <a:r>
              <a:rPr lang="uk-UA" sz="2000" dirty="0">
                <a:solidFill>
                  <a:srgbClr val="002060"/>
                </a:solidFill>
              </a:rPr>
              <a:t> </a:t>
            </a:r>
            <a:r>
              <a:rPr lang="uk-UA" sz="2000" dirty="0" smtClean="0">
                <a:solidFill>
                  <a:srgbClr val="002060"/>
                </a:solidFill>
              </a:rPr>
              <a:t>- затяжні пологи</a:t>
            </a:r>
            <a:br>
              <a:rPr lang="uk-UA" sz="2000" dirty="0" smtClean="0">
                <a:solidFill>
                  <a:srgbClr val="002060"/>
                </a:solidFill>
              </a:rPr>
            </a:br>
            <a:r>
              <a:rPr lang="uk-UA" sz="2000" dirty="0" smtClean="0">
                <a:solidFill>
                  <a:srgbClr val="002060"/>
                </a:solidFill>
              </a:rPr>
              <a:t> - швидкі пологи</a:t>
            </a:r>
            <a:br>
              <a:rPr lang="uk-UA" sz="2000" dirty="0" smtClean="0">
                <a:solidFill>
                  <a:srgbClr val="002060"/>
                </a:solidFill>
              </a:rPr>
            </a:br>
            <a:r>
              <a:rPr lang="uk-UA" sz="2000" dirty="0" smtClean="0">
                <a:solidFill>
                  <a:srgbClr val="002060"/>
                </a:solidFill>
              </a:rPr>
              <a:t> - невідповідність розмірів пологового каналу та плода</a:t>
            </a:r>
            <a:br>
              <a:rPr lang="uk-UA" sz="2000" dirty="0" smtClean="0">
                <a:solidFill>
                  <a:srgbClr val="002060"/>
                </a:solidFill>
              </a:rPr>
            </a:br>
            <a:r>
              <a:rPr lang="uk-UA" sz="2000" dirty="0">
                <a:solidFill>
                  <a:srgbClr val="002060"/>
                </a:solidFill>
              </a:rPr>
              <a:t> </a:t>
            </a:r>
            <a:r>
              <a:rPr lang="uk-UA" sz="2000" dirty="0" smtClean="0">
                <a:solidFill>
                  <a:srgbClr val="002060"/>
                </a:solidFill>
              </a:rPr>
              <a:t>- акушерські операції</a:t>
            </a:r>
            <a:br>
              <a:rPr lang="uk-UA" sz="2000" dirty="0" smtClean="0">
                <a:solidFill>
                  <a:srgbClr val="002060"/>
                </a:solidFill>
              </a:rPr>
            </a:br>
            <a:r>
              <a:rPr lang="uk-UA" sz="2000" dirty="0">
                <a:solidFill>
                  <a:srgbClr val="002060"/>
                </a:solidFill>
              </a:rPr>
              <a:t/>
            </a:r>
            <a:br>
              <a:rPr lang="uk-UA" sz="2000" dirty="0">
                <a:solidFill>
                  <a:srgbClr val="002060"/>
                </a:solidFill>
              </a:rPr>
            </a:br>
            <a:r>
              <a:rPr lang="uk-UA" sz="2000" dirty="0" smtClean="0">
                <a:solidFill>
                  <a:srgbClr val="002060"/>
                </a:solidFill>
              </a:rPr>
              <a:t/>
            </a:r>
            <a:br>
              <a:rPr lang="uk-UA" sz="2000" dirty="0" smtClean="0">
                <a:solidFill>
                  <a:srgbClr val="002060"/>
                </a:solidFill>
              </a:rPr>
            </a:br>
            <a:r>
              <a:rPr lang="uk-UA" sz="2000" dirty="0" smtClean="0">
                <a:solidFill>
                  <a:srgbClr val="002060"/>
                </a:solidFill>
              </a:rPr>
              <a:t/>
            </a:r>
            <a:br>
              <a:rPr lang="uk-UA" sz="2000" dirty="0" smtClean="0">
                <a:solidFill>
                  <a:srgbClr val="002060"/>
                </a:solidFill>
              </a:rPr>
            </a:br>
            <a:r>
              <a:rPr lang="uk-UA" sz="2000" dirty="0">
                <a:solidFill>
                  <a:srgbClr val="002060"/>
                </a:solidFill>
              </a:rPr>
              <a:t/>
            </a:r>
            <a:br>
              <a:rPr lang="uk-UA" sz="2000" dirty="0">
                <a:solidFill>
                  <a:srgbClr val="002060"/>
                </a:solidFill>
              </a:rPr>
            </a:br>
            <a:endParaRPr lang="ru-RU" sz="2000" dirty="0">
              <a:solidFill>
                <a:srgbClr val="002060"/>
              </a:solidFill>
            </a:endParaRPr>
          </a:p>
        </p:txBody>
      </p:sp>
      <p:sp>
        <p:nvSpPr>
          <p:cNvPr id="3" name="Текст 2"/>
          <p:cNvSpPr>
            <a:spLocks noGrp="1"/>
          </p:cNvSpPr>
          <p:nvPr>
            <p:ph type="body" idx="1"/>
          </p:nvPr>
        </p:nvSpPr>
        <p:spPr>
          <a:xfrm>
            <a:off x="677335" y="3483429"/>
            <a:ext cx="8596668" cy="1904419"/>
          </a:xfrm>
        </p:spPr>
        <p:txBody>
          <a:bodyPr>
            <a:normAutofit/>
          </a:bodyPr>
          <a:lstStyle/>
          <a:p>
            <a:r>
              <a:rPr lang="uk-UA" sz="1800" dirty="0">
                <a:solidFill>
                  <a:srgbClr val="002060"/>
                </a:solidFill>
              </a:rPr>
              <a:t>Класифікація:</a:t>
            </a:r>
            <a:br>
              <a:rPr lang="uk-UA" sz="1800" dirty="0">
                <a:solidFill>
                  <a:srgbClr val="002060"/>
                </a:solidFill>
              </a:rPr>
            </a:br>
            <a:r>
              <a:rPr lang="uk-UA" sz="1800" dirty="0">
                <a:solidFill>
                  <a:srgbClr val="002060"/>
                </a:solidFill>
              </a:rPr>
              <a:t> - поверхневі ушкодження (поверхневі </a:t>
            </a:r>
            <a:r>
              <a:rPr lang="uk-UA" sz="1800" dirty="0" err="1">
                <a:solidFill>
                  <a:srgbClr val="002060"/>
                </a:solidFill>
              </a:rPr>
              <a:t>садна,синці,гематоми</a:t>
            </a:r>
            <a:r>
              <a:rPr lang="uk-UA" sz="1800" dirty="0">
                <a:solidFill>
                  <a:srgbClr val="002060"/>
                </a:solidFill>
              </a:rPr>
              <a:t>)</a:t>
            </a:r>
            <a:br>
              <a:rPr lang="uk-UA" sz="1800" dirty="0">
                <a:solidFill>
                  <a:srgbClr val="002060"/>
                </a:solidFill>
              </a:rPr>
            </a:br>
            <a:r>
              <a:rPr lang="uk-UA" sz="1800" dirty="0">
                <a:solidFill>
                  <a:srgbClr val="002060"/>
                </a:solidFill>
              </a:rPr>
              <a:t> - важкі ушкодження (розриви </a:t>
            </a:r>
            <a:r>
              <a:rPr lang="uk-UA" sz="1800" dirty="0" err="1">
                <a:solidFill>
                  <a:srgbClr val="002060"/>
                </a:solidFill>
              </a:rPr>
              <a:t>шкіри,гематоми,вивихи</a:t>
            </a:r>
            <a:r>
              <a:rPr lang="uk-UA" sz="1800" dirty="0">
                <a:solidFill>
                  <a:srgbClr val="002060"/>
                </a:solidFill>
              </a:rPr>
              <a:t> </a:t>
            </a:r>
            <a:r>
              <a:rPr lang="uk-UA" sz="1800" dirty="0" err="1">
                <a:solidFill>
                  <a:srgbClr val="002060"/>
                </a:solidFill>
              </a:rPr>
              <a:t>суглобів,переломи</a:t>
            </a:r>
            <a:r>
              <a:rPr lang="uk-UA" sz="1800" dirty="0">
                <a:solidFill>
                  <a:srgbClr val="002060"/>
                </a:solidFill>
              </a:rPr>
              <a:t> </a:t>
            </a:r>
            <a:r>
              <a:rPr lang="uk-UA" sz="1800" dirty="0" err="1">
                <a:solidFill>
                  <a:srgbClr val="002060"/>
                </a:solidFill>
              </a:rPr>
              <a:t>кісток,ушкодження</a:t>
            </a:r>
            <a:r>
              <a:rPr lang="uk-UA" sz="1800" dirty="0">
                <a:solidFill>
                  <a:srgbClr val="002060"/>
                </a:solidFill>
              </a:rPr>
              <a:t> </a:t>
            </a:r>
            <a:r>
              <a:rPr lang="uk-UA" sz="1800" dirty="0" err="1">
                <a:solidFill>
                  <a:srgbClr val="002060"/>
                </a:solidFill>
              </a:rPr>
              <a:t>хребта,черепа</a:t>
            </a:r>
            <a:r>
              <a:rPr lang="uk-UA" sz="1800" dirty="0">
                <a:solidFill>
                  <a:srgbClr val="002060"/>
                </a:solidFill>
              </a:rPr>
              <a:t>)</a:t>
            </a:r>
            <a:r>
              <a:rPr lang="uk-UA" dirty="0">
                <a:solidFill>
                  <a:srgbClr val="002060"/>
                </a:solidFill>
              </a:rPr>
              <a:t/>
            </a:r>
            <a:br>
              <a:rPr lang="uk-UA" dirty="0">
                <a:solidFill>
                  <a:srgbClr val="002060"/>
                </a:solidFill>
              </a:rPr>
            </a:br>
            <a:endParaRPr lang="ru-RU" dirty="0"/>
          </a:p>
        </p:txBody>
      </p:sp>
    </p:spTree>
    <p:extLst>
      <p:ext uri="{BB962C8B-B14F-4D97-AF65-F5344CB8AC3E}">
        <p14:creationId xmlns:p14="http://schemas.microsoft.com/office/powerpoint/2010/main" val="3924394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1800" dirty="0" err="1">
                <a:solidFill>
                  <a:schemeClr val="tx1"/>
                </a:solidFill>
              </a:rPr>
              <a:t>Родові</a:t>
            </a:r>
            <a:r>
              <a:rPr lang="ru-RU" sz="1800" dirty="0">
                <a:solidFill>
                  <a:schemeClr val="tx1"/>
                </a:solidFill>
              </a:rPr>
              <a:t> </a:t>
            </a:r>
            <a:r>
              <a:rPr lang="ru-RU" sz="1800" dirty="0" err="1">
                <a:solidFill>
                  <a:schemeClr val="tx1"/>
                </a:solidFill>
              </a:rPr>
              <a:t>травми</a:t>
            </a:r>
            <a:r>
              <a:rPr lang="ru-RU" sz="1800" dirty="0">
                <a:solidFill>
                  <a:schemeClr val="tx1"/>
                </a:solidFill>
              </a:rPr>
              <a:t> </a:t>
            </a:r>
            <a:r>
              <a:rPr lang="ru-RU" sz="1800" dirty="0" err="1">
                <a:solidFill>
                  <a:schemeClr val="tx1"/>
                </a:solidFill>
              </a:rPr>
              <a:t>умовно</a:t>
            </a:r>
            <a:r>
              <a:rPr lang="ru-RU" sz="1800" dirty="0">
                <a:solidFill>
                  <a:schemeClr val="tx1"/>
                </a:solidFill>
              </a:rPr>
              <a:t> </a:t>
            </a:r>
            <a:r>
              <a:rPr lang="ru-RU" sz="1800" dirty="0" err="1">
                <a:solidFill>
                  <a:schemeClr val="tx1"/>
                </a:solidFill>
              </a:rPr>
              <a:t>можна</a:t>
            </a:r>
            <a:r>
              <a:rPr lang="ru-RU" sz="1800" dirty="0">
                <a:solidFill>
                  <a:schemeClr val="tx1"/>
                </a:solidFill>
              </a:rPr>
              <a:t> </a:t>
            </a:r>
            <a:r>
              <a:rPr lang="ru-RU" sz="1800" dirty="0" err="1">
                <a:solidFill>
                  <a:schemeClr val="tx1"/>
                </a:solidFill>
              </a:rPr>
              <a:t>розділити</a:t>
            </a:r>
            <a:r>
              <a:rPr lang="ru-RU" sz="1800" dirty="0">
                <a:solidFill>
                  <a:schemeClr val="tx1"/>
                </a:solidFill>
              </a:rPr>
              <a:t> на </a:t>
            </a:r>
            <a:r>
              <a:rPr lang="ru-RU" sz="1800" dirty="0" err="1">
                <a:solidFill>
                  <a:schemeClr val="tx1"/>
                </a:solidFill>
              </a:rPr>
              <a:t>механічні</a:t>
            </a:r>
            <a:r>
              <a:rPr lang="ru-RU" sz="1800" dirty="0">
                <a:solidFill>
                  <a:schemeClr val="tx1"/>
                </a:solidFill>
              </a:rPr>
              <a:t> і </a:t>
            </a:r>
            <a:r>
              <a:rPr lang="ru-RU" sz="1800" dirty="0" err="1">
                <a:solidFill>
                  <a:schemeClr val="tx1"/>
                </a:solidFill>
              </a:rPr>
              <a:t>гіпоксичні</a:t>
            </a:r>
            <a:r>
              <a:rPr lang="ru-RU" sz="1800" dirty="0" smtClean="0">
                <a:solidFill>
                  <a:schemeClr val="tx1"/>
                </a:solidFill>
              </a:rPr>
              <a:t>.</a:t>
            </a:r>
            <a:br>
              <a:rPr lang="ru-RU" sz="1800" dirty="0" smtClean="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Причини </a:t>
            </a:r>
            <a:r>
              <a:rPr lang="ru-RU" sz="1800" dirty="0" err="1">
                <a:solidFill>
                  <a:schemeClr val="tx1"/>
                </a:solidFill>
              </a:rPr>
              <a:t>механічних</a:t>
            </a:r>
            <a:r>
              <a:rPr lang="ru-RU" sz="1800" dirty="0">
                <a:solidFill>
                  <a:schemeClr val="tx1"/>
                </a:solidFill>
              </a:rPr>
              <a:t> травм:</a:t>
            </a:r>
            <a:br>
              <a:rPr lang="ru-RU" sz="1800" dirty="0">
                <a:solidFill>
                  <a:schemeClr val="tx1"/>
                </a:solidFill>
              </a:rPr>
            </a:br>
            <a:r>
              <a:rPr lang="ru-RU" sz="1800" dirty="0">
                <a:solidFill>
                  <a:schemeClr val="tx1"/>
                </a:solidFill>
              </a:rPr>
              <a:t> </a:t>
            </a:r>
            <a:r>
              <a:rPr lang="ru-RU" sz="1800" dirty="0" err="1">
                <a:solidFill>
                  <a:schemeClr val="tx1"/>
                </a:solidFill>
              </a:rPr>
              <a:t>невідповідності</a:t>
            </a:r>
            <a:r>
              <a:rPr lang="ru-RU" sz="1800" dirty="0">
                <a:solidFill>
                  <a:schemeClr val="tx1"/>
                </a:solidFill>
              </a:rPr>
              <a:t> </a:t>
            </a:r>
            <a:r>
              <a:rPr lang="ru-RU" sz="1800" dirty="0" err="1">
                <a:solidFill>
                  <a:schemeClr val="tx1"/>
                </a:solidFill>
              </a:rPr>
              <a:t>розмірів</a:t>
            </a:r>
            <a:r>
              <a:rPr lang="ru-RU" sz="1800" dirty="0">
                <a:solidFill>
                  <a:schemeClr val="tx1"/>
                </a:solidFill>
              </a:rPr>
              <a:t> </a:t>
            </a:r>
            <a:r>
              <a:rPr lang="ru-RU" sz="1800" dirty="0" err="1">
                <a:solidFill>
                  <a:schemeClr val="tx1"/>
                </a:solidFill>
              </a:rPr>
              <a:t>дитини</a:t>
            </a:r>
            <a:r>
              <a:rPr lang="ru-RU" sz="1800" dirty="0">
                <a:solidFill>
                  <a:schemeClr val="tx1"/>
                </a:solidFill>
              </a:rPr>
              <a:t> і </a:t>
            </a:r>
            <a:r>
              <a:rPr lang="ru-RU" sz="1800" dirty="0" err="1">
                <a:solidFill>
                  <a:schemeClr val="tx1"/>
                </a:solidFill>
              </a:rPr>
              <a:t>родових</a:t>
            </a:r>
            <a:r>
              <a:rPr lang="ru-RU" sz="1800" dirty="0">
                <a:solidFill>
                  <a:schemeClr val="tx1"/>
                </a:solidFill>
              </a:rPr>
              <a:t> </a:t>
            </a:r>
            <a:r>
              <a:rPr lang="ru-RU" sz="1800" dirty="0" err="1">
                <a:solidFill>
                  <a:schemeClr val="tx1"/>
                </a:solidFill>
              </a:rPr>
              <a:t>шляхів</a:t>
            </a:r>
            <a:r>
              <a:rPr lang="ru-RU" sz="1800" dirty="0">
                <a:solidFill>
                  <a:schemeClr val="tx1"/>
                </a:solidFill>
              </a:rPr>
              <a:t>.</a:t>
            </a:r>
            <a:br>
              <a:rPr lang="ru-RU" sz="1800" dirty="0">
                <a:solidFill>
                  <a:schemeClr val="tx1"/>
                </a:solidFill>
              </a:rPr>
            </a:br>
            <a:r>
              <a:rPr lang="ru-RU" sz="1800" dirty="0">
                <a:solidFill>
                  <a:schemeClr val="tx1"/>
                </a:solidFill>
              </a:rPr>
              <a:t> </a:t>
            </a:r>
            <a:r>
              <a:rPr lang="ru-RU" sz="1800" dirty="0" err="1">
                <a:solidFill>
                  <a:schemeClr val="tx1"/>
                </a:solidFill>
              </a:rPr>
              <a:t>крупний</a:t>
            </a:r>
            <a:r>
              <a:rPr lang="ru-RU" sz="1800" dirty="0">
                <a:solidFill>
                  <a:schemeClr val="tx1"/>
                </a:solidFill>
              </a:rPr>
              <a:t> </a:t>
            </a:r>
            <a:r>
              <a:rPr lang="ru-RU" sz="1800" dirty="0" err="1">
                <a:solidFill>
                  <a:schemeClr val="tx1"/>
                </a:solidFill>
              </a:rPr>
              <a:t>плід</a:t>
            </a:r>
            <a:r>
              <a:rPr lang="ru-RU" sz="1800" dirty="0">
                <a:solidFill>
                  <a:schemeClr val="tx1"/>
                </a:solidFill>
              </a:rPr>
              <a:t> (</a:t>
            </a:r>
            <a:r>
              <a:rPr lang="ru-RU" sz="1800" dirty="0" err="1">
                <a:solidFill>
                  <a:schemeClr val="tx1"/>
                </a:solidFill>
              </a:rPr>
              <a:t>діабетична</a:t>
            </a:r>
            <a:r>
              <a:rPr lang="ru-RU" sz="1800" dirty="0">
                <a:solidFill>
                  <a:schemeClr val="tx1"/>
                </a:solidFill>
              </a:rPr>
              <a:t> </a:t>
            </a:r>
            <a:r>
              <a:rPr lang="ru-RU" sz="1800" dirty="0" err="1">
                <a:solidFill>
                  <a:schemeClr val="tx1"/>
                </a:solidFill>
              </a:rPr>
              <a:t>фетопатія</a:t>
            </a:r>
            <a:r>
              <a:rPr lang="ru-RU" sz="1800" dirty="0">
                <a:solidFill>
                  <a:schemeClr val="tx1"/>
                </a:solidFill>
              </a:rPr>
              <a:t>),</a:t>
            </a:r>
            <a:br>
              <a:rPr lang="ru-RU" sz="1800" dirty="0">
                <a:solidFill>
                  <a:schemeClr val="tx1"/>
                </a:solidFill>
              </a:rPr>
            </a:br>
            <a:r>
              <a:rPr lang="ru-RU" sz="1800" dirty="0" smtClean="0">
                <a:solidFill>
                  <a:schemeClr val="tx1"/>
                </a:solidFill>
              </a:rPr>
              <a:t> </a:t>
            </a:r>
            <a:r>
              <a:rPr lang="ru-RU" sz="1800" dirty="0" err="1">
                <a:solidFill>
                  <a:schemeClr val="tx1"/>
                </a:solidFill>
              </a:rPr>
              <a:t>аномалії</a:t>
            </a:r>
            <a:r>
              <a:rPr lang="ru-RU" sz="1800" dirty="0">
                <a:solidFill>
                  <a:schemeClr val="tx1"/>
                </a:solidFill>
              </a:rPr>
              <a:t> </a:t>
            </a:r>
            <a:r>
              <a:rPr lang="ru-RU" sz="1800" dirty="0" err="1">
                <a:solidFill>
                  <a:schemeClr val="tx1"/>
                </a:solidFill>
              </a:rPr>
              <a:t>положення</a:t>
            </a:r>
            <a:r>
              <a:rPr lang="ru-RU" sz="1800" dirty="0">
                <a:solidFill>
                  <a:schemeClr val="tx1"/>
                </a:solidFill>
              </a:rPr>
              <a:t> (</a:t>
            </a:r>
            <a:r>
              <a:rPr lang="ru-RU" sz="1800" dirty="0" err="1">
                <a:solidFill>
                  <a:schemeClr val="tx1"/>
                </a:solidFill>
              </a:rPr>
              <a:t>лицьове</a:t>
            </a:r>
            <a:r>
              <a:rPr lang="ru-RU" sz="1800" dirty="0">
                <a:solidFill>
                  <a:schemeClr val="tx1"/>
                </a:solidFill>
              </a:rPr>
              <a:t>, </a:t>
            </a:r>
            <a:r>
              <a:rPr lang="ru-RU" sz="1800" dirty="0" err="1">
                <a:solidFill>
                  <a:schemeClr val="tx1"/>
                </a:solidFill>
              </a:rPr>
              <a:t>тім'яне</a:t>
            </a:r>
            <a:r>
              <a:rPr lang="ru-RU" sz="1800" dirty="0">
                <a:solidFill>
                  <a:schemeClr val="tx1"/>
                </a:solidFill>
              </a:rPr>
              <a:t> і </a:t>
            </a:r>
            <a:r>
              <a:rPr lang="ru-RU" sz="1800" dirty="0" err="1">
                <a:solidFill>
                  <a:schemeClr val="tx1"/>
                </a:solidFill>
              </a:rPr>
              <a:t>тазове</a:t>
            </a:r>
            <a:r>
              <a:rPr lang="ru-RU" sz="1800" dirty="0">
                <a:solidFill>
                  <a:schemeClr val="tx1"/>
                </a:solidFill>
              </a:rPr>
              <a:t> </a:t>
            </a:r>
            <a:r>
              <a:rPr lang="ru-RU" sz="1800" dirty="0" err="1">
                <a:solidFill>
                  <a:schemeClr val="tx1"/>
                </a:solidFill>
              </a:rPr>
              <a:t>передлежання</a:t>
            </a:r>
            <a:r>
              <a:rPr lang="ru-RU" sz="1800" dirty="0">
                <a:solidFill>
                  <a:schemeClr val="tx1"/>
                </a:solidFill>
              </a:rPr>
              <a:t>, </a:t>
            </a:r>
            <a:r>
              <a:rPr lang="ru-RU" sz="1800" dirty="0" err="1">
                <a:solidFill>
                  <a:schemeClr val="tx1"/>
                </a:solidFill>
              </a:rPr>
              <a:t>поперечне</a:t>
            </a:r>
            <a:r>
              <a:rPr lang="ru-RU" sz="1800" dirty="0">
                <a:solidFill>
                  <a:schemeClr val="tx1"/>
                </a:solidFill>
              </a:rPr>
              <a:t/>
            </a:r>
            <a:br>
              <a:rPr lang="ru-RU" sz="1800" dirty="0">
                <a:solidFill>
                  <a:schemeClr val="tx1"/>
                </a:solidFill>
              </a:rPr>
            </a:br>
            <a:r>
              <a:rPr lang="ru-RU" sz="1800" dirty="0" err="1">
                <a:solidFill>
                  <a:schemeClr val="tx1"/>
                </a:solidFill>
              </a:rPr>
              <a:t>положення</a:t>
            </a:r>
            <a:r>
              <a:rPr lang="ru-RU" sz="1800" dirty="0">
                <a:solidFill>
                  <a:schemeClr val="tx1"/>
                </a:solidFill>
              </a:rPr>
              <a:t>),</a:t>
            </a:r>
            <a:br>
              <a:rPr lang="ru-RU" sz="1800" dirty="0">
                <a:solidFill>
                  <a:schemeClr val="tx1"/>
                </a:solidFill>
              </a:rPr>
            </a:br>
            <a:r>
              <a:rPr lang="ru-RU" sz="1800" dirty="0">
                <a:solidFill>
                  <a:schemeClr val="tx1"/>
                </a:solidFill>
              </a:rPr>
              <a:t> </a:t>
            </a:r>
            <a:r>
              <a:rPr lang="ru-RU" sz="1800" dirty="0" err="1">
                <a:solidFill>
                  <a:schemeClr val="tx1"/>
                </a:solidFill>
              </a:rPr>
              <a:t>переношення</a:t>
            </a:r>
            <a:r>
              <a:rPr lang="ru-RU" sz="1800" dirty="0">
                <a:solidFill>
                  <a:schemeClr val="tx1"/>
                </a:solidFill>
              </a:rPr>
              <a:t> </a:t>
            </a:r>
            <a:r>
              <a:rPr lang="ru-RU" sz="1800" dirty="0" err="1">
                <a:solidFill>
                  <a:schemeClr val="tx1"/>
                </a:solidFill>
              </a:rPr>
              <a:t>вагітності</a:t>
            </a:r>
            <a:r>
              <a:rPr lang="ru-RU" sz="1800" dirty="0">
                <a:solidFill>
                  <a:schemeClr val="tx1"/>
                </a:solidFill>
              </a:rPr>
              <a:t>,</a:t>
            </a:r>
            <a:br>
              <a:rPr lang="ru-RU" sz="1800" dirty="0">
                <a:solidFill>
                  <a:schemeClr val="tx1"/>
                </a:solidFill>
              </a:rPr>
            </a:br>
            <a:r>
              <a:rPr lang="ru-RU" sz="1800" dirty="0">
                <a:solidFill>
                  <a:schemeClr val="tx1"/>
                </a:solidFill>
              </a:rPr>
              <a:t> вади </a:t>
            </a:r>
            <a:r>
              <a:rPr lang="ru-RU" sz="1800" dirty="0" err="1">
                <a:solidFill>
                  <a:schemeClr val="tx1"/>
                </a:solidFill>
              </a:rPr>
              <a:t>розвитку</a:t>
            </a:r>
            <a:r>
              <a:rPr lang="ru-RU" sz="1800" dirty="0">
                <a:solidFill>
                  <a:schemeClr val="tx1"/>
                </a:solidFill>
              </a:rPr>
              <a:t> плоду (</a:t>
            </a:r>
            <a:r>
              <a:rPr lang="ru-RU" sz="1800" dirty="0" err="1">
                <a:solidFill>
                  <a:schemeClr val="tx1"/>
                </a:solidFill>
              </a:rPr>
              <a:t>внутрішньоутробна</a:t>
            </a:r>
            <a:r>
              <a:rPr lang="ru-RU" sz="1800" dirty="0">
                <a:solidFill>
                  <a:schemeClr val="tx1"/>
                </a:solidFill>
              </a:rPr>
              <a:t> </a:t>
            </a:r>
            <a:r>
              <a:rPr lang="ru-RU" sz="1800" dirty="0" err="1">
                <a:solidFill>
                  <a:schemeClr val="tx1"/>
                </a:solidFill>
              </a:rPr>
              <a:t>гідроцефалія</a:t>
            </a:r>
            <a:r>
              <a:rPr lang="ru-RU" sz="1800" dirty="0">
                <a:solidFill>
                  <a:schemeClr val="tx1"/>
                </a:solidFill>
              </a:rPr>
              <a:t>).</a:t>
            </a:r>
            <a:br>
              <a:rPr lang="ru-RU" sz="1800" dirty="0">
                <a:solidFill>
                  <a:schemeClr val="tx1"/>
                </a:solidFill>
              </a:rPr>
            </a:br>
            <a:r>
              <a:rPr lang="ru-RU" sz="1800" dirty="0">
                <a:solidFill>
                  <a:schemeClr val="tx1"/>
                </a:solidFill>
              </a:rPr>
              <a:t> </a:t>
            </a:r>
            <a:r>
              <a:rPr lang="ru-RU" sz="1800" dirty="0" err="1">
                <a:solidFill>
                  <a:schemeClr val="tx1"/>
                </a:solidFill>
              </a:rPr>
              <a:t>немолодий</a:t>
            </a:r>
            <a:r>
              <a:rPr lang="ru-RU" sz="1800" dirty="0">
                <a:solidFill>
                  <a:schemeClr val="tx1"/>
                </a:solidFill>
              </a:rPr>
              <a:t> </a:t>
            </a:r>
            <a:r>
              <a:rPr lang="ru-RU" sz="1800" dirty="0" err="1">
                <a:solidFill>
                  <a:schemeClr val="tx1"/>
                </a:solidFill>
              </a:rPr>
              <a:t>вік</a:t>
            </a:r>
            <a:r>
              <a:rPr lang="ru-RU" sz="1800" dirty="0">
                <a:solidFill>
                  <a:schemeClr val="tx1"/>
                </a:solidFill>
              </a:rPr>
              <a:t> </a:t>
            </a:r>
            <a:r>
              <a:rPr lang="ru-RU" sz="1800" dirty="0" err="1">
                <a:solidFill>
                  <a:schemeClr val="tx1"/>
                </a:solidFill>
              </a:rPr>
              <a:t>матері</a:t>
            </a:r>
            <a:r>
              <a:rPr lang="ru-RU" sz="1800" dirty="0">
                <a:solidFill>
                  <a:schemeClr val="tx1"/>
                </a:solidFill>
              </a:rPr>
              <a:t>, </a:t>
            </a:r>
            <a:r>
              <a:rPr lang="ru-RU" sz="1800" dirty="0" err="1">
                <a:solidFill>
                  <a:schemeClr val="tx1"/>
                </a:solidFill>
              </a:rPr>
              <a:t>аномалії</a:t>
            </a:r>
            <a:r>
              <a:rPr lang="ru-RU" sz="1800" dirty="0">
                <a:solidFill>
                  <a:schemeClr val="tx1"/>
                </a:solidFill>
              </a:rPr>
              <a:t> тазу (</a:t>
            </a:r>
            <a:r>
              <a:rPr lang="ru-RU" sz="1800" dirty="0" err="1">
                <a:solidFill>
                  <a:schemeClr val="tx1"/>
                </a:solidFill>
              </a:rPr>
              <a:t>вузький</a:t>
            </a:r>
            <a:r>
              <a:rPr lang="ru-RU" sz="1800" dirty="0">
                <a:solidFill>
                  <a:schemeClr val="tx1"/>
                </a:solidFill>
              </a:rPr>
              <a:t> </a:t>
            </a:r>
            <a:r>
              <a:rPr lang="ru-RU" sz="1800" dirty="0" err="1">
                <a:solidFill>
                  <a:schemeClr val="tx1"/>
                </a:solidFill>
              </a:rPr>
              <a:t>або</a:t>
            </a:r>
            <a:r>
              <a:rPr lang="ru-RU" sz="1800" dirty="0">
                <a:solidFill>
                  <a:schemeClr val="tx1"/>
                </a:solidFill>
              </a:rPr>
              <a:t> </a:t>
            </a:r>
            <a:r>
              <a:rPr lang="ru-RU" sz="1800" dirty="0" err="1">
                <a:solidFill>
                  <a:schemeClr val="tx1"/>
                </a:solidFill>
              </a:rPr>
              <a:t>рахітично</a:t>
            </a:r>
            <a:r>
              <a:rPr lang="ru-RU" sz="1800" dirty="0">
                <a:solidFill>
                  <a:schemeClr val="tx1"/>
                </a:solidFill>
              </a:rPr>
              <a:t> плоский таз,</a:t>
            </a:r>
            <a:br>
              <a:rPr lang="ru-RU" sz="1800" dirty="0">
                <a:solidFill>
                  <a:schemeClr val="tx1"/>
                </a:solidFill>
              </a:rPr>
            </a:br>
            <a:r>
              <a:rPr lang="ru-RU" sz="1800" dirty="0" err="1">
                <a:solidFill>
                  <a:schemeClr val="tx1"/>
                </a:solidFill>
              </a:rPr>
              <a:t>екзостози</a:t>
            </a:r>
            <a:r>
              <a:rPr lang="ru-RU" sz="1800" dirty="0">
                <a:solidFill>
                  <a:schemeClr val="tx1"/>
                </a:solidFill>
              </a:rPr>
              <a:t>, </a:t>
            </a:r>
            <a:r>
              <a:rPr lang="ru-RU" sz="1800" dirty="0" err="1">
                <a:solidFill>
                  <a:schemeClr val="tx1"/>
                </a:solidFill>
              </a:rPr>
              <a:t>перенесені</a:t>
            </a:r>
            <a:r>
              <a:rPr lang="ru-RU" sz="1800" dirty="0">
                <a:solidFill>
                  <a:schemeClr val="tx1"/>
                </a:solidFill>
              </a:rPr>
              <a:t> </a:t>
            </a:r>
            <a:r>
              <a:rPr lang="ru-RU" sz="1800" dirty="0" err="1">
                <a:solidFill>
                  <a:schemeClr val="tx1"/>
                </a:solidFill>
              </a:rPr>
              <a:t>травми</a:t>
            </a:r>
            <a:r>
              <a:rPr lang="ru-RU" sz="1800" dirty="0">
                <a:solidFill>
                  <a:schemeClr val="tx1"/>
                </a:solidFill>
              </a:rPr>
              <a:t> з </a:t>
            </a:r>
            <a:r>
              <a:rPr lang="ru-RU" sz="1800" dirty="0" err="1">
                <a:solidFill>
                  <a:schemeClr val="tx1"/>
                </a:solidFill>
              </a:rPr>
              <a:t>пошкодженням</a:t>
            </a:r>
            <a:r>
              <a:rPr lang="ru-RU" sz="1800" dirty="0">
                <a:solidFill>
                  <a:schemeClr val="tx1"/>
                </a:solidFill>
              </a:rPr>
              <a:t> </a:t>
            </a:r>
            <a:r>
              <a:rPr lang="ru-RU" sz="1800" dirty="0" err="1">
                <a:solidFill>
                  <a:schemeClr val="tx1"/>
                </a:solidFill>
              </a:rPr>
              <a:t>кісток</a:t>
            </a:r>
            <a:r>
              <a:rPr lang="ru-RU" sz="1800" dirty="0">
                <a:solidFill>
                  <a:schemeClr val="tx1"/>
                </a:solidFill>
              </a:rPr>
              <a:t> тазу). </a:t>
            </a:r>
          </a:p>
        </p:txBody>
      </p:sp>
      <p:sp>
        <p:nvSpPr>
          <p:cNvPr id="3" name="Text Placeholder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173247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3118042"/>
          </a:xfrm>
        </p:spPr>
        <p:txBody>
          <a:bodyPr>
            <a:noAutofit/>
          </a:bodyPr>
          <a:lstStyle/>
          <a:p>
            <a:r>
              <a:rPr lang="ru-RU" sz="2400" dirty="0">
                <a:solidFill>
                  <a:schemeClr val="tx1"/>
                </a:solidFill>
              </a:rPr>
              <a:t>До </a:t>
            </a:r>
            <a:r>
              <a:rPr lang="ru-RU" sz="2400" dirty="0" err="1">
                <a:solidFill>
                  <a:schemeClr val="tx1"/>
                </a:solidFill>
              </a:rPr>
              <a:t>механічних</a:t>
            </a:r>
            <a:r>
              <a:rPr lang="ru-RU" sz="2400" dirty="0">
                <a:solidFill>
                  <a:schemeClr val="tx1"/>
                </a:solidFill>
              </a:rPr>
              <a:t> форм </a:t>
            </a:r>
            <a:r>
              <a:rPr lang="ru-RU" sz="2400" dirty="0" err="1">
                <a:solidFill>
                  <a:schemeClr val="tx1"/>
                </a:solidFill>
              </a:rPr>
              <a:t>пологових</a:t>
            </a:r>
            <a:r>
              <a:rPr lang="ru-RU" sz="2400" dirty="0">
                <a:solidFill>
                  <a:schemeClr val="tx1"/>
                </a:solidFill>
              </a:rPr>
              <a:t> травм </a:t>
            </a:r>
            <a:r>
              <a:rPr lang="ru-RU" sz="2400" dirty="0" err="1">
                <a:solidFill>
                  <a:schemeClr val="tx1"/>
                </a:solidFill>
              </a:rPr>
              <a:t>відносяться</a:t>
            </a:r>
            <a:r>
              <a:rPr lang="ru-RU" sz="2400" dirty="0" smtClean="0">
                <a:solidFill>
                  <a:schemeClr val="tx1"/>
                </a:solidFill>
              </a:rPr>
              <a:t>:</a:t>
            </a:r>
            <a:br>
              <a:rPr lang="ru-RU" sz="2400" dirty="0" smtClean="0">
                <a:solidFill>
                  <a:schemeClr val="tx1"/>
                </a:solidFill>
              </a:rPr>
            </a:br>
            <a:r>
              <a:rPr lang="ru-RU" sz="2400" dirty="0" smtClean="0">
                <a:solidFill>
                  <a:schemeClr val="tx1"/>
                </a:solidFill>
              </a:rPr>
              <a:t/>
            </a:r>
            <a:br>
              <a:rPr lang="ru-RU" sz="2400" dirty="0" smtClean="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1. </a:t>
            </a:r>
            <a:r>
              <a:rPr lang="ru-RU" sz="2400" dirty="0" err="1">
                <a:solidFill>
                  <a:schemeClr val="tx1"/>
                </a:solidFill>
              </a:rPr>
              <a:t>пологова</a:t>
            </a:r>
            <a:r>
              <a:rPr lang="ru-RU" sz="2400" dirty="0">
                <a:solidFill>
                  <a:schemeClr val="tx1"/>
                </a:solidFill>
              </a:rPr>
              <a:t> </a:t>
            </a:r>
            <a:r>
              <a:rPr lang="ru-RU" sz="2400" dirty="0" err="1">
                <a:solidFill>
                  <a:schemeClr val="tx1"/>
                </a:solidFill>
              </a:rPr>
              <a:t>пухлина</a:t>
            </a:r>
            <a:r>
              <a:rPr lang="ru-RU" sz="2400" dirty="0">
                <a:solidFill>
                  <a:schemeClr val="tx1"/>
                </a:solidFill>
              </a:rPr>
              <a:t>,</a:t>
            </a:r>
            <a:br>
              <a:rPr lang="ru-RU" sz="2400" dirty="0">
                <a:solidFill>
                  <a:schemeClr val="tx1"/>
                </a:solidFill>
              </a:rPr>
            </a:br>
            <a:r>
              <a:rPr lang="ru-RU" sz="2400" dirty="0">
                <a:solidFill>
                  <a:schemeClr val="tx1"/>
                </a:solidFill>
              </a:rPr>
              <a:t>2. </a:t>
            </a:r>
            <a:r>
              <a:rPr lang="ru-RU" sz="2400" dirty="0" err="1">
                <a:solidFill>
                  <a:schemeClr val="tx1"/>
                </a:solidFill>
              </a:rPr>
              <a:t>пошкодження</a:t>
            </a:r>
            <a:r>
              <a:rPr lang="ru-RU" sz="2400" dirty="0">
                <a:solidFill>
                  <a:schemeClr val="tx1"/>
                </a:solidFill>
              </a:rPr>
              <a:t> </a:t>
            </a:r>
            <a:r>
              <a:rPr lang="ru-RU" sz="2400" dirty="0" err="1">
                <a:solidFill>
                  <a:schemeClr val="tx1"/>
                </a:solidFill>
              </a:rPr>
              <a:t>шкіри</a:t>
            </a:r>
            <a:r>
              <a:rPr lang="ru-RU" sz="2400" dirty="0">
                <a:solidFill>
                  <a:schemeClr val="tx1"/>
                </a:solidFill>
              </a:rPr>
              <a:t>,</a:t>
            </a:r>
            <a:br>
              <a:rPr lang="ru-RU" sz="2400" dirty="0">
                <a:solidFill>
                  <a:schemeClr val="tx1"/>
                </a:solidFill>
              </a:rPr>
            </a:br>
            <a:r>
              <a:rPr lang="ru-RU" sz="2400" dirty="0">
                <a:solidFill>
                  <a:schemeClr val="tx1"/>
                </a:solidFill>
              </a:rPr>
              <a:t>3. </a:t>
            </a:r>
            <a:r>
              <a:rPr lang="ru-RU" sz="2400" dirty="0" err="1">
                <a:solidFill>
                  <a:schemeClr val="tx1"/>
                </a:solidFill>
              </a:rPr>
              <a:t>кефалогематома</a:t>
            </a:r>
            <a:r>
              <a:rPr lang="ru-RU" sz="2400" dirty="0">
                <a:solidFill>
                  <a:schemeClr val="tx1"/>
                </a:solidFill>
              </a:rPr>
              <a:t>,</a:t>
            </a:r>
            <a:br>
              <a:rPr lang="ru-RU" sz="2400" dirty="0">
                <a:solidFill>
                  <a:schemeClr val="tx1"/>
                </a:solidFill>
              </a:rPr>
            </a:br>
            <a:r>
              <a:rPr lang="ru-RU" sz="2400" dirty="0">
                <a:solidFill>
                  <a:schemeClr val="tx1"/>
                </a:solidFill>
              </a:rPr>
              <a:t>4. </a:t>
            </a:r>
            <a:r>
              <a:rPr lang="ru-RU" sz="2400" dirty="0" err="1">
                <a:solidFill>
                  <a:schemeClr val="tx1"/>
                </a:solidFill>
              </a:rPr>
              <a:t>пошкодження</a:t>
            </a:r>
            <a:r>
              <a:rPr lang="ru-RU" sz="2400" dirty="0">
                <a:solidFill>
                  <a:schemeClr val="tx1"/>
                </a:solidFill>
              </a:rPr>
              <a:t> </a:t>
            </a:r>
            <a:r>
              <a:rPr lang="ru-RU" sz="2400" dirty="0" err="1">
                <a:solidFill>
                  <a:schemeClr val="tx1"/>
                </a:solidFill>
              </a:rPr>
              <a:t>м'язів</a:t>
            </a:r>
            <a:r>
              <a:rPr lang="ru-RU" sz="2400" dirty="0">
                <a:solidFill>
                  <a:schemeClr val="tx1"/>
                </a:solidFill>
              </a:rPr>
              <a:t>,</a:t>
            </a:r>
            <a:br>
              <a:rPr lang="ru-RU" sz="2400" dirty="0">
                <a:solidFill>
                  <a:schemeClr val="tx1"/>
                </a:solidFill>
              </a:rPr>
            </a:br>
            <a:r>
              <a:rPr lang="ru-RU" sz="2400" dirty="0">
                <a:solidFill>
                  <a:schemeClr val="tx1"/>
                </a:solidFill>
              </a:rPr>
              <a:t>5. </a:t>
            </a:r>
            <a:r>
              <a:rPr lang="ru-RU" sz="2400" dirty="0" err="1">
                <a:solidFill>
                  <a:schemeClr val="tx1"/>
                </a:solidFill>
              </a:rPr>
              <a:t>пошкодження</a:t>
            </a:r>
            <a:r>
              <a:rPr lang="ru-RU" sz="2400" dirty="0">
                <a:solidFill>
                  <a:schemeClr val="tx1"/>
                </a:solidFill>
              </a:rPr>
              <a:t> </a:t>
            </a:r>
            <a:r>
              <a:rPr lang="ru-RU" sz="2400" dirty="0" err="1">
                <a:solidFill>
                  <a:schemeClr val="tx1"/>
                </a:solidFill>
              </a:rPr>
              <a:t>кісток</a:t>
            </a:r>
            <a:r>
              <a:rPr lang="ru-RU" sz="2400" dirty="0">
                <a:solidFill>
                  <a:schemeClr val="tx1"/>
                </a:solidFill>
              </a:rPr>
              <a:t>,</a:t>
            </a:r>
            <a:br>
              <a:rPr lang="ru-RU" sz="2400" dirty="0">
                <a:solidFill>
                  <a:schemeClr val="tx1"/>
                </a:solidFill>
              </a:rPr>
            </a:br>
            <a:r>
              <a:rPr lang="ru-RU" sz="2400" dirty="0">
                <a:solidFill>
                  <a:schemeClr val="tx1"/>
                </a:solidFill>
              </a:rPr>
              <a:t>6. </a:t>
            </a:r>
            <a:r>
              <a:rPr lang="ru-RU" sz="2400" dirty="0" err="1">
                <a:solidFill>
                  <a:schemeClr val="tx1"/>
                </a:solidFill>
              </a:rPr>
              <a:t>пошкодження</a:t>
            </a:r>
            <a:r>
              <a:rPr lang="ru-RU" sz="2400" dirty="0">
                <a:solidFill>
                  <a:schemeClr val="tx1"/>
                </a:solidFill>
              </a:rPr>
              <a:t> </a:t>
            </a:r>
            <a:r>
              <a:rPr lang="ru-RU" sz="2400" dirty="0" err="1">
                <a:solidFill>
                  <a:schemeClr val="tx1"/>
                </a:solidFill>
              </a:rPr>
              <a:t>периферичних</a:t>
            </a:r>
            <a:r>
              <a:rPr lang="ru-RU" sz="2400" dirty="0">
                <a:solidFill>
                  <a:schemeClr val="tx1"/>
                </a:solidFill>
              </a:rPr>
              <a:t> </a:t>
            </a:r>
            <a:r>
              <a:rPr lang="ru-RU" sz="2400" dirty="0" err="1">
                <a:solidFill>
                  <a:schemeClr val="tx1"/>
                </a:solidFill>
              </a:rPr>
              <a:t>нервів</a:t>
            </a:r>
            <a:r>
              <a:rPr lang="ru-RU" sz="2400" dirty="0">
                <a:solidFill>
                  <a:schemeClr val="tx1"/>
                </a:solidFill>
              </a:rPr>
              <a:t>,</a:t>
            </a:r>
            <a:br>
              <a:rPr lang="ru-RU" sz="2400" dirty="0">
                <a:solidFill>
                  <a:schemeClr val="tx1"/>
                </a:solidFill>
              </a:rPr>
            </a:br>
            <a:r>
              <a:rPr lang="ru-RU" sz="2400" dirty="0">
                <a:solidFill>
                  <a:schemeClr val="tx1"/>
                </a:solidFill>
              </a:rPr>
              <a:t>7. </a:t>
            </a:r>
            <a:r>
              <a:rPr lang="ru-RU" sz="2400" dirty="0" err="1">
                <a:solidFill>
                  <a:schemeClr val="tx1"/>
                </a:solidFill>
              </a:rPr>
              <a:t>пологові</a:t>
            </a:r>
            <a:r>
              <a:rPr lang="ru-RU" sz="2400" dirty="0">
                <a:solidFill>
                  <a:schemeClr val="tx1"/>
                </a:solidFill>
              </a:rPr>
              <a:t> </a:t>
            </a:r>
            <a:r>
              <a:rPr lang="ru-RU" sz="2400" dirty="0" err="1">
                <a:solidFill>
                  <a:schemeClr val="tx1"/>
                </a:solidFill>
              </a:rPr>
              <a:t>травми</a:t>
            </a:r>
            <a:r>
              <a:rPr lang="ru-RU" sz="2400" dirty="0">
                <a:solidFill>
                  <a:schemeClr val="tx1"/>
                </a:solidFill>
              </a:rPr>
              <a:t> ЦНС.</a:t>
            </a:r>
            <a:r>
              <a:rPr lang="ru-RU" sz="2400" dirty="0"/>
              <a:t/>
            </a:r>
            <a:br>
              <a:rPr lang="ru-RU" sz="2400" dirty="0"/>
            </a:br>
            <a:endParaRPr lang="ru-RU" sz="2400" dirty="0"/>
          </a:p>
        </p:txBody>
      </p:sp>
    </p:spTree>
    <p:extLst>
      <p:ext uri="{BB962C8B-B14F-4D97-AF65-F5344CB8AC3E}">
        <p14:creationId xmlns:p14="http://schemas.microsoft.com/office/powerpoint/2010/main" val="3349172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a:solidFill>
                  <a:schemeClr val="tx1"/>
                </a:solidFill>
              </a:rPr>
              <a:t>1. </a:t>
            </a:r>
            <a:r>
              <a:rPr lang="ru-RU" sz="2000" dirty="0" err="1">
                <a:solidFill>
                  <a:schemeClr val="tx1"/>
                </a:solidFill>
              </a:rPr>
              <a:t>Пологова</a:t>
            </a:r>
            <a:r>
              <a:rPr lang="ru-RU" sz="2000" dirty="0">
                <a:solidFill>
                  <a:schemeClr val="tx1"/>
                </a:solidFill>
              </a:rPr>
              <a:t> </a:t>
            </a:r>
            <a:r>
              <a:rPr lang="ru-RU" sz="2000" dirty="0" err="1">
                <a:solidFill>
                  <a:schemeClr val="tx1"/>
                </a:solidFill>
              </a:rPr>
              <a:t>пухлина</a:t>
            </a:r>
            <a:r>
              <a:rPr lang="ru-RU" sz="2000" dirty="0">
                <a:solidFill>
                  <a:schemeClr val="tx1"/>
                </a:solidFill>
              </a:rPr>
              <a:t> (</a:t>
            </a:r>
            <a:r>
              <a:rPr lang="en-US" sz="2000" dirty="0">
                <a:solidFill>
                  <a:schemeClr val="tx1"/>
                </a:solidFill>
              </a:rPr>
              <a:t>caput succedaneum) – </a:t>
            </a:r>
            <a:r>
              <a:rPr lang="ru-RU" sz="2000" dirty="0">
                <a:solidFill>
                  <a:schemeClr val="tx1"/>
                </a:solidFill>
              </a:rPr>
              <a:t>набряк </a:t>
            </a:r>
            <a:r>
              <a:rPr lang="ru-RU" sz="2000" dirty="0" err="1">
                <a:solidFill>
                  <a:schemeClr val="tx1"/>
                </a:solidFill>
              </a:rPr>
              <a:t>м'яких</a:t>
            </a:r>
            <a:r>
              <a:rPr lang="ru-RU" sz="2000" dirty="0">
                <a:solidFill>
                  <a:schemeClr val="tx1"/>
                </a:solidFill>
              </a:rPr>
              <a:t> тканин </a:t>
            </a:r>
            <a:r>
              <a:rPr lang="ru-RU" sz="2000" dirty="0" err="1" smtClean="0">
                <a:solidFill>
                  <a:schemeClr val="tx1"/>
                </a:solidFill>
              </a:rPr>
              <a:t>частини</a:t>
            </a:r>
            <a:r>
              <a:rPr lang="ru-RU" sz="2000" dirty="0" smtClean="0">
                <a:solidFill>
                  <a:schemeClr val="tx1"/>
                </a:solidFill>
              </a:rPr>
              <a:t> (</a:t>
            </a:r>
            <a:r>
              <a:rPr lang="ru-RU" sz="2000" dirty="0" err="1" smtClean="0">
                <a:solidFill>
                  <a:schemeClr val="tx1"/>
                </a:solidFill>
              </a:rPr>
              <a:t>частіше</a:t>
            </a:r>
            <a:r>
              <a:rPr lang="ru-RU" sz="2000" dirty="0" smtClean="0">
                <a:solidFill>
                  <a:schemeClr val="tx1"/>
                </a:solidFill>
              </a:rPr>
              <a:t> </a:t>
            </a:r>
            <a:r>
              <a:rPr lang="ru-RU" sz="2000" dirty="0" err="1">
                <a:solidFill>
                  <a:schemeClr val="tx1"/>
                </a:solidFill>
              </a:rPr>
              <a:t>голови</a:t>
            </a:r>
            <a:r>
              <a:rPr lang="ru-RU" sz="2000" dirty="0">
                <a:solidFill>
                  <a:schemeClr val="tx1"/>
                </a:solidFill>
              </a:rPr>
              <a:t>) </a:t>
            </a:r>
            <a:r>
              <a:rPr lang="ru-RU" sz="2000" dirty="0" err="1">
                <a:solidFill>
                  <a:schemeClr val="tx1"/>
                </a:solidFill>
              </a:rPr>
              <a:t>дитини</a:t>
            </a:r>
            <a:r>
              <a:rPr lang="ru-RU" sz="2000" dirty="0">
                <a:solidFill>
                  <a:schemeClr val="tx1"/>
                </a:solidFill>
              </a:rPr>
              <a:t>, </a:t>
            </a:r>
            <a:r>
              <a:rPr lang="ru-RU" sz="2000" dirty="0" err="1">
                <a:solidFill>
                  <a:schemeClr val="tx1"/>
                </a:solidFill>
              </a:rPr>
              <a:t>які</a:t>
            </a:r>
            <a:r>
              <a:rPr lang="ru-RU" sz="2000" dirty="0">
                <a:solidFill>
                  <a:schemeClr val="tx1"/>
                </a:solidFill>
              </a:rPr>
              <a:t> </a:t>
            </a:r>
            <a:r>
              <a:rPr lang="ru-RU" sz="2000" dirty="0" err="1">
                <a:solidFill>
                  <a:schemeClr val="tx1"/>
                </a:solidFill>
              </a:rPr>
              <a:t>передлежать</a:t>
            </a:r>
            <a:r>
              <a:rPr lang="ru-RU" sz="2000" dirty="0">
                <a:solidFill>
                  <a:schemeClr val="tx1"/>
                </a:solidFill>
              </a:rPr>
              <a:t> до </a:t>
            </a:r>
            <a:r>
              <a:rPr lang="ru-RU" sz="2000" dirty="0" err="1">
                <a:solidFill>
                  <a:schemeClr val="tx1"/>
                </a:solidFill>
              </a:rPr>
              <a:t>родових</a:t>
            </a:r>
            <a:r>
              <a:rPr lang="ru-RU" sz="2000" dirty="0">
                <a:solidFill>
                  <a:schemeClr val="tx1"/>
                </a:solidFill>
              </a:rPr>
              <a:t> </a:t>
            </a:r>
            <a:r>
              <a:rPr lang="ru-RU" sz="2000" dirty="0" err="1">
                <a:solidFill>
                  <a:schemeClr val="tx1"/>
                </a:solidFill>
              </a:rPr>
              <a:t>шляхів</a:t>
            </a:r>
            <a:r>
              <a:rPr lang="ru-RU" sz="2000" dirty="0">
                <a:solidFill>
                  <a:schemeClr val="tx1"/>
                </a:solidFill>
              </a:rPr>
              <a:t> </a:t>
            </a:r>
            <a:r>
              <a:rPr lang="ru-RU" sz="2000" dirty="0" err="1" smtClean="0">
                <a:solidFill>
                  <a:schemeClr val="tx1"/>
                </a:solidFill>
              </a:rPr>
              <a:t>внаслідок</a:t>
            </a:r>
            <a:r>
              <a:rPr lang="ru-RU" sz="2000" dirty="0" smtClean="0">
                <a:solidFill>
                  <a:schemeClr val="tx1"/>
                </a:solidFill>
              </a:rPr>
              <a:t> венозного </a:t>
            </a:r>
            <a:r>
              <a:rPr lang="ru-RU" sz="2000" dirty="0">
                <a:solidFill>
                  <a:schemeClr val="tx1"/>
                </a:solidFill>
              </a:rPr>
              <a:t>застою при </a:t>
            </a:r>
            <a:r>
              <a:rPr lang="ru-RU" sz="2000" dirty="0" err="1">
                <a:solidFill>
                  <a:schemeClr val="tx1"/>
                </a:solidFill>
              </a:rPr>
              <a:t>проходженні</a:t>
            </a:r>
            <a:r>
              <a:rPr lang="ru-RU" sz="2000" dirty="0">
                <a:solidFill>
                  <a:schemeClr val="tx1"/>
                </a:solidFill>
              </a:rPr>
              <a:t> по </a:t>
            </a:r>
            <a:r>
              <a:rPr lang="ru-RU" sz="2000" dirty="0" err="1">
                <a:solidFill>
                  <a:schemeClr val="tx1"/>
                </a:solidFill>
              </a:rPr>
              <a:t>родових</a:t>
            </a:r>
            <a:r>
              <a:rPr lang="ru-RU" sz="2000" dirty="0">
                <a:solidFill>
                  <a:schemeClr val="tx1"/>
                </a:solidFill>
              </a:rPr>
              <a:t> шляхах </a:t>
            </a:r>
            <a:r>
              <a:rPr lang="ru-RU" sz="2000" dirty="0" err="1">
                <a:solidFill>
                  <a:schemeClr val="tx1"/>
                </a:solidFill>
              </a:rPr>
              <a:t>матері</a:t>
            </a:r>
            <a:r>
              <a:rPr lang="ru-RU" sz="2000" dirty="0">
                <a:solidFill>
                  <a:schemeClr val="tx1"/>
                </a:solidFill>
              </a:rPr>
              <a:t>, </a:t>
            </a:r>
            <a:r>
              <a:rPr lang="ru-RU" sz="2000" dirty="0" err="1">
                <a:solidFill>
                  <a:schemeClr val="tx1"/>
                </a:solidFill>
              </a:rPr>
              <a:t>нерідко</a:t>
            </a:r>
            <a:r>
              <a:rPr lang="ru-RU" sz="2000" dirty="0">
                <a:solidFill>
                  <a:schemeClr val="tx1"/>
                </a:solidFill>
              </a:rPr>
              <a:t> </a:t>
            </a:r>
            <a:r>
              <a:rPr lang="ru-RU" sz="2000" dirty="0" smtClean="0">
                <a:solidFill>
                  <a:schemeClr val="tx1"/>
                </a:solidFill>
              </a:rPr>
              <a:t>з </a:t>
            </a:r>
            <a:r>
              <a:rPr lang="ru-RU" sz="2000" dirty="0" err="1" smtClean="0">
                <a:solidFill>
                  <a:schemeClr val="tx1"/>
                </a:solidFill>
              </a:rPr>
              <a:t>дрібними</a:t>
            </a:r>
            <a:r>
              <a:rPr lang="ru-RU" sz="2000" dirty="0" smtClean="0">
                <a:solidFill>
                  <a:schemeClr val="tx1"/>
                </a:solidFill>
              </a:rPr>
              <a:t> </a:t>
            </a:r>
            <a:r>
              <a:rPr lang="ru-RU" sz="2000" dirty="0" err="1">
                <a:solidFill>
                  <a:schemeClr val="tx1"/>
                </a:solidFill>
              </a:rPr>
              <a:t>крововиливами</a:t>
            </a:r>
            <a:r>
              <a:rPr lang="ru-RU" sz="2000" dirty="0">
                <a:solidFill>
                  <a:schemeClr val="tx1"/>
                </a:solidFill>
              </a:rPr>
              <a:t> на </a:t>
            </a:r>
            <a:r>
              <a:rPr lang="ru-RU" sz="2000" dirty="0" err="1">
                <a:solidFill>
                  <a:schemeClr val="tx1"/>
                </a:solidFill>
              </a:rPr>
              <a:t>шкірі</a:t>
            </a:r>
            <a:r>
              <a:rPr lang="ru-RU" sz="2000" dirty="0">
                <a:solidFill>
                  <a:schemeClr val="tx1"/>
                </a:solidFill>
              </a:rPr>
              <a:t>.</a:t>
            </a:r>
            <a:br>
              <a:rPr lang="ru-RU" sz="2000" dirty="0">
                <a:solidFill>
                  <a:schemeClr val="tx1"/>
                </a:solidFill>
              </a:rPr>
            </a:br>
            <a:r>
              <a:rPr lang="ru-RU" sz="2000" dirty="0">
                <a:solidFill>
                  <a:schemeClr val="tx1"/>
                </a:solidFill>
              </a:rPr>
              <a:t>3. </a:t>
            </a:r>
            <a:r>
              <a:rPr lang="ru-RU" sz="2000" dirty="0" err="1">
                <a:solidFill>
                  <a:schemeClr val="tx1"/>
                </a:solidFill>
              </a:rPr>
              <a:t>Кефалогематома</a:t>
            </a:r>
            <a:r>
              <a:rPr lang="ru-RU" sz="2000" dirty="0">
                <a:solidFill>
                  <a:schemeClr val="tx1"/>
                </a:solidFill>
              </a:rPr>
              <a:t> (</a:t>
            </a:r>
            <a:r>
              <a:rPr lang="en-US" sz="2000" dirty="0" err="1">
                <a:solidFill>
                  <a:schemeClr val="tx1"/>
                </a:solidFill>
              </a:rPr>
              <a:t>kephalohaematoma</a:t>
            </a:r>
            <a:r>
              <a:rPr lang="en-US" sz="2000" dirty="0">
                <a:solidFill>
                  <a:schemeClr val="tx1"/>
                </a:solidFill>
              </a:rPr>
              <a:t> </a:t>
            </a:r>
            <a:r>
              <a:rPr lang="en-US" sz="2000" dirty="0" err="1">
                <a:solidFill>
                  <a:schemeClr val="tx1"/>
                </a:solidFill>
              </a:rPr>
              <a:t>externum</a:t>
            </a:r>
            <a:r>
              <a:rPr lang="en-US" sz="2000" dirty="0">
                <a:solidFill>
                  <a:schemeClr val="tx1"/>
                </a:solidFill>
              </a:rPr>
              <a:t>) – </a:t>
            </a:r>
            <a:r>
              <a:rPr lang="ru-RU" sz="2000" dirty="0" err="1">
                <a:solidFill>
                  <a:schemeClr val="tx1"/>
                </a:solidFill>
              </a:rPr>
              <a:t>крововилив</a:t>
            </a:r>
            <a:r>
              <a:rPr lang="ru-RU" sz="2000" dirty="0">
                <a:solidFill>
                  <a:schemeClr val="tx1"/>
                </a:solidFill>
              </a:rPr>
              <a:t> </a:t>
            </a:r>
            <a:r>
              <a:rPr lang="ru-RU" sz="2000" dirty="0" err="1">
                <a:solidFill>
                  <a:schemeClr val="tx1"/>
                </a:solidFill>
              </a:rPr>
              <a:t>під</a:t>
            </a:r>
            <a:r>
              <a:rPr lang="ru-RU" sz="2000" dirty="0">
                <a:solidFill>
                  <a:schemeClr val="tx1"/>
                </a:solidFill>
              </a:rPr>
              <a:t> </a:t>
            </a:r>
            <a:r>
              <a:rPr lang="ru-RU" sz="2000" dirty="0" err="1" smtClean="0">
                <a:solidFill>
                  <a:schemeClr val="tx1"/>
                </a:solidFill>
              </a:rPr>
              <a:t>окістя</a:t>
            </a:r>
            <a:r>
              <a:rPr lang="ru-RU" sz="2000" dirty="0" smtClean="0">
                <a:solidFill>
                  <a:schemeClr val="tx1"/>
                </a:solidFill>
              </a:rPr>
              <a:t> плоских </a:t>
            </a:r>
            <a:r>
              <a:rPr lang="ru-RU" sz="2000" dirty="0" err="1">
                <a:solidFill>
                  <a:schemeClr val="tx1"/>
                </a:solidFill>
              </a:rPr>
              <a:t>кісток</a:t>
            </a:r>
            <a:r>
              <a:rPr lang="ru-RU" sz="2000" dirty="0">
                <a:solidFill>
                  <a:schemeClr val="tx1"/>
                </a:solidFill>
              </a:rPr>
              <a:t> черепа</a:t>
            </a:r>
            <a:br>
              <a:rPr lang="ru-RU" sz="2000" dirty="0">
                <a:solidFill>
                  <a:schemeClr val="tx1"/>
                </a:solidFill>
              </a:rPr>
            </a:br>
            <a:r>
              <a:rPr lang="ru-RU" sz="2000" dirty="0">
                <a:solidFill>
                  <a:schemeClr val="tx1"/>
                </a:solidFill>
              </a:rPr>
              <a:t>4. </a:t>
            </a:r>
            <a:r>
              <a:rPr lang="ru-RU" sz="2000" dirty="0" err="1">
                <a:solidFill>
                  <a:schemeClr val="tx1"/>
                </a:solidFill>
              </a:rPr>
              <a:t>Пошкодження</a:t>
            </a:r>
            <a:r>
              <a:rPr lang="ru-RU" sz="2000" dirty="0">
                <a:solidFill>
                  <a:schemeClr val="tx1"/>
                </a:solidFill>
              </a:rPr>
              <a:t> </a:t>
            </a:r>
            <a:r>
              <a:rPr lang="ru-RU" sz="2000" dirty="0" err="1">
                <a:solidFill>
                  <a:schemeClr val="tx1"/>
                </a:solidFill>
              </a:rPr>
              <a:t>м’язів</a:t>
            </a:r>
            <a:r>
              <a:rPr lang="ru-RU" sz="2000" dirty="0">
                <a:solidFill>
                  <a:schemeClr val="tx1"/>
                </a:solidFill>
              </a:rPr>
              <a:t> </a:t>
            </a:r>
            <a:r>
              <a:rPr lang="ru-RU" sz="2000" dirty="0" err="1">
                <a:solidFill>
                  <a:schemeClr val="tx1"/>
                </a:solidFill>
              </a:rPr>
              <a:t>можуть</a:t>
            </a:r>
            <a:r>
              <a:rPr lang="ru-RU" sz="2000" dirty="0">
                <a:solidFill>
                  <a:schemeClr val="tx1"/>
                </a:solidFill>
              </a:rPr>
              <a:t> </a:t>
            </a:r>
            <a:r>
              <a:rPr lang="ru-RU" sz="2000" dirty="0" err="1">
                <a:solidFill>
                  <a:schemeClr val="tx1"/>
                </a:solidFill>
              </a:rPr>
              <a:t>супроводжуватись</a:t>
            </a:r>
            <a:r>
              <a:rPr lang="ru-RU" sz="2000" dirty="0">
                <a:solidFill>
                  <a:schemeClr val="tx1"/>
                </a:solidFill>
              </a:rPr>
              <a:t> </a:t>
            </a:r>
            <a:r>
              <a:rPr lang="ru-RU" sz="2000" dirty="0" err="1">
                <a:solidFill>
                  <a:schemeClr val="tx1"/>
                </a:solidFill>
              </a:rPr>
              <a:t>їх</a:t>
            </a:r>
            <a:r>
              <a:rPr lang="ru-RU" sz="2000" dirty="0">
                <a:solidFill>
                  <a:schemeClr val="tx1"/>
                </a:solidFill>
              </a:rPr>
              <a:t> </a:t>
            </a:r>
            <a:r>
              <a:rPr lang="ru-RU" sz="2000" dirty="0" err="1">
                <a:solidFill>
                  <a:schemeClr val="tx1"/>
                </a:solidFill>
              </a:rPr>
              <a:t>розривом</a:t>
            </a:r>
            <a:r>
              <a:rPr lang="ru-RU" sz="2000" dirty="0">
                <a:solidFill>
                  <a:schemeClr val="tx1"/>
                </a:solidFill>
              </a:rPr>
              <a:t> </a:t>
            </a:r>
            <a:r>
              <a:rPr lang="ru-RU" sz="2000" dirty="0" err="1">
                <a:solidFill>
                  <a:schemeClr val="tx1"/>
                </a:solidFill>
              </a:rPr>
              <a:t>або</a:t>
            </a:r>
            <a:r>
              <a:rPr lang="ru-RU" sz="2000" dirty="0">
                <a:solidFill>
                  <a:schemeClr val="tx1"/>
                </a:solidFill>
              </a:rPr>
              <a:t/>
            </a:r>
            <a:br>
              <a:rPr lang="ru-RU" sz="2000" dirty="0">
                <a:solidFill>
                  <a:schemeClr val="tx1"/>
                </a:solidFill>
              </a:rPr>
            </a:br>
            <a:r>
              <a:rPr lang="ru-RU" sz="2000" dirty="0" err="1">
                <a:solidFill>
                  <a:schemeClr val="tx1"/>
                </a:solidFill>
              </a:rPr>
              <a:t>утворенням</a:t>
            </a:r>
            <a:r>
              <a:rPr lang="ru-RU" sz="2000" dirty="0">
                <a:solidFill>
                  <a:schemeClr val="tx1"/>
                </a:solidFill>
              </a:rPr>
              <a:t> </a:t>
            </a:r>
            <a:r>
              <a:rPr lang="ru-RU" sz="2000" dirty="0" err="1">
                <a:solidFill>
                  <a:schemeClr val="tx1"/>
                </a:solidFill>
              </a:rPr>
              <a:t>гематоми</a:t>
            </a:r>
            <a:r>
              <a:rPr lang="ru-RU" sz="2000" dirty="0">
                <a:solidFill>
                  <a:schemeClr val="tx1"/>
                </a:solidFill>
              </a:rPr>
              <a:t> без </a:t>
            </a:r>
            <a:r>
              <a:rPr lang="ru-RU" sz="2000" dirty="0" err="1">
                <a:solidFill>
                  <a:schemeClr val="tx1"/>
                </a:solidFill>
              </a:rPr>
              <a:t>порушення</a:t>
            </a:r>
            <a:r>
              <a:rPr lang="ru-RU" sz="2000" dirty="0">
                <a:solidFill>
                  <a:schemeClr val="tx1"/>
                </a:solidFill>
              </a:rPr>
              <a:t> </a:t>
            </a:r>
            <a:r>
              <a:rPr lang="ru-RU" sz="2000" dirty="0" err="1">
                <a:solidFill>
                  <a:schemeClr val="tx1"/>
                </a:solidFill>
              </a:rPr>
              <a:t>їх</a:t>
            </a:r>
            <a:r>
              <a:rPr lang="ru-RU" sz="2000" dirty="0">
                <a:solidFill>
                  <a:schemeClr val="tx1"/>
                </a:solidFill>
              </a:rPr>
              <a:t> </a:t>
            </a:r>
            <a:r>
              <a:rPr lang="ru-RU" sz="2000" dirty="0" err="1">
                <a:solidFill>
                  <a:schemeClr val="tx1"/>
                </a:solidFill>
              </a:rPr>
              <a:t>цілісності</a:t>
            </a:r>
            <a:r>
              <a:rPr lang="ru-RU" sz="2000" dirty="0">
                <a:solidFill>
                  <a:schemeClr val="tx1"/>
                </a:solidFill>
              </a:rPr>
              <a:t>.</a:t>
            </a:r>
          </a:p>
        </p:txBody>
      </p:sp>
      <p:sp>
        <p:nvSpPr>
          <p:cNvPr id="3" name="Text Placeholder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154075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a:solidFill>
                  <a:schemeClr val="tx1"/>
                </a:solidFill>
              </a:rPr>
              <a:t>5. </a:t>
            </a:r>
            <a:r>
              <a:rPr lang="ru-RU" sz="2000" dirty="0" err="1">
                <a:solidFill>
                  <a:schemeClr val="tx1"/>
                </a:solidFill>
              </a:rPr>
              <a:t>Пошкодження</a:t>
            </a:r>
            <a:r>
              <a:rPr lang="ru-RU" sz="2000" dirty="0">
                <a:solidFill>
                  <a:schemeClr val="tx1"/>
                </a:solidFill>
              </a:rPr>
              <a:t> </a:t>
            </a:r>
            <a:r>
              <a:rPr lang="ru-RU" sz="2000" dirty="0" err="1">
                <a:solidFill>
                  <a:schemeClr val="tx1"/>
                </a:solidFill>
              </a:rPr>
              <a:t>кісток</a:t>
            </a:r>
            <a:r>
              <a:rPr lang="ru-RU" sz="2000" dirty="0">
                <a:solidFill>
                  <a:schemeClr val="tx1"/>
                </a:solidFill>
              </a:rPr>
              <a:t>. За </a:t>
            </a:r>
            <a:r>
              <a:rPr lang="ru-RU" sz="2000" dirty="0" err="1">
                <a:solidFill>
                  <a:schemeClr val="tx1"/>
                </a:solidFill>
              </a:rPr>
              <a:t>винятком</a:t>
            </a:r>
            <a:r>
              <a:rPr lang="ru-RU" sz="2000" dirty="0">
                <a:solidFill>
                  <a:schemeClr val="tx1"/>
                </a:solidFill>
              </a:rPr>
              <a:t> </a:t>
            </a:r>
            <a:r>
              <a:rPr lang="ru-RU" sz="2000" dirty="0" err="1">
                <a:solidFill>
                  <a:schemeClr val="tx1"/>
                </a:solidFill>
              </a:rPr>
              <a:t>переломів</a:t>
            </a:r>
            <a:r>
              <a:rPr lang="ru-RU" sz="2000" dirty="0">
                <a:solidFill>
                  <a:schemeClr val="tx1"/>
                </a:solidFill>
              </a:rPr>
              <a:t> </a:t>
            </a:r>
            <a:r>
              <a:rPr lang="ru-RU" sz="2000" dirty="0" err="1">
                <a:solidFill>
                  <a:schemeClr val="tx1"/>
                </a:solidFill>
              </a:rPr>
              <a:t>ключиці</a:t>
            </a:r>
            <a:r>
              <a:rPr lang="ru-RU" sz="2000" dirty="0">
                <a:solidFill>
                  <a:schemeClr val="tx1"/>
                </a:solidFill>
              </a:rPr>
              <a:t>, </a:t>
            </a:r>
            <a:r>
              <a:rPr lang="ru-RU" sz="2000" dirty="0" err="1">
                <a:solidFill>
                  <a:schemeClr val="tx1"/>
                </a:solidFill>
              </a:rPr>
              <a:t>під</a:t>
            </a:r>
            <a:r>
              <a:rPr lang="ru-RU" sz="2000" dirty="0">
                <a:solidFill>
                  <a:schemeClr val="tx1"/>
                </a:solidFill>
              </a:rPr>
              <a:t> час</a:t>
            </a:r>
            <a:br>
              <a:rPr lang="ru-RU" sz="2000" dirty="0">
                <a:solidFill>
                  <a:schemeClr val="tx1"/>
                </a:solidFill>
              </a:rPr>
            </a:br>
            <a:r>
              <a:rPr lang="ru-RU" sz="2000" dirty="0" err="1">
                <a:solidFill>
                  <a:schemeClr val="tx1"/>
                </a:solidFill>
              </a:rPr>
              <a:t>нормальних</a:t>
            </a:r>
            <a:r>
              <a:rPr lang="ru-RU" sz="2000" dirty="0">
                <a:solidFill>
                  <a:schemeClr val="tx1"/>
                </a:solidFill>
              </a:rPr>
              <a:t> </a:t>
            </a:r>
            <a:r>
              <a:rPr lang="ru-RU" sz="2000" dirty="0" err="1">
                <a:solidFill>
                  <a:schemeClr val="tx1"/>
                </a:solidFill>
              </a:rPr>
              <a:t>пологів</a:t>
            </a:r>
            <a:r>
              <a:rPr lang="ru-RU" sz="2000" dirty="0">
                <a:solidFill>
                  <a:schemeClr val="tx1"/>
                </a:solidFill>
              </a:rPr>
              <a:t> </a:t>
            </a:r>
            <a:r>
              <a:rPr lang="ru-RU" sz="2000" dirty="0" err="1">
                <a:solidFill>
                  <a:schemeClr val="tx1"/>
                </a:solidFill>
              </a:rPr>
              <a:t>виникають</a:t>
            </a:r>
            <a:r>
              <a:rPr lang="ru-RU" sz="2000" dirty="0">
                <a:solidFill>
                  <a:schemeClr val="tx1"/>
                </a:solidFill>
              </a:rPr>
              <a:t> </a:t>
            </a:r>
            <a:r>
              <a:rPr lang="ru-RU" sz="2000" dirty="0" err="1">
                <a:solidFill>
                  <a:schemeClr val="tx1"/>
                </a:solidFill>
              </a:rPr>
              <a:t>рідко</a:t>
            </a:r>
            <a:r>
              <a:rPr lang="ru-RU" sz="2000" dirty="0">
                <a:solidFill>
                  <a:schemeClr val="tx1"/>
                </a:solidFill>
              </a:rPr>
              <a:t>. </a:t>
            </a:r>
            <a:r>
              <a:rPr lang="ru-RU" sz="2000" dirty="0" err="1">
                <a:solidFill>
                  <a:schemeClr val="tx1"/>
                </a:solidFill>
              </a:rPr>
              <a:t>Серед</a:t>
            </a:r>
            <a:r>
              <a:rPr lang="ru-RU" sz="2000" dirty="0">
                <a:solidFill>
                  <a:schemeClr val="tx1"/>
                </a:solidFill>
              </a:rPr>
              <a:t> них </a:t>
            </a:r>
            <a:r>
              <a:rPr lang="ru-RU" sz="2000" dirty="0" err="1">
                <a:solidFill>
                  <a:schemeClr val="tx1"/>
                </a:solidFill>
              </a:rPr>
              <a:t>найбільш</a:t>
            </a:r>
            <a:r>
              <a:rPr lang="ru-RU" sz="2000" dirty="0">
                <a:solidFill>
                  <a:schemeClr val="tx1"/>
                </a:solidFill>
              </a:rPr>
              <a:t> </a:t>
            </a:r>
            <a:r>
              <a:rPr lang="ru-RU" sz="2000" dirty="0" err="1">
                <a:solidFill>
                  <a:schemeClr val="tx1"/>
                </a:solidFill>
              </a:rPr>
              <a:t>відомі</a:t>
            </a:r>
            <a:r>
              <a:rPr lang="ru-RU" sz="2000" dirty="0">
                <a:solidFill>
                  <a:schemeClr val="tx1"/>
                </a:solidFill>
              </a:rPr>
              <a:t> </a:t>
            </a:r>
            <a:r>
              <a:rPr lang="ru-RU" sz="2000" dirty="0" err="1" smtClean="0">
                <a:solidFill>
                  <a:schemeClr val="tx1"/>
                </a:solidFill>
              </a:rPr>
              <a:t>вдавлювання</a:t>
            </a:r>
            <a:r>
              <a:rPr lang="ru-RU" sz="2000" dirty="0" smtClean="0">
                <a:solidFill>
                  <a:schemeClr val="tx1"/>
                </a:solidFill>
              </a:rPr>
              <a:t> </a:t>
            </a:r>
            <a:r>
              <a:rPr lang="ru-RU" sz="2000" dirty="0" err="1" smtClean="0">
                <a:solidFill>
                  <a:schemeClr val="tx1"/>
                </a:solidFill>
              </a:rPr>
              <a:t>кісток</a:t>
            </a:r>
            <a:r>
              <a:rPr lang="ru-RU" sz="2000" dirty="0">
                <a:solidFill>
                  <a:schemeClr val="tx1"/>
                </a:solidFill>
              </a:rPr>
              <a:t>, перелом </a:t>
            </a:r>
            <a:r>
              <a:rPr lang="ru-RU" sz="2000" dirty="0" err="1">
                <a:solidFill>
                  <a:schemeClr val="tx1"/>
                </a:solidFill>
              </a:rPr>
              <a:t>кісток</a:t>
            </a:r>
            <a:r>
              <a:rPr lang="ru-RU" sz="2000" dirty="0">
                <a:solidFill>
                  <a:schemeClr val="tx1"/>
                </a:solidFill>
              </a:rPr>
              <a:t>.</a:t>
            </a:r>
            <a:br>
              <a:rPr lang="ru-RU" sz="2000" dirty="0">
                <a:solidFill>
                  <a:schemeClr val="tx1"/>
                </a:solidFill>
              </a:rPr>
            </a:br>
            <a:r>
              <a:rPr lang="ru-RU" sz="2000" dirty="0">
                <a:solidFill>
                  <a:schemeClr val="tx1"/>
                </a:solidFill>
              </a:rPr>
              <a:t>6. </a:t>
            </a:r>
            <a:r>
              <a:rPr lang="ru-RU" sz="2000" dirty="0" err="1">
                <a:solidFill>
                  <a:schemeClr val="tx1"/>
                </a:solidFill>
              </a:rPr>
              <a:t>Пошкодження</a:t>
            </a:r>
            <a:r>
              <a:rPr lang="ru-RU" sz="2000" dirty="0">
                <a:solidFill>
                  <a:schemeClr val="tx1"/>
                </a:solidFill>
              </a:rPr>
              <a:t> </a:t>
            </a:r>
            <a:r>
              <a:rPr lang="ru-RU" sz="2000" dirty="0" err="1">
                <a:solidFill>
                  <a:schemeClr val="tx1"/>
                </a:solidFill>
              </a:rPr>
              <a:t>периферичних</a:t>
            </a:r>
            <a:r>
              <a:rPr lang="ru-RU" sz="2000" dirty="0">
                <a:solidFill>
                  <a:schemeClr val="tx1"/>
                </a:solidFill>
              </a:rPr>
              <a:t> </a:t>
            </a:r>
            <a:r>
              <a:rPr lang="ru-RU" sz="2000" dirty="0" err="1">
                <a:solidFill>
                  <a:schemeClr val="tx1"/>
                </a:solidFill>
              </a:rPr>
              <a:t>нервів</a:t>
            </a:r>
            <a:r>
              <a:rPr lang="ru-RU" sz="2000" dirty="0">
                <a:solidFill>
                  <a:schemeClr val="tx1"/>
                </a:solidFill>
              </a:rPr>
              <a:t> </a:t>
            </a:r>
            <a:r>
              <a:rPr lang="ru-RU" sz="2000" dirty="0" err="1">
                <a:solidFill>
                  <a:schemeClr val="tx1"/>
                </a:solidFill>
              </a:rPr>
              <a:t>виникають</a:t>
            </a:r>
            <a:r>
              <a:rPr lang="ru-RU" sz="2000" dirty="0">
                <a:solidFill>
                  <a:schemeClr val="tx1"/>
                </a:solidFill>
              </a:rPr>
              <a:t> </a:t>
            </a:r>
            <a:r>
              <a:rPr lang="ru-RU" sz="2000" dirty="0" err="1">
                <a:solidFill>
                  <a:schemeClr val="tx1"/>
                </a:solidFill>
              </a:rPr>
              <a:t>під</a:t>
            </a:r>
            <a:r>
              <a:rPr lang="ru-RU" sz="2000" dirty="0">
                <a:solidFill>
                  <a:schemeClr val="tx1"/>
                </a:solidFill>
              </a:rPr>
              <a:t> час </a:t>
            </a:r>
            <a:r>
              <a:rPr lang="ru-RU" sz="2000" dirty="0" err="1">
                <a:solidFill>
                  <a:schemeClr val="tx1"/>
                </a:solidFill>
              </a:rPr>
              <a:t>важких</a:t>
            </a:r>
            <a:r>
              <a:rPr lang="ru-RU" sz="2000" dirty="0">
                <a:solidFill>
                  <a:schemeClr val="tx1"/>
                </a:solidFill>
              </a:rPr>
              <a:t> </a:t>
            </a:r>
            <a:r>
              <a:rPr lang="ru-RU" sz="2000" dirty="0" err="1">
                <a:solidFill>
                  <a:schemeClr val="tx1"/>
                </a:solidFill>
              </a:rPr>
              <a:t>пологів</a:t>
            </a:r>
            <a:r>
              <a:rPr lang="ru-RU" sz="2000" dirty="0">
                <a:solidFill>
                  <a:schemeClr val="tx1"/>
                </a:solidFill>
              </a:rPr>
              <a:t>.</a:t>
            </a:r>
            <a:br>
              <a:rPr lang="ru-RU" sz="2000" dirty="0">
                <a:solidFill>
                  <a:schemeClr val="tx1"/>
                </a:solidFill>
              </a:rPr>
            </a:br>
            <a:r>
              <a:rPr lang="ru-RU" sz="2000" dirty="0" err="1">
                <a:solidFill>
                  <a:schemeClr val="tx1"/>
                </a:solidFill>
              </a:rPr>
              <a:t>Пошкодження</a:t>
            </a:r>
            <a:r>
              <a:rPr lang="ru-RU" sz="2000" dirty="0">
                <a:solidFill>
                  <a:schemeClr val="tx1"/>
                </a:solidFill>
              </a:rPr>
              <a:t> </a:t>
            </a:r>
            <a:r>
              <a:rPr lang="ru-RU" sz="2000" dirty="0" err="1">
                <a:solidFill>
                  <a:schemeClr val="tx1"/>
                </a:solidFill>
              </a:rPr>
              <a:t>периферичних</a:t>
            </a:r>
            <a:r>
              <a:rPr lang="ru-RU" sz="2000" dirty="0">
                <a:solidFill>
                  <a:schemeClr val="tx1"/>
                </a:solidFill>
              </a:rPr>
              <a:t> </a:t>
            </a:r>
            <a:r>
              <a:rPr lang="ru-RU" sz="2000" dirty="0" err="1">
                <a:solidFill>
                  <a:schemeClr val="tx1"/>
                </a:solidFill>
              </a:rPr>
              <a:t>нервів</a:t>
            </a:r>
            <a:r>
              <a:rPr lang="ru-RU" sz="2000" dirty="0">
                <a:solidFill>
                  <a:schemeClr val="tx1"/>
                </a:solidFill>
              </a:rPr>
              <a:t> </a:t>
            </a:r>
            <a:r>
              <a:rPr lang="ru-RU" sz="2000" dirty="0" err="1">
                <a:solidFill>
                  <a:schemeClr val="tx1"/>
                </a:solidFill>
              </a:rPr>
              <a:t>можуть</a:t>
            </a:r>
            <a:r>
              <a:rPr lang="ru-RU" sz="2000" dirty="0">
                <a:solidFill>
                  <a:schemeClr val="tx1"/>
                </a:solidFill>
              </a:rPr>
              <a:t> </a:t>
            </a:r>
            <a:r>
              <a:rPr lang="ru-RU" sz="2000" dirty="0" err="1">
                <a:solidFill>
                  <a:schemeClr val="tx1"/>
                </a:solidFill>
              </a:rPr>
              <a:t>мати</a:t>
            </a:r>
            <a:r>
              <a:rPr lang="ru-RU" sz="2000" dirty="0">
                <a:solidFill>
                  <a:schemeClr val="tx1"/>
                </a:solidFill>
              </a:rPr>
              <a:t> </a:t>
            </a:r>
            <a:r>
              <a:rPr lang="ru-RU" sz="2000" dirty="0" err="1">
                <a:solidFill>
                  <a:schemeClr val="tx1"/>
                </a:solidFill>
              </a:rPr>
              <a:t>центральне</a:t>
            </a:r>
            <a:r>
              <a:rPr lang="ru-RU" sz="2000" dirty="0">
                <a:solidFill>
                  <a:schemeClr val="tx1"/>
                </a:solidFill>
              </a:rPr>
              <a:t> і </a:t>
            </a:r>
            <a:r>
              <a:rPr lang="ru-RU" sz="2000" dirty="0" err="1" smtClean="0">
                <a:solidFill>
                  <a:schemeClr val="tx1"/>
                </a:solidFill>
              </a:rPr>
              <a:t>периферичне</a:t>
            </a:r>
            <a:r>
              <a:rPr lang="ru-RU" sz="2000" dirty="0" smtClean="0">
                <a:solidFill>
                  <a:schemeClr val="tx1"/>
                </a:solidFill>
              </a:rPr>
              <a:t> </a:t>
            </a:r>
            <a:r>
              <a:rPr lang="ru-RU" sz="2000" dirty="0" err="1" smtClean="0">
                <a:solidFill>
                  <a:schemeClr val="tx1"/>
                </a:solidFill>
              </a:rPr>
              <a:t>походження</a:t>
            </a:r>
            <a:r>
              <a:rPr lang="ru-RU" sz="2000" dirty="0">
                <a:solidFill>
                  <a:schemeClr val="tx1"/>
                </a:solidFill>
              </a:rPr>
              <a:t>. </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3854451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a:solidFill>
                  <a:schemeClr val="tx1"/>
                </a:solidFill>
              </a:rPr>
              <a:t>7. До </a:t>
            </a:r>
            <a:r>
              <a:rPr lang="ru-RU" sz="2000" dirty="0" err="1">
                <a:solidFill>
                  <a:schemeClr val="tx1"/>
                </a:solidFill>
              </a:rPr>
              <a:t>пологових</a:t>
            </a:r>
            <a:r>
              <a:rPr lang="ru-RU" sz="2000" dirty="0">
                <a:solidFill>
                  <a:schemeClr val="tx1"/>
                </a:solidFill>
              </a:rPr>
              <a:t> травм ЦНС </a:t>
            </a:r>
            <a:r>
              <a:rPr lang="ru-RU" sz="2000" dirty="0" err="1">
                <a:solidFill>
                  <a:schemeClr val="tx1"/>
                </a:solidFill>
              </a:rPr>
              <a:t>відносять</a:t>
            </a:r>
            <a:r>
              <a:rPr lang="ru-RU" sz="2000" dirty="0">
                <a:solidFill>
                  <a:schemeClr val="tx1"/>
                </a:solidFill>
              </a:rPr>
              <a:t> </a:t>
            </a:r>
            <a:r>
              <a:rPr lang="ru-RU" sz="2000" dirty="0" err="1">
                <a:solidFill>
                  <a:schemeClr val="tx1"/>
                </a:solidFill>
              </a:rPr>
              <a:t>ураження</a:t>
            </a:r>
            <a:r>
              <a:rPr lang="ru-RU" sz="2000" dirty="0">
                <a:solidFill>
                  <a:schemeClr val="tx1"/>
                </a:solidFill>
              </a:rPr>
              <a:t> головного і спинного</a:t>
            </a:r>
            <a:br>
              <a:rPr lang="ru-RU" sz="2000" dirty="0">
                <a:solidFill>
                  <a:schemeClr val="tx1"/>
                </a:solidFill>
              </a:rPr>
            </a:br>
            <a:r>
              <a:rPr lang="ru-RU" sz="2000" dirty="0" err="1">
                <a:solidFill>
                  <a:schemeClr val="tx1"/>
                </a:solidFill>
              </a:rPr>
              <a:t>мозку</a:t>
            </a:r>
            <a:r>
              <a:rPr lang="ru-RU" sz="2000" dirty="0">
                <a:solidFill>
                  <a:schemeClr val="tx1"/>
                </a:solidFill>
              </a:rPr>
              <a:t>, а </a:t>
            </a:r>
            <a:r>
              <a:rPr lang="ru-RU" sz="2000" dirty="0" err="1">
                <a:solidFill>
                  <a:schemeClr val="tx1"/>
                </a:solidFill>
              </a:rPr>
              <a:t>також</a:t>
            </a:r>
            <a:r>
              <a:rPr lang="ru-RU" sz="2000" dirty="0">
                <a:solidFill>
                  <a:schemeClr val="tx1"/>
                </a:solidFill>
              </a:rPr>
              <a:t> </a:t>
            </a:r>
            <a:r>
              <a:rPr lang="ru-RU" sz="2000" dirty="0" err="1">
                <a:solidFill>
                  <a:schemeClr val="tx1"/>
                </a:solidFill>
              </a:rPr>
              <a:t>внутрішніх</a:t>
            </a:r>
            <a:r>
              <a:rPr lang="ru-RU" sz="2000" dirty="0">
                <a:solidFill>
                  <a:schemeClr val="tx1"/>
                </a:solidFill>
              </a:rPr>
              <a:t> </a:t>
            </a:r>
            <a:r>
              <a:rPr lang="ru-RU" sz="2000" dirty="0" err="1">
                <a:solidFill>
                  <a:schemeClr val="tx1"/>
                </a:solidFill>
              </a:rPr>
              <a:t>органів</a:t>
            </a:r>
            <a:r>
              <a:rPr lang="ru-RU" sz="2000" dirty="0">
                <a:solidFill>
                  <a:schemeClr val="tx1"/>
                </a:solidFill>
              </a:rPr>
              <a:t>.</a:t>
            </a:r>
            <a:br>
              <a:rPr lang="ru-RU" sz="2000" dirty="0">
                <a:solidFill>
                  <a:schemeClr val="tx1"/>
                </a:solidFill>
              </a:rPr>
            </a:br>
            <a:r>
              <a:rPr lang="ru-RU" sz="2000" dirty="0" err="1">
                <a:solidFill>
                  <a:schemeClr val="tx1"/>
                </a:solidFill>
              </a:rPr>
              <a:t>Внутрішньочерепні</a:t>
            </a:r>
            <a:r>
              <a:rPr lang="ru-RU" sz="2000" dirty="0">
                <a:solidFill>
                  <a:schemeClr val="tx1"/>
                </a:solidFill>
              </a:rPr>
              <a:t> </a:t>
            </a:r>
            <a:r>
              <a:rPr lang="ru-RU" sz="2000" dirty="0" err="1">
                <a:solidFill>
                  <a:schemeClr val="tx1"/>
                </a:solidFill>
              </a:rPr>
              <a:t>родові</a:t>
            </a:r>
            <a:r>
              <a:rPr lang="ru-RU" sz="2000" dirty="0">
                <a:solidFill>
                  <a:schemeClr val="tx1"/>
                </a:solidFill>
              </a:rPr>
              <a:t> </a:t>
            </a:r>
            <a:r>
              <a:rPr lang="ru-RU" sz="2000" dirty="0" err="1">
                <a:solidFill>
                  <a:schemeClr val="tx1"/>
                </a:solidFill>
              </a:rPr>
              <a:t>травми</a:t>
            </a:r>
            <a:r>
              <a:rPr lang="ru-RU" sz="2000" dirty="0">
                <a:solidFill>
                  <a:schemeClr val="tx1"/>
                </a:solidFill>
              </a:rPr>
              <a:t> </a:t>
            </a:r>
            <a:r>
              <a:rPr lang="ru-RU" sz="2000" dirty="0" err="1">
                <a:solidFill>
                  <a:schemeClr val="tx1"/>
                </a:solidFill>
              </a:rPr>
              <a:t>об’єднують</a:t>
            </a:r>
            <a:r>
              <a:rPr lang="ru-RU" sz="2000" dirty="0">
                <a:solidFill>
                  <a:schemeClr val="tx1"/>
                </a:solidFill>
              </a:rPr>
              <a:t> </a:t>
            </a:r>
            <a:r>
              <a:rPr lang="ru-RU" sz="2000" dirty="0" err="1">
                <a:solidFill>
                  <a:schemeClr val="tx1"/>
                </a:solidFill>
              </a:rPr>
              <a:t>пошкодження</a:t>
            </a:r>
            <a:r>
              <a:rPr lang="ru-RU" sz="2000" dirty="0">
                <a:solidFill>
                  <a:schemeClr val="tx1"/>
                </a:solidFill>
              </a:rPr>
              <a:t> </a:t>
            </a:r>
            <a:r>
              <a:rPr lang="ru-RU" sz="2000" dirty="0" err="1">
                <a:solidFill>
                  <a:schemeClr val="tx1"/>
                </a:solidFill>
              </a:rPr>
              <a:t>мозку</a:t>
            </a:r>
            <a:r>
              <a:rPr lang="ru-RU" sz="2000" dirty="0">
                <a:solidFill>
                  <a:schemeClr val="tx1"/>
                </a:solidFill>
              </a:rPr>
              <a:t> </a:t>
            </a:r>
            <a:r>
              <a:rPr lang="ru-RU" sz="2000" dirty="0" smtClean="0">
                <a:solidFill>
                  <a:schemeClr val="tx1"/>
                </a:solidFill>
              </a:rPr>
              <a:t>плоду </a:t>
            </a:r>
            <a:r>
              <a:rPr lang="ru-RU" sz="2000" dirty="0" err="1" smtClean="0">
                <a:solidFill>
                  <a:schemeClr val="tx1"/>
                </a:solidFill>
              </a:rPr>
              <a:t>під</a:t>
            </a:r>
            <a:r>
              <a:rPr lang="ru-RU" sz="2000" dirty="0" smtClean="0">
                <a:solidFill>
                  <a:schemeClr val="tx1"/>
                </a:solidFill>
              </a:rPr>
              <a:t> </a:t>
            </a:r>
            <a:r>
              <a:rPr lang="ru-RU" sz="2000" dirty="0">
                <a:solidFill>
                  <a:schemeClr val="tx1"/>
                </a:solidFill>
              </a:rPr>
              <a:t>час </a:t>
            </a:r>
            <a:r>
              <a:rPr lang="ru-RU" sz="2000" dirty="0" err="1">
                <a:solidFill>
                  <a:schemeClr val="tx1"/>
                </a:solidFill>
              </a:rPr>
              <a:t>пологів</a:t>
            </a:r>
            <a:r>
              <a:rPr lang="ru-RU" sz="2000" dirty="0">
                <a:solidFill>
                  <a:schemeClr val="tx1"/>
                </a:solidFill>
              </a:rPr>
              <a:t> в </a:t>
            </a:r>
            <a:r>
              <a:rPr lang="ru-RU" sz="2000" dirty="0" err="1">
                <a:solidFill>
                  <a:schemeClr val="tx1"/>
                </a:solidFill>
              </a:rPr>
              <a:t>результаті</a:t>
            </a:r>
            <a:r>
              <a:rPr lang="ru-RU" sz="2000" dirty="0">
                <a:solidFill>
                  <a:schemeClr val="tx1"/>
                </a:solidFill>
              </a:rPr>
              <a:t> </a:t>
            </a:r>
            <a:r>
              <a:rPr lang="ru-RU" sz="2000" dirty="0" err="1">
                <a:solidFill>
                  <a:schemeClr val="tx1"/>
                </a:solidFill>
              </a:rPr>
              <a:t>механічних</a:t>
            </a:r>
            <a:r>
              <a:rPr lang="ru-RU" sz="2000" dirty="0">
                <a:solidFill>
                  <a:schemeClr val="tx1"/>
                </a:solidFill>
              </a:rPr>
              <a:t> </a:t>
            </a:r>
            <a:r>
              <a:rPr lang="ru-RU" sz="2000" dirty="0" err="1">
                <a:solidFill>
                  <a:schemeClr val="tx1"/>
                </a:solidFill>
              </a:rPr>
              <a:t>пошкоджень</a:t>
            </a:r>
            <a:r>
              <a:rPr lang="ru-RU" sz="2000" dirty="0">
                <a:solidFill>
                  <a:schemeClr val="tx1"/>
                </a:solidFill>
              </a:rPr>
              <a:t> (на </a:t>
            </a:r>
            <a:r>
              <a:rPr lang="ru-RU" sz="2000" dirty="0" err="1">
                <a:solidFill>
                  <a:schemeClr val="tx1"/>
                </a:solidFill>
              </a:rPr>
              <a:t>фоні</a:t>
            </a:r>
            <a:r>
              <a:rPr lang="ru-RU" sz="2000" dirty="0">
                <a:solidFill>
                  <a:schemeClr val="tx1"/>
                </a:solidFill>
              </a:rPr>
              <a:t/>
            </a:r>
            <a:br>
              <a:rPr lang="ru-RU" sz="2000" dirty="0">
                <a:solidFill>
                  <a:schemeClr val="tx1"/>
                </a:solidFill>
              </a:rPr>
            </a:br>
            <a:r>
              <a:rPr lang="ru-RU" sz="2000" dirty="0" err="1">
                <a:solidFill>
                  <a:schemeClr val="tx1"/>
                </a:solidFill>
              </a:rPr>
              <a:t>внутрішньоутробної</a:t>
            </a:r>
            <a:r>
              <a:rPr lang="ru-RU" sz="2000" dirty="0">
                <a:solidFill>
                  <a:schemeClr val="tx1"/>
                </a:solidFill>
              </a:rPr>
              <a:t> </a:t>
            </a:r>
            <a:r>
              <a:rPr lang="ru-RU" sz="2000" dirty="0" err="1">
                <a:solidFill>
                  <a:schemeClr val="tx1"/>
                </a:solidFill>
              </a:rPr>
              <a:t>гіплксії</a:t>
            </a:r>
            <a:r>
              <a:rPr lang="ru-RU" sz="2000" dirty="0">
                <a:solidFill>
                  <a:schemeClr val="tx1"/>
                </a:solidFill>
              </a:rPr>
              <a:t> </a:t>
            </a:r>
            <a:r>
              <a:rPr lang="ru-RU" sz="2000" dirty="0" err="1">
                <a:solidFill>
                  <a:schemeClr val="tx1"/>
                </a:solidFill>
              </a:rPr>
              <a:t>або</a:t>
            </a:r>
            <a:r>
              <a:rPr lang="ru-RU" sz="2000" dirty="0">
                <a:solidFill>
                  <a:schemeClr val="tx1"/>
                </a:solidFill>
              </a:rPr>
              <a:t> без </a:t>
            </a:r>
            <a:r>
              <a:rPr lang="ru-RU" sz="2000" dirty="0" err="1">
                <a:solidFill>
                  <a:schemeClr val="tx1"/>
                </a:solidFill>
              </a:rPr>
              <a:t>неї</a:t>
            </a:r>
            <a:r>
              <a:rPr lang="ru-RU" sz="2000" dirty="0">
                <a:solidFill>
                  <a:schemeClr val="tx1"/>
                </a:solidFill>
              </a:rPr>
              <a:t>), </a:t>
            </a:r>
            <a:r>
              <a:rPr lang="ru-RU" sz="2000" dirty="0" err="1">
                <a:solidFill>
                  <a:schemeClr val="tx1"/>
                </a:solidFill>
              </a:rPr>
              <a:t>які</a:t>
            </a:r>
            <a:r>
              <a:rPr lang="ru-RU" sz="2000" dirty="0">
                <a:solidFill>
                  <a:schemeClr val="tx1"/>
                </a:solidFill>
              </a:rPr>
              <a:t> </a:t>
            </a:r>
            <a:r>
              <a:rPr lang="ru-RU" sz="2000" dirty="0" err="1">
                <a:solidFill>
                  <a:schemeClr val="tx1"/>
                </a:solidFill>
              </a:rPr>
              <a:t>викликають</a:t>
            </a:r>
            <a:r>
              <a:rPr lang="ru-RU" sz="2000" dirty="0">
                <a:solidFill>
                  <a:schemeClr val="tx1"/>
                </a:solidFill>
              </a:rPr>
              <a:t> </a:t>
            </a:r>
            <a:r>
              <a:rPr lang="ru-RU" sz="2000" dirty="0" err="1">
                <a:solidFill>
                  <a:schemeClr val="tx1"/>
                </a:solidFill>
              </a:rPr>
              <a:t>стискання</a:t>
            </a:r>
            <a:r>
              <a:rPr lang="ru-RU" sz="2000" dirty="0">
                <a:solidFill>
                  <a:schemeClr val="tx1"/>
                </a:solidFill>
              </a:rPr>
              <a:t> </a:t>
            </a:r>
            <a:r>
              <a:rPr lang="ru-RU" sz="2000" dirty="0" err="1" smtClean="0">
                <a:solidFill>
                  <a:schemeClr val="tx1"/>
                </a:solidFill>
              </a:rPr>
              <a:t>або</a:t>
            </a:r>
            <a:r>
              <a:rPr lang="ru-RU" sz="2000" dirty="0" smtClean="0">
                <a:solidFill>
                  <a:schemeClr val="tx1"/>
                </a:solidFill>
              </a:rPr>
              <a:t> </a:t>
            </a:r>
            <a:r>
              <a:rPr lang="ru-RU" sz="2000" dirty="0" err="1" smtClean="0">
                <a:solidFill>
                  <a:schemeClr val="tx1"/>
                </a:solidFill>
              </a:rPr>
              <a:t>розплющення</a:t>
            </a:r>
            <a:r>
              <a:rPr lang="ru-RU" sz="2000" dirty="0" smtClean="0">
                <a:solidFill>
                  <a:schemeClr val="tx1"/>
                </a:solidFill>
              </a:rPr>
              <a:t> </a:t>
            </a:r>
            <a:r>
              <a:rPr lang="ru-RU" sz="2000" dirty="0" err="1">
                <a:solidFill>
                  <a:schemeClr val="tx1"/>
                </a:solidFill>
              </a:rPr>
              <a:t>мозку</a:t>
            </a:r>
            <a:r>
              <a:rPr lang="ru-RU" sz="2000" dirty="0">
                <a:solidFill>
                  <a:schemeClr val="tx1"/>
                </a:solidFill>
              </a:rPr>
              <a:t>, </a:t>
            </a:r>
            <a:r>
              <a:rPr lang="ru-RU" sz="2000" dirty="0" err="1">
                <a:solidFill>
                  <a:schemeClr val="tx1"/>
                </a:solidFill>
              </a:rPr>
              <a:t>розрив</a:t>
            </a:r>
            <a:r>
              <a:rPr lang="ru-RU" sz="2000" dirty="0">
                <a:solidFill>
                  <a:schemeClr val="tx1"/>
                </a:solidFill>
              </a:rPr>
              <a:t> тканин і, як правило </a:t>
            </a:r>
            <a:r>
              <a:rPr lang="ru-RU" sz="2000" dirty="0" err="1">
                <a:solidFill>
                  <a:schemeClr val="tx1"/>
                </a:solidFill>
              </a:rPr>
              <a:t>крововилив</a:t>
            </a:r>
            <a:r>
              <a:rPr lang="ru-RU" sz="2000" dirty="0" smtClean="0">
                <a:solidFill>
                  <a:schemeClr val="tx1"/>
                </a:solidFill>
              </a:rPr>
              <a:t>.</a:t>
            </a:r>
            <a:br>
              <a:rPr lang="ru-RU" sz="2000" dirty="0" smtClean="0">
                <a:solidFill>
                  <a:schemeClr val="tx1"/>
                </a:solidFill>
              </a:rPr>
            </a:br>
            <a:r>
              <a:rPr lang="ru-RU" sz="2000" dirty="0">
                <a:solidFill>
                  <a:schemeClr val="tx1"/>
                </a:solidFill>
              </a:rPr>
              <a:t/>
            </a:r>
            <a:br>
              <a:rPr lang="ru-RU" sz="2000" dirty="0">
                <a:solidFill>
                  <a:schemeClr val="tx1"/>
                </a:solidFill>
              </a:rPr>
            </a:br>
            <a:r>
              <a:rPr lang="ru-RU" sz="2000" dirty="0" err="1">
                <a:solidFill>
                  <a:schemeClr val="tx1"/>
                </a:solidFill>
              </a:rPr>
              <a:t>Травматичні</a:t>
            </a:r>
            <a:r>
              <a:rPr lang="ru-RU" sz="2000" dirty="0">
                <a:solidFill>
                  <a:schemeClr val="tx1"/>
                </a:solidFill>
              </a:rPr>
              <a:t> </a:t>
            </a:r>
            <a:r>
              <a:rPr lang="ru-RU" sz="2000" dirty="0" err="1">
                <a:solidFill>
                  <a:schemeClr val="tx1"/>
                </a:solidFill>
              </a:rPr>
              <a:t>пошкодження</a:t>
            </a:r>
            <a:r>
              <a:rPr lang="ru-RU" sz="2000" dirty="0">
                <a:solidFill>
                  <a:schemeClr val="tx1"/>
                </a:solidFill>
              </a:rPr>
              <a:t> спинного </a:t>
            </a:r>
            <a:r>
              <a:rPr lang="ru-RU" sz="2000" dirty="0" err="1">
                <a:solidFill>
                  <a:schemeClr val="tx1"/>
                </a:solidFill>
              </a:rPr>
              <a:t>мозку</a:t>
            </a:r>
            <a:r>
              <a:rPr lang="ru-RU" sz="2000" dirty="0">
                <a:solidFill>
                  <a:schemeClr val="tx1"/>
                </a:solidFill>
              </a:rPr>
              <a:t> </a:t>
            </a:r>
            <a:r>
              <a:rPr lang="ru-RU" sz="2000" dirty="0" err="1">
                <a:solidFill>
                  <a:schemeClr val="tx1"/>
                </a:solidFill>
              </a:rPr>
              <a:t>під</a:t>
            </a:r>
            <a:r>
              <a:rPr lang="ru-RU" sz="2000" dirty="0">
                <a:solidFill>
                  <a:schemeClr val="tx1"/>
                </a:solidFill>
              </a:rPr>
              <a:t> час </a:t>
            </a:r>
            <a:r>
              <a:rPr lang="ru-RU" sz="2000" dirty="0" err="1">
                <a:solidFill>
                  <a:schemeClr val="tx1"/>
                </a:solidFill>
              </a:rPr>
              <a:t>пологів</a:t>
            </a:r>
            <a:r>
              <a:rPr lang="ru-RU" sz="2000" dirty="0">
                <a:solidFill>
                  <a:schemeClr val="tx1"/>
                </a:solidFill>
              </a:rPr>
              <a:t> </a:t>
            </a:r>
            <a:r>
              <a:rPr lang="ru-RU" sz="2000" dirty="0" err="1">
                <a:solidFill>
                  <a:schemeClr val="tx1"/>
                </a:solidFill>
              </a:rPr>
              <a:t>виникають</a:t>
            </a:r>
            <a:r>
              <a:rPr lang="ru-RU" sz="2000" dirty="0">
                <a:solidFill>
                  <a:schemeClr val="tx1"/>
                </a:solidFill>
              </a:rPr>
              <a:t/>
            </a:r>
            <a:br>
              <a:rPr lang="ru-RU" sz="2000" dirty="0">
                <a:solidFill>
                  <a:schemeClr val="tx1"/>
                </a:solidFill>
              </a:rPr>
            </a:br>
            <a:r>
              <a:rPr lang="ru-RU" sz="2000" dirty="0" err="1">
                <a:solidFill>
                  <a:schemeClr val="tx1"/>
                </a:solidFill>
              </a:rPr>
              <a:t>внаслідок</a:t>
            </a:r>
            <a:r>
              <a:rPr lang="ru-RU" sz="2000" dirty="0">
                <a:solidFill>
                  <a:schemeClr val="tx1"/>
                </a:solidFill>
              </a:rPr>
              <a:t> </a:t>
            </a:r>
            <a:r>
              <a:rPr lang="ru-RU" sz="2000" dirty="0" err="1">
                <a:solidFill>
                  <a:schemeClr val="tx1"/>
                </a:solidFill>
              </a:rPr>
              <a:t>його</a:t>
            </a:r>
            <a:r>
              <a:rPr lang="ru-RU" sz="2000" dirty="0">
                <a:solidFill>
                  <a:schemeClr val="tx1"/>
                </a:solidFill>
              </a:rPr>
              <a:t> </a:t>
            </a:r>
            <a:r>
              <a:rPr lang="ru-RU" sz="2000" dirty="0" err="1">
                <a:solidFill>
                  <a:schemeClr val="tx1"/>
                </a:solidFill>
              </a:rPr>
              <a:t>перерозтягнення</a:t>
            </a:r>
            <a:r>
              <a:rPr lang="ru-RU" sz="2000" dirty="0">
                <a:solidFill>
                  <a:schemeClr val="tx1"/>
                </a:solidFill>
              </a:rPr>
              <a:t> при </a:t>
            </a:r>
            <a:r>
              <a:rPr lang="ru-RU" sz="2000" dirty="0" err="1">
                <a:solidFill>
                  <a:schemeClr val="tx1"/>
                </a:solidFill>
              </a:rPr>
              <a:t>сильній</a:t>
            </a:r>
            <a:r>
              <a:rPr lang="ru-RU" sz="2000" dirty="0">
                <a:solidFill>
                  <a:schemeClr val="tx1"/>
                </a:solidFill>
              </a:rPr>
              <a:t> </a:t>
            </a:r>
            <a:r>
              <a:rPr lang="ru-RU" sz="2000" dirty="0" err="1">
                <a:solidFill>
                  <a:schemeClr val="tx1"/>
                </a:solidFill>
              </a:rPr>
              <a:t>тракції</a:t>
            </a:r>
            <a:r>
              <a:rPr lang="ru-RU" sz="2000" dirty="0">
                <a:solidFill>
                  <a:schemeClr val="tx1"/>
                </a:solidFill>
              </a:rPr>
              <a:t> за </a:t>
            </a:r>
            <a:r>
              <a:rPr lang="ru-RU" sz="2000" dirty="0" err="1">
                <a:solidFill>
                  <a:schemeClr val="tx1"/>
                </a:solidFill>
              </a:rPr>
              <a:t>тулуб</a:t>
            </a:r>
            <a:r>
              <a:rPr lang="ru-RU" sz="2000" dirty="0">
                <a:solidFill>
                  <a:schemeClr val="tx1"/>
                </a:solidFill>
              </a:rPr>
              <a:t> при </a:t>
            </a:r>
            <a:r>
              <a:rPr lang="ru-RU" sz="2000" dirty="0" err="1" smtClean="0">
                <a:solidFill>
                  <a:schemeClr val="tx1"/>
                </a:solidFill>
              </a:rPr>
              <a:t>фіксованій</a:t>
            </a:r>
            <a:r>
              <a:rPr lang="ru-RU" sz="2000" dirty="0" smtClean="0">
                <a:solidFill>
                  <a:schemeClr val="tx1"/>
                </a:solidFill>
              </a:rPr>
              <a:t> </a:t>
            </a:r>
            <a:r>
              <a:rPr lang="ru-RU" sz="2000" dirty="0" err="1" smtClean="0">
                <a:solidFill>
                  <a:schemeClr val="tx1"/>
                </a:solidFill>
              </a:rPr>
              <a:t>голові</a:t>
            </a:r>
            <a:r>
              <a:rPr lang="ru-RU" sz="2000" dirty="0">
                <a:solidFill>
                  <a:schemeClr val="tx1"/>
                </a:solidFill>
              </a:rPr>
              <a:t>. </a:t>
            </a:r>
            <a:r>
              <a:rPr lang="ru-RU" sz="2000" dirty="0" err="1">
                <a:solidFill>
                  <a:schemeClr val="tx1"/>
                </a:solidFill>
              </a:rPr>
              <a:t>Найбільш</a:t>
            </a:r>
            <a:r>
              <a:rPr lang="ru-RU" sz="2000" dirty="0">
                <a:solidFill>
                  <a:schemeClr val="tx1"/>
                </a:solidFill>
              </a:rPr>
              <a:t> часто травма спинного </a:t>
            </a:r>
            <a:r>
              <a:rPr lang="ru-RU" sz="2000" dirty="0" err="1">
                <a:solidFill>
                  <a:schemeClr val="tx1"/>
                </a:solidFill>
              </a:rPr>
              <a:t>мозку</a:t>
            </a:r>
            <a:r>
              <a:rPr lang="ru-RU" sz="2000" dirty="0">
                <a:solidFill>
                  <a:schemeClr val="tx1"/>
                </a:solidFill>
              </a:rPr>
              <a:t> </a:t>
            </a:r>
            <a:r>
              <a:rPr lang="ru-RU" sz="2000" dirty="0" err="1">
                <a:solidFill>
                  <a:schemeClr val="tx1"/>
                </a:solidFill>
              </a:rPr>
              <a:t>спостерігається</a:t>
            </a:r>
            <a:r>
              <a:rPr lang="ru-RU" sz="2000" dirty="0">
                <a:solidFill>
                  <a:schemeClr val="tx1"/>
                </a:solidFill>
              </a:rPr>
              <a:t> при </a:t>
            </a:r>
            <a:r>
              <a:rPr lang="ru-RU" sz="2000" dirty="0" err="1" smtClean="0">
                <a:solidFill>
                  <a:schemeClr val="tx1"/>
                </a:solidFill>
              </a:rPr>
              <a:t>сідничному</a:t>
            </a:r>
            <a:r>
              <a:rPr lang="ru-RU" sz="2000" dirty="0" smtClean="0">
                <a:solidFill>
                  <a:schemeClr val="tx1"/>
                </a:solidFill>
              </a:rPr>
              <a:t> </a:t>
            </a:r>
            <a:r>
              <a:rPr lang="ru-RU" sz="2000" dirty="0" err="1" smtClean="0">
                <a:solidFill>
                  <a:schemeClr val="tx1"/>
                </a:solidFill>
              </a:rPr>
              <a:t>передлежанні</a:t>
            </a:r>
            <a:r>
              <a:rPr lang="ru-RU" sz="2000" dirty="0" smtClean="0">
                <a:solidFill>
                  <a:schemeClr val="tx1"/>
                </a:solidFill>
              </a:rPr>
              <a:t> </a:t>
            </a:r>
            <a:r>
              <a:rPr lang="ru-RU" sz="2000" dirty="0">
                <a:solidFill>
                  <a:schemeClr val="tx1"/>
                </a:solidFill>
              </a:rPr>
              <a:t>і </a:t>
            </a:r>
            <a:r>
              <a:rPr lang="ru-RU" sz="2000" dirty="0" err="1">
                <a:solidFill>
                  <a:schemeClr val="tx1"/>
                </a:solidFill>
              </a:rPr>
              <a:t>передлежанні</a:t>
            </a:r>
            <a:r>
              <a:rPr lang="ru-RU" sz="2000" dirty="0">
                <a:solidFill>
                  <a:schemeClr val="tx1"/>
                </a:solidFill>
              </a:rPr>
              <a:t> ногами вперед.</a:t>
            </a:r>
          </a:p>
        </p:txBody>
      </p:sp>
      <p:sp>
        <p:nvSpPr>
          <p:cNvPr id="3" name="Text Placeholder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732158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dirty="0" smtClean="0">
                <a:solidFill>
                  <a:srgbClr val="002060"/>
                </a:solidFill>
              </a:rPr>
              <a:t>Зміст:</a:t>
            </a:r>
            <a:endParaRPr lang="ru-RU" sz="3200" dirty="0">
              <a:solidFill>
                <a:srgbClr val="002060"/>
              </a:solidFill>
            </a:endParaRPr>
          </a:p>
        </p:txBody>
      </p:sp>
      <p:sp>
        <p:nvSpPr>
          <p:cNvPr id="3" name="Объект 2"/>
          <p:cNvSpPr>
            <a:spLocks noGrp="1"/>
          </p:cNvSpPr>
          <p:nvPr>
            <p:ph idx="1"/>
          </p:nvPr>
        </p:nvSpPr>
        <p:spPr/>
        <p:txBody>
          <a:bodyPr/>
          <a:lstStyle/>
          <a:p>
            <a:r>
              <a:rPr lang="ru-RU" dirty="0" smtClean="0"/>
              <a:t>1</a:t>
            </a:r>
            <a:r>
              <a:rPr lang="ru-RU" dirty="0"/>
              <a:t>. Анатомо-</a:t>
            </a:r>
            <a:r>
              <a:rPr lang="ru-RU" dirty="0" err="1"/>
              <a:t>фізіологічна</a:t>
            </a:r>
            <a:r>
              <a:rPr lang="ru-RU" dirty="0"/>
              <a:t> характеристика </a:t>
            </a:r>
            <a:r>
              <a:rPr lang="ru-RU" dirty="0" err="1"/>
              <a:t>недоношених</a:t>
            </a:r>
            <a:r>
              <a:rPr lang="ru-RU" dirty="0"/>
              <a:t> </a:t>
            </a:r>
            <a:r>
              <a:rPr lang="ru-RU" dirty="0" err="1"/>
              <a:t>дітей</a:t>
            </a:r>
            <a:r>
              <a:rPr lang="ru-RU" dirty="0"/>
              <a:t>.</a:t>
            </a:r>
          </a:p>
          <a:p>
            <a:r>
              <a:rPr lang="ru-RU" dirty="0"/>
              <a:t>2. </a:t>
            </a:r>
            <a:r>
              <a:rPr lang="ru-RU" dirty="0" err="1"/>
              <a:t>Родові</a:t>
            </a:r>
            <a:r>
              <a:rPr lang="ru-RU" dirty="0"/>
              <a:t> </a:t>
            </a:r>
            <a:r>
              <a:rPr lang="ru-RU" dirty="0" err="1"/>
              <a:t>травми</a:t>
            </a:r>
            <a:r>
              <a:rPr lang="ru-RU" dirty="0"/>
              <a:t>: </a:t>
            </a:r>
            <a:r>
              <a:rPr lang="ru-RU" dirty="0" err="1"/>
              <a:t>види</a:t>
            </a:r>
            <a:r>
              <a:rPr lang="ru-RU" dirty="0"/>
              <a:t>, характеристика.</a:t>
            </a:r>
          </a:p>
          <a:p>
            <a:r>
              <a:rPr lang="ru-RU" dirty="0"/>
              <a:t>3. Характеристика </a:t>
            </a:r>
            <a:r>
              <a:rPr lang="ru-RU" dirty="0" err="1"/>
              <a:t>основних</a:t>
            </a:r>
            <a:r>
              <a:rPr lang="ru-RU" dirty="0"/>
              <a:t> </a:t>
            </a:r>
            <a:r>
              <a:rPr lang="ru-RU" dirty="0" err="1"/>
              <a:t>заходів</a:t>
            </a:r>
            <a:r>
              <a:rPr lang="ru-RU" dirty="0"/>
              <a:t> </a:t>
            </a:r>
            <a:r>
              <a:rPr lang="ru-RU" dirty="0" err="1"/>
              <a:t>фізичної</a:t>
            </a:r>
            <a:r>
              <a:rPr lang="ru-RU" dirty="0"/>
              <a:t> </a:t>
            </a:r>
            <a:r>
              <a:rPr lang="ru-RU" dirty="0" err="1"/>
              <a:t>реабілітації</a:t>
            </a:r>
            <a:r>
              <a:rPr lang="ru-RU" dirty="0"/>
              <a:t> </a:t>
            </a:r>
            <a:r>
              <a:rPr lang="ru-RU" dirty="0" err="1"/>
              <a:t>недоношених</a:t>
            </a:r>
            <a:endParaRPr lang="ru-RU" dirty="0"/>
          </a:p>
          <a:p>
            <a:pPr marL="0" indent="0">
              <a:buNone/>
            </a:pPr>
            <a:r>
              <a:rPr lang="ru-RU" dirty="0" smtClean="0"/>
              <a:t>      </a:t>
            </a:r>
            <a:r>
              <a:rPr lang="ru-RU" dirty="0" err="1" smtClean="0"/>
              <a:t>дітей</a:t>
            </a:r>
            <a:r>
              <a:rPr lang="ru-RU" dirty="0" smtClean="0"/>
              <a:t> </a:t>
            </a:r>
            <a:r>
              <a:rPr lang="ru-RU" dirty="0"/>
              <a:t>та </a:t>
            </a:r>
            <a:r>
              <a:rPr lang="ru-RU" dirty="0" err="1"/>
              <a:t>дітей</a:t>
            </a:r>
            <a:r>
              <a:rPr lang="ru-RU" dirty="0"/>
              <a:t> з </a:t>
            </a:r>
            <a:r>
              <a:rPr lang="ru-RU" dirty="0" err="1"/>
              <a:t>родовими</a:t>
            </a:r>
            <a:r>
              <a:rPr lang="ru-RU" dirty="0"/>
              <a:t> травмами.</a:t>
            </a:r>
            <a:endParaRPr lang="uk-UA" dirty="0" smtClean="0"/>
          </a:p>
          <a:p>
            <a:endParaRPr lang="uk-UA" dirty="0" smtClean="0"/>
          </a:p>
          <a:p>
            <a:endParaRPr lang="ru-RU" dirty="0"/>
          </a:p>
        </p:txBody>
      </p:sp>
    </p:spTree>
    <p:extLst>
      <p:ext uri="{BB962C8B-B14F-4D97-AF65-F5344CB8AC3E}">
        <p14:creationId xmlns:p14="http://schemas.microsoft.com/office/powerpoint/2010/main" val="23022819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err="1">
                <a:solidFill>
                  <a:schemeClr val="tx1"/>
                </a:solidFill>
              </a:rPr>
              <a:t>Родові</a:t>
            </a:r>
            <a:r>
              <a:rPr lang="ru-RU" sz="2000" dirty="0">
                <a:solidFill>
                  <a:schemeClr val="tx1"/>
                </a:solidFill>
              </a:rPr>
              <a:t> </a:t>
            </a:r>
            <a:r>
              <a:rPr lang="ru-RU" sz="2000" dirty="0" err="1">
                <a:solidFill>
                  <a:schemeClr val="tx1"/>
                </a:solidFill>
              </a:rPr>
              <a:t>травми</a:t>
            </a:r>
            <a:r>
              <a:rPr lang="ru-RU" sz="2000" dirty="0">
                <a:solidFill>
                  <a:schemeClr val="tx1"/>
                </a:solidFill>
              </a:rPr>
              <a:t> </a:t>
            </a:r>
            <a:r>
              <a:rPr lang="ru-RU" sz="2000" dirty="0" err="1">
                <a:solidFill>
                  <a:schemeClr val="tx1"/>
                </a:solidFill>
              </a:rPr>
              <a:t>внутрішніх</a:t>
            </a:r>
            <a:r>
              <a:rPr lang="ru-RU" sz="2000" dirty="0">
                <a:solidFill>
                  <a:schemeClr val="tx1"/>
                </a:solidFill>
              </a:rPr>
              <a:t> </a:t>
            </a:r>
            <a:r>
              <a:rPr lang="ru-RU" sz="2000" dirty="0" err="1">
                <a:solidFill>
                  <a:schemeClr val="tx1"/>
                </a:solidFill>
              </a:rPr>
              <a:t>органів</a:t>
            </a:r>
            <a:r>
              <a:rPr lang="ru-RU" sz="2000" dirty="0">
                <a:solidFill>
                  <a:schemeClr val="tx1"/>
                </a:solidFill>
              </a:rPr>
              <a:t> </a:t>
            </a:r>
            <a:r>
              <a:rPr lang="ru-RU" sz="2000" dirty="0" err="1">
                <a:solidFill>
                  <a:schemeClr val="tx1"/>
                </a:solidFill>
              </a:rPr>
              <a:t>зустрічаються</a:t>
            </a:r>
            <a:r>
              <a:rPr lang="ru-RU" sz="2000" dirty="0">
                <a:solidFill>
                  <a:schemeClr val="tx1"/>
                </a:solidFill>
              </a:rPr>
              <a:t> </a:t>
            </a:r>
            <a:r>
              <a:rPr lang="ru-RU" sz="2000" dirty="0" err="1">
                <a:solidFill>
                  <a:schemeClr val="tx1"/>
                </a:solidFill>
              </a:rPr>
              <a:t>рідко</a:t>
            </a:r>
            <a:r>
              <a:rPr lang="ru-RU" sz="2000" dirty="0">
                <a:solidFill>
                  <a:schemeClr val="tx1"/>
                </a:solidFill>
              </a:rPr>
              <a:t>. До них </a:t>
            </a:r>
            <a:r>
              <a:rPr lang="ru-RU" sz="2000" dirty="0" err="1">
                <a:solidFill>
                  <a:schemeClr val="tx1"/>
                </a:solidFill>
              </a:rPr>
              <a:t>можна</a:t>
            </a:r>
            <a:r>
              <a:rPr lang="ru-RU" sz="2000" dirty="0">
                <a:solidFill>
                  <a:schemeClr val="tx1"/>
                </a:solidFill>
              </a:rPr>
              <a:t/>
            </a:r>
            <a:br>
              <a:rPr lang="ru-RU" sz="2000" dirty="0">
                <a:solidFill>
                  <a:schemeClr val="tx1"/>
                </a:solidFill>
              </a:rPr>
            </a:br>
            <a:r>
              <a:rPr lang="ru-RU" sz="2000" dirty="0" err="1">
                <a:solidFill>
                  <a:schemeClr val="tx1"/>
                </a:solidFill>
              </a:rPr>
              <a:t>віднести</a:t>
            </a:r>
            <a:r>
              <a:rPr lang="ru-RU" sz="2000" dirty="0" smtClean="0">
                <a:solidFill>
                  <a:schemeClr val="tx1"/>
                </a:solidFill>
              </a:rPr>
              <a:t>:</a:t>
            </a:r>
            <a:br>
              <a:rPr lang="ru-RU" sz="2000" dirty="0" smtClean="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 </a:t>
            </a:r>
            <a:r>
              <a:rPr lang="ru-RU" sz="2000" dirty="0" err="1">
                <a:solidFill>
                  <a:schemeClr val="tx1"/>
                </a:solidFill>
              </a:rPr>
              <a:t>розрив</a:t>
            </a:r>
            <a:r>
              <a:rPr lang="ru-RU" sz="2000" dirty="0">
                <a:solidFill>
                  <a:schemeClr val="tx1"/>
                </a:solidFill>
              </a:rPr>
              <a:t> </a:t>
            </a:r>
            <a:r>
              <a:rPr lang="ru-RU" sz="2000" dirty="0" err="1">
                <a:solidFill>
                  <a:schemeClr val="tx1"/>
                </a:solidFill>
              </a:rPr>
              <a:t>збільшеної</a:t>
            </a:r>
            <a:r>
              <a:rPr lang="ru-RU" sz="2000" dirty="0">
                <a:solidFill>
                  <a:schemeClr val="tx1"/>
                </a:solidFill>
              </a:rPr>
              <a:t> </a:t>
            </a:r>
            <a:r>
              <a:rPr lang="ru-RU" sz="2000" dirty="0" err="1">
                <a:solidFill>
                  <a:schemeClr val="tx1"/>
                </a:solidFill>
              </a:rPr>
              <a:t>селезінки</a:t>
            </a:r>
            <a:r>
              <a:rPr lang="ru-RU" sz="2000" dirty="0">
                <a:solidFill>
                  <a:schemeClr val="tx1"/>
                </a:solidFill>
              </a:rPr>
              <a:t> (</a:t>
            </a:r>
            <a:r>
              <a:rPr lang="ru-RU" sz="2000" dirty="0" err="1">
                <a:solidFill>
                  <a:schemeClr val="tx1"/>
                </a:solidFill>
              </a:rPr>
              <a:t>наприклад</a:t>
            </a:r>
            <a:r>
              <a:rPr lang="ru-RU" sz="2000" dirty="0">
                <a:solidFill>
                  <a:schemeClr val="tx1"/>
                </a:solidFill>
              </a:rPr>
              <a:t>, при </a:t>
            </a:r>
            <a:r>
              <a:rPr lang="ru-RU" sz="2000" dirty="0" err="1">
                <a:solidFill>
                  <a:schemeClr val="tx1"/>
                </a:solidFill>
              </a:rPr>
              <a:t>гемолітичній</a:t>
            </a:r>
            <a:r>
              <a:rPr lang="ru-RU" sz="2000" dirty="0">
                <a:solidFill>
                  <a:schemeClr val="tx1"/>
                </a:solidFill>
              </a:rPr>
              <a:t/>
            </a:r>
            <a:br>
              <a:rPr lang="ru-RU" sz="2000" dirty="0">
                <a:solidFill>
                  <a:schemeClr val="tx1"/>
                </a:solidFill>
              </a:rPr>
            </a:br>
            <a:r>
              <a:rPr lang="ru-RU" sz="2000" dirty="0" err="1">
                <a:solidFill>
                  <a:schemeClr val="tx1"/>
                </a:solidFill>
              </a:rPr>
              <a:t>хворобі</a:t>
            </a:r>
            <a:r>
              <a:rPr lang="ru-RU" sz="2000" dirty="0">
                <a:solidFill>
                  <a:schemeClr val="tx1"/>
                </a:solidFill>
              </a:rPr>
              <a:t> </a:t>
            </a:r>
            <a:r>
              <a:rPr lang="ru-RU" sz="2000" dirty="0" err="1">
                <a:solidFill>
                  <a:schemeClr val="tx1"/>
                </a:solidFill>
              </a:rPr>
              <a:t>новонароджених</a:t>
            </a:r>
            <a:r>
              <a:rPr lang="ru-RU" sz="2000" dirty="0" smtClean="0">
                <a:solidFill>
                  <a:schemeClr val="tx1"/>
                </a:solidFill>
              </a:rPr>
              <a:t>), </a:t>
            </a:r>
            <a:br>
              <a:rPr lang="ru-RU" sz="2000" dirty="0" smtClean="0">
                <a:solidFill>
                  <a:schemeClr val="tx1"/>
                </a:solidFill>
              </a:rPr>
            </a:br>
            <a:r>
              <a:rPr lang="ru-RU" sz="2000" dirty="0" smtClean="0">
                <a:solidFill>
                  <a:schemeClr val="tx1"/>
                </a:solidFill>
              </a:rPr>
              <a:t> </a:t>
            </a:r>
            <a:r>
              <a:rPr lang="ru-RU" sz="2000" dirty="0" err="1">
                <a:solidFill>
                  <a:schemeClr val="tx1"/>
                </a:solidFill>
              </a:rPr>
              <a:t>розрив</a:t>
            </a:r>
            <a:r>
              <a:rPr lang="ru-RU" sz="2000" dirty="0">
                <a:solidFill>
                  <a:schemeClr val="tx1"/>
                </a:solidFill>
              </a:rPr>
              <a:t> </a:t>
            </a:r>
            <a:r>
              <a:rPr lang="ru-RU" sz="2000" dirty="0" err="1">
                <a:solidFill>
                  <a:schemeClr val="tx1"/>
                </a:solidFill>
              </a:rPr>
              <a:t>шлунку</a:t>
            </a:r>
            <a:r>
              <a:rPr lang="ru-RU" sz="2000" dirty="0">
                <a:solidFill>
                  <a:schemeClr val="tx1"/>
                </a:solidFill>
              </a:rPr>
              <a:t/>
            </a:r>
            <a:br>
              <a:rPr lang="ru-RU" sz="2000" dirty="0">
                <a:solidFill>
                  <a:schemeClr val="tx1"/>
                </a:solidFill>
              </a:rPr>
            </a:br>
            <a:r>
              <a:rPr lang="ru-RU" sz="2000" dirty="0">
                <a:solidFill>
                  <a:schemeClr val="tx1"/>
                </a:solidFill>
              </a:rPr>
              <a:t> </a:t>
            </a:r>
            <a:r>
              <a:rPr lang="ru-RU" sz="2000" dirty="0" err="1">
                <a:solidFill>
                  <a:schemeClr val="tx1"/>
                </a:solidFill>
              </a:rPr>
              <a:t>Підкапсульні</a:t>
            </a:r>
            <a:r>
              <a:rPr lang="ru-RU" sz="2000" dirty="0">
                <a:solidFill>
                  <a:schemeClr val="tx1"/>
                </a:solidFill>
              </a:rPr>
              <a:t> </a:t>
            </a:r>
            <a:r>
              <a:rPr lang="ru-RU" sz="2000" dirty="0" err="1">
                <a:solidFill>
                  <a:schemeClr val="tx1"/>
                </a:solidFill>
              </a:rPr>
              <a:t>гематоми</a:t>
            </a:r>
            <a:r>
              <a:rPr lang="ru-RU" sz="2000" dirty="0">
                <a:solidFill>
                  <a:schemeClr val="tx1"/>
                </a:solidFill>
              </a:rPr>
              <a:t> </a:t>
            </a:r>
            <a:r>
              <a:rPr lang="ru-RU" sz="2000" dirty="0" err="1">
                <a:solidFill>
                  <a:schemeClr val="tx1"/>
                </a:solidFill>
              </a:rPr>
              <a:t>печінки</a:t>
            </a:r>
            <a:r>
              <a:rPr lang="ru-RU" sz="2000" dirty="0">
                <a:solidFill>
                  <a:schemeClr val="tx1"/>
                </a:solidFill>
              </a:rPr>
              <a:t> і </a:t>
            </a:r>
            <a:r>
              <a:rPr lang="ru-RU" sz="2000" dirty="0" err="1">
                <a:solidFill>
                  <a:schemeClr val="tx1"/>
                </a:solidFill>
              </a:rPr>
              <a:t>селезінки</a:t>
            </a:r>
            <a:r>
              <a:rPr lang="ru-RU" sz="2000" dirty="0">
                <a:solidFill>
                  <a:schemeClr val="tx1"/>
                </a:solidFill>
              </a:rPr>
              <a:t>, </a:t>
            </a:r>
            <a:r>
              <a:rPr lang="ru-RU" sz="2000" dirty="0" err="1">
                <a:solidFill>
                  <a:schemeClr val="tx1"/>
                </a:solidFill>
              </a:rPr>
              <a:t>що</a:t>
            </a:r>
            <a:r>
              <a:rPr lang="ru-RU" sz="2000" dirty="0">
                <a:solidFill>
                  <a:schemeClr val="tx1"/>
                </a:solidFill>
              </a:rPr>
              <a:t> </a:t>
            </a:r>
            <a:r>
              <a:rPr lang="ru-RU" sz="2000" dirty="0" err="1" smtClean="0">
                <a:solidFill>
                  <a:schemeClr val="tx1"/>
                </a:solidFill>
              </a:rPr>
              <a:t>іноді</a:t>
            </a:r>
            <a:r>
              <a:rPr lang="ru-RU" sz="2000" dirty="0" smtClean="0">
                <a:solidFill>
                  <a:schemeClr val="tx1"/>
                </a:solidFill>
              </a:rPr>
              <a:t/>
            </a:r>
            <a:br>
              <a:rPr lang="ru-RU" sz="2000" dirty="0" smtClean="0">
                <a:solidFill>
                  <a:schemeClr val="tx1"/>
                </a:solidFill>
              </a:rPr>
            </a:br>
            <a:r>
              <a:rPr lang="ru-RU" sz="2000" dirty="0" err="1" smtClean="0">
                <a:solidFill>
                  <a:schemeClr val="tx1"/>
                </a:solidFill>
              </a:rPr>
              <a:t>супроводжуються</a:t>
            </a:r>
            <a:r>
              <a:rPr lang="ru-RU" sz="2000" dirty="0" smtClean="0">
                <a:solidFill>
                  <a:schemeClr val="tx1"/>
                </a:solidFill>
              </a:rPr>
              <a:t> </a:t>
            </a:r>
            <a:r>
              <a:rPr lang="ru-RU" sz="2000" dirty="0">
                <a:solidFill>
                  <a:schemeClr val="tx1"/>
                </a:solidFill>
              </a:rPr>
              <a:t>некрозом і </a:t>
            </a:r>
            <a:r>
              <a:rPr lang="ru-RU" sz="2000" dirty="0" err="1">
                <a:solidFill>
                  <a:schemeClr val="tx1"/>
                </a:solidFill>
              </a:rPr>
              <a:t>розривом</a:t>
            </a:r>
            <a:r>
              <a:rPr lang="ru-RU" sz="2000" dirty="0">
                <a:solidFill>
                  <a:schemeClr val="tx1"/>
                </a:solidFill>
              </a:rPr>
              <a:t> </a:t>
            </a:r>
            <a:r>
              <a:rPr lang="ru-RU" sz="2000" dirty="0" err="1">
                <a:solidFill>
                  <a:schemeClr val="tx1"/>
                </a:solidFill>
              </a:rPr>
              <a:t>капсули</a:t>
            </a:r>
            <a:r>
              <a:rPr lang="ru-RU" sz="2000" dirty="0">
                <a:solidFill>
                  <a:schemeClr val="tx1"/>
                </a:solidFill>
              </a:rPr>
              <a:t> і</a:t>
            </a:r>
            <a:br>
              <a:rPr lang="ru-RU" sz="2000" dirty="0">
                <a:solidFill>
                  <a:schemeClr val="tx1"/>
                </a:solidFill>
              </a:rPr>
            </a:br>
            <a:r>
              <a:rPr lang="ru-RU" sz="2000" dirty="0" err="1">
                <a:solidFill>
                  <a:schemeClr val="tx1"/>
                </a:solidFill>
              </a:rPr>
              <a:t>внутрішньоочеревинною</a:t>
            </a:r>
            <a:r>
              <a:rPr lang="ru-RU" sz="2000" dirty="0">
                <a:solidFill>
                  <a:schemeClr val="tx1"/>
                </a:solidFill>
              </a:rPr>
              <a:t> </a:t>
            </a:r>
            <a:r>
              <a:rPr lang="ru-RU" sz="2000" dirty="0" err="1">
                <a:solidFill>
                  <a:schemeClr val="tx1"/>
                </a:solidFill>
              </a:rPr>
              <a:t>кровотечею</a:t>
            </a:r>
            <a:r>
              <a:rPr lang="ru-RU" sz="2000" dirty="0">
                <a:solidFill>
                  <a:schemeClr val="tx1"/>
                </a:solidFill>
              </a:rPr>
              <a:t>, </a:t>
            </a:r>
            <a:r>
              <a:rPr lang="ru-RU" sz="2000" dirty="0" err="1">
                <a:solidFill>
                  <a:schemeClr val="tx1"/>
                </a:solidFill>
              </a:rPr>
              <a:t>розвиваються</a:t>
            </a:r>
            <a:r>
              <a:rPr lang="ru-RU" sz="2000" dirty="0">
                <a:solidFill>
                  <a:schemeClr val="tx1"/>
                </a:solidFill>
              </a:rPr>
              <a:t> у </a:t>
            </a:r>
            <a:r>
              <a:rPr lang="ru-RU" sz="2000" dirty="0" err="1">
                <a:solidFill>
                  <a:schemeClr val="tx1"/>
                </a:solidFill>
              </a:rPr>
              <a:t>крупних</a:t>
            </a:r>
            <a:r>
              <a:rPr lang="ru-RU" sz="2000" dirty="0">
                <a:solidFill>
                  <a:schemeClr val="tx1"/>
                </a:solidFill>
              </a:rPr>
              <a:t> </a:t>
            </a:r>
            <a:br>
              <a:rPr lang="ru-RU" sz="2000" dirty="0">
                <a:solidFill>
                  <a:schemeClr val="tx1"/>
                </a:solidFill>
              </a:rPr>
            </a:br>
            <a:r>
              <a:rPr lang="ru-RU" sz="2000" dirty="0" err="1">
                <a:solidFill>
                  <a:schemeClr val="tx1"/>
                </a:solidFill>
              </a:rPr>
              <a:t>дітей</a:t>
            </a:r>
            <a:r>
              <a:rPr lang="ru-RU" sz="2000" dirty="0">
                <a:solidFill>
                  <a:schemeClr val="tx1"/>
                </a:solidFill>
              </a:rPr>
              <a:t> на </a:t>
            </a:r>
            <a:r>
              <a:rPr lang="ru-RU" sz="2000" dirty="0" err="1">
                <a:solidFill>
                  <a:schemeClr val="tx1"/>
                </a:solidFill>
              </a:rPr>
              <a:t>фоні</a:t>
            </a:r>
            <a:r>
              <a:rPr lang="ru-RU" sz="2000" dirty="0">
                <a:solidFill>
                  <a:schemeClr val="tx1"/>
                </a:solidFill>
              </a:rPr>
              <a:t> </a:t>
            </a:r>
            <a:r>
              <a:rPr lang="ru-RU" sz="2000" dirty="0" err="1">
                <a:solidFill>
                  <a:schemeClr val="tx1"/>
                </a:solidFill>
              </a:rPr>
              <a:t>асфіксії</a:t>
            </a:r>
            <a:r>
              <a:rPr lang="ru-RU" sz="2000" dirty="0">
                <a:solidFill>
                  <a:schemeClr val="tx1"/>
                </a:solidFill>
              </a:rPr>
              <a:t> і часто </a:t>
            </a:r>
            <a:r>
              <a:rPr lang="ru-RU" sz="2000" dirty="0" err="1">
                <a:solidFill>
                  <a:schemeClr val="tx1"/>
                </a:solidFill>
              </a:rPr>
              <a:t>поєднуються</a:t>
            </a:r>
            <a:r>
              <a:rPr lang="ru-RU" sz="2000" dirty="0">
                <a:solidFill>
                  <a:schemeClr val="tx1"/>
                </a:solidFill>
              </a:rPr>
              <a:t> з </a:t>
            </a:r>
            <a:r>
              <a:rPr lang="ru-RU" sz="2000" dirty="0" err="1">
                <a:solidFill>
                  <a:schemeClr val="tx1"/>
                </a:solidFill>
              </a:rPr>
              <a:t>внутрічерепними</a:t>
            </a:r>
            <a:r>
              <a:rPr lang="ru-RU" sz="2000" dirty="0">
                <a:solidFill>
                  <a:schemeClr val="tx1"/>
                </a:solidFill>
              </a:rPr>
              <a:t/>
            </a:r>
            <a:br>
              <a:rPr lang="ru-RU" sz="2000" dirty="0">
                <a:solidFill>
                  <a:schemeClr val="tx1"/>
                </a:solidFill>
              </a:rPr>
            </a:br>
            <a:r>
              <a:rPr lang="ru-RU" sz="2000" dirty="0" err="1">
                <a:solidFill>
                  <a:schemeClr val="tx1"/>
                </a:solidFill>
              </a:rPr>
              <a:t>родовими</a:t>
            </a:r>
            <a:r>
              <a:rPr lang="ru-RU" sz="2000" dirty="0">
                <a:solidFill>
                  <a:schemeClr val="tx1"/>
                </a:solidFill>
              </a:rPr>
              <a:t> травмами.</a:t>
            </a:r>
            <a:br>
              <a:rPr lang="ru-RU" sz="2000" dirty="0">
                <a:solidFill>
                  <a:schemeClr val="tx1"/>
                </a:solidFill>
              </a:rPr>
            </a:br>
            <a:r>
              <a:rPr lang="ru-RU" sz="2000" dirty="0">
                <a:solidFill>
                  <a:schemeClr val="tx1"/>
                </a:solidFill>
              </a:rPr>
              <a:t> </a:t>
            </a:r>
            <a:r>
              <a:rPr lang="ru-RU" sz="2000" dirty="0" err="1">
                <a:solidFill>
                  <a:schemeClr val="tx1"/>
                </a:solidFill>
              </a:rPr>
              <a:t>Крововилив</a:t>
            </a:r>
            <a:r>
              <a:rPr lang="ru-RU" sz="2000" dirty="0">
                <a:solidFill>
                  <a:schemeClr val="tx1"/>
                </a:solidFill>
              </a:rPr>
              <a:t> в </a:t>
            </a:r>
            <a:r>
              <a:rPr lang="ru-RU" sz="2000" dirty="0" err="1">
                <a:solidFill>
                  <a:schemeClr val="tx1"/>
                </a:solidFill>
              </a:rPr>
              <a:t>наднирки</a:t>
            </a:r>
            <a:r>
              <a:rPr lang="ru-RU" sz="2000" dirty="0">
                <a:solidFill>
                  <a:schemeClr val="tx1"/>
                </a:solidFill>
              </a:rPr>
              <a:t>. </a:t>
            </a:r>
          </a:p>
        </p:txBody>
      </p:sp>
    </p:spTree>
    <p:extLst>
      <p:ext uri="{BB962C8B-B14F-4D97-AF65-F5344CB8AC3E}">
        <p14:creationId xmlns:p14="http://schemas.microsoft.com/office/powerpoint/2010/main" val="4292576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solidFill>
                  <a:srgbClr val="FF0000"/>
                </a:solidFill>
              </a:rPr>
              <a:t>Характеристика </a:t>
            </a:r>
            <a:r>
              <a:rPr lang="ru-RU" dirty="0" err="1">
                <a:solidFill>
                  <a:srgbClr val="FF0000"/>
                </a:solidFill>
              </a:rPr>
              <a:t>основних</a:t>
            </a:r>
            <a:r>
              <a:rPr lang="ru-RU" dirty="0">
                <a:solidFill>
                  <a:srgbClr val="FF0000"/>
                </a:solidFill>
              </a:rPr>
              <a:t> </a:t>
            </a:r>
            <a:r>
              <a:rPr lang="ru-RU" dirty="0" err="1">
                <a:solidFill>
                  <a:srgbClr val="FF0000"/>
                </a:solidFill>
              </a:rPr>
              <a:t>заходів</a:t>
            </a:r>
            <a:r>
              <a:rPr lang="ru-RU" dirty="0">
                <a:solidFill>
                  <a:srgbClr val="FF0000"/>
                </a:solidFill>
              </a:rPr>
              <a:t> </a:t>
            </a:r>
            <a:r>
              <a:rPr lang="ru-RU" dirty="0" err="1">
                <a:solidFill>
                  <a:srgbClr val="FF0000"/>
                </a:solidFill>
              </a:rPr>
              <a:t>фізичної</a:t>
            </a:r>
            <a:r>
              <a:rPr lang="ru-RU" dirty="0">
                <a:solidFill>
                  <a:srgbClr val="FF0000"/>
                </a:solidFill>
              </a:rPr>
              <a:t> </a:t>
            </a:r>
            <a:r>
              <a:rPr lang="ru-RU" dirty="0" err="1">
                <a:solidFill>
                  <a:srgbClr val="FF0000"/>
                </a:solidFill>
              </a:rPr>
              <a:t>реабілітації</a:t>
            </a:r>
            <a:r>
              <a:rPr lang="ru-RU" dirty="0">
                <a:solidFill>
                  <a:srgbClr val="FF0000"/>
                </a:solidFill>
              </a:rPr>
              <a:t> у </a:t>
            </a:r>
            <a:r>
              <a:rPr lang="ru-RU" dirty="0" err="1">
                <a:solidFill>
                  <a:srgbClr val="FF0000"/>
                </a:solidFill>
              </a:rPr>
              <a:t>роботі</a:t>
            </a:r>
            <a:r>
              <a:rPr lang="ru-RU" dirty="0">
                <a:solidFill>
                  <a:srgbClr val="FF0000"/>
                </a:solidFill>
              </a:rPr>
              <a:t> з</a:t>
            </a:r>
            <a:br>
              <a:rPr lang="ru-RU" dirty="0">
                <a:solidFill>
                  <a:srgbClr val="FF0000"/>
                </a:solidFill>
              </a:rPr>
            </a:br>
            <a:r>
              <a:rPr lang="ru-RU" dirty="0" err="1">
                <a:solidFill>
                  <a:srgbClr val="FF0000"/>
                </a:solidFill>
              </a:rPr>
              <a:t>недоношеними</a:t>
            </a:r>
            <a:r>
              <a:rPr lang="ru-RU" dirty="0">
                <a:solidFill>
                  <a:srgbClr val="FF0000"/>
                </a:solidFill>
              </a:rPr>
              <a:t> </a:t>
            </a:r>
            <a:r>
              <a:rPr lang="ru-RU" dirty="0" err="1">
                <a:solidFill>
                  <a:srgbClr val="FF0000"/>
                </a:solidFill>
              </a:rPr>
              <a:t>дітьми</a:t>
            </a:r>
            <a:r>
              <a:rPr lang="ru-RU" dirty="0">
                <a:solidFill>
                  <a:srgbClr val="FF0000"/>
                </a:solidFill>
              </a:rPr>
              <a:t> та </a:t>
            </a:r>
            <a:r>
              <a:rPr lang="ru-RU" dirty="0" err="1">
                <a:solidFill>
                  <a:srgbClr val="FF0000"/>
                </a:solidFill>
              </a:rPr>
              <a:t>дітьми</a:t>
            </a:r>
            <a:r>
              <a:rPr lang="ru-RU" dirty="0">
                <a:solidFill>
                  <a:srgbClr val="FF0000"/>
                </a:solidFill>
              </a:rPr>
              <a:t> з </a:t>
            </a:r>
            <a:r>
              <a:rPr lang="ru-RU" dirty="0" err="1">
                <a:solidFill>
                  <a:srgbClr val="FF0000"/>
                </a:solidFill>
              </a:rPr>
              <a:t>пологовими</a:t>
            </a:r>
            <a:r>
              <a:rPr lang="ru-RU" dirty="0">
                <a:solidFill>
                  <a:srgbClr val="FF0000"/>
                </a:solidFill>
              </a:rPr>
              <a:t> травмами.</a:t>
            </a:r>
          </a:p>
        </p:txBody>
      </p:sp>
    </p:spTree>
    <p:extLst>
      <p:ext uri="{BB962C8B-B14F-4D97-AF65-F5344CB8AC3E}">
        <p14:creationId xmlns:p14="http://schemas.microsoft.com/office/powerpoint/2010/main" val="1943480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836024"/>
            <a:ext cx="8596668" cy="3691426"/>
          </a:xfrm>
        </p:spPr>
        <p:txBody>
          <a:bodyPr>
            <a:noAutofit/>
          </a:bodyPr>
          <a:lstStyle/>
          <a:p>
            <a:r>
              <a:rPr lang="ru-RU" sz="1800" dirty="0" smtClean="0">
                <a:solidFill>
                  <a:srgbClr val="FF0000"/>
                </a:solidFill>
              </a:rPr>
              <a:t/>
            </a:r>
            <a:br>
              <a:rPr lang="ru-RU" sz="1800" dirty="0" smtClean="0">
                <a:solidFill>
                  <a:srgbClr val="FF0000"/>
                </a:solidFill>
              </a:rPr>
            </a:br>
            <a:r>
              <a:rPr lang="ru-RU" sz="1800" dirty="0">
                <a:solidFill>
                  <a:srgbClr val="FF0000"/>
                </a:solidFill>
              </a:rPr>
              <a:t/>
            </a:r>
            <a:br>
              <a:rPr lang="ru-RU" sz="1800" dirty="0">
                <a:solidFill>
                  <a:srgbClr val="FF0000"/>
                </a:solidFill>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 </a:t>
            </a:r>
            <a:r>
              <a:rPr lang="ru-RU" sz="1800" dirty="0" err="1" smtClean="0">
                <a:solidFill>
                  <a:schemeClr val="tx1"/>
                </a:solidFill>
              </a:rPr>
              <a:t>Діти</a:t>
            </a:r>
            <a:r>
              <a:rPr lang="ru-RU" sz="1800" dirty="0" smtClean="0">
                <a:solidFill>
                  <a:schemeClr val="tx1"/>
                </a:solidFill>
              </a:rPr>
              <a:t> с малою вагою, </a:t>
            </a:r>
            <a:r>
              <a:rPr lang="ru-RU" sz="1800" dirty="0" err="1">
                <a:solidFill>
                  <a:schemeClr val="tx1"/>
                </a:solidFill>
              </a:rPr>
              <a:t>що</a:t>
            </a:r>
            <a:r>
              <a:rPr lang="ru-RU" sz="1800" dirty="0">
                <a:solidFill>
                  <a:schemeClr val="tx1"/>
                </a:solidFill>
              </a:rPr>
              <a:t> </a:t>
            </a:r>
            <a:r>
              <a:rPr lang="ru-RU" sz="1800" dirty="0" err="1">
                <a:solidFill>
                  <a:schemeClr val="tx1"/>
                </a:solidFill>
              </a:rPr>
              <a:t>народилися</a:t>
            </a:r>
            <a:r>
              <a:rPr lang="ru-RU" sz="1800" dirty="0">
                <a:solidFill>
                  <a:schemeClr val="tx1"/>
                </a:solidFill>
              </a:rPr>
              <a:t> </a:t>
            </a:r>
            <a:r>
              <a:rPr lang="ru-RU" sz="1800" dirty="0" err="1">
                <a:solidFill>
                  <a:schemeClr val="tx1"/>
                </a:solidFill>
              </a:rPr>
              <a:t>передчасно</a:t>
            </a:r>
            <a:r>
              <a:rPr lang="ru-RU" sz="1800" dirty="0">
                <a:solidFill>
                  <a:schemeClr val="tx1"/>
                </a:solidFill>
              </a:rPr>
              <a:t>, </a:t>
            </a:r>
            <a:r>
              <a:rPr lang="ru-RU" sz="1800" dirty="0" err="1">
                <a:solidFill>
                  <a:schemeClr val="tx1"/>
                </a:solidFill>
              </a:rPr>
              <a:t>швидше</a:t>
            </a:r>
            <a:r>
              <a:rPr lang="ru-RU" sz="1800" dirty="0">
                <a:solidFill>
                  <a:schemeClr val="tx1"/>
                </a:solidFill>
              </a:rPr>
              <a:t> </a:t>
            </a:r>
            <a:r>
              <a:rPr lang="ru-RU" sz="1800" dirty="0" err="1">
                <a:solidFill>
                  <a:schemeClr val="tx1"/>
                </a:solidFill>
              </a:rPr>
              <a:t>набирають</a:t>
            </a:r>
            <a:r>
              <a:rPr lang="ru-RU" sz="1800" dirty="0">
                <a:solidFill>
                  <a:schemeClr val="tx1"/>
                </a:solidFill>
              </a:rPr>
              <a:t> вагу і </a:t>
            </a:r>
            <a:r>
              <a:rPr lang="ru-RU" sz="1800" dirty="0" err="1">
                <a:solidFill>
                  <a:schemeClr val="tx1"/>
                </a:solidFill>
              </a:rPr>
              <a:t>міцніють</a:t>
            </a:r>
            <a:r>
              <a:rPr lang="ru-RU" sz="1800" dirty="0">
                <a:solidFill>
                  <a:schemeClr val="tx1"/>
                </a:solidFill>
              </a:rPr>
              <a:t> при </a:t>
            </a:r>
            <a:r>
              <a:rPr lang="ru-RU" sz="1800" dirty="0" err="1">
                <a:solidFill>
                  <a:schemeClr val="tx1"/>
                </a:solidFill>
              </a:rPr>
              <a:t>контакті</a:t>
            </a:r>
            <a:r>
              <a:rPr lang="ru-RU" sz="1800" dirty="0">
                <a:solidFill>
                  <a:schemeClr val="tx1"/>
                </a:solidFill>
              </a:rPr>
              <a:t> з </a:t>
            </a:r>
            <a:r>
              <a:rPr lang="ru-RU" sz="1800" dirty="0" err="1">
                <a:solidFill>
                  <a:schemeClr val="tx1"/>
                </a:solidFill>
              </a:rPr>
              <a:t>матір’ю</a:t>
            </a:r>
            <a:r>
              <a:rPr lang="ru-RU" sz="1800" dirty="0">
                <a:solidFill>
                  <a:schemeClr val="tx1"/>
                </a:solidFill>
              </a:rPr>
              <a:t>. </a:t>
            </a:r>
            <a:r>
              <a:rPr lang="ru-RU" sz="1800" dirty="0" smtClean="0">
                <a:solidFill>
                  <a:schemeClr val="tx1"/>
                </a:solidFill>
              </a:rPr>
              <a:t/>
            </a:r>
            <a:br>
              <a:rPr lang="ru-RU" sz="1800" dirty="0" smtClean="0">
                <a:solidFill>
                  <a:schemeClr val="tx1"/>
                </a:solidFill>
              </a:rPr>
            </a:br>
            <a:r>
              <a:rPr lang="ru-RU" sz="1800" dirty="0" smtClean="0">
                <a:solidFill>
                  <a:schemeClr val="tx1"/>
                </a:solidFill>
              </a:rPr>
              <a:t>- У </a:t>
            </a:r>
            <a:r>
              <a:rPr lang="ru-RU" sz="1800" dirty="0" err="1">
                <a:solidFill>
                  <a:schemeClr val="tx1"/>
                </a:solidFill>
              </a:rPr>
              <a:t>відділеннях</a:t>
            </a:r>
            <a:r>
              <a:rPr lang="ru-RU" sz="1800" dirty="0">
                <a:solidFill>
                  <a:schemeClr val="tx1"/>
                </a:solidFill>
              </a:rPr>
              <a:t>, де лежать </a:t>
            </a:r>
            <a:r>
              <a:rPr lang="ru-RU" sz="1800" dirty="0" err="1">
                <a:solidFill>
                  <a:schemeClr val="tx1"/>
                </a:solidFill>
              </a:rPr>
              <a:t>такі</a:t>
            </a:r>
            <a:r>
              <a:rPr lang="ru-RU" sz="1800" dirty="0">
                <a:solidFill>
                  <a:schemeClr val="tx1"/>
                </a:solidFill>
              </a:rPr>
              <a:t> </a:t>
            </a:r>
            <a:r>
              <a:rPr lang="ru-RU" sz="1800" dirty="0" err="1">
                <a:solidFill>
                  <a:schemeClr val="tx1"/>
                </a:solidFill>
              </a:rPr>
              <a:t>діти</a:t>
            </a:r>
            <a:r>
              <a:rPr lang="ru-RU" sz="1800" dirty="0">
                <a:solidFill>
                  <a:schemeClr val="tx1"/>
                </a:solidFill>
              </a:rPr>
              <a:t>, </a:t>
            </a:r>
            <a:r>
              <a:rPr lang="ru-RU" sz="1800" dirty="0" err="1" smtClean="0">
                <a:solidFill>
                  <a:schemeClr val="tx1"/>
                </a:solidFill>
              </a:rPr>
              <a:t>дозволяються</a:t>
            </a:r>
            <a:r>
              <a:rPr lang="ru-RU" sz="1800" dirty="0" smtClean="0">
                <a:solidFill>
                  <a:schemeClr val="tx1"/>
                </a:solidFill>
              </a:rPr>
              <a:t> </a:t>
            </a:r>
            <a:r>
              <a:rPr lang="ru-RU" sz="1800" dirty="0" err="1">
                <a:solidFill>
                  <a:schemeClr val="tx1"/>
                </a:solidFill>
              </a:rPr>
              <a:t>відвідування</a:t>
            </a:r>
            <a:r>
              <a:rPr lang="ru-RU" sz="1800" dirty="0">
                <a:solidFill>
                  <a:schemeClr val="tx1"/>
                </a:solidFill>
              </a:rPr>
              <a:t> </a:t>
            </a:r>
            <a:r>
              <a:rPr lang="ru-RU" sz="1800" dirty="0" err="1">
                <a:solidFill>
                  <a:schemeClr val="tx1"/>
                </a:solidFill>
              </a:rPr>
              <a:t>батьків</a:t>
            </a:r>
            <a:r>
              <a:rPr lang="ru-RU" sz="1800" dirty="0">
                <a:solidFill>
                  <a:schemeClr val="tx1"/>
                </a:solidFill>
              </a:rPr>
              <a:t>, так як </a:t>
            </a:r>
            <a:r>
              <a:rPr lang="ru-RU" sz="1800" dirty="0" err="1" smtClean="0">
                <a:solidFill>
                  <a:schemeClr val="tx1"/>
                </a:solidFill>
              </a:rPr>
              <a:t>це</a:t>
            </a:r>
            <a:r>
              <a:rPr lang="ru-RU" sz="1800" dirty="0" smtClean="0">
                <a:solidFill>
                  <a:schemeClr val="tx1"/>
                </a:solidFill>
              </a:rPr>
              <a:t> добре </a:t>
            </a:r>
            <a:r>
              <a:rPr lang="ru-RU" sz="1800" dirty="0" err="1">
                <a:solidFill>
                  <a:schemeClr val="tx1"/>
                </a:solidFill>
              </a:rPr>
              <a:t>позначається</a:t>
            </a:r>
            <a:r>
              <a:rPr lang="ru-RU" sz="1800" dirty="0">
                <a:solidFill>
                  <a:schemeClr val="tx1"/>
                </a:solidFill>
              </a:rPr>
              <a:t> на </a:t>
            </a:r>
            <a:r>
              <a:rPr lang="ru-RU" sz="1800" dirty="0" err="1">
                <a:solidFill>
                  <a:schemeClr val="tx1"/>
                </a:solidFill>
              </a:rPr>
              <a:t>самопочутті</a:t>
            </a:r>
            <a:r>
              <a:rPr lang="ru-RU" sz="1800" dirty="0">
                <a:solidFill>
                  <a:schemeClr val="tx1"/>
                </a:solidFill>
              </a:rPr>
              <a:t> </a:t>
            </a:r>
            <a:r>
              <a:rPr lang="ru-RU" sz="1800" dirty="0" err="1">
                <a:solidFill>
                  <a:schemeClr val="tx1"/>
                </a:solidFill>
              </a:rPr>
              <a:t>малюків</a:t>
            </a:r>
            <a:r>
              <a:rPr lang="ru-RU" sz="1800" dirty="0">
                <a:solidFill>
                  <a:schemeClr val="tx1"/>
                </a:solidFill>
              </a:rPr>
              <a:t>. </a:t>
            </a:r>
            <a:r>
              <a:rPr lang="ru-RU" sz="1800" dirty="0" smtClean="0">
                <a:solidFill>
                  <a:schemeClr val="tx1"/>
                </a:solidFill>
              </a:rPr>
              <a:t/>
            </a:r>
            <a:br>
              <a:rPr lang="ru-RU" sz="1800" dirty="0" smtClean="0">
                <a:solidFill>
                  <a:schemeClr val="tx1"/>
                </a:solidFill>
              </a:rPr>
            </a:br>
            <a:r>
              <a:rPr lang="ru-RU" sz="1800" dirty="0" smtClean="0">
                <a:solidFill>
                  <a:schemeClr val="tx1"/>
                </a:solidFill>
              </a:rPr>
              <a:t>- </a:t>
            </a:r>
            <a:r>
              <a:rPr lang="ru-RU" sz="1800" dirty="0" err="1" smtClean="0">
                <a:solidFill>
                  <a:schemeClr val="tx1"/>
                </a:solidFill>
              </a:rPr>
              <a:t>Недоношені</a:t>
            </a:r>
            <a:r>
              <a:rPr lang="ru-RU" sz="1800" dirty="0" smtClean="0">
                <a:solidFill>
                  <a:schemeClr val="tx1"/>
                </a:solidFill>
              </a:rPr>
              <a:t> </a:t>
            </a:r>
            <a:r>
              <a:rPr lang="ru-RU" sz="1800" dirty="0" err="1">
                <a:solidFill>
                  <a:schemeClr val="tx1"/>
                </a:solidFill>
              </a:rPr>
              <a:t>малюки</a:t>
            </a:r>
            <a:r>
              <a:rPr lang="ru-RU" sz="1800" dirty="0">
                <a:solidFill>
                  <a:schemeClr val="tx1"/>
                </a:solidFill>
              </a:rPr>
              <a:t> </a:t>
            </a:r>
            <a:r>
              <a:rPr lang="ru-RU" sz="1800" dirty="0" err="1">
                <a:solidFill>
                  <a:schemeClr val="tx1"/>
                </a:solidFill>
              </a:rPr>
              <a:t>частіше</a:t>
            </a:r>
            <a:r>
              <a:rPr lang="ru-RU" sz="1800" dirty="0">
                <a:solidFill>
                  <a:schemeClr val="tx1"/>
                </a:solidFill>
              </a:rPr>
              <a:t>, </a:t>
            </a:r>
            <a:r>
              <a:rPr lang="ru-RU" sz="1800" dirty="0" err="1">
                <a:solidFill>
                  <a:schemeClr val="tx1"/>
                </a:solidFill>
              </a:rPr>
              <a:t>ніж</a:t>
            </a:r>
            <a:r>
              <a:rPr lang="ru-RU" sz="1800" dirty="0">
                <a:solidFill>
                  <a:schemeClr val="tx1"/>
                </a:solidFill>
              </a:rPr>
              <a:t> </a:t>
            </a:r>
            <a:r>
              <a:rPr lang="ru-RU" sz="1800" dirty="0" err="1">
                <a:solidFill>
                  <a:schemeClr val="tx1"/>
                </a:solidFill>
              </a:rPr>
              <a:t>доношені</a:t>
            </a:r>
            <a:r>
              <a:rPr lang="ru-RU" sz="1800" dirty="0">
                <a:solidFill>
                  <a:schemeClr val="tx1"/>
                </a:solidFill>
              </a:rPr>
              <a:t>, </a:t>
            </a:r>
            <a:r>
              <a:rPr lang="ru-RU" sz="1800" dirty="0" err="1">
                <a:solidFill>
                  <a:schemeClr val="tx1"/>
                </a:solidFill>
              </a:rPr>
              <a:t>стають</a:t>
            </a:r>
            <a:r>
              <a:rPr lang="ru-RU" sz="1800" dirty="0">
                <a:solidFill>
                  <a:schemeClr val="tx1"/>
                </a:solidFill>
              </a:rPr>
              <a:t> </a:t>
            </a:r>
            <a:r>
              <a:rPr lang="ru-RU" sz="1800" dirty="0" err="1">
                <a:solidFill>
                  <a:schemeClr val="tx1"/>
                </a:solidFill>
              </a:rPr>
              <a:t>лівшами</a:t>
            </a:r>
            <a:r>
              <a:rPr lang="ru-RU" sz="1800" dirty="0">
                <a:solidFill>
                  <a:schemeClr val="tx1"/>
                </a:solidFill>
              </a:rPr>
              <a:t> </a:t>
            </a:r>
            <a:r>
              <a:rPr lang="ru-RU" sz="1800" dirty="0" err="1">
                <a:solidFill>
                  <a:schemeClr val="tx1"/>
                </a:solidFill>
              </a:rPr>
              <a:t>або</a:t>
            </a:r>
            <a:r>
              <a:rPr lang="ru-RU" sz="1800" dirty="0">
                <a:solidFill>
                  <a:schemeClr val="tx1"/>
                </a:solidFill>
              </a:rPr>
              <a:t> </a:t>
            </a:r>
            <a:r>
              <a:rPr lang="ru-RU" sz="1800" dirty="0" err="1">
                <a:solidFill>
                  <a:schemeClr val="tx1"/>
                </a:solidFill>
              </a:rPr>
              <a:t>однаково</a:t>
            </a:r>
            <a:r>
              <a:rPr lang="ru-RU" sz="1800" dirty="0">
                <a:solidFill>
                  <a:schemeClr val="tx1"/>
                </a:solidFill>
              </a:rPr>
              <a:t> </a:t>
            </a:r>
            <a:r>
              <a:rPr lang="ru-RU" sz="1800" dirty="0" err="1">
                <a:solidFill>
                  <a:schemeClr val="tx1"/>
                </a:solidFill>
              </a:rPr>
              <a:t>користуються</a:t>
            </a:r>
            <a:r>
              <a:rPr lang="ru-RU" sz="1800" dirty="0">
                <a:solidFill>
                  <a:schemeClr val="tx1"/>
                </a:solidFill>
              </a:rPr>
              <a:t> </a:t>
            </a:r>
            <a:r>
              <a:rPr lang="ru-RU" sz="1800" dirty="0" err="1">
                <a:solidFill>
                  <a:schemeClr val="tx1"/>
                </a:solidFill>
              </a:rPr>
              <a:t>обома</a:t>
            </a:r>
            <a:r>
              <a:rPr lang="ru-RU" sz="1800" dirty="0">
                <a:solidFill>
                  <a:schemeClr val="tx1"/>
                </a:solidFill>
              </a:rPr>
              <a:t> руками </a:t>
            </a:r>
            <a:r>
              <a:rPr lang="ru-RU" sz="1800" dirty="0" smtClean="0">
                <a:solidFill>
                  <a:schemeClr val="tx1"/>
                </a:solidFill>
              </a:rPr>
              <a:t/>
            </a:r>
            <a:br>
              <a:rPr lang="ru-RU" sz="1800" dirty="0" smtClean="0">
                <a:solidFill>
                  <a:schemeClr val="tx1"/>
                </a:solidFill>
              </a:rPr>
            </a:br>
            <a:r>
              <a:rPr lang="ru-RU" sz="1800" dirty="0" smtClean="0">
                <a:solidFill>
                  <a:schemeClr val="tx1"/>
                </a:solidFill>
              </a:rPr>
              <a:t>- </a:t>
            </a:r>
            <a:r>
              <a:rPr lang="ru-RU" sz="1800" dirty="0" err="1" smtClean="0">
                <a:solidFill>
                  <a:schemeClr val="tx1"/>
                </a:solidFill>
              </a:rPr>
              <a:t>Асфіксія</a:t>
            </a:r>
            <a:r>
              <a:rPr lang="ru-RU" sz="1800" dirty="0" smtClean="0">
                <a:solidFill>
                  <a:schemeClr val="tx1"/>
                </a:solidFill>
              </a:rPr>
              <a:t> </a:t>
            </a:r>
            <a:r>
              <a:rPr lang="ru-RU" sz="1800" dirty="0">
                <a:solidFill>
                  <a:schemeClr val="tx1"/>
                </a:solidFill>
              </a:rPr>
              <a:t>і </a:t>
            </a:r>
            <a:r>
              <a:rPr lang="ru-RU" sz="1800" dirty="0" err="1">
                <a:solidFill>
                  <a:schemeClr val="tx1"/>
                </a:solidFill>
              </a:rPr>
              <a:t>гіпоксія</a:t>
            </a:r>
            <a:r>
              <a:rPr lang="ru-RU" sz="1800" dirty="0">
                <a:solidFill>
                  <a:schemeClr val="tx1"/>
                </a:solidFill>
              </a:rPr>
              <a:t> </a:t>
            </a:r>
            <a:r>
              <a:rPr lang="ru-RU" sz="1800" dirty="0" err="1">
                <a:solidFill>
                  <a:schemeClr val="tx1"/>
                </a:solidFill>
              </a:rPr>
              <a:t>під</a:t>
            </a:r>
            <a:r>
              <a:rPr lang="ru-RU" sz="1800" dirty="0">
                <a:solidFill>
                  <a:schemeClr val="tx1"/>
                </a:solidFill>
              </a:rPr>
              <a:t> час </a:t>
            </a:r>
            <a:r>
              <a:rPr lang="ru-RU" sz="1800" dirty="0" err="1">
                <a:solidFill>
                  <a:schemeClr val="tx1"/>
                </a:solidFill>
              </a:rPr>
              <a:t>пологів</a:t>
            </a:r>
            <a:r>
              <a:rPr lang="ru-RU" sz="1800" dirty="0">
                <a:solidFill>
                  <a:schemeClr val="tx1"/>
                </a:solidFill>
              </a:rPr>
              <a:t> (</a:t>
            </a:r>
            <a:r>
              <a:rPr lang="ru-RU" sz="1800" dirty="0" err="1">
                <a:solidFill>
                  <a:schemeClr val="tx1"/>
                </a:solidFill>
              </a:rPr>
              <a:t>кисневе</a:t>
            </a:r>
            <a:r>
              <a:rPr lang="ru-RU" sz="1800" dirty="0">
                <a:solidFill>
                  <a:schemeClr val="tx1"/>
                </a:solidFill>
              </a:rPr>
              <a:t> </a:t>
            </a:r>
            <a:r>
              <a:rPr lang="ru-RU" sz="1800" dirty="0" err="1">
                <a:solidFill>
                  <a:schemeClr val="tx1"/>
                </a:solidFill>
              </a:rPr>
              <a:t>голодування</a:t>
            </a:r>
            <a:r>
              <a:rPr lang="ru-RU" sz="1800" dirty="0">
                <a:solidFill>
                  <a:schemeClr val="tx1"/>
                </a:solidFill>
              </a:rPr>
              <a:t>) </a:t>
            </a:r>
            <a:r>
              <a:rPr lang="ru-RU" sz="1800" dirty="0" err="1">
                <a:solidFill>
                  <a:schemeClr val="tx1"/>
                </a:solidFill>
              </a:rPr>
              <a:t>більш</a:t>
            </a:r>
            <a:r>
              <a:rPr lang="ru-RU" sz="1800" dirty="0">
                <a:solidFill>
                  <a:schemeClr val="tx1"/>
                </a:solidFill>
              </a:rPr>
              <a:t> </a:t>
            </a:r>
            <a:r>
              <a:rPr lang="ru-RU" sz="1800" dirty="0" err="1" smtClean="0">
                <a:solidFill>
                  <a:schemeClr val="tx1"/>
                </a:solidFill>
              </a:rPr>
              <a:t>характерне</a:t>
            </a:r>
            <a:r>
              <a:rPr lang="ru-RU" sz="1800" dirty="0" smtClean="0">
                <a:solidFill>
                  <a:schemeClr val="tx1"/>
                </a:solidFill>
              </a:rPr>
              <a:t> </a:t>
            </a:r>
            <a:r>
              <a:rPr lang="ru-RU" sz="1800" dirty="0">
                <a:solidFill>
                  <a:schemeClr val="tx1"/>
                </a:solidFill>
              </a:rPr>
              <a:t>для </a:t>
            </a:r>
            <a:r>
              <a:rPr lang="ru-RU" sz="1800" dirty="0" err="1">
                <a:solidFill>
                  <a:schemeClr val="tx1"/>
                </a:solidFill>
              </a:rPr>
              <a:t>народжених</a:t>
            </a:r>
            <a:r>
              <a:rPr lang="ru-RU" sz="1800" dirty="0">
                <a:solidFill>
                  <a:schemeClr val="tx1"/>
                </a:solidFill>
              </a:rPr>
              <a:t> на 34-37 </a:t>
            </a:r>
            <a:r>
              <a:rPr lang="ru-RU" sz="1800" dirty="0" err="1">
                <a:solidFill>
                  <a:schemeClr val="tx1"/>
                </a:solidFill>
              </a:rPr>
              <a:t>тижні</a:t>
            </a:r>
            <a:r>
              <a:rPr lang="ru-RU" sz="1800" dirty="0">
                <a:solidFill>
                  <a:schemeClr val="tx1"/>
                </a:solidFill>
              </a:rPr>
              <a:t>. </a:t>
            </a:r>
            <a:r>
              <a:rPr lang="ru-RU" sz="1800" dirty="0" err="1" smtClean="0">
                <a:solidFill>
                  <a:schemeClr val="tx1"/>
                </a:solidFill>
              </a:rPr>
              <a:t>Народжені</a:t>
            </a:r>
            <a:r>
              <a:rPr lang="ru-RU" sz="1800" dirty="0" smtClean="0">
                <a:solidFill>
                  <a:schemeClr val="tx1"/>
                </a:solidFill>
              </a:rPr>
              <a:t> </a:t>
            </a:r>
            <a:r>
              <a:rPr lang="ru-RU" sz="1800" dirty="0">
                <a:solidFill>
                  <a:schemeClr val="tx1"/>
                </a:solidFill>
              </a:rPr>
              <a:t>в </a:t>
            </a:r>
            <a:r>
              <a:rPr lang="ru-RU" sz="1800" dirty="0" err="1">
                <a:solidFill>
                  <a:schemeClr val="tx1"/>
                </a:solidFill>
              </a:rPr>
              <a:t>терміні</a:t>
            </a:r>
            <a:r>
              <a:rPr lang="ru-RU" sz="1800" dirty="0">
                <a:solidFill>
                  <a:schemeClr val="tx1"/>
                </a:solidFill>
              </a:rPr>
              <a:t> 25-34 </a:t>
            </a:r>
            <a:r>
              <a:rPr lang="ru-RU" sz="1800" dirty="0" err="1">
                <a:solidFill>
                  <a:schemeClr val="tx1"/>
                </a:solidFill>
              </a:rPr>
              <a:t>тижні</a:t>
            </a:r>
            <a:r>
              <a:rPr lang="ru-RU" sz="1800" dirty="0">
                <a:solidFill>
                  <a:schemeClr val="tx1"/>
                </a:solidFill>
              </a:rPr>
              <a:t> </a:t>
            </a:r>
            <a:r>
              <a:rPr lang="ru-RU" sz="1800" dirty="0" err="1">
                <a:solidFill>
                  <a:schemeClr val="tx1"/>
                </a:solidFill>
              </a:rPr>
              <a:t>краще</a:t>
            </a:r>
            <a:r>
              <a:rPr lang="ru-RU" sz="1800" dirty="0">
                <a:solidFill>
                  <a:schemeClr val="tx1"/>
                </a:solidFill>
              </a:rPr>
              <a:t> </a:t>
            </a:r>
            <a:r>
              <a:rPr lang="ru-RU" sz="1800" dirty="0" err="1">
                <a:solidFill>
                  <a:schemeClr val="tx1"/>
                </a:solidFill>
              </a:rPr>
              <a:t>її</a:t>
            </a:r>
            <a:r>
              <a:rPr lang="ru-RU" sz="1800" dirty="0">
                <a:solidFill>
                  <a:schemeClr val="tx1"/>
                </a:solidFill>
              </a:rPr>
              <a:t> </a:t>
            </a:r>
            <a:r>
              <a:rPr lang="ru-RU" sz="1800" dirty="0" err="1">
                <a:solidFill>
                  <a:schemeClr val="tx1"/>
                </a:solidFill>
              </a:rPr>
              <a:t>переносять</a:t>
            </a:r>
            <a:r>
              <a:rPr lang="ru-RU" sz="1800" dirty="0">
                <a:solidFill>
                  <a:schemeClr val="tx1"/>
                </a:solidFill>
              </a:rPr>
              <a:t>, </a:t>
            </a:r>
            <a:r>
              <a:rPr lang="ru-RU" sz="1800" dirty="0" err="1">
                <a:solidFill>
                  <a:schemeClr val="tx1"/>
                </a:solidFill>
              </a:rPr>
              <a:t>хоча</a:t>
            </a:r>
            <a:r>
              <a:rPr lang="ru-RU" sz="1800" dirty="0">
                <a:solidFill>
                  <a:schemeClr val="tx1"/>
                </a:solidFill>
              </a:rPr>
              <a:t> </a:t>
            </a:r>
            <a:r>
              <a:rPr lang="ru-RU" sz="1800" dirty="0" err="1">
                <a:solidFill>
                  <a:schemeClr val="tx1"/>
                </a:solidFill>
              </a:rPr>
              <a:t>віддалені</a:t>
            </a:r>
            <a:r>
              <a:rPr lang="ru-RU" sz="1800" dirty="0">
                <a:solidFill>
                  <a:schemeClr val="tx1"/>
                </a:solidFill>
              </a:rPr>
              <a:t> </a:t>
            </a:r>
            <a:r>
              <a:rPr lang="ru-RU" sz="1800" dirty="0" err="1">
                <a:solidFill>
                  <a:schemeClr val="tx1"/>
                </a:solidFill>
              </a:rPr>
              <a:t>наслідки</a:t>
            </a:r>
            <a:r>
              <a:rPr lang="ru-RU" sz="1800" dirty="0">
                <a:solidFill>
                  <a:schemeClr val="tx1"/>
                </a:solidFill>
              </a:rPr>
              <a:t> у них </a:t>
            </a:r>
            <a:r>
              <a:rPr lang="ru-RU" sz="1800" dirty="0" err="1">
                <a:solidFill>
                  <a:schemeClr val="tx1"/>
                </a:solidFill>
              </a:rPr>
              <a:t>гірше</a:t>
            </a:r>
            <a:r>
              <a:rPr lang="ru-RU" sz="1800" dirty="0" smtClean="0">
                <a:solidFill>
                  <a:schemeClr val="tx1"/>
                </a:solidFill>
              </a:rPr>
              <a:t>.</a:t>
            </a:r>
            <a:endParaRPr lang="ru-RU" sz="1800" dirty="0">
              <a:solidFill>
                <a:schemeClr val="tx1"/>
              </a:solidFill>
            </a:endParaRPr>
          </a:p>
        </p:txBody>
      </p:sp>
      <p:sp>
        <p:nvSpPr>
          <p:cNvPr id="3" name="Текст 2"/>
          <p:cNvSpPr>
            <a:spLocks noGrp="1"/>
          </p:cNvSpPr>
          <p:nvPr>
            <p:ph type="body" idx="1"/>
          </p:nvPr>
        </p:nvSpPr>
        <p:spPr/>
        <p:txBody>
          <a:bodyPr/>
          <a:lstStyle/>
          <a:p>
            <a:endParaRPr lang="ru-RU"/>
          </a:p>
        </p:txBody>
      </p:sp>
    </p:spTree>
    <p:extLst>
      <p:ext uri="{BB962C8B-B14F-4D97-AF65-F5344CB8AC3E}">
        <p14:creationId xmlns:p14="http://schemas.microsoft.com/office/powerpoint/2010/main" val="34566746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sz="2000" dirty="0">
                <a:solidFill>
                  <a:schemeClr val="tx1"/>
                </a:solidFill>
              </a:rPr>
              <a:t>На </a:t>
            </a:r>
            <a:r>
              <a:rPr lang="ru-RU" sz="2000" dirty="0" err="1">
                <a:solidFill>
                  <a:schemeClr val="tx1"/>
                </a:solidFill>
              </a:rPr>
              <a:t>першому</a:t>
            </a:r>
            <a:r>
              <a:rPr lang="ru-RU" sz="2000" dirty="0">
                <a:solidFill>
                  <a:schemeClr val="tx1"/>
                </a:solidFill>
              </a:rPr>
              <a:t> </a:t>
            </a:r>
            <a:r>
              <a:rPr lang="ru-RU" sz="2000" dirty="0" err="1">
                <a:solidFill>
                  <a:schemeClr val="tx1"/>
                </a:solidFill>
              </a:rPr>
              <a:t>році</a:t>
            </a:r>
            <a:r>
              <a:rPr lang="ru-RU" sz="2000" dirty="0">
                <a:solidFill>
                  <a:schemeClr val="tx1"/>
                </a:solidFill>
              </a:rPr>
              <a:t> </a:t>
            </a:r>
            <a:r>
              <a:rPr lang="ru-RU" sz="2000" dirty="0" err="1">
                <a:solidFill>
                  <a:schemeClr val="tx1"/>
                </a:solidFill>
              </a:rPr>
              <a:t>життя</a:t>
            </a:r>
            <a:r>
              <a:rPr lang="ru-RU" sz="2000" dirty="0">
                <a:solidFill>
                  <a:schemeClr val="tx1"/>
                </a:solidFill>
              </a:rPr>
              <a:t> </a:t>
            </a:r>
            <a:r>
              <a:rPr lang="ru-RU" sz="2000" dirty="0" err="1">
                <a:solidFill>
                  <a:schemeClr val="tx1"/>
                </a:solidFill>
              </a:rPr>
              <a:t>організм</a:t>
            </a:r>
            <a:r>
              <a:rPr lang="ru-RU" sz="2000" dirty="0">
                <a:solidFill>
                  <a:schemeClr val="tx1"/>
                </a:solidFill>
              </a:rPr>
              <a:t> </a:t>
            </a:r>
            <a:r>
              <a:rPr lang="ru-RU" sz="2000" dirty="0" err="1">
                <a:solidFill>
                  <a:schemeClr val="tx1"/>
                </a:solidFill>
              </a:rPr>
              <a:t>дитини</a:t>
            </a:r>
            <a:r>
              <a:rPr lang="ru-RU" sz="2000" dirty="0">
                <a:solidFill>
                  <a:schemeClr val="tx1"/>
                </a:solidFill>
              </a:rPr>
              <a:t> </a:t>
            </a:r>
            <a:r>
              <a:rPr lang="ru-RU" sz="2000" dirty="0" err="1">
                <a:solidFill>
                  <a:schemeClr val="tx1"/>
                </a:solidFill>
              </a:rPr>
              <a:t>має</a:t>
            </a:r>
            <a:r>
              <a:rPr lang="ru-RU" sz="2000" dirty="0">
                <a:solidFill>
                  <a:schemeClr val="tx1"/>
                </a:solidFill>
              </a:rPr>
              <a:t> </a:t>
            </a:r>
            <a:r>
              <a:rPr lang="ru-RU" sz="2000" dirty="0" err="1">
                <a:solidFill>
                  <a:schemeClr val="tx1"/>
                </a:solidFill>
              </a:rPr>
              <a:t>великі</a:t>
            </a:r>
            <a:r>
              <a:rPr lang="ru-RU" sz="2000" dirty="0">
                <a:solidFill>
                  <a:schemeClr val="tx1"/>
                </a:solidFill>
              </a:rPr>
              <a:t> </a:t>
            </a:r>
            <a:r>
              <a:rPr lang="ru-RU" sz="2000" dirty="0" err="1">
                <a:solidFill>
                  <a:schemeClr val="tx1"/>
                </a:solidFill>
              </a:rPr>
              <a:t>потенційні</a:t>
            </a:r>
            <a:r>
              <a:rPr lang="ru-RU" sz="2000" dirty="0">
                <a:solidFill>
                  <a:schemeClr val="tx1"/>
                </a:solidFill>
              </a:rPr>
              <a:t> </a:t>
            </a:r>
            <a:r>
              <a:rPr lang="ru-RU" sz="2000" dirty="0" err="1">
                <a:solidFill>
                  <a:schemeClr val="tx1"/>
                </a:solidFill>
              </a:rPr>
              <a:t>можливості</a:t>
            </a:r>
            <a:r>
              <a:rPr lang="ru-RU" sz="2000" dirty="0">
                <a:solidFill>
                  <a:schemeClr val="tx1"/>
                </a:solidFill>
              </a:rPr>
              <a:t/>
            </a:r>
            <a:br>
              <a:rPr lang="ru-RU" sz="2000" dirty="0">
                <a:solidFill>
                  <a:schemeClr val="tx1"/>
                </a:solidFill>
              </a:rPr>
            </a:br>
            <a:r>
              <a:rPr lang="ru-RU" sz="2000" dirty="0">
                <a:solidFill>
                  <a:schemeClr val="tx1"/>
                </a:solidFill>
              </a:rPr>
              <a:t>до </a:t>
            </a:r>
            <a:r>
              <a:rPr lang="ru-RU" sz="2000" dirty="0" err="1">
                <a:solidFill>
                  <a:schemeClr val="tx1"/>
                </a:solidFill>
              </a:rPr>
              <a:t>відновлення</a:t>
            </a:r>
            <a:r>
              <a:rPr lang="ru-RU" sz="2000" dirty="0">
                <a:solidFill>
                  <a:schemeClr val="tx1"/>
                </a:solidFill>
              </a:rPr>
              <a:t> </a:t>
            </a:r>
            <a:r>
              <a:rPr lang="ru-RU" sz="2000" dirty="0" err="1">
                <a:solidFill>
                  <a:schemeClr val="tx1"/>
                </a:solidFill>
              </a:rPr>
              <a:t>пошкоджених</a:t>
            </a:r>
            <a:r>
              <a:rPr lang="ru-RU" sz="2000" dirty="0">
                <a:solidFill>
                  <a:schemeClr val="tx1"/>
                </a:solidFill>
              </a:rPr>
              <a:t> </a:t>
            </a:r>
            <a:r>
              <a:rPr lang="ru-RU" sz="2000" dirty="0" err="1">
                <a:solidFill>
                  <a:schemeClr val="tx1"/>
                </a:solidFill>
              </a:rPr>
              <a:t>або</a:t>
            </a:r>
            <a:r>
              <a:rPr lang="ru-RU" sz="2000" dirty="0">
                <a:solidFill>
                  <a:schemeClr val="tx1"/>
                </a:solidFill>
              </a:rPr>
              <a:t> </a:t>
            </a:r>
            <a:r>
              <a:rPr lang="ru-RU" sz="2000" dirty="0" err="1">
                <a:solidFill>
                  <a:schemeClr val="tx1"/>
                </a:solidFill>
              </a:rPr>
              <a:t>затриманих</a:t>
            </a:r>
            <a:r>
              <a:rPr lang="ru-RU" sz="2000" dirty="0">
                <a:solidFill>
                  <a:schemeClr val="tx1"/>
                </a:solidFill>
              </a:rPr>
              <a:t> в </a:t>
            </a:r>
            <a:r>
              <a:rPr lang="ru-RU" sz="2000" dirty="0" err="1">
                <a:solidFill>
                  <a:schemeClr val="tx1"/>
                </a:solidFill>
              </a:rPr>
              <a:t>своєму</a:t>
            </a:r>
            <a:r>
              <a:rPr lang="ru-RU" sz="2000" dirty="0">
                <a:solidFill>
                  <a:schemeClr val="tx1"/>
                </a:solidFill>
              </a:rPr>
              <a:t> </a:t>
            </a:r>
            <a:r>
              <a:rPr lang="ru-RU" sz="2000" dirty="0" err="1">
                <a:solidFill>
                  <a:schemeClr val="tx1"/>
                </a:solidFill>
              </a:rPr>
              <a:t>розвитку</a:t>
            </a:r>
            <a:r>
              <a:rPr lang="ru-RU" sz="2000" dirty="0">
                <a:solidFill>
                  <a:schemeClr val="tx1"/>
                </a:solidFill>
              </a:rPr>
              <a:t> </a:t>
            </a:r>
            <a:r>
              <a:rPr lang="ru-RU" sz="2000" dirty="0" err="1">
                <a:solidFill>
                  <a:schemeClr val="tx1"/>
                </a:solidFill>
              </a:rPr>
              <a:t>функцій</a:t>
            </a:r>
            <a:r>
              <a:rPr lang="ru-RU" sz="2000" dirty="0">
                <a:solidFill>
                  <a:schemeClr val="tx1"/>
                </a:solidFill>
              </a:rPr>
              <a:t/>
            </a:r>
            <a:br>
              <a:rPr lang="ru-RU" sz="2000" dirty="0">
                <a:solidFill>
                  <a:schemeClr val="tx1"/>
                </a:solidFill>
              </a:rPr>
            </a:br>
            <a:r>
              <a:rPr lang="ru-RU" sz="2000" dirty="0" err="1">
                <a:solidFill>
                  <a:schemeClr val="tx1"/>
                </a:solidFill>
              </a:rPr>
              <a:t>органів</a:t>
            </a:r>
            <a:r>
              <a:rPr lang="ru-RU" sz="2000" dirty="0">
                <a:solidFill>
                  <a:schemeClr val="tx1"/>
                </a:solidFill>
              </a:rPr>
              <a:t> і систем. </a:t>
            </a:r>
            <a:r>
              <a:rPr lang="ru-RU" sz="2000" dirty="0" err="1">
                <a:solidFill>
                  <a:schemeClr val="tx1"/>
                </a:solidFill>
              </a:rPr>
              <a:t>Цьому</a:t>
            </a:r>
            <a:r>
              <a:rPr lang="ru-RU" sz="2000" dirty="0">
                <a:solidFill>
                  <a:schemeClr val="tx1"/>
                </a:solidFill>
              </a:rPr>
              <a:t> </a:t>
            </a:r>
            <a:r>
              <a:rPr lang="ru-RU" sz="2000" dirty="0" err="1">
                <a:solidFill>
                  <a:schemeClr val="tx1"/>
                </a:solidFill>
              </a:rPr>
              <a:t>багато</a:t>
            </a:r>
            <a:r>
              <a:rPr lang="ru-RU" sz="2000" dirty="0">
                <a:solidFill>
                  <a:schemeClr val="tx1"/>
                </a:solidFill>
              </a:rPr>
              <a:t> в </a:t>
            </a:r>
            <a:r>
              <a:rPr lang="ru-RU" sz="2000" dirty="0" err="1">
                <a:solidFill>
                  <a:schemeClr val="tx1"/>
                </a:solidFill>
              </a:rPr>
              <a:t>чому</a:t>
            </a:r>
            <a:r>
              <a:rPr lang="ru-RU" sz="2000" dirty="0">
                <a:solidFill>
                  <a:schemeClr val="tx1"/>
                </a:solidFill>
              </a:rPr>
              <a:t> </a:t>
            </a:r>
            <a:r>
              <a:rPr lang="ru-RU" sz="2000" dirty="0" err="1">
                <a:solidFill>
                  <a:schemeClr val="tx1"/>
                </a:solidFill>
              </a:rPr>
              <a:t>сприяють</a:t>
            </a:r>
            <a:r>
              <a:rPr lang="ru-RU" sz="2000" dirty="0">
                <a:solidFill>
                  <a:schemeClr val="tx1"/>
                </a:solidFill>
              </a:rPr>
              <a:t> </a:t>
            </a:r>
            <a:r>
              <a:rPr lang="ru-RU" sz="2000" dirty="0" err="1">
                <a:solidFill>
                  <a:schemeClr val="tx1"/>
                </a:solidFill>
              </a:rPr>
              <a:t>індивідуальні</a:t>
            </a:r>
            <a:r>
              <a:rPr lang="ru-RU" sz="2000" dirty="0">
                <a:solidFill>
                  <a:schemeClr val="tx1"/>
                </a:solidFill>
              </a:rPr>
              <a:t> </a:t>
            </a:r>
            <a:r>
              <a:rPr lang="ru-RU" sz="2000" dirty="0" err="1">
                <a:solidFill>
                  <a:schemeClr val="tx1"/>
                </a:solidFill>
              </a:rPr>
              <a:t>заняття</a:t>
            </a:r>
            <a:r>
              <a:rPr lang="ru-RU" sz="2000" dirty="0">
                <a:solidFill>
                  <a:schemeClr val="tx1"/>
                </a:solidFill>
              </a:rPr>
              <a:t> з</a:t>
            </a:r>
            <a:br>
              <a:rPr lang="ru-RU" sz="2000" dirty="0">
                <a:solidFill>
                  <a:schemeClr val="tx1"/>
                </a:solidFill>
              </a:rPr>
            </a:br>
            <a:r>
              <a:rPr lang="ru-RU" sz="2000" dirty="0" err="1">
                <a:solidFill>
                  <a:schemeClr val="tx1"/>
                </a:solidFill>
              </a:rPr>
              <a:t>фізичної</a:t>
            </a:r>
            <a:r>
              <a:rPr lang="ru-RU" sz="2000" dirty="0">
                <a:solidFill>
                  <a:schemeClr val="tx1"/>
                </a:solidFill>
              </a:rPr>
              <a:t> </a:t>
            </a:r>
            <a:r>
              <a:rPr lang="ru-RU" sz="2000" dirty="0" err="1">
                <a:solidFill>
                  <a:schemeClr val="tx1"/>
                </a:solidFill>
              </a:rPr>
              <a:t>реабілітації</a:t>
            </a:r>
            <a:r>
              <a:rPr lang="ru-RU" sz="2000" dirty="0">
                <a:solidFill>
                  <a:schemeClr val="tx1"/>
                </a:solidFill>
              </a:rPr>
              <a:t>.</a:t>
            </a:r>
            <a:br>
              <a:rPr lang="ru-RU" sz="2000" dirty="0">
                <a:solidFill>
                  <a:schemeClr val="tx1"/>
                </a:solidFill>
              </a:rPr>
            </a:br>
            <a:r>
              <a:rPr lang="ru-RU" sz="2000" dirty="0">
                <a:solidFill>
                  <a:schemeClr val="tx1"/>
                </a:solidFill>
              </a:rPr>
              <a:t>У </a:t>
            </a:r>
            <a:r>
              <a:rPr lang="ru-RU" sz="2000" dirty="0" err="1">
                <a:solidFill>
                  <a:schemeClr val="tx1"/>
                </a:solidFill>
              </a:rPr>
              <a:t>недоношених</a:t>
            </a:r>
            <a:r>
              <a:rPr lang="ru-RU" sz="2000" dirty="0">
                <a:solidFill>
                  <a:schemeClr val="tx1"/>
                </a:solidFill>
              </a:rPr>
              <a:t> </a:t>
            </a:r>
            <a:r>
              <a:rPr lang="ru-RU" sz="2000" dirty="0" err="1">
                <a:solidFill>
                  <a:schemeClr val="tx1"/>
                </a:solidFill>
              </a:rPr>
              <a:t>дітей</a:t>
            </a:r>
            <a:r>
              <a:rPr lang="ru-RU" sz="2000" dirty="0">
                <a:solidFill>
                  <a:schemeClr val="tx1"/>
                </a:solidFill>
              </a:rPr>
              <a:t>, з </a:t>
            </a:r>
            <a:r>
              <a:rPr lang="ru-RU" sz="2000" dirty="0" err="1">
                <a:solidFill>
                  <a:schemeClr val="tx1"/>
                </a:solidFill>
              </a:rPr>
              <a:t>яким</a:t>
            </a:r>
            <a:r>
              <a:rPr lang="ru-RU" sz="2000" dirty="0">
                <a:solidFill>
                  <a:schemeClr val="tx1"/>
                </a:solidFill>
              </a:rPr>
              <a:t> </a:t>
            </a:r>
            <a:r>
              <a:rPr lang="ru-RU" sz="2000" dirty="0" err="1">
                <a:solidFill>
                  <a:schemeClr val="tx1"/>
                </a:solidFill>
              </a:rPr>
              <a:t>застосовують</a:t>
            </a:r>
            <a:r>
              <a:rPr lang="ru-RU" sz="2000" dirty="0">
                <a:solidFill>
                  <a:schemeClr val="tx1"/>
                </a:solidFill>
              </a:rPr>
              <a:t> заходи ФР, в 2-3 рази </a:t>
            </a:r>
            <a:r>
              <a:rPr lang="ru-RU" sz="2000" dirty="0" err="1">
                <a:solidFill>
                  <a:schemeClr val="tx1"/>
                </a:solidFill>
              </a:rPr>
              <a:t>рідше</a:t>
            </a:r>
            <a:r>
              <a:rPr lang="ru-RU" sz="2000" dirty="0">
                <a:solidFill>
                  <a:schemeClr val="tx1"/>
                </a:solidFill>
              </a:rPr>
              <a:t/>
            </a:r>
            <a:br>
              <a:rPr lang="ru-RU" sz="2000" dirty="0">
                <a:solidFill>
                  <a:schemeClr val="tx1"/>
                </a:solidFill>
              </a:rPr>
            </a:br>
            <a:r>
              <a:rPr lang="ru-RU" sz="2000" dirty="0" err="1">
                <a:solidFill>
                  <a:schemeClr val="tx1"/>
                </a:solidFill>
              </a:rPr>
              <a:t>виникають</a:t>
            </a:r>
            <a:r>
              <a:rPr lang="ru-RU" sz="2000" dirty="0">
                <a:solidFill>
                  <a:schemeClr val="tx1"/>
                </a:solidFill>
              </a:rPr>
              <a:t> </a:t>
            </a:r>
            <a:r>
              <a:rPr lang="ru-RU" sz="2000" dirty="0" err="1">
                <a:solidFill>
                  <a:schemeClr val="tx1"/>
                </a:solidFill>
              </a:rPr>
              <a:t>респіраторні</a:t>
            </a:r>
            <a:r>
              <a:rPr lang="ru-RU" sz="2000" dirty="0">
                <a:solidFill>
                  <a:schemeClr val="tx1"/>
                </a:solidFill>
              </a:rPr>
              <a:t> </a:t>
            </a:r>
            <a:r>
              <a:rPr lang="ru-RU" sz="2000" dirty="0" err="1">
                <a:solidFill>
                  <a:schemeClr val="tx1"/>
                </a:solidFill>
              </a:rPr>
              <a:t>вірусні</a:t>
            </a:r>
            <a:r>
              <a:rPr lang="ru-RU" sz="2000" dirty="0">
                <a:solidFill>
                  <a:schemeClr val="tx1"/>
                </a:solidFill>
              </a:rPr>
              <a:t> </a:t>
            </a:r>
            <a:r>
              <a:rPr lang="ru-RU" sz="2000" dirty="0" err="1">
                <a:solidFill>
                  <a:schemeClr val="tx1"/>
                </a:solidFill>
              </a:rPr>
              <a:t>інфекції</a:t>
            </a:r>
            <a:r>
              <a:rPr lang="ru-RU" sz="2000" dirty="0">
                <a:solidFill>
                  <a:schemeClr val="tx1"/>
                </a:solidFill>
              </a:rPr>
              <a:t>, </a:t>
            </a:r>
            <a:r>
              <a:rPr lang="ru-RU" sz="2000" dirty="0" err="1">
                <a:solidFill>
                  <a:schemeClr val="tx1"/>
                </a:solidFill>
              </a:rPr>
              <a:t>швидше</a:t>
            </a:r>
            <a:r>
              <a:rPr lang="ru-RU" sz="2000" dirty="0">
                <a:solidFill>
                  <a:schemeClr val="tx1"/>
                </a:solidFill>
              </a:rPr>
              <a:t> </a:t>
            </a:r>
            <a:r>
              <a:rPr lang="ru-RU" sz="2000" dirty="0" err="1">
                <a:solidFill>
                  <a:schemeClr val="tx1"/>
                </a:solidFill>
              </a:rPr>
              <a:t>нормалізується</a:t>
            </a:r>
            <a:r>
              <a:rPr lang="ru-RU" sz="2000" dirty="0">
                <a:solidFill>
                  <a:schemeClr val="tx1"/>
                </a:solidFill>
              </a:rPr>
              <a:t> </a:t>
            </a:r>
            <a:r>
              <a:rPr lang="ru-RU" sz="2000" dirty="0" err="1">
                <a:solidFill>
                  <a:schemeClr val="tx1"/>
                </a:solidFill>
              </a:rPr>
              <a:t>м'язовий</a:t>
            </a:r>
            <a:r>
              <a:rPr lang="ru-RU" sz="2000" dirty="0">
                <a:solidFill>
                  <a:schemeClr val="tx1"/>
                </a:solidFill>
              </a:rPr>
              <a:t/>
            </a:r>
            <a:br>
              <a:rPr lang="ru-RU" sz="2000" dirty="0">
                <a:solidFill>
                  <a:schemeClr val="tx1"/>
                </a:solidFill>
              </a:rPr>
            </a:br>
            <a:r>
              <a:rPr lang="ru-RU" sz="2000" dirty="0">
                <a:solidFill>
                  <a:schemeClr val="tx1"/>
                </a:solidFill>
              </a:rPr>
              <a:t>тонус, </a:t>
            </a:r>
            <a:r>
              <a:rPr lang="ru-RU" sz="2000" dirty="0" err="1">
                <a:solidFill>
                  <a:schemeClr val="tx1"/>
                </a:solidFill>
              </a:rPr>
              <a:t>поліпшується</a:t>
            </a:r>
            <a:r>
              <a:rPr lang="ru-RU" sz="2000" dirty="0">
                <a:solidFill>
                  <a:schemeClr val="tx1"/>
                </a:solidFill>
              </a:rPr>
              <a:t> </a:t>
            </a:r>
            <a:r>
              <a:rPr lang="ru-RU" sz="2000" dirty="0" err="1">
                <a:solidFill>
                  <a:schemeClr val="tx1"/>
                </a:solidFill>
              </a:rPr>
              <a:t>емоційний</a:t>
            </a:r>
            <a:r>
              <a:rPr lang="ru-RU" sz="2000" dirty="0">
                <a:solidFill>
                  <a:schemeClr val="tx1"/>
                </a:solidFill>
              </a:rPr>
              <a:t> стан - </a:t>
            </a:r>
            <a:r>
              <a:rPr lang="ru-RU" sz="2000" dirty="0" err="1">
                <a:solidFill>
                  <a:schemeClr val="tx1"/>
                </a:solidFill>
              </a:rPr>
              <a:t>діти</a:t>
            </a:r>
            <a:r>
              <a:rPr lang="ru-RU" sz="2000" dirty="0">
                <a:solidFill>
                  <a:schemeClr val="tx1"/>
                </a:solidFill>
              </a:rPr>
              <a:t> </a:t>
            </a:r>
            <a:r>
              <a:rPr lang="ru-RU" sz="2000" dirty="0" err="1">
                <a:solidFill>
                  <a:schemeClr val="tx1"/>
                </a:solidFill>
              </a:rPr>
              <a:t>раніше</a:t>
            </a:r>
            <a:r>
              <a:rPr lang="ru-RU" sz="2000" dirty="0">
                <a:solidFill>
                  <a:schemeClr val="tx1"/>
                </a:solidFill>
              </a:rPr>
              <a:t> </a:t>
            </a:r>
            <a:r>
              <a:rPr lang="ru-RU" sz="2000" dirty="0" err="1">
                <a:solidFill>
                  <a:schemeClr val="tx1"/>
                </a:solidFill>
              </a:rPr>
              <a:t>починають</a:t>
            </a:r>
            <a:r>
              <a:rPr lang="ru-RU" sz="2000" dirty="0">
                <a:solidFill>
                  <a:schemeClr val="tx1"/>
                </a:solidFill>
              </a:rPr>
              <a:t> </a:t>
            </a:r>
            <a:r>
              <a:rPr lang="ru-RU" sz="2000" dirty="0" err="1">
                <a:solidFill>
                  <a:schemeClr val="tx1"/>
                </a:solidFill>
              </a:rPr>
              <a:t>усміхатися</a:t>
            </a:r>
            <a:r>
              <a:rPr lang="ru-RU" sz="2000" dirty="0">
                <a:solidFill>
                  <a:schemeClr val="tx1"/>
                </a:solidFill>
              </a:rPr>
              <a:t>,</a:t>
            </a:r>
            <a:br>
              <a:rPr lang="ru-RU" sz="2000" dirty="0">
                <a:solidFill>
                  <a:schemeClr val="tx1"/>
                </a:solidFill>
              </a:rPr>
            </a:br>
            <a:r>
              <a:rPr lang="ru-RU" sz="2000" dirty="0" err="1">
                <a:solidFill>
                  <a:schemeClr val="tx1"/>
                </a:solidFill>
              </a:rPr>
              <a:t>стежити</a:t>
            </a:r>
            <a:r>
              <a:rPr lang="ru-RU" sz="2000" dirty="0">
                <a:solidFill>
                  <a:schemeClr val="tx1"/>
                </a:solidFill>
              </a:rPr>
              <a:t> за предметами, </a:t>
            </a:r>
            <a:r>
              <a:rPr lang="ru-RU" sz="2000" dirty="0" err="1">
                <a:solidFill>
                  <a:schemeClr val="tx1"/>
                </a:solidFill>
              </a:rPr>
              <a:t>що</a:t>
            </a:r>
            <a:r>
              <a:rPr lang="ru-RU" sz="2000" dirty="0">
                <a:solidFill>
                  <a:schemeClr val="tx1"/>
                </a:solidFill>
              </a:rPr>
              <a:t> </a:t>
            </a:r>
            <a:r>
              <a:rPr lang="ru-RU" sz="2000" dirty="0" err="1">
                <a:solidFill>
                  <a:schemeClr val="tx1"/>
                </a:solidFill>
              </a:rPr>
              <a:t>рухаються</a:t>
            </a:r>
            <a:r>
              <a:rPr lang="ru-RU" sz="2000" dirty="0">
                <a:solidFill>
                  <a:schemeClr val="tx1"/>
                </a:solidFill>
              </a:rPr>
              <a:t>, </a:t>
            </a:r>
            <a:r>
              <a:rPr lang="ru-RU" sz="2000" dirty="0" smtClean="0">
                <a:solidFill>
                  <a:schemeClr val="tx1"/>
                </a:solidFill>
              </a:rPr>
              <a:t>та </a:t>
            </a:r>
            <a:r>
              <a:rPr lang="ru-RU" sz="2000" dirty="0" err="1" smtClean="0">
                <a:solidFill>
                  <a:schemeClr val="tx1"/>
                </a:solidFill>
              </a:rPr>
              <a:t>ін</a:t>
            </a:r>
            <a:r>
              <a:rPr lang="ru-RU" sz="2000" dirty="0" smtClean="0">
                <a:solidFill>
                  <a:schemeClr val="tx1"/>
                </a:solidFill>
              </a:rPr>
              <a:t>.</a:t>
            </a:r>
            <a:r>
              <a:rPr lang="ru-RU" dirty="0"/>
              <a:t/>
            </a:r>
            <a:br>
              <a:rPr lang="ru-RU" dirty="0"/>
            </a:br>
            <a:endParaRPr lang="ru-RU" dirty="0"/>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1249904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800" dirty="0" err="1">
                <a:solidFill>
                  <a:srgbClr val="FF0000"/>
                </a:solidFill>
              </a:rPr>
              <a:t>Основними</a:t>
            </a:r>
            <a:r>
              <a:rPr lang="ru-RU" sz="2800" dirty="0">
                <a:solidFill>
                  <a:srgbClr val="FF0000"/>
                </a:solidFill>
              </a:rPr>
              <a:t> </a:t>
            </a:r>
            <a:r>
              <a:rPr lang="ru-RU" sz="2800" dirty="0" err="1">
                <a:solidFill>
                  <a:srgbClr val="FF0000"/>
                </a:solidFill>
              </a:rPr>
              <a:t>засобами</a:t>
            </a:r>
            <a:r>
              <a:rPr lang="ru-RU" sz="2800" dirty="0">
                <a:solidFill>
                  <a:srgbClr val="FF0000"/>
                </a:solidFill>
              </a:rPr>
              <a:t> ФР у </a:t>
            </a:r>
            <a:r>
              <a:rPr lang="ru-RU" sz="2800" dirty="0" err="1">
                <a:solidFill>
                  <a:srgbClr val="FF0000"/>
                </a:solidFill>
              </a:rPr>
              <a:t>недоношених</a:t>
            </a:r>
            <a:r>
              <a:rPr lang="ru-RU" sz="2800" dirty="0">
                <a:solidFill>
                  <a:srgbClr val="FF0000"/>
                </a:solidFill>
              </a:rPr>
              <a:t> </a:t>
            </a:r>
            <a:r>
              <a:rPr lang="ru-RU" sz="2800" dirty="0" err="1">
                <a:solidFill>
                  <a:srgbClr val="FF0000"/>
                </a:solidFill>
              </a:rPr>
              <a:t>дітей</a:t>
            </a:r>
            <a:r>
              <a:rPr lang="ru-RU" sz="2800" dirty="0">
                <a:solidFill>
                  <a:srgbClr val="FF0000"/>
                </a:solidFill>
              </a:rPr>
              <a:t> є</a:t>
            </a:r>
            <a:r>
              <a:rPr lang="ru-RU" sz="2800" dirty="0" smtClean="0">
                <a:solidFill>
                  <a:srgbClr val="FF0000"/>
                </a:solidFill>
              </a:rPr>
              <a:t>:</a:t>
            </a:r>
            <a:r>
              <a:rPr lang="ru-RU" sz="1800" dirty="0" smtClean="0">
                <a:solidFill>
                  <a:schemeClr val="tx1"/>
                </a:solidFill>
              </a:rPr>
              <a:t/>
            </a:r>
            <a:br>
              <a:rPr lang="ru-RU" sz="1800" dirty="0" smtClean="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1. </a:t>
            </a:r>
            <a:r>
              <a:rPr lang="ru-RU" sz="1800" dirty="0" err="1">
                <a:solidFill>
                  <a:schemeClr val="tx1"/>
                </a:solidFill>
              </a:rPr>
              <a:t>фізичні</a:t>
            </a:r>
            <a:r>
              <a:rPr lang="ru-RU" sz="1800" dirty="0">
                <a:solidFill>
                  <a:schemeClr val="tx1"/>
                </a:solidFill>
              </a:rPr>
              <a:t> </a:t>
            </a:r>
            <a:r>
              <a:rPr lang="ru-RU" sz="1800" dirty="0" err="1">
                <a:solidFill>
                  <a:schemeClr val="tx1"/>
                </a:solidFill>
              </a:rPr>
              <a:t>вправи</a:t>
            </a:r>
            <a:r>
              <a:rPr lang="ru-RU" sz="1800" dirty="0">
                <a:solidFill>
                  <a:schemeClr val="tx1"/>
                </a:solidFill>
              </a:rPr>
              <a:t> (</a:t>
            </a:r>
            <a:r>
              <a:rPr lang="ru-RU" sz="1800" dirty="0" err="1">
                <a:solidFill>
                  <a:schemeClr val="tx1"/>
                </a:solidFill>
              </a:rPr>
              <a:t>пасивні</a:t>
            </a:r>
            <a:r>
              <a:rPr lang="ru-RU" sz="1800" dirty="0">
                <a:solidFill>
                  <a:schemeClr val="tx1"/>
                </a:solidFill>
              </a:rPr>
              <a:t>, </a:t>
            </a:r>
            <a:r>
              <a:rPr lang="ru-RU" sz="1800" dirty="0" err="1">
                <a:solidFill>
                  <a:schemeClr val="tx1"/>
                </a:solidFill>
              </a:rPr>
              <a:t>рефлекторні</a:t>
            </a:r>
            <a:r>
              <a:rPr lang="ru-RU" sz="1800" dirty="0">
                <a:solidFill>
                  <a:schemeClr val="tx1"/>
                </a:solidFill>
              </a:rPr>
              <a:t>);</a:t>
            </a:r>
            <a:r>
              <a:rPr lang="ru-RU" sz="1800" dirty="0" err="1">
                <a:solidFill>
                  <a:schemeClr val="tx1"/>
                </a:solidFill>
              </a:rPr>
              <a:t>масаж</a:t>
            </a:r>
            <a:r>
              <a:rPr lang="ru-RU" sz="1800" dirty="0">
                <a:solidFill>
                  <a:schemeClr val="tx1"/>
                </a:solidFill>
              </a:rPr>
              <a:t> (</a:t>
            </a:r>
            <a:r>
              <a:rPr lang="ru-RU" sz="1800" dirty="0" err="1">
                <a:solidFill>
                  <a:schemeClr val="tx1"/>
                </a:solidFill>
              </a:rPr>
              <a:t>класичний</a:t>
            </a:r>
            <a:r>
              <a:rPr lang="ru-RU" sz="1800" dirty="0">
                <a:solidFill>
                  <a:schemeClr val="tx1"/>
                </a:solidFill>
              </a:rPr>
              <a:t>, </a:t>
            </a:r>
            <a:r>
              <a:rPr lang="ru-RU" sz="1800" dirty="0" err="1">
                <a:solidFill>
                  <a:schemeClr val="tx1"/>
                </a:solidFill>
              </a:rPr>
              <a:t>точковий</a:t>
            </a:r>
            <a:r>
              <a:rPr lang="ru-RU" sz="1800" dirty="0">
                <a:solidFill>
                  <a:schemeClr val="tx1"/>
                </a:solidFill>
              </a:rPr>
              <a:t>);</a:t>
            </a:r>
            <a:br>
              <a:rPr lang="ru-RU" sz="1800" dirty="0">
                <a:solidFill>
                  <a:schemeClr val="tx1"/>
                </a:solidFill>
              </a:rPr>
            </a:br>
            <a:r>
              <a:rPr lang="ru-RU" sz="1800" dirty="0">
                <a:solidFill>
                  <a:schemeClr val="tx1"/>
                </a:solidFill>
              </a:rPr>
              <a:t>2. </a:t>
            </a:r>
            <a:r>
              <a:rPr lang="ru-RU" sz="1800" dirty="0" err="1">
                <a:solidFill>
                  <a:schemeClr val="tx1"/>
                </a:solidFill>
              </a:rPr>
              <a:t>дихальні</a:t>
            </a:r>
            <a:r>
              <a:rPr lang="ru-RU" sz="1800" dirty="0">
                <a:solidFill>
                  <a:schemeClr val="tx1"/>
                </a:solidFill>
              </a:rPr>
              <a:t> </a:t>
            </a:r>
            <a:r>
              <a:rPr lang="ru-RU" sz="1800" dirty="0" err="1">
                <a:solidFill>
                  <a:schemeClr val="tx1"/>
                </a:solidFill>
              </a:rPr>
              <a:t>вправи</a:t>
            </a:r>
            <a:r>
              <a:rPr lang="ru-RU" sz="1800" dirty="0">
                <a:solidFill>
                  <a:schemeClr val="tx1"/>
                </a:solidFill>
              </a:rPr>
              <a:t>.</a:t>
            </a:r>
            <a:br>
              <a:rPr lang="ru-RU" sz="1800" dirty="0">
                <a:solidFill>
                  <a:schemeClr val="tx1"/>
                </a:solidFill>
              </a:rPr>
            </a:br>
            <a:r>
              <a:rPr lang="ru-RU" sz="1800" dirty="0">
                <a:solidFill>
                  <a:schemeClr val="tx1"/>
                </a:solidFill>
              </a:rPr>
              <a:t>Методика </a:t>
            </a:r>
            <a:r>
              <a:rPr lang="ru-RU" sz="1800" dirty="0" err="1">
                <a:solidFill>
                  <a:schemeClr val="tx1"/>
                </a:solidFill>
              </a:rPr>
              <a:t>проведення</a:t>
            </a:r>
            <a:r>
              <a:rPr lang="ru-RU" sz="1800" dirty="0">
                <a:solidFill>
                  <a:schemeClr val="tx1"/>
                </a:solidFill>
              </a:rPr>
              <a:t> </a:t>
            </a:r>
            <a:r>
              <a:rPr lang="ru-RU" sz="1800" dirty="0" err="1">
                <a:solidFill>
                  <a:schemeClr val="tx1"/>
                </a:solidFill>
              </a:rPr>
              <a:t>заходів</a:t>
            </a:r>
            <a:r>
              <a:rPr lang="ru-RU" sz="1800" dirty="0">
                <a:solidFill>
                  <a:schemeClr val="tx1"/>
                </a:solidFill>
              </a:rPr>
              <a:t> ФР для </a:t>
            </a:r>
            <a:r>
              <a:rPr lang="ru-RU" sz="1800" dirty="0" err="1">
                <a:solidFill>
                  <a:schemeClr val="tx1"/>
                </a:solidFill>
              </a:rPr>
              <a:t>недорозвиненої</a:t>
            </a:r>
            <a:r>
              <a:rPr lang="ru-RU" sz="1800" dirty="0">
                <a:solidFill>
                  <a:schemeClr val="tx1"/>
                </a:solidFill>
              </a:rPr>
              <a:t> </a:t>
            </a:r>
            <a:r>
              <a:rPr lang="ru-RU" sz="1800" dirty="0" err="1">
                <a:solidFill>
                  <a:schemeClr val="tx1"/>
                </a:solidFill>
              </a:rPr>
              <a:t>дитини</a:t>
            </a:r>
            <a:r>
              <a:rPr lang="ru-RU" sz="1800" dirty="0">
                <a:solidFill>
                  <a:schemeClr val="tx1"/>
                </a:solidFill>
              </a:rPr>
              <a:t> повинна</a:t>
            </a:r>
            <a:br>
              <a:rPr lang="ru-RU" sz="1800" dirty="0">
                <a:solidFill>
                  <a:schemeClr val="tx1"/>
                </a:solidFill>
              </a:rPr>
            </a:br>
            <a:r>
              <a:rPr lang="ru-RU" sz="1800" dirty="0" err="1">
                <a:solidFill>
                  <a:schemeClr val="tx1"/>
                </a:solidFill>
              </a:rPr>
              <a:t>враховувати</a:t>
            </a:r>
            <a:r>
              <a:rPr lang="ru-RU" sz="1800" dirty="0">
                <a:solidFill>
                  <a:schemeClr val="tx1"/>
                </a:solidFill>
              </a:rPr>
              <a:t> </a:t>
            </a:r>
            <a:r>
              <a:rPr lang="ru-RU" sz="1800" dirty="0" err="1">
                <a:solidFill>
                  <a:schemeClr val="tx1"/>
                </a:solidFill>
              </a:rPr>
              <a:t>їх</a:t>
            </a:r>
            <a:r>
              <a:rPr lang="ru-RU" sz="1800" dirty="0">
                <a:solidFill>
                  <a:schemeClr val="tx1"/>
                </a:solidFill>
              </a:rPr>
              <a:t> </a:t>
            </a:r>
            <a:r>
              <a:rPr lang="ru-RU" sz="1800" dirty="0" err="1">
                <a:solidFill>
                  <a:schemeClr val="tx1"/>
                </a:solidFill>
              </a:rPr>
              <a:t>фізіологічних</a:t>
            </a:r>
            <a:r>
              <a:rPr lang="ru-RU" sz="1800" dirty="0">
                <a:solidFill>
                  <a:schemeClr val="tx1"/>
                </a:solidFill>
              </a:rPr>
              <a:t> </a:t>
            </a:r>
            <a:r>
              <a:rPr lang="ru-RU" sz="1800" dirty="0" err="1">
                <a:solidFill>
                  <a:schemeClr val="tx1"/>
                </a:solidFill>
              </a:rPr>
              <a:t>особливостей</a:t>
            </a:r>
            <a:r>
              <a:rPr lang="ru-RU" sz="1800" dirty="0">
                <a:solidFill>
                  <a:schemeClr val="tx1"/>
                </a:solidFill>
              </a:rPr>
              <a:t>: </a:t>
            </a:r>
            <a:r>
              <a:rPr lang="ru-RU" sz="1800" dirty="0" err="1">
                <a:solidFill>
                  <a:schemeClr val="tx1"/>
                </a:solidFill>
              </a:rPr>
              <a:t>недосконалість</a:t>
            </a:r>
            <a:r>
              <a:rPr lang="ru-RU" sz="1800" dirty="0">
                <a:solidFill>
                  <a:schemeClr val="tx1"/>
                </a:solidFill>
              </a:rPr>
              <a:t> </a:t>
            </a:r>
            <a:r>
              <a:rPr lang="ru-RU" sz="1800" dirty="0" err="1">
                <a:solidFill>
                  <a:schemeClr val="tx1"/>
                </a:solidFill>
              </a:rPr>
              <a:t>дихальної</a:t>
            </a:r>
            <a:r>
              <a:rPr lang="ru-RU" sz="1800" dirty="0">
                <a:solidFill>
                  <a:schemeClr val="tx1"/>
                </a:solidFill>
              </a:rPr>
              <a:t> </a:t>
            </a:r>
            <a:r>
              <a:rPr lang="ru-RU" sz="1800" dirty="0" err="1" smtClean="0">
                <a:solidFill>
                  <a:schemeClr val="tx1"/>
                </a:solidFill>
              </a:rPr>
              <a:t>функції</a:t>
            </a:r>
            <a:r>
              <a:rPr lang="ru-RU" sz="1800" dirty="0" smtClean="0">
                <a:solidFill>
                  <a:schemeClr val="tx1"/>
                </a:solidFill>
              </a:rPr>
              <a:t>, </a:t>
            </a:r>
            <a:r>
              <a:rPr lang="ru-RU" sz="1800" dirty="0" err="1" smtClean="0">
                <a:solidFill>
                  <a:schemeClr val="tx1"/>
                </a:solidFill>
              </a:rPr>
              <a:t>низьких</a:t>
            </a:r>
            <a:r>
              <a:rPr lang="ru-RU" sz="1800" dirty="0" smtClean="0">
                <a:solidFill>
                  <a:schemeClr val="tx1"/>
                </a:solidFill>
              </a:rPr>
              <a:t> </a:t>
            </a:r>
            <a:r>
              <a:rPr lang="ru-RU" sz="1800" dirty="0" err="1">
                <a:solidFill>
                  <a:schemeClr val="tx1"/>
                </a:solidFill>
              </a:rPr>
              <a:t>адаптаційних</a:t>
            </a:r>
            <a:r>
              <a:rPr lang="ru-RU" sz="1800" dirty="0">
                <a:solidFill>
                  <a:schemeClr val="tx1"/>
                </a:solidFill>
              </a:rPr>
              <a:t> </a:t>
            </a:r>
            <a:r>
              <a:rPr lang="ru-RU" sz="1800" dirty="0" err="1">
                <a:solidFill>
                  <a:schemeClr val="tx1"/>
                </a:solidFill>
              </a:rPr>
              <a:t>можливостей</a:t>
            </a:r>
            <a:r>
              <a:rPr lang="ru-RU" sz="1800" dirty="0">
                <a:solidFill>
                  <a:schemeClr val="tx1"/>
                </a:solidFill>
              </a:rPr>
              <a:t> в </a:t>
            </a:r>
            <a:r>
              <a:rPr lang="ru-RU" sz="1800" dirty="0" err="1">
                <a:solidFill>
                  <a:schemeClr val="tx1"/>
                </a:solidFill>
              </a:rPr>
              <a:t>змінних</a:t>
            </a:r>
            <a:r>
              <a:rPr lang="ru-RU" sz="1800" dirty="0">
                <a:solidFill>
                  <a:schemeClr val="tx1"/>
                </a:solidFill>
              </a:rPr>
              <a:t> </a:t>
            </a:r>
            <a:r>
              <a:rPr lang="ru-RU" sz="1800" dirty="0" err="1">
                <a:solidFill>
                  <a:schemeClr val="tx1"/>
                </a:solidFill>
              </a:rPr>
              <a:t>умовах</a:t>
            </a:r>
            <a:r>
              <a:rPr lang="ru-RU" sz="1800" dirty="0">
                <a:solidFill>
                  <a:schemeClr val="tx1"/>
                </a:solidFill>
              </a:rPr>
              <a:t> </a:t>
            </a:r>
            <a:r>
              <a:rPr lang="ru-RU" sz="1800" dirty="0" err="1">
                <a:solidFill>
                  <a:schemeClr val="tx1"/>
                </a:solidFill>
              </a:rPr>
              <a:t>зовнішнього</a:t>
            </a:r>
            <a:r>
              <a:rPr lang="ru-RU" sz="1800" dirty="0">
                <a:solidFill>
                  <a:schemeClr val="tx1"/>
                </a:solidFill>
              </a:rPr>
              <a:t> </a:t>
            </a:r>
            <a:r>
              <a:rPr lang="ru-RU" sz="1800" dirty="0" err="1" smtClean="0">
                <a:solidFill>
                  <a:schemeClr val="tx1"/>
                </a:solidFill>
              </a:rPr>
              <a:t>середовища</a:t>
            </a:r>
            <a:r>
              <a:rPr lang="ru-RU" sz="1800" dirty="0" smtClean="0">
                <a:solidFill>
                  <a:schemeClr val="tx1"/>
                </a:solidFill>
              </a:rPr>
              <a:t> (</a:t>
            </a:r>
            <a:r>
              <a:rPr lang="ru-RU" sz="1800" dirty="0" err="1" smtClean="0">
                <a:solidFill>
                  <a:schemeClr val="tx1"/>
                </a:solidFill>
              </a:rPr>
              <a:t>недосконалість</a:t>
            </a:r>
            <a:r>
              <a:rPr lang="ru-RU" sz="1800" dirty="0" smtClean="0">
                <a:solidFill>
                  <a:schemeClr val="tx1"/>
                </a:solidFill>
              </a:rPr>
              <a:t> </a:t>
            </a:r>
            <a:r>
              <a:rPr lang="ru-RU" sz="1800" dirty="0" err="1">
                <a:solidFill>
                  <a:schemeClr val="tx1"/>
                </a:solidFill>
              </a:rPr>
              <a:t>обмінних</a:t>
            </a:r>
            <a:r>
              <a:rPr lang="ru-RU" sz="1800" dirty="0">
                <a:solidFill>
                  <a:schemeClr val="tx1"/>
                </a:solidFill>
              </a:rPr>
              <a:t> </a:t>
            </a:r>
            <a:r>
              <a:rPr lang="ru-RU" sz="1800" dirty="0" err="1">
                <a:solidFill>
                  <a:schemeClr val="tx1"/>
                </a:solidFill>
              </a:rPr>
              <a:t>процесів</a:t>
            </a:r>
            <a:r>
              <a:rPr lang="ru-RU" sz="1800" dirty="0">
                <a:solidFill>
                  <a:schemeClr val="tx1"/>
                </a:solidFill>
              </a:rPr>
              <a:t>, </a:t>
            </a:r>
            <a:r>
              <a:rPr lang="ru-RU" sz="1800" dirty="0" err="1">
                <a:solidFill>
                  <a:schemeClr val="tx1"/>
                </a:solidFill>
              </a:rPr>
              <a:t>терморегуляції</a:t>
            </a:r>
            <a:r>
              <a:rPr lang="ru-RU" sz="1800" dirty="0">
                <a:solidFill>
                  <a:schemeClr val="tx1"/>
                </a:solidFill>
              </a:rPr>
              <a:t>), </a:t>
            </a:r>
            <a:r>
              <a:rPr lang="ru-RU" sz="1800" dirty="0" err="1">
                <a:solidFill>
                  <a:schemeClr val="tx1"/>
                </a:solidFill>
              </a:rPr>
              <a:t>недорозвиненості</a:t>
            </a:r>
            <a:r>
              <a:rPr lang="ru-RU" sz="1800" dirty="0">
                <a:solidFill>
                  <a:schemeClr val="tx1"/>
                </a:solidFill>
              </a:rPr>
              <a:t> </a:t>
            </a:r>
            <a:r>
              <a:rPr lang="ru-RU" sz="1800" dirty="0" err="1">
                <a:solidFill>
                  <a:schemeClr val="tx1"/>
                </a:solidFill>
              </a:rPr>
              <a:t>нервовом'язового</a:t>
            </a:r>
            <a:r>
              <a:rPr lang="ru-RU" sz="1800" dirty="0">
                <a:solidFill>
                  <a:schemeClr val="tx1"/>
                </a:solidFill>
              </a:rPr>
              <a:t> </a:t>
            </a:r>
            <a:r>
              <a:rPr lang="ru-RU" sz="1800" dirty="0" err="1">
                <a:solidFill>
                  <a:schemeClr val="tx1"/>
                </a:solidFill>
              </a:rPr>
              <a:t>апарату</a:t>
            </a:r>
            <a:r>
              <a:rPr lang="ru-RU" sz="1800" dirty="0">
                <a:solidFill>
                  <a:schemeClr val="tx1"/>
                </a:solidFill>
              </a:rPr>
              <a:t>. </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15379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583474"/>
            <a:ext cx="8596668" cy="3943975"/>
          </a:xfrm>
        </p:spPr>
        <p:txBody>
          <a:bodyPr>
            <a:normAutofit fontScale="90000"/>
          </a:bodyPr>
          <a:lstStyle/>
          <a:p>
            <a:r>
              <a:rPr lang="uk-UA" sz="3100" dirty="0" smtClean="0"/>
              <a:t>Поширений і продуктивний метод виходжування недоношених дітей </a:t>
            </a:r>
            <a:r>
              <a:rPr lang="uk-UA" sz="3100" dirty="0" smtClean="0"/>
              <a:t> </a:t>
            </a:r>
            <a:r>
              <a:rPr lang="uk-UA" sz="3100" dirty="0" smtClean="0">
                <a:solidFill>
                  <a:srgbClr val="FF0000"/>
                </a:solidFill>
              </a:rPr>
              <a:t>М</a:t>
            </a:r>
            <a:r>
              <a:rPr lang="uk-UA" sz="3100" dirty="0" smtClean="0">
                <a:solidFill>
                  <a:srgbClr val="FF0000"/>
                </a:solidFill>
              </a:rPr>
              <a:t>етод </a:t>
            </a:r>
            <a:r>
              <a:rPr lang="uk-UA" sz="3100" dirty="0" smtClean="0">
                <a:solidFill>
                  <a:srgbClr val="FF0000"/>
                </a:solidFill>
              </a:rPr>
              <a:t>кенгуру</a:t>
            </a:r>
            <a:br>
              <a:rPr lang="uk-UA" sz="3100" dirty="0" smtClean="0">
                <a:solidFill>
                  <a:srgbClr val="FF0000"/>
                </a:solidFill>
              </a:rPr>
            </a:br>
            <a:r>
              <a:rPr lang="uk-UA" dirty="0" smtClean="0">
                <a:solidFill>
                  <a:srgbClr val="FF0000"/>
                </a:solidFill>
              </a:rPr>
              <a:t/>
            </a:r>
            <a:br>
              <a:rPr lang="uk-UA" dirty="0" smtClean="0">
                <a:solidFill>
                  <a:srgbClr val="FF0000"/>
                </a:solidFill>
              </a:rPr>
            </a:br>
            <a:r>
              <a:rPr lang="uk-UA" dirty="0">
                <a:solidFill>
                  <a:srgbClr val="FF0000"/>
                </a:solidFill>
              </a:rPr>
              <a:t/>
            </a:r>
            <a:br>
              <a:rPr lang="uk-UA" dirty="0">
                <a:solidFill>
                  <a:srgbClr val="FF0000"/>
                </a:solidFill>
              </a:rPr>
            </a:br>
            <a:r>
              <a:rPr lang="uk-UA" dirty="0" smtClean="0">
                <a:solidFill>
                  <a:srgbClr val="FF0000"/>
                </a:solidFill>
              </a:rPr>
              <a:t/>
            </a:r>
            <a:br>
              <a:rPr lang="uk-UA" dirty="0" smtClean="0">
                <a:solidFill>
                  <a:srgbClr val="FF0000"/>
                </a:solidFill>
              </a:rPr>
            </a:br>
            <a:r>
              <a:rPr lang="uk-UA" dirty="0">
                <a:solidFill>
                  <a:srgbClr val="FF0000"/>
                </a:solidFill>
              </a:rPr>
              <a:t/>
            </a:r>
            <a:br>
              <a:rPr lang="uk-UA" dirty="0">
                <a:solidFill>
                  <a:srgbClr val="FF0000"/>
                </a:solidFill>
              </a:rPr>
            </a:br>
            <a:endParaRPr lang="ru-RU" dirty="0">
              <a:solidFill>
                <a:srgbClr val="FF0000"/>
              </a:solidFill>
            </a:endParaRPr>
          </a:p>
        </p:txBody>
      </p:sp>
      <p:sp>
        <p:nvSpPr>
          <p:cNvPr id="3" name="Текст 2"/>
          <p:cNvSpPr>
            <a:spLocks noGrp="1"/>
          </p:cNvSpPr>
          <p:nvPr>
            <p:ph type="body"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5" y="1932203"/>
            <a:ext cx="5645088" cy="4261632"/>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0656" y="1362265"/>
            <a:ext cx="4308522" cy="5217060"/>
          </a:xfrm>
          <a:prstGeom prst="rect">
            <a:avLst/>
          </a:prstGeom>
        </p:spPr>
      </p:pic>
    </p:spTree>
    <p:extLst>
      <p:ext uri="{BB962C8B-B14F-4D97-AF65-F5344CB8AC3E}">
        <p14:creationId xmlns:p14="http://schemas.microsoft.com/office/powerpoint/2010/main" val="4232285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800" dirty="0" err="1">
                <a:solidFill>
                  <a:srgbClr val="FF0000"/>
                </a:solidFill>
              </a:rPr>
              <a:t>Вимоги</a:t>
            </a:r>
            <a:r>
              <a:rPr lang="ru-RU" sz="2800" dirty="0">
                <a:solidFill>
                  <a:srgbClr val="FF0000"/>
                </a:solidFill>
              </a:rPr>
              <a:t> до </a:t>
            </a:r>
            <a:r>
              <a:rPr lang="ru-RU" sz="2800" dirty="0" err="1">
                <a:solidFill>
                  <a:srgbClr val="FF0000"/>
                </a:solidFill>
              </a:rPr>
              <a:t>проведення</a:t>
            </a:r>
            <a:r>
              <a:rPr lang="ru-RU" sz="2800" dirty="0">
                <a:solidFill>
                  <a:srgbClr val="FF0000"/>
                </a:solidFill>
              </a:rPr>
              <a:t> </a:t>
            </a:r>
            <a:r>
              <a:rPr lang="ru-RU" sz="2800" dirty="0" err="1">
                <a:solidFill>
                  <a:srgbClr val="FF0000"/>
                </a:solidFill>
              </a:rPr>
              <a:t>заняття</a:t>
            </a:r>
            <a:r>
              <a:rPr lang="ru-RU" sz="2800" dirty="0">
                <a:solidFill>
                  <a:srgbClr val="FF0000"/>
                </a:solidFill>
              </a:rPr>
              <a:t> з ФР</a:t>
            </a:r>
            <a:r>
              <a:rPr lang="ru-RU" sz="2800" dirty="0" smtClean="0">
                <a:solidFill>
                  <a:srgbClr val="FF0000"/>
                </a:solidFill>
              </a:rPr>
              <a:t>:</a:t>
            </a:r>
            <a:br>
              <a:rPr lang="ru-RU" sz="2800" dirty="0" smtClean="0">
                <a:solidFill>
                  <a:srgbClr val="FF0000"/>
                </a:solidFill>
              </a:rPr>
            </a:br>
            <a:r>
              <a:rPr lang="ru-RU" sz="1800" dirty="0"/>
              <a:t/>
            </a:r>
            <a:br>
              <a:rPr lang="ru-RU" sz="1800" dirty="0"/>
            </a:br>
            <a:r>
              <a:rPr lang="ru-RU" sz="1800" dirty="0"/>
              <a:t> </a:t>
            </a:r>
            <a:r>
              <a:rPr lang="ru-RU" sz="1800" dirty="0" err="1">
                <a:solidFill>
                  <a:schemeClr val="tx1"/>
                </a:solidFill>
              </a:rPr>
              <a:t>Починати</a:t>
            </a:r>
            <a:r>
              <a:rPr lang="ru-RU" sz="1800" dirty="0">
                <a:solidFill>
                  <a:schemeClr val="tx1"/>
                </a:solidFill>
              </a:rPr>
              <a:t> </a:t>
            </a:r>
            <a:r>
              <a:rPr lang="ru-RU" sz="1800" dirty="0" err="1">
                <a:solidFill>
                  <a:schemeClr val="tx1"/>
                </a:solidFill>
              </a:rPr>
              <a:t>заняття</a:t>
            </a:r>
            <a:r>
              <a:rPr lang="ru-RU" sz="1800" dirty="0">
                <a:solidFill>
                  <a:schemeClr val="tx1"/>
                </a:solidFill>
              </a:rPr>
              <a:t> треба за 30 </a:t>
            </a:r>
            <a:r>
              <a:rPr lang="ru-RU" sz="1800" dirty="0" err="1">
                <a:solidFill>
                  <a:schemeClr val="tx1"/>
                </a:solidFill>
              </a:rPr>
              <a:t>хв</a:t>
            </a:r>
            <a:r>
              <a:rPr lang="ru-RU" sz="1800" dirty="0">
                <a:solidFill>
                  <a:schemeClr val="tx1"/>
                </a:solidFill>
              </a:rPr>
              <a:t> до </a:t>
            </a:r>
            <a:r>
              <a:rPr lang="ru-RU" sz="1800" dirty="0" err="1">
                <a:solidFill>
                  <a:schemeClr val="tx1"/>
                </a:solidFill>
              </a:rPr>
              <a:t>годування</a:t>
            </a:r>
            <a:r>
              <a:rPr lang="ru-RU" sz="1800" dirty="0">
                <a:solidFill>
                  <a:schemeClr val="tx1"/>
                </a:solidFill>
              </a:rPr>
              <a:t> </a:t>
            </a:r>
            <a:r>
              <a:rPr lang="ru-RU" sz="1800" dirty="0" err="1">
                <a:solidFill>
                  <a:schemeClr val="tx1"/>
                </a:solidFill>
              </a:rPr>
              <a:t>або</a:t>
            </a:r>
            <a:r>
              <a:rPr lang="ru-RU" sz="1800" dirty="0">
                <a:solidFill>
                  <a:schemeClr val="tx1"/>
                </a:solidFill>
              </a:rPr>
              <a:t> через 45-60 </a:t>
            </a:r>
            <a:r>
              <a:rPr lang="ru-RU" sz="1800" dirty="0" err="1">
                <a:solidFill>
                  <a:schemeClr val="tx1"/>
                </a:solidFill>
              </a:rPr>
              <a:t>хв</a:t>
            </a:r>
            <a:r>
              <a:rPr lang="ru-RU" sz="1800" dirty="0">
                <a:solidFill>
                  <a:schemeClr val="tx1"/>
                </a:solidFill>
              </a:rPr>
              <a:t> </a:t>
            </a:r>
            <a:r>
              <a:rPr lang="ru-RU" sz="1800" dirty="0" err="1">
                <a:solidFill>
                  <a:schemeClr val="tx1"/>
                </a:solidFill>
              </a:rPr>
              <a:t>після</a:t>
            </a:r>
            <a:r>
              <a:rPr lang="ru-RU" sz="1800" dirty="0">
                <a:solidFill>
                  <a:schemeClr val="tx1"/>
                </a:solidFill>
              </a:rPr>
              <a:t> </a:t>
            </a:r>
            <a:r>
              <a:rPr lang="ru-RU" sz="1800" dirty="0" err="1">
                <a:solidFill>
                  <a:schemeClr val="tx1"/>
                </a:solidFill>
              </a:rPr>
              <a:t>нього</a:t>
            </a:r>
            <a:r>
              <a:rPr lang="ru-RU" sz="1800" dirty="0">
                <a:solidFill>
                  <a:schemeClr val="tx1"/>
                </a:solidFill>
              </a:rPr>
              <a:t>.</a:t>
            </a:r>
            <a:br>
              <a:rPr lang="ru-RU" sz="1800" dirty="0">
                <a:solidFill>
                  <a:schemeClr val="tx1"/>
                </a:solidFill>
              </a:rPr>
            </a:br>
            <a:r>
              <a:rPr lang="ru-RU" sz="1800" dirty="0">
                <a:solidFill>
                  <a:schemeClr val="tx1"/>
                </a:solidFill>
              </a:rPr>
              <a:t> Не </a:t>
            </a:r>
            <a:r>
              <a:rPr lang="ru-RU" sz="1800" dirty="0" err="1">
                <a:solidFill>
                  <a:schemeClr val="tx1"/>
                </a:solidFill>
              </a:rPr>
              <a:t>можна</a:t>
            </a:r>
            <a:r>
              <a:rPr lang="ru-RU" sz="1800" dirty="0">
                <a:solidFill>
                  <a:schemeClr val="tx1"/>
                </a:solidFill>
              </a:rPr>
              <a:t> </a:t>
            </a:r>
            <a:r>
              <a:rPr lang="ru-RU" sz="1800" dirty="0" err="1">
                <a:solidFill>
                  <a:schemeClr val="tx1"/>
                </a:solidFill>
              </a:rPr>
              <a:t>проводити</a:t>
            </a:r>
            <a:r>
              <a:rPr lang="ru-RU" sz="1800" dirty="0">
                <a:solidFill>
                  <a:schemeClr val="tx1"/>
                </a:solidFill>
              </a:rPr>
              <a:t> </a:t>
            </a:r>
            <a:r>
              <a:rPr lang="ru-RU" sz="1800" dirty="0" err="1">
                <a:solidFill>
                  <a:schemeClr val="tx1"/>
                </a:solidFill>
              </a:rPr>
              <a:t>масаж</a:t>
            </a:r>
            <a:r>
              <a:rPr lang="ru-RU" sz="1800" dirty="0">
                <a:solidFill>
                  <a:schemeClr val="tx1"/>
                </a:solidFill>
              </a:rPr>
              <a:t> і </a:t>
            </a:r>
            <a:r>
              <a:rPr lang="ru-RU" sz="1800" dirty="0" err="1">
                <a:solidFill>
                  <a:schemeClr val="tx1"/>
                </a:solidFill>
              </a:rPr>
              <a:t>гімнастику</a:t>
            </a:r>
            <a:r>
              <a:rPr lang="ru-RU" sz="1800" dirty="0">
                <a:solidFill>
                  <a:schemeClr val="tx1"/>
                </a:solidFill>
              </a:rPr>
              <a:t> перед сном.</a:t>
            </a:r>
            <a:br>
              <a:rPr lang="ru-RU" sz="1800" dirty="0">
                <a:solidFill>
                  <a:schemeClr val="tx1"/>
                </a:solidFill>
              </a:rPr>
            </a:br>
            <a:r>
              <a:rPr lang="ru-RU" sz="1800" dirty="0">
                <a:solidFill>
                  <a:schemeClr val="tx1"/>
                </a:solidFill>
              </a:rPr>
              <a:t> </a:t>
            </a:r>
            <a:r>
              <a:rPr lang="ru-RU" sz="1800" dirty="0" err="1">
                <a:solidFill>
                  <a:schemeClr val="tx1"/>
                </a:solidFill>
              </a:rPr>
              <a:t>Гімнастикою</a:t>
            </a:r>
            <a:r>
              <a:rPr lang="ru-RU" sz="1800" dirty="0">
                <a:solidFill>
                  <a:schemeClr val="tx1"/>
                </a:solidFill>
              </a:rPr>
              <a:t> </a:t>
            </a:r>
            <a:r>
              <a:rPr lang="ru-RU" sz="1800" dirty="0" err="1">
                <a:solidFill>
                  <a:schemeClr val="tx1"/>
                </a:solidFill>
              </a:rPr>
              <a:t>потрібно</a:t>
            </a:r>
            <a:r>
              <a:rPr lang="ru-RU" sz="1800" dirty="0">
                <a:solidFill>
                  <a:schemeClr val="tx1"/>
                </a:solidFill>
              </a:rPr>
              <a:t> </a:t>
            </a:r>
            <a:r>
              <a:rPr lang="ru-RU" sz="1800" dirty="0" err="1">
                <a:solidFill>
                  <a:schemeClr val="tx1"/>
                </a:solidFill>
              </a:rPr>
              <a:t>займатися</a:t>
            </a:r>
            <a:r>
              <a:rPr lang="ru-RU" sz="1800" dirty="0">
                <a:solidFill>
                  <a:schemeClr val="tx1"/>
                </a:solidFill>
              </a:rPr>
              <a:t> </a:t>
            </a:r>
            <a:r>
              <a:rPr lang="ru-RU" sz="1800" dirty="0" err="1">
                <a:solidFill>
                  <a:schemeClr val="tx1"/>
                </a:solidFill>
              </a:rPr>
              <a:t>щодня</a:t>
            </a:r>
            <a:r>
              <a:rPr lang="ru-RU" sz="1800" dirty="0">
                <a:solidFill>
                  <a:schemeClr val="tx1"/>
                </a:solidFill>
              </a:rPr>
              <a:t>, в один і той же </a:t>
            </a:r>
            <a:r>
              <a:rPr lang="ru-RU" sz="1800" dirty="0" err="1">
                <a:solidFill>
                  <a:schemeClr val="tx1"/>
                </a:solidFill>
              </a:rPr>
              <a:t>зручний</a:t>
            </a:r>
            <a:r>
              <a:rPr lang="ru-RU" sz="1800" dirty="0">
                <a:solidFill>
                  <a:schemeClr val="tx1"/>
                </a:solidFill>
              </a:rPr>
              <a:t> для </a:t>
            </a:r>
            <a:r>
              <a:rPr lang="ru-RU" sz="1800" dirty="0" err="1">
                <a:solidFill>
                  <a:schemeClr val="tx1"/>
                </a:solidFill>
              </a:rPr>
              <a:t>сім'ї</a:t>
            </a:r>
            <a:r>
              <a:rPr lang="ru-RU" sz="1800" dirty="0">
                <a:solidFill>
                  <a:schemeClr val="tx1"/>
                </a:solidFill>
              </a:rPr>
              <a:t/>
            </a:r>
            <a:br>
              <a:rPr lang="ru-RU" sz="1800" dirty="0">
                <a:solidFill>
                  <a:schemeClr val="tx1"/>
                </a:solidFill>
              </a:rPr>
            </a:br>
            <a:r>
              <a:rPr lang="ru-RU" sz="1800" dirty="0">
                <a:solidFill>
                  <a:schemeClr val="tx1"/>
                </a:solidFill>
              </a:rPr>
              <a:t>час.</a:t>
            </a:r>
            <a:br>
              <a:rPr lang="ru-RU" sz="1800" dirty="0">
                <a:solidFill>
                  <a:schemeClr val="tx1"/>
                </a:solidFill>
              </a:rPr>
            </a:br>
            <a:r>
              <a:rPr lang="ru-RU" sz="1800" dirty="0">
                <a:solidFill>
                  <a:schemeClr val="tx1"/>
                </a:solidFill>
              </a:rPr>
              <a:t> Весь комплекс </a:t>
            </a:r>
            <a:r>
              <a:rPr lang="ru-RU" sz="1800" dirty="0" err="1">
                <a:solidFill>
                  <a:schemeClr val="tx1"/>
                </a:solidFill>
              </a:rPr>
              <a:t>фізичних</a:t>
            </a:r>
            <a:r>
              <a:rPr lang="ru-RU" sz="1800" dirty="0">
                <a:solidFill>
                  <a:schemeClr val="tx1"/>
                </a:solidFill>
              </a:rPr>
              <a:t> </a:t>
            </a:r>
            <a:r>
              <a:rPr lang="ru-RU" sz="1800" dirty="0" err="1">
                <a:solidFill>
                  <a:schemeClr val="tx1"/>
                </a:solidFill>
              </a:rPr>
              <a:t>вправ</a:t>
            </a:r>
            <a:r>
              <a:rPr lang="ru-RU" sz="1800" dirty="0">
                <a:solidFill>
                  <a:schemeClr val="tx1"/>
                </a:solidFill>
              </a:rPr>
              <a:t> </a:t>
            </a:r>
            <a:r>
              <a:rPr lang="ru-RU" sz="1800" dirty="0" err="1">
                <a:solidFill>
                  <a:schemeClr val="tx1"/>
                </a:solidFill>
              </a:rPr>
              <a:t>необхідно</a:t>
            </a:r>
            <a:r>
              <a:rPr lang="ru-RU" sz="1800" dirty="0">
                <a:solidFill>
                  <a:schemeClr val="tx1"/>
                </a:solidFill>
              </a:rPr>
              <a:t> </a:t>
            </a:r>
            <a:r>
              <a:rPr lang="ru-RU" sz="1800" dirty="0" err="1">
                <a:solidFill>
                  <a:schemeClr val="tx1"/>
                </a:solidFill>
              </a:rPr>
              <a:t>повторювати</a:t>
            </a:r>
            <a:r>
              <a:rPr lang="ru-RU" sz="1800" dirty="0">
                <a:solidFill>
                  <a:schemeClr val="tx1"/>
                </a:solidFill>
              </a:rPr>
              <a:t> 2-3 рази на день, в</a:t>
            </a:r>
            <a:br>
              <a:rPr lang="ru-RU" sz="1800" dirty="0">
                <a:solidFill>
                  <a:schemeClr val="tx1"/>
                </a:solidFill>
              </a:rPr>
            </a:br>
            <a:r>
              <a:rPr lang="ru-RU" sz="1800" dirty="0" err="1">
                <a:solidFill>
                  <a:schemeClr val="tx1"/>
                </a:solidFill>
              </a:rPr>
              <a:t>деяких</a:t>
            </a:r>
            <a:r>
              <a:rPr lang="ru-RU" sz="1800" dirty="0">
                <a:solidFill>
                  <a:schemeClr val="tx1"/>
                </a:solidFill>
              </a:rPr>
              <a:t> </a:t>
            </a:r>
            <a:r>
              <a:rPr lang="ru-RU" sz="1800" dirty="0" err="1">
                <a:solidFill>
                  <a:schemeClr val="tx1"/>
                </a:solidFill>
              </a:rPr>
              <a:t>випадках</a:t>
            </a:r>
            <a:r>
              <a:rPr lang="ru-RU" sz="1800" dirty="0">
                <a:solidFill>
                  <a:schemeClr val="tx1"/>
                </a:solidFill>
              </a:rPr>
              <a:t> - 4-6 </a:t>
            </a:r>
            <a:r>
              <a:rPr lang="ru-RU" sz="1800" dirty="0" err="1">
                <a:solidFill>
                  <a:schemeClr val="tx1"/>
                </a:solidFill>
              </a:rPr>
              <a:t>разів</a:t>
            </a:r>
            <a:r>
              <a:rPr lang="ru-RU" sz="1800" dirty="0">
                <a:solidFill>
                  <a:schemeClr val="tx1"/>
                </a:solidFill>
              </a:rPr>
              <a:t>.</a:t>
            </a:r>
            <a:br>
              <a:rPr lang="ru-RU" sz="1800" dirty="0">
                <a:solidFill>
                  <a:schemeClr val="tx1"/>
                </a:solidFill>
              </a:rPr>
            </a:br>
            <a:r>
              <a:rPr lang="ru-RU" sz="1800" dirty="0">
                <a:solidFill>
                  <a:schemeClr val="tx1"/>
                </a:solidFill>
              </a:rPr>
              <a:t> </a:t>
            </a:r>
            <a:r>
              <a:rPr lang="ru-RU" sz="1800" dirty="0" err="1">
                <a:solidFill>
                  <a:schemeClr val="tx1"/>
                </a:solidFill>
              </a:rPr>
              <a:t>Тривалість</a:t>
            </a:r>
            <a:r>
              <a:rPr lang="ru-RU" sz="1800" dirty="0">
                <a:solidFill>
                  <a:schemeClr val="tx1"/>
                </a:solidFill>
              </a:rPr>
              <a:t> кожного </a:t>
            </a:r>
            <a:r>
              <a:rPr lang="ru-RU" sz="1800" dirty="0" err="1">
                <a:solidFill>
                  <a:schemeClr val="tx1"/>
                </a:solidFill>
              </a:rPr>
              <a:t>заняття</a:t>
            </a:r>
            <a:r>
              <a:rPr lang="ru-RU" sz="1800" dirty="0">
                <a:solidFill>
                  <a:schemeClr val="tx1"/>
                </a:solidFill>
              </a:rPr>
              <a:t> не повинна </a:t>
            </a:r>
            <a:r>
              <a:rPr lang="ru-RU" sz="1800" dirty="0" err="1">
                <a:solidFill>
                  <a:schemeClr val="tx1"/>
                </a:solidFill>
              </a:rPr>
              <a:t>перевищувати</a:t>
            </a:r>
            <a:r>
              <a:rPr lang="ru-RU" sz="1800" dirty="0">
                <a:solidFill>
                  <a:schemeClr val="tx1"/>
                </a:solidFill>
              </a:rPr>
              <a:t> 5 </a:t>
            </a:r>
            <a:r>
              <a:rPr lang="ru-RU" sz="1800" dirty="0" err="1">
                <a:solidFill>
                  <a:schemeClr val="tx1"/>
                </a:solidFill>
              </a:rPr>
              <a:t>хвилин</a:t>
            </a:r>
            <a:r>
              <a:rPr lang="ru-RU" sz="1800" dirty="0">
                <a:solidFill>
                  <a:schemeClr val="tx1"/>
                </a:solidFill>
              </a:rPr>
              <a:t>.</a:t>
            </a:r>
            <a:br>
              <a:rPr lang="ru-RU" sz="1800" dirty="0">
                <a:solidFill>
                  <a:schemeClr val="tx1"/>
                </a:solidFill>
              </a:rPr>
            </a:br>
            <a:r>
              <a:rPr lang="ru-RU" sz="1800" dirty="0">
                <a:solidFill>
                  <a:schemeClr val="tx1"/>
                </a:solidFill>
              </a:rPr>
              <a:t> </a:t>
            </a:r>
            <a:r>
              <a:rPr lang="ru-RU" sz="1800" dirty="0" err="1">
                <a:solidFill>
                  <a:schemeClr val="tx1"/>
                </a:solidFill>
              </a:rPr>
              <a:t>Кімната</a:t>
            </a:r>
            <a:r>
              <a:rPr lang="ru-RU" sz="1800" dirty="0">
                <a:solidFill>
                  <a:schemeClr val="tx1"/>
                </a:solidFill>
              </a:rPr>
              <a:t> повинна бути добре </a:t>
            </a:r>
            <a:r>
              <a:rPr lang="ru-RU" sz="1800" dirty="0" err="1">
                <a:solidFill>
                  <a:schemeClr val="tx1"/>
                </a:solidFill>
              </a:rPr>
              <a:t>провітреною</a:t>
            </a:r>
            <a:r>
              <a:rPr lang="ru-RU" sz="1800" dirty="0">
                <a:solidFill>
                  <a:schemeClr val="tx1"/>
                </a:solidFill>
              </a:rPr>
              <a:t>, температура </a:t>
            </a:r>
            <a:r>
              <a:rPr lang="ru-RU" sz="1800" dirty="0" err="1">
                <a:solidFill>
                  <a:schemeClr val="tx1"/>
                </a:solidFill>
              </a:rPr>
              <a:t>повітря</a:t>
            </a:r>
            <a:r>
              <a:rPr lang="ru-RU" sz="1800" dirty="0">
                <a:solidFill>
                  <a:schemeClr val="tx1"/>
                </a:solidFill>
              </a:rPr>
              <a:t> -</a:t>
            </a:r>
            <a:r>
              <a:rPr lang="ru-RU" sz="1800" dirty="0" smtClean="0">
                <a:solidFill>
                  <a:schemeClr val="tx1"/>
                </a:solidFill>
              </a:rPr>
              <a:t>20-24 </a:t>
            </a:r>
            <a:r>
              <a:rPr lang="ru-RU" sz="1800" dirty="0" err="1" smtClean="0">
                <a:solidFill>
                  <a:schemeClr val="tx1"/>
                </a:solidFill>
              </a:rPr>
              <a:t>градусів</a:t>
            </a:r>
            <a:r>
              <a:rPr lang="ru-RU" sz="1800" dirty="0">
                <a:solidFill>
                  <a:schemeClr val="tx1"/>
                </a:solidFill>
              </a:rPr>
              <a:t>. </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3966436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err="1">
                <a:solidFill>
                  <a:schemeClr val="tx1"/>
                </a:solidFill>
              </a:rPr>
              <a:t>Заняття</a:t>
            </a:r>
            <a:r>
              <a:rPr lang="ru-RU" sz="2000" dirty="0">
                <a:solidFill>
                  <a:schemeClr val="tx1"/>
                </a:solidFill>
              </a:rPr>
              <a:t> </a:t>
            </a:r>
            <a:r>
              <a:rPr lang="ru-RU" sz="2000" dirty="0" err="1">
                <a:solidFill>
                  <a:schemeClr val="tx1"/>
                </a:solidFill>
              </a:rPr>
              <a:t>гімнастикою</a:t>
            </a:r>
            <a:r>
              <a:rPr lang="ru-RU" sz="2000" dirty="0">
                <a:solidFill>
                  <a:schemeClr val="tx1"/>
                </a:solidFill>
              </a:rPr>
              <a:t>, </a:t>
            </a:r>
            <a:r>
              <a:rPr lang="ru-RU" sz="2000" dirty="0" err="1">
                <a:solidFill>
                  <a:schemeClr val="tx1"/>
                </a:solidFill>
              </a:rPr>
              <a:t>направленою</a:t>
            </a:r>
            <a:r>
              <a:rPr lang="ru-RU" sz="2000" dirty="0">
                <a:solidFill>
                  <a:schemeClr val="tx1"/>
                </a:solidFill>
              </a:rPr>
              <a:t> на </a:t>
            </a:r>
            <a:r>
              <a:rPr lang="ru-RU" sz="2000" dirty="0" err="1">
                <a:solidFill>
                  <a:schemeClr val="tx1"/>
                </a:solidFill>
              </a:rPr>
              <a:t>розвиток</a:t>
            </a:r>
            <a:r>
              <a:rPr lang="ru-RU" sz="2000" dirty="0">
                <a:solidFill>
                  <a:schemeClr val="tx1"/>
                </a:solidFill>
              </a:rPr>
              <a:t> </a:t>
            </a:r>
            <a:r>
              <a:rPr lang="ru-RU" sz="2000" dirty="0" err="1">
                <a:solidFill>
                  <a:schemeClr val="tx1"/>
                </a:solidFill>
              </a:rPr>
              <a:t>рухових</a:t>
            </a:r>
            <a:r>
              <a:rPr lang="ru-RU" sz="2000" dirty="0">
                <a:solidFill>
                  <a:schemeClr val="tx1"/>
                </a:solidFill>
              </a:rPr>
              <a:t> </a:t>
            </a:r>
            <a:r>
              <a:rPr lang="ru-RU" sz="2000" dirty="0" err="1">
                <a:solidFill>
                  <a:schemeClr val="tx1"/>
                </a:solidFill>
              </a:rPr>
              <a:t>навиків</a:t>
            </a:r>
            <a:r>
              <a:rPr lang="ru-RU" sz="2000" dirty="0">
                <a:solidFill>
                  <a:schemeClr val="tx1"/>
                </a:solidFill>
              </a:rPr>
              <a:t>, у </a:t>
            </a:r>
            <a:r>
              <a:rPr lang="ru-RU" sz="2000" dirty="0" err="1" smtClean="0">
                <a:solidFill>
                  <a:schemeClr val="tx1"/>
                </a:solidFill>
              </a:rPr>
              <a:t>дітей</a:t>
            </a:r>
            <a:r>
              <a:rPr lang="ru-RU" sz="2000" dirty="0" smtClean="0">
                <a:solidFill>
                  <a:schemeClr val="tx1"/>
                </a:solidFill>
              </a:rPr>
              <a:t>, </a:t>
            </a:r>
            <a:r>
              <a:rPr lang="ru-RU" sz="2000" dirty="0" err="1" smtClean="0">
                <a:solidFill>
                  <a:schemeClr val="tx1"/>
                </a:solidFill>
              </a:rPr>
              <a:t>що</a:t>
            </a:r>
            <a:r>
              <a:rPr lang="ru-RU" sz="2000" dirty="0" smtClean="0">
                <a:solidFill>
                  <a:schemeClr val="tx1"/>
                </a:solidFill>
              </a:rPr>
              <a:t> </a:t>
            </a:r>
            <a:r>
              <a:rPr lang="ru-RU" sz="2000" dirty="0" err="1">
                <a:solidFill>
                  <a:schemeClr val="tx1"/>
                </a:solidFill>
              </a:rPr>
              <a:t>народилися</a:t>
            </a:r>
            <a:r>
              <a:rPr lang="ru-RU" sz="2000" dirty="0">
                <a:solidFill>
                  <a:schemeClr val="tx1"/>
                </a:solidFill>
              </a:rPr>
              <a:t> з </a:t>
            </a:r>
            <a:r>
              <a:rPr lang="ru-RU" sz="2000" dirty="0" err="1">
                <a:solidFill>
                  <a:schemeClr val="tx1"/>
                </a:solidFill>
              </a:rPr>
              <a:t>масою</a:t>
            </a:r>
            <a:r>
              <a:rPr lang="ru-RU" sz="2000" dirty="0">
                <a:solidFill>
                  <a:schemeClr val="tx1"/>
                </a:solidFill>
              </a:rPr>
              <a:t> </a:t>
            </a:r>
            <a:r>
              <a:rPr lang="ru-RU" sz="2000" dirty="0" err="1">
                <a:solidFill>
                  <a:schemeClr val="tx1"/>
                </a:solidFill>
              </a:rPr>
              <a:t>менше</a:t>
            </a:r>
            <a:r>
              <a:rPr lang="ru-RU" sz="2000" dirty="0">
                <a:solidFill>
                  <a:schemeClr val="tx1"/>
                </a:solidFill>
              </a:rPr>
              <a:t> 1750 г, </a:t>
            </a:r>
            <a:r>
              <a:rPr lang="ru-RU" sz="2000" dirty="0" err="1">
                <a:solidFill>
                  <a:schemeClr val="tx1"/>
                </a:solidFill>
              </a:rPr>
              <a:t>повинні</a:t>
            </a:r>
            <a:r>
              <a:rPr lang="ru-RU" sz="2000" dirty="0">
                <a:solidFill>
                  <a:schemeClr val="tx1"/>
                </a:solidFill>
              </a:rPr>
              <a:t> </a:t>
            </a:r>
            <a:r>
              <a:rPr lang="ru-RU" sz="2000" dirty="0" err="1">
                <a:solidFill>
                  <a:schemeClr val="tx1"/>
                </a:solidFill>
              </a:rPr>
              <a:t>починатися</a:t>
            </a:r>
            <a:r>
              <a:rPr lang="ru-RU" sz="2000" dirty="0">
                <a:solidFill>
                  <a:schemeClr val="tx1"/>
                </a:solidFill>
              </a:rPr>
              <a:t> в 2,5 </a:t>
            </a:r>
            <a:r>
              <a:rPr lang="ru-RU" sz="2000" dirty="0" err="1">
                <a:solidFill>
                  <a:schemeClr val="tx1"/>
                </a:solidFill>
              </a:rPr>
              <a:t>місяці</a:t>
            </a:r>
            <a:r>
              <a:rPr lang="ru-RU" sz="2000" dirty="0">
                <a:solidFill>
                  <a:schemeClr val="tx1"/>
                </a:solidFill>
              </a:rPr>
              <a:t>, а </a:t>
            </a:r>
            <a:r>
              <a:rPr lang="ru-RU" sz="2000" dirty="0" smtClean="0">
                <a:solidFill>
                  <a:schemeClr val="tx1"/>
                </a:solidFill>
              </a:rPr>
              <a:t>у </a:t>
            </a:r>
            <a:r>
              <a:rPr lang="ru-RU" sz="2000" dirty="0" err="1" smtClean="0">
                <a:solidFill>
                  <a:schemeClr val="tx1"/>
                </a:solidFill>
              </a:rPr>
              <a:t>дітей</a:t>
            </a:r>
            <a:r>
              <a:rPr lang="ru-RU" sz="2000" dirty="0" smtClean="0">
                <a:solidFill>
                  <a:schemeClr val="tx1"/>
                </a:solidFill>
              </a:rPr>
              <a:t> </a:t>
            </a:r>
            <a:r>
              <a:rPr lang="ru-RU" sz="2000" dirty="0">
                <a:solidFill>
                  <a:schemeClr val="tx1"/>
                </a:solidFill>
              </a:rPr>
              <a:t>з </a:t>
            </a:r>
            <a:r>
              <a:rPr lang="ru-RU" sz="2000" dirty="0" err="1">
                <a:solidFill>
                  <a:schemeClr val="tx1"/>
                </a:solidFill>
              </a:rPr>
              <a:t>масою</a:t>
            </a:r>
            <a:r>
              <a:rPr lang="ru-RU" sz="2000" dirty="0">
                <a:solidFill>
                  <a:schemeClr val="tx1"/>
                </a:solidFill>
              </a:rPr>
              <a:t> </a:t>
            </a:r>
            <a:r>
              <a:rPr lang="ru-RU" sz="2000" dirty="0" err="1">
                <a:solidFill>
                  <a:schemeClr val="tx1"/>
                </a:solidFill>
              </a:rPr>
              <a:t>більше</a:t>
            </a:r>
            <a:r>
              <a:rPr lang="ru-RU" sz="2000" dirty="0">
                <a:solidFill>
                  <a:schemeClr val="tx1"/>
                </a:solidFill>
              </a:rPr>
              <a:t> 1750 г - на 1-1,5 </a:t>
            </a:r>
            <a:r>
              <a:rPr lang="ru-RU" sz="2000" dirty="0" err="1">
                <a:solidFill>
                  <a:schemeClr val="tx1"/>
                </a:solidFill>
              </a:rPr>
              <a:t>місяці</a:t>
            </a:r>
            <a:r>
              <a:rPr lang="ru-RU" sz="2000" dirty="0">
                <a:solidFill>
                  <a:schemeClr val="tx1"/>
                </a:solidFill>
              </a:rPr>
              <a:t> </a:t>
            </a:r>
            <a:r>
              <a:rPr lang="ru-RU" sz="2000" dirty="0" err="1">
                <a:solidFill>
                  <a:schemeClr val="tx1"/>
                </a:solidFill>
              </a:rPr>
              <a:t>раніше</a:t>
            </a:r>
            <a:r>
              <a:rPr lang="ru-RU" sz="2000" dirty="0">
                <a:solidFill>
                  <a:schemeClr val="tx1"/>
                </a:solidFill>
              </a:rPr>
              <a:t>. На другому </a:t>
            </a:r>
            <a:r>
              <a:rPr lang="ru-RU" sz="2000" dirty="0" err="1">
                <a:solidFill>
                  <a:schemeClr val="tx1"/>
                </a:solidFill>
              </a:rPr>
              <a:t>році</a:t>
            </a:r>
            <a:r>
              <a:rPr lang="ru-RU" sz="2000" dirty="0">
                <a:solidFill>
                  <a:schemeClr val="tx1"/>
                </a:solidFill>
              </a:rPr>
              <a:t> </a:t>
            </a:r>
            <a:r>
              <a:rPr lang="ru-RU" sz="2000" dirty="0" err="1" smtClean="0">
                <a:solidFill>
                  <a:schemeClr val="tx1"/>
                </a:solidFill>
              </a:rPr>
              <a:t>життя</a:t>
            </a:r>
            <a:r>
              <a:rPr lang="ru-RU" sz="2000" dirty="0" smtClean="0">
                <a:solidFill>
                  <a:schemeClr val="tx1"/>
                </a:solidFill>
              </a:rPr>
              <a:t> </a:t>
            </a:r>
            <a:r>
              <a:rPr lang="ru-RU" sz="2000" dirty="0" err="1" smtClean="0">
                <a:solidFill>
                  <a:schemeClr val="tx1"/>
                </a:solidFill>
              </a:rPr>
              <a:t>недоношена</a:t>
            </a:r>
            <a:r>
              <a:rPr lang="ru-RU" sz="2000" dirty="0" smtClean="0">
                <a:solidFill>
                  <a:schemeClr val="tx1"/>
                </a:solidFill>
              </a:rPr>
              <a:t> </a:t>
            </a:r>
            <a:r>
              <a:rPr lang="ru-RU" sz="2000" dirty="0" err="1">
                <a:solidFill>
                  <a:schemeClr val="tx1"/>
                </a:solidFill>
              </a:rPr>
              <a:t>дитина</a:t>
            </a:r>
            <a:r>
              <a:rPr lang="ru-RU" sz="2000" dirty="0">
                <a:solidFill>
                  <a:schemeClr val="tx1"/>
                </a:solidFill>
              </a:rPr>
              <a:t> </a:t>
            </a:r>
            <a:r>
              <a:rPr lang="ru-RU" sz="2000" dirty="0" err="1">
                <a:solidFill>
                  <a:schemeClr val="tx1"/>
                </a:solidFill>
              </a:rPr>
              <a:t>може</a:t>
            </a:r>
            <a:r>
              <a:rPr lang="ru-RU" sz="2000" dirty="0">
                <a:solidFill>
                  <a:schemeClr val="tx1"/>
                </a:solidFill>
              </a:rPr>
              <a:t> </a:t>
            </a:r>
            <a:r>
              <a:rPr lang="ru-RU" sz="2000" dirty="0" err="1">
                <a:solidFill>
                  <a:schemeClr val="tx1"/>
                </a:solidFill>
              </a:rPr>
              <a:t>виконувати</a:t>
            </a:r>
            <a:r>
              <a:rPr lang="ru-RU" sz="2000" dirty="0">
                <a:solidFill>
                  <a:schemeClr val="tx1"/>
                </a:solidFill>
              </a:rPr>
              <a:t> </a:t>
            </a:r>
            <a:r>
              <a:rPr lang="ru-RU" sz="2000" dirty="0" err="1">
                <a:solidFill>
                  <a:schemeClr val="tx1"/>
                </a:solidFill>
              </a:rPr>
              <a:t>такі</a:t>
            </a:r>
            <a:r>
              <a:rPr lang="ru-RU" sz="2000" dirty="0">
                <a:solidFill>
                  <a:schemeClr val="tx1"/>
                </a:solidFill>
              </a:rPr>
              <a:t> ж </a:t>
            </a:r>
            <a:r>
              <a:rPr lang="ru-RU" sz="2000" dirty="0" err="1">
                <a:solidFill>
                  <a:schemeClr val="tx1"/>
                </a:solidFill>
              </a:rPr>
              <a:t>фізичні</a:t>
            </a:r>
            <a:r>
              <a:rPr lang="ru-RU" sz="2000" dirty="0">
                <a:solidFill>
                  <a:schemeClr val="tx1"/>
                </a:solidFill>
              </a:rPr>
              <a:t> </a:t>
            </a:r>
            <a:r>
              <a:rPr lang="ru-RU" sz="2000" dirty="0" err="1">
                <a:solidFill>
                  <a:schemeClr val="tx1"/>
                </a:solidFill>
              </a:rPr>
              <a:t>вправи</a:t>
            </a:r>
            <a:r>
              <a:rPr lang="ru-RU" sz="2000" dirty="0">
                <a:solidFill>
                  <a:schemeClr val="tx1"/>
                </a:solidFill>
              </a:rPr>
              <a:t>, як і </a:t>
            </a:r>
            <a:r>
              <a:rPr lang="ru-RU" sz="2000" dirty="0" err="1">
                <a:solidFill>
                  <a:schemeClr val="tx1"/>
                </a:solidFill>
              </a:rPr>
              <a:t>її</a:t>
            </a:r>
            <a:r>
              <a:rPr lang="ru-RU" sz="2000" dirty="0">
                <a:solidFill>
                  <a:schemeClr val="tx1"/>
                </a:solidFill>
              </a:rPr>
              <a:t> </a:t>
            </a:r>
            <a:r>
              <a:rPr lang="ru-RU" sz="2000" dirty="0" err="1" smtClean="0">
                <a:solidFill>
                  <a:schemeClr val="tx1"/>
                </a:solidFill>
              </a:rPr>
              <a:t>доношені</a:t>
            </a:r>
            <a:r>
              <a:rPr lang="ru-RU" sz="2000" dirty="0" smtClean="0">
                <a:solidFill>
                  <a:schemeClr val="tx1"/>
                </a:solidFill>
              </a:rPr>
              <a:t> ровесники</a:t>
            </a:r>
            <a:r>
              <a:rPr lang="ru-RU" sz="2000" dirty="0">
                <a:solidFill>
                  <a:schemeClr val="tx1"/>
                </a:solidFill>
              </a:rPr>
              <a:t>. </a:t>
            </a:r>
            <a:r>
              <a:rPr lang="ru-RU" sz="2000" dirty="0" err="1">
                <a:solidFill>
                  <a:schemeClr val="tx1"/>
                </a:solidFill>
              </a:rPr>
              <a:t>Кожній</a:t>
            </a:r>
            <a:r>
              <a:rPr lang="ru-RU" sz="2000" dirty="0">
                <a:solidFill>
                  <a:schemeClr val="tx1"/>
                </a:solidFill>
              </a:rPr>
              <a:t> </a:t>
            </a:r>
            <a:r>
              <a:rPr lang="ru-RU" sz="2000" dirty="0" err="1">
                <a:solidFill>
                  <a:schemeClr val="tx1"/>
                </a:solidFill>
              </a:rPr>
              <a:t>вправі</a:t>
            </a:r>
            <a:r>
              <a:rPr lang="ru-RU" sz="2000" dirty="0">
                <a:solidFill>
                  <a:schemeClr val="tx1"/>
                </a:solidFill>
              </a:rPr>
              <a:t> повинен </a:t>
            </a:r>
            <a:r>
              <a:rPr lang="ru-RU" sz="2000" dirty="0" err="1">
                <a:solidFill>
                  <a:schemeClr val="tx1"/>
                </a:solidFill>
              </a:rPr>
              <a:t>передувати</a:t>
            </a:r>
            <a:r>
              <a:rPr lang="ru-RU" sz="2000" dirty="0">
                <a:solidFill>
                  <a:schemeClr val="tx1"/>
                </a:solidFill>
              </a:rPr>
              <a:t> </a:t>
            </a:r>
            <a:r>
              <a:rPr lang="ru-RU" sz="2000" dirty="0" err="1">
                <a:solidFill>
                  <a:schemeClr val="tx1"/>
                </a:solidFill>
              </a:rPr>
              <a:t>масаж</a:t>
            </a:r>
            <a:r>
              <a:rPr lang="ru-RU" sz="2000" dirty="0">
                <a:solidFill>
                  <a:schemeClr val="tx1"/>
                </a:solidFill>
              </a:rPr>
              <a:t> </a:t>
            </a:r>
            <a:r>
              <a:rPr lang="ru-RU" sz="2000" dirty="0" err="1">
                <a:solidFill>
                  <a:schemeClr val="tx1"/>
                </a:solidFill>
              </a:rPr>
              <a:t>відповідної</a:t>
            </a:r>
            <a:r>
              <a:rPr lang="ru-RU" sz="2000" dirty="0">
                <a:solidFill>
                  <a:schemeClr val="tx1"/>
                </a:solidFill>
              </a:rPr>
              <a:t> </a:t>
            </a:r>
            <a:r>
              <a:rPr lang="ru-RU" sz="2000" dirty="0" err="1">
                <a:solidFill>
                  <a:schemeClr val="tx1"/>
                </a:solidFill>
              </a:rPr>
              <a:t>ділянки</a:t>
            </a:r>
            <a:r>
              <a:rPr lang="ru-RU" sz="2000" dirty="0">
                <a:solidFill>
                  <a:schemeClr val="tx1"/>
                </a:solidFill>
              </a:rPr>
              <a:t> </a:t>
            </a:r>
            <a:r>
              <a:rPr lang="ru-RU" sz="2000" dirty="0" err="1">
                <a:solidFill>
                  <a:schemeClr val="tx1"/>
                </a:solidFill>
              </a:rPr>
              <a:t>тіла</a:t>
            </a:r>
            <a:r>
              <a:rPr lang="ru-RU" sz="2000" dirty="0">
                <a:solidFill>
                  <a:schemeClr val="tx1"/>
                </a:solidFill>
              </a:rPr>
              <a:t>.</a:t>
            </a:r>
            <a:br>
              <a:rPr lang="ru-RU" sz="2000" dirty="0">
                <a:solidFill>
                  <a:schemeClr val="tx1"/>
                </a:solidFill>
              </a:rPr>
            </a:br>
            <a:r>
              <a:rPr lang="ru-RU" sz="2000" dirty="0">
                <a:solidFill>
                  <a:schemeClr val="tx1"/>
                </a:solidFill>
              </a:rPr>
              <a:t>Так, перш </a:t>
            </a:r>
            <a:r>
              <a:rPr lang="ru-RU" sz="2000" dirty="0" err="1">
                <a:solidFill>
                  <a:schemeClr val="tx1"/>
                </a:solidFill>
              </a:rPr>
              <a:t>ніж</a:t>
            </a:r>
            <a:r>
              <a:rPr lang="ru-RU" sz="2000" dirty="0">
                <a:solidFill>
                  <a:schemeClr val="tx1"/>
                </a:solidFill>
              </a:rPr>
              <a:t> </a:t>
            </a:r>
            <a:r>
              <a:rPr lang="ru-RU" sz="2000" dirty="0" err="1">
                <a:solidFill>
                  <a:schemeClr val="tx1"/>
                </a:solidFill>
              </a:rPr>
              <a:t>виконувати</a:t>
            </a:r>
            <a:r>
              <a:rPr lang="ru-RU" sz="2000" dirty="0">
                <a:solidFill>
                  <a:schemeClr val="tx1"/>
                </a:solidFill>
              </a:rPr>
              <a:t> </a:t>
            </a:r>
            <a:r>
              <a:rPr lang="ru-RU" sz="2000" dirty="0" err="1">
                <a:solidFill>
                  <a:schemeClr val="tx1"/>
                </a:solidFill>
              </a:rPr>
              <a:t>рухи</a:t>
            </a:r>
            <a:r>
              <a:rPr lang="ru-RU" sz="2000" dirty="0">
                <a:solidFill>
                  <a:schemeClr val="tx1"/>
                </a:solidFill>
              </a:rPr>
              <a:t> руками </a:t>
            </a:r>
            <a:r>
              <a:rPr lang="ru-RU" sz="2000" dirty="0" err="1">
                <a:solidFill>
                  <a:schemeClr val="tx1"/>
                </a:solidFill>
              </a:rPr>
              <a:t>або</a:t>
            </a:r>
            <a:r>
              <a:rPr lang="ru-RU" sz="2000" dirty="0">
                <a:solidFill>
                  <a:schemeClr val="tx1"/>
                </a:solidFill>
              </a:rPr>
              <a:t> ногами, </a:t>
            </a:r>
            <a:r>
              <a:rPr lang="ru-RU" sz="2000" dirty="0" err="1">
                <a:solidFill>
                  <a:schemeClr val="tx1"/>
                </a:solidFill>
              </a:rPr>
              <a:t>їх</a:t>
            </a:r>
            <a:r>
              <a:rPr lang="ru-RU" sz="2000" dirty="0">
                <a:solidFill>
                  <a:schemeClr val="tx1"/>
                </a:solidFill>
              </a:rPr>
              <a:t> </a:t>
            </a:r>
            <a:r>
              <a:rPr lang="ru-RU" sz="2000" dirty="0" err="1">
                <a:solidFill>
                  <a:schemeClr val="tx1"/>
                </a:solidFill>
              </a:rPr>
              <a:t>слід</a:t>
            </a:r>
            <a:r>
              <a:rPr lang="ru-RU" sz="2000" dirty="0">
                <a:solidFill>
                  <a:schemeClr val="tx1"/>
                </a:solidFill>
              </a:rPr>
              <a:t> </a:t>
            </a:r>
            <a:r>
              <a:rPr lang="ru-RU" sz="2000" dirty="0" err="1">
                <a:solidFill>
                  <a:schemeClr val="tx1"/>
                </a:solidFill>
              </a:rPr>
              <a:t>заздалегідь</a:t>
            </a:r>
            <a:r>
              <a:rPr lang="ru-RU" sz="2000" dirty="0">
                <a:solidFill>
                  <a:schemeClr val="tx1"/>
                </a:solidFill>
              </a:rPr>
              <a:t/>
            </a:r>
            <a:br>
              <a:rPr lang="ru-RU" sz="2000" dirty="0">
                <a:solidFill>
                  <a:schemeClr val="tx1"/>
                </a:solidFill>
              </a:rPr>
            </a:br>
            <a:r>
              <a:rPr lang="ru-RU" sz="2000" dirty="0" err="1">
                <a:solidFill>
                  <a:schemeClr val="tx1"/>
                </a:solidFill>
              </a:rPr>
              <a:t>промасажувати</a:t>
            </a:r>
            <a:r>
              <a:rPr lang="ru-RU" sz="2000" dirty="0">
                <a:solidFill>
                  <a:schemeClr val="tx1"/>
                </a:solidFill>
              </a:rPr>
              <a:t>.</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1552424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2000" dirty="0" err="1">
                <a:solidFill>
                  <a:srgbClr val="FF0000"/>
                </a:solidFill>
              </a:rPr>
              <a:t>Класичний</a:t>
            </a:r>
            <a:r>
              <a:rPr lang="ru-RU" sz="2000" dirty="0">
                <a:solidFill>
                  <a:srgbClr val="FF0000"/>
                </a:solidFill>
              </a:rPr>
              <a:t> </a:t>
            </a:r>
            <a:r>
              <a:rPr lang="ru-RU" sz="2000" dirty="0" err="1">
                <a:solidFill>
                  <a:srgbClr val="FF0000"/>
                </a:solidFill>
              </a:rPr>
              <a:t>масаж</a:t>
            </a:r>
            <a:r>
              <a:rPr lang="ru-RU" sz="2000" dirty="0">
                <a:solidFill>
                  <a:srgbClr val="FF0000"/>
                </a:solidFill>
              </a:rPr>
              <a:t>. </a:t>
            </a:r>
            <a:r>
              <a:rPr lang="ru-RU" sz="2000" dirty="0" err="1">
                <a:solidFill>
                  <a:schemeClr val="tx1"/>
                </a:solidFill>
              </a:rPr>
              <a:t>Виконується</a:t>
            </a:r>
            <a:r>
              <a:rPr lang="ru-RU" sz="2000" dirty="0">
                <a:solidFill>
                  <a:schemeClr val="tx1"/>
                </a:solidFill>
              </a:rPr>
              <a:t> з </a:t>
            </a:r>
            <a:r>
              <a:rPr lang="ru-RU" sz="2000" dirty="0" err="1">
                <a:solidFill>
                  <a:schemeClr val="tx1"/>
                </a:solidFill>
              </a:rPr>
              <a:t>використанням</a:t>
            </a:r>
            <a:r>
              <a:rPr lang="ru-RU" sz="2000" dirty="0">
                <a:solidFill>
                  <a:schemeClr val="tx1"/>
                </a:solidFill>
              </a:rPr>
              <a:t> </a:t>
            </a:r>
            <a:r>
              <a:rPr lang="ru-RU" sz="2000" dirty="0" err="1">
                <a:solidFill>
                  <a:schemeClr val="tx1"/>
                </a:solidFill>
              </a:rPr>
              <a:t>традиційних</a:t>
            </a:r>
            <a:r>
              <a:rPr lang="ru-RU" sz="2000" dirty="0">
                <a:solidFill>
                  <a:schemeClr val="tx1"/>
                </a:solidFill>
              </a:rPr>
              <a:t> </a:t>
            </a:r>
            <a:r>
              <a:rPr lang="ru-RU" sz="2000" dirty="0" err="1" smtClean="0">
                <a:solidFill>
                  <a:schemeClr val="tx1"/>
                </a:solidFill>
              </a:rPr>
              <a:t>прийомів</a:t>
            </a:r>
            <a:r>
              <a:rPr lang="ru-RU" sz="2000" dirty="0" smtClean="0">
                <a:solidFill>
                  <a:schemeClr val="tx1"/>
                </a:solidFill>
              </a:rPr>
              <a:t> </a:t>
            </a:r>
            <a:r>
              <a:rPr lang="ru-RU" sz="2000" dirty="0" err="1" smtClean="0">
                <a:solidFill>
                  <a:schemeClr val="tx1"/>
                </a:solidFill>
              </a:rPr>
              <a:t>дитячого</a:t>
            </a:r>
            <a:r>
              <a:rPr lang="ru-RU" sz="2000" dirty="0" smtClean="0">
                <a:solidFill>
                  <a:schemeClr val="tx1"/>
                </a:solidFill>
              </a:rPr>
              <a:t> </a:t>
            </a:r>
            <a:r>
              <a:rPr lang="ru-RU" sz="2000" dirty="0" err="1">
                <a:solidFill>
                  <a:schemeClr val="tx1"/>
                </a:solidFill>
              </a:rPr>
              <a:t>масажу</a:t>
            </a:r>
            <a:r>
              <a:rPr lang="ru-RU" sz="2000" dirty="0">
                <a:solidFill>
                  <a:schemeClr val="tx1"/>
                </a:solidFill>
              </a:rPr>
              <a:t>: </a:t>
            </a:r>
            <a:r>
              <a:rPr lang="ru-RU" sz="2000" dirty="0" err="1">
                <a:solidFill>
                  <a:schemeClr val="tx1"/>
                </a:solidFill>
              </a:rPr>
              <a:t>погладжування</a:t>
            </a:r>
            <a:r>
              <a:rPr lang="ru-RU" sz="2000" dirty="0">
                <a:solidFill>
                  <a:schemeClr val="tx1"/>
                </a:solidFill>
              </a:rPr>
              <a:t>, </a:t>
            </a:r>
            <a:r>
              <a:rPr lang="ru-RU" sz="2000" dirty="0" err="1">
                <a:solidFill>
                  <a:schemeClr val="tx1"/>
                </a:solidFill>
              </a:rPr>
              <a:t>розтирання</a:t>
            </a:r>
            <a:r>
              <a:rPr lang="ru-RU" sz="2000" dirty="0">
                <a:solidFill>
                  <a:schemeClr val="tx1"/>
                </a:solidFill>
              </a:rPr>
              <a:t>, </a:t>
            </a:r>
            <a:r>
              <a:rPr lang="ru-RU" sz="2000" dirty="0" err="1">
                <a:solidFill>
                  <a:schemeClr val="tx1"/>
                </a:solidFill>
              </a:rPr>
              <a:t>розминки</a:t>
            </a:r>
            <a:r>
              <a:rPr lang="ru-RU" sz="2000" dirty="0">
                <a:solidFill>
                  <a:schemeClr val="tx1"/>
                </a:solidFill>
              </a:rPr>
              <a:t>, </a:t>
            </a:r>
            <a:r>
              <a:rPr lang="ru-RU" sz="2000" dirty="0" err="1" smtClean="0">
                <a:solidFill>
                  <a:schemeClr val="tx1"/>
                </a:solidFill>
              </a:rPr>
              <a:t>вібрації</a:t>
            </a:r>
            <a:r>
              <a:rPr lang="ru-RU" sz="2000" dirty="0" smtClean="0">
                <a:solidFill>
                  <a:schemeClr val="tx1"/>
                </a:solidFill>
              </a:rPr>
              <a:t>, </a:t>
            </a:r>
            <a:r>
              <a:rPr lang="ru-RU" sz="2000" dirty="0" err="1" smtClean="0">
                <a:solidFill>
                  <a:schemeClr val="tx1"/>
                </a:solidFill>
              </a:rPr>
              <a:t>поплескування</a:t>
            </a:r>
            <a:r>
              <a:rPr lang="ru-RU" sz="2000" dirty="0">
                <a:solidFill>
                  <a:schemeClr val="tx1"/>
                </a:solidFill>
              </a:rPr>
              <a:t>. </a:t>
            </a:r>
            <a:r>
              <a:rPr lang="ru-RU" sz="2000" dirty="0" err="1">
                <a:solidFill>
                  <a:schemeClr val="tx1"/>
                </a:solidFill>
              </a:rPr>
              <a:t>Тривалість</a:t>
            </a:r>
            <a:r>
              <a:rPr lang="ru-RU" sz="2000" dirty="0">
                <a:solidFill>
                  <a:schemeClr val="tx1"/>
                </a:solidFill>
              </a:rPr>
              <a:t> </a:t>
            </a:r>
            <a:r>
              <a:rPr lang="ru-RU" sz="2000" dirty="0" err="1">
                <a:solidFill>
                  <a:schemeClr val="tx1"/>
                </a:solidFill>
              </a:rPr>
              <a:t>виконання</a:t>
            </a:r>
            <a:r>
              <a:rPr lang="ru-RU" sz="2000" dirty="0">
                <a:solidFill>
                  <a:schemeClr val="tx1"/>
                </a:solidFill>
              </a:rPr>
              <a:t> кожного </a:t>
            </a:r>
            <a:r>
              <a:rPr lang="ru-RU" sz="2000" dirty="0" err="1">
                <a:solidFill>
                  <a:schemeClr val="tx1"/>
                </a:solidFill>
              </a:rPr>
              <a:t>прийому</a:t>
            </a:r>
            <a:r>
              <a:rPr lang="ru-RU" sz="2000" dirty="0">
                <a:solidFill>
                  <a:schemeClr val="tx1"/>
                </a:solidFill>
              </a:rPr>
              <a:t> -0,5-2 </a:t>
            </a:r>
            <a:r>
              <a:rPr lang="ru-RU" sz="2000" dirty="0" err="1">
                <a:solidFill>
                  <a:schemeClr val="tx1"/>
                </a:solidFill>
              </a:rPr>
              <a:t>хвилини</a:t>
            </a:r>
            <a:r>
              <a:rPr lang="ru-RU" sz="2000" dirty="0">
                <a:solidFill>
                  <a:schemeClr val="tx1"/>
                </a:solidFill>
              </a:rPr>
              <a:t>.</a:t>
            </a:r>
            <a:br>
              <a:rPr lang="ru-RU" sz="2000" dirty="0">
                <a:solidFill>
                  <a:schemeClr val="tx1"/>
                </a:solidFill>
              </a:rPr>
            </a:br>
            <a:r>
              <a:rPr lang="ru-RU" sz="2000" dirty="0">
                <a:solidFill>
                  <a:schemeClr val="tx1"/>
                </a:solidFill>
              </a:rPr>
              <a:t>В </a:t>
            </a:r>
            <a:r>
              <a:rPr lang="ru-RU" sz="2000" dirty="0" err="1">
                <a:solidFill>
                  <a:schemeClr val="tx1"/>
                </a:solidFill>
              </a:rPr>
              <a:t>перші</a:t>
            </a:r>
            <a:r>
              <a:rPr lang="ru-RU" sz="2000" dirty="0">
                <a:solidFill>
                  <a:schemeClr val="tx1"/>
                </a:solidFill>
              </a:rPr>
              <a:t> </a:t>
            </a:r>
            <a:r>
              <a:rPr lang="ru-RU" sz="2000" dirty="0" err="1">
                <a:solidFill>
                  <a:schemeClr val="tx1"/>
                </a:solidFill>
              </a:rPr>
              <a:t>місяці</a:t>
            </a:r>
            <a:r>
              <a:rPr lang="ru-RU" sz="2000" dirty="0">
                <a:solidFill>
                  <a:schemeClr val="tx1"/>
                </a:solidFill>
              </a:rPr>
              <a:t> </a:t>
            </a:r>
            <a:r>
              <a:rPr lang="ru-RU" sz="2000" dirty="0" err="1">
                <a:solidFill>
                  <a:schemeClr val="tx1"/>
                </a:solidFill>
              </a:rPr>
              <a:t>життя</a:t>
            </a:r>
            <a:r>
              <a:rPr lang="ru-RU" sz="2000" dirty="0">
                <a:solidFill>
                  <a:schemeClr val="tx1"/>
                </a:solidFill>
              </a:rPr>
              <a:t> </a:t>
            </a:r>
            <a:r>
              <a:rPr lang="ru-RU" sz="2000" dirty="0" err="1">
                <a:solidFill>
                  <a:schemeClr val="tx1"/>
                </a:solidFill>
              </a:rPr>
              <a:t>шкіра</a:t>
            </a:r>
            <a:r>
              <a:rPr lang="ru-RU" sz="2000" dirty="0">
                <a:solidFill>
                  <a:schemeClr val="tx1"/>
                </a:solidFill>
              </a:rPr>
              <a:t> у </a:t>
            </a:r>
            <a:r>
              <a:rPr lang="ru-RU" sz="2000" dirty="0" err="1">
                <a:solidFill>
                  <a:schemeClr val="tx1"/>
                </a:solidFill>
              </a:rPr>
              <a:t>недорозвинених</a:t>
            </a:r>
            <a:r>
              <a:rPr lang="ru-RU" sz="2000" dirty="0">
                <a:solidFill>
                  <a:schemeClr val="tx1"/>
                </a:solidFill>
              </a:rPr>
              <a:t> </a:t>
            </a:r>
            <a:r>
              <a:rPr lang="ru-RU" sz="2000" dirty="0" err="1">
                <a:solidFill>
                  <a:schemeClr val="tx1"/>
                </a:solidFill>
              </a:rPr>
              <a:t>дітей</a:t>
            </a:r>
            <a:r>
              <a:rPr lang="ru-RU" sz="2000" dirty="0">
                <a:solidFill>
                  <a:schemeClr val="tx1"/>
                </a:solidFill>
              </a:rPr>
              <a:t> тонка, суха. У </a:t>
            </a:r>
            <a:r>
              <a:rPr lang="ru-RU" sz="2000" dirty="0" err="1">
                <a:solidFill>
                  <a:schemeClr val="tx1"/>
                </a:solidFill>
              </a:rPr>
              <a:t>зв'язку</a:t>
            </a:r>
            <a:r>
              <a:rPr lang="ru-RU" sz="2000" dirty="0">
                <a:solidFill>
                  <a:schemeClr val="tx1"/>
                </a:solidFill>
              </a:rPr>
              <a:t> </a:t>
            </a:r>
            <a:r>
              <a:rPr lang="ru-RU" sz="2000" dirty="0" smtClean="0">
                <a:solidFill>
                  <a:schemeClr val="tx1"/>
                </a:solidFill>
              </a:rPr>
              <a:t>з </a:t>
            </a:r>
            <a:r>
              <a:rPr lang="ru-RU" sz="2000" dirty="0" err="1" smtClean="0">
                <a:solidFill>
                  <a:schemeClr val="tx1"/>
                </a:solidFill>
              </a:rPr>
              <a:t>цим</a:t>
            </a:r>
            <a:r>
              <a:rPr lang="ru-RU" sz="2000" dirty="0" smtClean="0">
                <a:solidFill>
                  <a:schemeClr val="tx1"/>
                </a:solidFill>
              </a:rPr>
              <a:t> </a:t>
            </a:r>
            <a:r>
              <a:rPr lang="ru-RU" sz="2000" dirty="0">
                <a:solidFill>
                  <a:schemeClr val="tx1"/>
                </a:solidFill>
              </a:rPr>
              <a:t>сеанс </a:t>
            </a:r>
            <a:r>
              <a:rPr lang="ru-RU" sz="2000" dirty="0" err="1">
                <a:solidFill>
                  <a:schemeClr val="tx1"/>
                </a:solidFill>
              </a:rPr>
              <a:t>масажу</a:t>
            </a:r>
            <a:r>
              <a:rPr lang="ru-RU" sz="2000" dirty="0">
                <a:solidFill>
                  <a:schemeClr val="tx1"/>
                </a:solidFill>
              </a:rPr>
              <a:t> </a:t>
            </a:r>
            <a:r>
              <a:rPr lang="ru-RU" sz="2000" dirty="0" err="1">
                <a:solidFill>
                  <a:schemeClr val="tx1"/>
                </a:solidFill>
              </a:rPr>
              <a:t>необхідно</a:t>
            </a:r>
            <a:r>
              <a:rPr lang="ru-RU" sz="2000" dirty="0">
                <a:solidFill>
                  <a:schemeClr val="tx1"/>
                </a:solidFill>
              </a:rPr>
              <a:t> </a:t>
            </a:r>
            <a:r>
              <a:rPr lang="ru-RU" sz="2000" dirty="0" err="1">
                <a:solidFill>
                  <a:schemeClr val="tx1"/>
                </a:solidFill>
              </a:rPr>
              <a:t>починати</a:t>
            </a:r>
            <a:r>
              <a:rPr lang="ru-RU" sz="2000" dirty="0">
                <a:solidFill>
                  <a:schemeClr val="tx1"/>
                </a:solidFill>
              </a:rPr>
              <a:t> з </a:t>
            </a:r>
            <a:r>
              <a:rPr lang="ru-RU" sz="2000" dirty="0" err="1">
                <a:solidFill>
                  <a:schemeClr val="tx1"/>
                </a:solidFill>
              </a:rPr>
              <a:t>щадячих</a:t>
            </a:r>
            <a:r>
              <a:rPr lang="ru-RU" sz="2000" dirty="0">
                <a:solidFill>
                  <a:schemeClr val="tx1"/>
                </a:solidFill>
              </a:rPr>
              <a:t> </a:t>
            </a:r>
            <a:r>
              <a:rPr lang="ru-RU" sz="2000" dirty="0" err="1">
                <a:solidFill>
                  <a:schemeClr val="tx1"/>
                </a:solidFill>
              </a:rPr>
              <a:t>прийомів</a:t>
            </a:r>
            <a:r>
              <a:rPr lang="ru-RU" sz="2000" dirty="0">
                <a:solidFill>
                  <a:schemeClr val="tx1"/>
                </a:solidFill>
              </a:rPr>
              <a:t> (</a:t>
            </a:r>
            <a:r>
              <a:rPr lang="ru-RU" sz="2000" dirty="0" err="1">
                <a:solidFill>
                  <a:schemeClr val="tx1"/>
                </a:solidFill>
              </a:rPr>
              <a:t>погладжування</a:t>
            </a:r>
            <a:r>
              <a:rPr lang="ru-RU" sz="2000" dirty="0" smtClean="0">
                <a:solidFill>
                  <a:schemeClr val="tx1"/>
                </a:solidFill>
              </a:rPr>
              <a:t>), </a:t>
            </a:r>
            <a:r>
              <a:rPr lang="ru-RU" sz="2000" dirty="0" err="1" smtClean="0">
                <a:solidFill>
                  <a:schemeClr val="tx1"/>
                </a:solidFill>
              </a:rPr>
              <a:t>поступово</a:t>
            </a:r>
            <a:r>
              <a:rPr lang="ru-RU" sz="2000" dirty="0" smtClean="0">
                <a:solidFill>
                  <a:schemeClr val="tx1"/>
                </a:solidFill>
              </a:rPr>
              <a:t> </a:t>
            </a:r>
            <a:r>
              <a:rPr lang="ru-RU" sz="2000" dirty="0" err="1">
                <a:solidFill>
                  <a:schemeClr val="tx1"/>
                </a:solidFill>
              </a:rPr>
              <a:t>переходячи</a:t>
            </a:r>
            <a:r>
              <a:rPr lang="ru-RU" sz="2000" dirty="0">
                <a:solidFill>
                  <a:schemeClr val="tx1"/>
                </a:solidFill>
              </a:rPr>
              <a:t> до </a:t>
            </a:r>
            <a:r>
              <a:rPr lang="ru-RU" sz="2000" dirty="0" err="1">
                <a:solidFill>
                  <a:schemeClr val="tx1"/>
                </a:solidFill>
              </a:rPr>
              <a:t>більш</a:t>
            </a:r>
            <a:r>
              <a:rPr lang="ru-RU" sz="2000" dirty="0">
                <a:solidFill>
                  <a:schemeClr val="tx1"/>
                </a:solidFill>
              </a:rPr>
              <a:t> </a:t>
            </a:r>
            <a:r>
              <a:rPr lang="ru-RU" sz="2000" dirty="0" err="1">
                <a:solidFill>
                  <a:schemeClr val="tx1"/>
                </a:solidFill>
              </a:rPr>
              <a:t>інтенсивних</a:t>
            </a:r>
            <a:r>
              <a:rPr lang="ru-RU" sz="2000" dirty="0">
                <a:solidFill>
                  <a:schemeClr val="tx1"/>
                </a:solidFill>
              </a:rPr>
              <a:t> (</a:t>
            </a:r>
            <a:r>
              <a:rPr lang="ru-RU" sz="2000" dirty="0" err="1">
                <a:solidFill>
                  <a:schemeClr val="tx1"/>
                </a:solidFill>
              </a:rPr>
              <a:t>ніжна</a:t>
            </a:r>
            <a:r>
              <a:rPr lang="ru-RU" sz="2000" dirty="0">
                <a:solidFill>
                  <a:schemeClr val="tx1"/>
                </a:solidFill>
              </a:rPr>
              <a:t> </a:t>
            </a:r>
            <a:r>
              <a:rPr lang="ru-RU" sz="2000" dirty="0" err="1">
                <a:solidFill>
                  <a:schemeClr val="tx1"/>
                </a:solidFill>
              </a:rPr>
              <a:t>вібрація</a:t>
            </a:r>
            <a:r>
              <a:rPr lang="ru-RU" sz="2000" dirty="0">
                <a:solidFill>
                  <a:schemeClr val="tx1"/>
                </a:solidFill>
              </a:rPr>
              <a:t>, </a:t>
            </a:r>
            <a:r>
              <a:rPr lang="ru-RU" sz="2000" dirty="0" err="1">
                <a:solidFill>
                  <a:schemeClr val="tx1"/>
                </a:solidFill>
              </a:rPr>
              <a:t>легке</a:t>
            </a:r>
            <a:r>
              <a:rPr lang="ru-RU" sz="2000" dirty="0">
                <a:solidFill>
                  <a:schemeClr val="tx1"/>
                </a:solidFill>
              </a:rPr>
              <a:t> </a:t>
            </a:r>
            <a:r>
              <a:rPr lang="ru-RU" sz="2000" dirty="0" err="1" smtClean="0">
                <a:solidFill>
                  <a:schemeClr val="tx1"/>
                </a:solidFill>
              </a:rPr>
              <a:t>розтирання</a:t>
            </a:r>
            <a:r>
              <a:rPr lang="ru-RU" sz="2000" dirty="0" smtClean="0">
                <a:solidFill>
                  <a:schemeClr val="tx1"/>
                </a:solidFill>
              </a:rPr>
              <a:t>, </a:t>
            </a:r>
            <a:r>
              <a:rPr lang="ru-RU" sz="2000" dirty="0" err="1" smtClean="0">
                <a:solidFill>
                  <a:schemeClr val="tx1"/>
                </a:solidFill>
              </a:rPr>
              <a:t>поплескування</a:t>
            </a:r>
            <a:r>
              <a:rPr lang="ru-RU" sz="2000" dirty="0">
                <a:solidFill>
                  <a:schemeClr val="tx1"/>
                </a:solidFill>
              </a:rPr>
              <a:t>, </a:t>
            </a:r>
            <a:r>
              <a:rPr lang="ru-RU" sz="2000" dirty="0" err="1">
                <a:solidFill>
                  <a:schemeClr val="tx1"/>
                </a:solidFill>
              </a:rPr>
              <a:t>розминка</a:t>
            </a:r>
            <a:r>
              <a:rPr lang="ru-RU" sz="2000" dirty="0">
                <a:solidFill>
                  <a:schemeClr val="tx1"/>
                </a:solidFill>
              </a:rPr>
              <a:t>).</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3567486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562793"/>
            <a:ext cx="8596668" cy="2964655"/>
          </a:xfrm>
        </p:spPr>
        <p:txBody>
          <a:bodyPr>
            <a:noAutofit/>
          </a:bodyPr>
          <a:lstStyle/>
          <a:p>
            <a:r>
              <a:rPr lang="ru-RU" sz="2400" dirty="0" err="1">
                <a:solidFill>
                  <a:srgbClr val="FF0000"/>
                </a:solidFill>
              </a:rPr>
              <a:t>Точковий</a:t>
            </a:r>
            <a:r>
              <a:rPr lang="ru-RU" sz="2400" dirty="0">
                <a:solidFill>
                  <a:srgbClr val="FF0000"/>
                </a:solidFill>
              </a:rPr>
              <a:t> </a:t>
            </a:r>
            <a:r>
              <a:rPr lang="ru-RU" sz="2400" dirty="0" err="1">
                <a:solidFill>
                  <a:srgbClr val="FF0000"/>
                </a:solidFill>
              </a:rPr>
              <a:t>масаж</a:t>
            </a:r>
            <a:r>
              <a:rPr lang="ru-RU" sz="2400" dirty="0">
                <a:solidFill>
                  <a:srgbClr val="FF0000"/>
                </a:solidFill>
              </a:rPr>
              <a:t>. </a:t>
            </a:r>
            <a:r>
              <a:rPr lang="ru-RU" sz="2400" dirty="0" smtClean="0">
                <a:solidFill>
                  <a:srgbClr val="FF0000"/>
                </a:solidFill>
              </a:rPr>
              <a:t/>
            </a:r>
            <a:br>
              <a:rPr lang="ru-RU" sz="2400" dirty="0" smtClean="0">
                <a:solidFill>
                  <a:srgbClr val="FF0000"/>
                </a:solidFill>
              </a:rPr>
            </a:br>
            <a:r>
              <a:rPr lang="ru-RU" sz="2400" dirty="0" smtClean="0"/>
              <a:t/>
            </a:r>
            <a:br>
              <a:rPr lang="ru-RU" sz="2400" dirty="0" smtClean="0"/>
            </a:br>
            <a:r>
              <a:rPr lang="ru-RU" sz="2400" dirty="0" err="1" smtClean="0">
                <a:solidFill>
                  <a:schemeClr val="tx1"/>
                </a:solidFill>
              </a:rPr>
              <a:t>Точковий</a:t>
            </a:r>
            <a:r>
              <a:rPr lang="ru-RU" sz="2400" dirty="0" smtClean="0">
                <a:solidFill>
                  <a:schemeClr val="tx1"/>
                </a:solidFill>
              </a:rPr>
              <a:t> </a:t>
            </a:r>
            <a:r>
              <a:rPr lang="ru-RU" sz="2400" dirty="0" err="1">
                <a:solidFill>
                  <a:schemeClr val="tx1"/>
                </a:solidFill>
              </a:rPr>
              <a:t>масаж</a:t>
            </a:r>
            <a:r>
              <a:rPr lang="ru-RU" sz="2400" dirty="0">
                <a:solidFill>
                  <a:schemeClr val="tx1"/>
                </a:solidFill>
              </a:rPr>
              <a:t> </a:t>
            </a:r>
            <a:r>
              <a:rPr lang="ru-RU" sz="2400" dirty="0" err="1">
                <a:solidFill>
                  <a:schemeClr val="tx1"/>
                </a:solidFill>
              </a:rPr>
              <a:t>складається</a:t>
            </a:r>
            <a:r>
              <a:rPr lang="ru-RU" sz="2400" dirty="0">
                <a:solidFill>
                  <a:schemeClr val="tx1"/>
                </a:solidFill>
              </a:rPr>
              <a:t> з </a:t>
            </a:r>
            <a:r>
              <a:rPr lang="ru-RU" sz="2400" dirty="0" err="1">
                <a:solidFill>
                  <a:schemeClr val="tx1"/>
                </a:solidFill>
              </a:rPr>
              <a:t>натискання</a:t>
            </a:r>
            <a:r>
              <a:rPr lang="ru-RU" sz="2400" dirty="0">
                <a:solidFill>
                  <a:schemeClr val="tx1"/>
                </a:solidFill>
              </a:rPr>
              <a:t> одним </a:t>
            </a:r>
            <a:r>
              <a:rPr lang="ru-RU" sz="2400" dirty="0" err="1" smtClean="0">
                <a:solidFill>
                  <a:schemeClr val="tx1"/>
                </a:solidFill>
              </a:rPr>
              <a:t>або</a:t>
            </a:r>
            <a:r>
              <a:rPr lang="ru-RU" sz="2400" dirty="0" smtClean="0">
                <a:solidFill>
                  <a:schemeClr val="tx1"/>
                </a:solidFill>
              </a:rPr>
              <a:t> </a:t>
            </a:r>
            <a:r>
              <a:rPr lang="ru-RU" sz="2400" dirty="0" err="1" smtClean="0">
                <a:solidFill>
                  <a:schemeClr val="tx1"/>
                </a:solidFill>
              </a:rPr>
              <a:t>двома</a:t>
            </a:r>
            <a:r>
              <a:rPr lang="ru-RU" sz="2400" dirty="0" smtClean="0">
                <a:solidFill>
                  <a:schemeClr val="tx1"/>
                </a:solidFill>
              </a:rPr>
              <a:t> </a:t>
            </a:r>
            <a:r>
              <a:rPr lang="ru-RU" sz="2400" dirty="0" err="1">
                <a:solidFill>
                  <a:schemeClr val="tx1"/>
                </a:solidFill>
              </a:rPr>
              <a:t>пальцями</a:t>
            </a:r>
            <a:r>
              <a:rPr lang="ru-RU" sz="2400" dirty="0">
                <a:solidFill>
                  <a:schemeClr val="tx1"/>
                </a:solidFill>
              </a:rPr>
              <a:t> на </a:t>
            </a:r>
            <a:r>
              <a:rPr lang="ru-RU" sz="2400" dirty="0" err="1">
                <a:solidFill>
                  <a:schemeClr val="tx1"/>
                </a:solidFill>
              </a:rPr>
              <a:t>певні</a:t>
            </a:r>
            <a:r>
              <a:rPr lang="ru-RU" sz="2400" dirty="0">
                <a:solidFill>
                  <a:schemeClr val="tx1"/>
                </a:solidFill>
              </a:rPr>
              <a:t> </a:t>
            </a:r>
            <a:r>
              <a:rPr lang="ru-RU" sz="2400" dirty="0" err="1">
                <a:solidFill>
                  <a:schemeClr val="tx1"/>
                </a:solidFill>
              </a:rPr>
              <a:t>рефлексогенні</a:t>
            </a:r>
            <a:r>
              <a:rPr lang="ru-RU" sz="2400" dirty="0">
                <a:solidFill>
                  <a:schemeClr val="tx1"/>
                </a:solidFill>
              </a:rPr>
              <a:t> </a:t>
            </a:r>
            <a:r>
              <a:rPr lang="ru-RU" sz="2400" dirty="0" err="1">
                <a:solidFill>
                  <a:schemeClr val="tx1"/>
                </a:solidFill>
              </a:rPr>
              <a:t>зони</a:t>
            </a:r>
            <a:r>
              <a:rPr lang="ru-RU" sz="2400" dirty="0">
                <a:solidFill>
                  <a:schemeClr val="tx1"/>
                </a:solidFill>
              </a:rPr>
              <a:t>. </a:t>
            </a:r>
            <a:r>
              <a:rPr lang="ru-RU" sz="2400" dirty="0" err="1">
                <a:solidFill>
                  <a:schemeClr val="tx1"/>
                </a:solidFill>
              </a:rPr>
              <a:t>Сильні</a:t>
            </a:r>
            <a:r>
              <a:rPr lang="ru-RU" sz="2400" dirty="0">
                <a:solidFill>
                  <a:schemeClr val="tx1"/>
                </a:solidFill>
              </a:rPr>
              <a:t> і </a:t>
            </a:r>
            <a:r>
              <a:rPr lang="ru-RU" sz="2400" dirty="0" err="1">
                <a:solidFill>
                  <a:schemeClr val="tx1"/>
                </a:solidFill>
              </a:rPr>
              <a:t>нетривалі</a:t>
            </a:r>
            <a:r>
              <a:rPr lang="ru-RU" sz="2400" dirty="0">
                <a:solidFill>
                  <a:schemeClr val="tx1"/>
                </a:solidFill>
              </a:rPr>
              <a:t> </a:t>
            </a:r>
            <a:r>
              <a:rPr lang="ru-RU" sz="2400" dirty="0" err="1" smtClean="0">
                <a:solidFill>
                  <a:schemeClr val="tx1"/>
                </a:solidFill>
              </a:rPr>
              <a:t>натискання</a:t>
            </a:r>
            <a:r>
              <a:rPr lang="ru-RU" sz="2400" dirty="0" smtClean="0">
                <a:solidFill>
                  <a:schemeClr val="tx1"/>
                </a:solidFill>
              </a:rPr>
              <a:t> </a:t>
            </a:r>
            <a:r>
              <a:rPr lang="ru-RU" sz="2400" dirty="0" err="1" smtClean="0">
                <a:solidFill>
                  <a:schemeClr val="tx1"/>
                </a:solidFill>
              </a:rPr>
              <a:t>сприяють</a:t>
            </a:r>
            <a:r>
              <a:rPr lang="ru-RU" sz="2400" dirty="0" smtClean="0">
                <a:solidFill>
                  <a:schemeClr val="tx1"/>
                </a:solidFill>
              </a:rPr>
              <a:t> </a:t>
            </a:r>
            <a:r>
              <a:rPr lang="ru-RU" sz="2400" dirty="0" err="1">
                <a:solidFill>
                  <a:schemeClr val="tx1"/>
                </a:solidFill>
              </a:rPr>
              <a:t>підвищенню</a:t>
            </a:r>
            <a:r>
              <a:rPr lang="ru-RU" sz="2400" dirty="0">
                <a:solidFill>
                  <a:schemeClr val="tx1"/>
                </a:solidFill>
              </a:rPr>
              <a:t> тонусу </a:t>
            </a:r>
            <a:r>
              <a:rPr lang="ru-RU" sz="2400" dirty="0" err="1">
                <a:solidFill>
                  <a:schemeClr val="tx1"/>
                </a:solidFill>
              </a:rPr>
              <a:t>певної</a:t>
            </a:r>
            <a:r>
              <a:rPr lang="ru-RU" sz="2400" dirty="0">
                <a:solidFill>
                  <a:schemeClr val="tx1"/>
                </a:solidFill>
              </a:rPr>
              <a:t> </a:t>
            </a:r>
            <a:r>
              <a:rPr lang="ru-RU" sz="2400" dirty="0" err="1">
                <a:solidFill>
                  <a:schemeClr val="tx1"/>
                </a:solidFill>
              </a:rPr>
              <a:t>групи</a:t>
            </a:r>
            <a:r>
              <a:rPr lang="ru-RU" sz="2400" dirty="0">
                <a:solidFill>
                  <a:schemeClr val="tx1"/>
                </a:solidFill>
              </a:rPr>
              <a:t> </a:t>
            </a:r>
            <a:r>
              <a:rPr lang="ru-RU" sz="2400" dirty="0" err="1">
                <a:solidFill>
                  <a:schemeClr val="tx1"/>
                </a:solidFill>
              </a:rPr>
              <a:t>м'язів</a:t>
            </a:r>
            <a:r>
              <a:rPr lang="ru-RU" sz="2400" dirty="0">
                <a:solidFill>
                  <a:schemeClr val="tx1"/>
                </a:solidFill>
              </a:rPr>
              <a:t>, а </a:t>
            </a:r>
            <a:r>
              <a:rPr lang="ru-RU" sz="2400" dirty="0" err="1">
                <a:solidFill>
                  <a:schemeClr val="tx1"/>
                </a:solidFill>
              </a:rPr>
              <a:t>м'яка</a:t>
            </a:r>
            <a:r>
              <a:rPr lang="ru-RU" sz="2400" dirty="0">
                <a:solidFill>
                  <a:schemeClr val="tx1"/>
                </a:solidFill>
              </a:rPr>
              <a:t> і </a:t>
            </a:r>
            <a:r>
              <a:rPr lang="ru-RU" sz="2400" dirty="0" err="1">
                <a:solidFill>
                  <a:schemeClr val="tx1"/>
                </a:solidFill>
              </a:rPr>
              <a:t>більш</a:t>
            </a:r>
            <a:r>
              <a:rPr lang="ru-RU" sz="2400" dirty="0">
                <a:solidFill>
                  <a:schemeClr val="tx1"/>
                </a:solidFill>
              </a:rPr>
              <a:t> </a:t>
            </a:r>
            <a:r>
              <a:rPr lang="ru-RU" sz="2400" dirty="0" err="1">
                <a:solidFill>
                  <a:schemeClr val="tx1"/>
                </a:solidFill>
              </a:rPr>
              <a:t>тривала</a:t>
            </a:r>
            <a:r>
              <a:rPr lang="ru-RU" sz="2400" dirty="0">
                <a:solidFill>
                  <a:schemeClr val="tx1"/>
                </a:solidFill>
              </a:rPr>
              <a:t> </a:t>
            </a:r>
            <a:r>
              <a:rPr lang="ru-RU" sz="2400" dirty="0" err="1" smtClean="0">
                <a:solidFill>
                  <a:schemeClr val="tx1"/>
                </a:solidFill>
              </a:rPr>
              <a:t>дія</a:t>
            </a:r>
            <a:r>
              <a:rPr lang="ru-RU" sz="2400" dirty="0" smtClean="0">
                <a:solidFill>
                  <a:schemeClr val="tx1"/>
                </a:solidFill>
              </a:rPr>
              <a:t> приводить </a:t>
            </a:r>
            <a:r>
              <a:rPr lang="ru-RU" sz="2400" dirty="0">
                <a:solidFill>
                  <a:schemeClr val="tx1"/>
                </a:solidFill>
              </a:rPr>
              <a:t>до </a:t>
            </a:r>
            <a:r>
              <a:rPr lang="ru-RU" sz="2400" dirty="0" err="1">
                <a:solidFill>
                  <a:schemeClr val="tx1"/>
                </a:solidFill>
              </a:rPr>
              <a:t>ослаблення</a:t>
            </a:r>
            <a:r>
              <a:rPr lang="ru-RU" sz="2400" dirty="0">
                <a:solidFill>
                  <a:schemeClr val="tx1"/>
                </a:solidFill>
              </a:rPr>
              <a:t> </a:t>
            </a:r>
            <a:r>
              <a:rPr lang="ru-RU" sz="2400" dirty="0" err="1">
                <a:solidFill>
                  <a:schemeClr val="tx1"/>
                </a:solidFill>
              </a:rPr>
              <a:t>м'язового</a:t>
            </a:r>
            <a:r>
              <a:rPr lang="ru-RU" sz="2400" dirty="0">
                <a:solidFill>
                  <a:schemeClr val="tx1"/>
                </a:solidFill>
              </a:rPr>
              <a:t> </a:t>
            </a:r>
            <a:r>
              <a:rPr lang="ru-RU" sz="2400" dirty="0" err="1">
                <a:solidFill>
                  <a:schemeClr val="tx1"/>
                </a:solidFill>
              </a:rPr>
              <a:t>напруження</a:t>
            </a:r>
            <a:r>
              <a:rPr lang="ru-RU" sz="2400" dirty="0">
                <a:solidFill>
                  <a:schemeClr val="tx1"/>
                </a:solidFill>
              </a:rPr>
              <a:t>. </a:t>
            </a:r>
          </a:p>
        </p:txBody>
      </p:sp>
      <p:sp>
        <p:nvSpPr>
          <p:cNvPr id="3" name="Text Placeholder 2"/>
          <p:cNvSpPr>
            <a:spLocks noGrp="1"/>
          </p:cNvSpPr>
          <p:nvPr>
            <p:ph type="body" idx="1"/>
          </p:nvPr>
        </p:nvSpPr>
        <p:spPr/>
        <p:txBody>
          <a:bodyPr/>
          <a:lstStyle/>
          <a:p>
            <a:endParaRPr lang="ru-RU"/>
          </a:p>
        </p:txBody>
      </p:sp>
    </p:spTree>
    <p:extLst>
      <p:ext uri="{BB962C8B-B14F-4D97-AF65-F5344CB8AC3E}">
        <p14:creationId xmlns:p14="http://schemas.microsoft.com/office/powerpoint/2010/main" val="3987301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722811"/>
            <a:ext cx="8596668" cy="3804637"/>
          </a:xfrm>
        </p:spPr>
        <p:txBody>
          <a:bodyPr>
            <a:normAutofit/>
          </a:bodyPr>
          <a:lstStyle/>
          <a:p>
            <a:r>
              <a:rPr lang="uk-UA" sz="1400" dirty="0" smtClean="0">
                <a:solidFill>
                  <a:srgbClr val="7030A0"/>
                </a:solidFill>
              </a:rPr>
              <a:t>Недоношеною </a:t>
            </a:r>
            <a:r>
              <a:rPr lang="uk-UA" sz="1400" dirty="0" smtClean="0">
                <a:solidFill>
                  <a:schemeClr val="tx1"/>
                </a:solidFill>
              </a:rPr>
              <a:t>вважається </a:t>
            </a:r>
            <a:r>
              <a:rPr lang="uk-UA" sz="1400" dirty="0" err="1" smtClean="0">
                <a:solidFill>
                  <a:schemeClr val="tx1"/>
                </a:solidFill>
              </a:rPr>
              <a:t>дитина,що</a:t>
            </a:r>
            <a:r>
              <a:rPr lang="uk-UA" sz="1400" dirty="0" smtClean="0">
                <a:solidFill>
                  <a:schemeClr val="tx1"/>
                </a:solidFill>
              </a:rPr>
              <a:t> народилася живою або з явними ознаками життя на строку вагітності до 38 тижні і вагою тіла </a:t>
            </a:r>
            <a:r>
              <a:rPr lang="uk-UA" sz="1400" dirty="0" err="1" smtClean="0">
                <a:solidFill>
                  <a:schemeClr val="tx1"/>
                </a:solidFill>
              </a:rPr>
              <a:t>меньше</a:t>
            </a:r>
            <a:r>
              <a:rPr lang="uk-UA" sz="1400" dirty="0" smtClean="0">
                <a:solidFill>
                  <a:schemeClr val="tx1"/>
                </a:solidFill>
              </a:rPr>
              <a:t> 2500 та довжиною тіла 45см.</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r>
              <a:rPr lang="uk-UA" sz="1400" dirty="0" smtClean="0">
                <a:solidFill>
                  <a:schemeClr val="tx1"/>
                </a:solidFill>
              </a:rPr>
              <a:t/>
            </a:r>
            <a:br>
              <a:rPr lang="uk-UA" sz="1400" dirty="0" smtClean="0">
                <a:solidFill>
                  <a:schemeClr val="tx1"/>
                </a:solidFill>
              </a:rPr>
            </a:br>
            <a:r>
              <a:rPr lang="uk-UA" sz="1400" dirty="0">
                <a:solidFill>
                  <a:schemeClr val="tx1"/>
                </a:solidFill>
              </a:rPr>
              <a:t/>
            </a:r>
            <a:br>
              <a:rPr lang="uk-UA" sz="1400" dirty="0">
                <a:solidFill>
                  <a:schemeClr val="tx1"/>
                </a:solidFill>
              </a:rPr>
            </a:br>
            <a:endParaRPr lang="ru-RU" sz="1400" dirty="0">
              <a:solidFill>
                <a:schemeClr val="tx1"/>
              </a:solidFill>
            </a:endParaRPr>
          </a:p>
        </p:txBody>
      </p:sp>
      <p:sp>
        <p:nvSpPr>
          <p:cNvPr id="3" name="Текст 2"/>
          <p:cNvSpPr>
            <a:spLocks noGrp="1"/>
          </p:cNvSpPr>
          <p:nvPr>
            <p:ph type="body" idx="1"/>
          </p:nvPr>
        </p:nvSpPr>
        <p:spPr>
          <a:xfrm>
            <a:off x="2621279" y="4876800"/>
            <a:ext cx="5956663" cy="511048"/>
          </a:xfrm>
        </p:spPr>
        <p:txBody>
          <a:body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8822" y="1789747"/>
            <a:ext cx="7077075" cy="4619625"/>
          </a:xfrm>
          <a:prstGeom prst="rect">
            <a:avLst/>
          </a:prstGeom>
        </p:spPr>
      </p:pic>
    </p:spTree>
    <p:extLst>
      <p:ext uri="{BB962C8B-B14F-4D97-AF65-F5344CB8AC3E}">
        <p14:creationId xmlns:p14="http://schemas.microsoft.com/office/powerpoint/2010/main" val="16970469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478971"/>
            <a:ext cx="8596668" cy="5190309"/>
          </a:xfrm>
        </p:spPr>
        <p:txBody>
          <a:bodyPr/>
          <a:lstStyle/>
          <a:p>
            <a:endParaRPr lang="ru-RU" dirty="0"/>
          </a:p>
        </p:txBody>
      </p:sp>
      <p:sp>
        <p:nvSpPr>
          <p:cNvPr id="3" name="Текст 2"/>
          <p:cNvSpPr>
            <a:spLocks noGrp="1"/>
          </p:cNvSpPr>
          <p:nvPr>
            <p:ph type="body"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5" y="478971"/>
            <a:ext cx="8657858" cy="5123807"/>
          </a:xfrm>
          <a:prstGeom prst="rect">
            <a:avLst/>
          </a:prstGeom>
        </p:spPr>
      </p:pic>
    </p:spTree>
    <p:extLst>
      <p:ext uri="{BB962C8B-B14F-4D97-AF65-F5344CB8AC3E}">
        <p14:creationId xmlns:p14="http://schemas.microsoft.com/office/powerpoint/2010/main" val="19646603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9220" y="1529542"/>
            <a:ext cx="8596668" cy="2125155"/>
          </a:xfrm>
        </p:spPr>
        <p:txBody>
          <a:bodyPr>
            <a:normAutofit fontScale="90000"/>
          </a:bodyPr>
          <a:lstStyle/>
          <a:p>
            <a:r>
              <a:rPr lang="uk-UA" dirty="0" smtClean="0">
                <a:solidFill>
                  <a:srgbClr val="FF0000"/>
                </a:solidFill>
              </a:rPr>
              <a:t>                 </a:t>
            </a:r>
            <a:r>
              <a:rPr lang="ru-RU" dirty="0" err="1">
                <a:solidFill>
                  <a:srgbClr val="FF0000"/>
                </a:solidFill>
              </a:rPr>
              <a:t>Контрольні</a:t>
            </a:r>
            <a:r>
              <a:rPr lang="ru-RU" dirty="0">
                <a:solidFill>
                  <a:srgbClr val="FF0000"/>
                </a:solidFill>
              </a:rPr>
              <a:t> </a:t>
            </a:r>
            <a:r>
              <a:rPr lang="ru-RU" dirty="0" err="1">
                <a:solidFill>
                  <a:srgbClr val="FF0000"/>
                </a:solidFill>
              </a:rPr>
              <a:t>питання</a:t>
            </a:r>
            <a:r>
              <a:rPr lang="ru-RU" dirty="0" smtClean="0">
                <a:solidFill>
                  <a:srgbClr val="FF0000"/>
                </a:solidFill>
              </a:rPr>
              <a:t>:</a:t>
            </a:r>
            <a:br>
              <a:rPr lang="ru-RU" dirty="0" smtClean="0">
                <a:solidFill>
                  <a:srgbClr val="FF0000"/>
                </a:solidFill>
              </a:rPr>
            </a:br>
            <a:r>
              <a:rPr lang="ru-RU" dirty="0"/>
              <a:t/>
            </a:r>
            <a:br>
              <a:rPr lang="ru-RU" dirty="0"/>
            </a:br>
            <a:r>
              <a:rPr lang="ru-RU" dirty="0">
                <a:solidFill>
                  <a:schemeClr val="tx1"/>
                </a:solidFill>
              </a:rPr>
              <a:t>1. Причини </a:t>
            </a:r>
            <a:r>
              <a:rPr lang="ru-RU" dirty="0" err="1">
                <a:solidFill>
                  <a:schemeClr val="tx1"/>
                </a:solidFill>
              </a:rPr>
              <a:t>недоношеності</a:t>
            </a:r>
            <a:r>
              <a:rPr lang="ru-RU" dirty="0">
                <a:solidFill>
                  <a:schemeClr val="tx1"/>
                </a:solidFill>
              </a:rPr>
              <a:t>;</a:t>
            </a:r>
            <a:br>
              <a:rPr lang="ru-RU" dirty="0">
                <a:solidFill>
                  <a:schemeClr val="tx1"/>
                </a:solidFill>
              </a:rPr>
            </a:br>
            <a:r>
              <a:rPr lang="ru-RU" dirty="0">
                <a:solidFill>
                  <a:schemeClr val="tx1"/>
                </a:solidFill>
              </a:rPr>
              <a:t>2. </a:t>
            </a:r>
            <a:r>
              <a:rPr lang="ru-RU" dirty="0" err="1">
                <a:solidFill>
                  <a:schemeClr val="tx1"/>
                </a:solidFill>
              </a:rPr>
              <a:t>Ознаки</a:t>
            </a:r>
            <a:r>
              <a:rPr lang="ru-RU" dirty="0">
                <a:solidFill>
                  <a:schemeClr val="tx1"/>
                </a:solidFill>
              </a:rPr>
              <a:t> </a:t>
            </a:r>
            <a:r>
              <a:rPr lang="ru-RU" dirty="0" err="1">
                <a:solidFill>
                  <a:schemeClr val="tx1"/>
                </a:solidFill>
              </a:rPr>
              <a:t>недоношених</a:t>
            </a:r>
            <a:r>
              <a:rPr lang="ru-RU" dirty="0">
                <a:solidFill>
                  <a:schemeClr val="tx1"/>
                </a:solidFill>
              </a:rPr>
              <a:t> </a:t>
            </a:r>
            <a:r>
              <a:rPr lang="ru-RU" dirty="0" err="1">
                <a:solidFill>
                  <a:schemeClr val="tx1"/>
                </a:solidFill>
              </a:rPr>
              <a:t>дітей</a:t>
            </a:r>
            <a:r>
              <a:rPr lang="ru-RU" dirty="0">
                <a:solidFill>
                  <a:schemeClr val="tx1"/>
                </a:solidFill>
              </a:rPr>
              <a:t>;</a:t>
            </a:r>
            <a:br>
              <a:rPr lang="ru-RU" dirty="0">
                <a:solidFill>
                  <a:schemeClr val="tx1"/>
                </a:solidFill>
              </a:rPr>
            </a:br>
            <a:r>
              <a:rPr lang="ru-RU" dirty="0">
                <a:solidFill>
                  <a:schemeClr val="tx1"/>
                </a:solidFill>
              </a:rPr>
              <a:t>3. Причини </a:t>
            </a:r>
            <a:r>
              <a:rPr lang="ru-RU" dirty="0" err="1">
                <a:solidFill>
                  <a:schemeClr val="tx1"/>
                </a:solidFill>
              </a:rPr>
              <a:t>пологових</a:t>
            </a:r>
            <a:r>
              <a:rPr lang="ru-RU" dirty="0">
                <a:solidFill>
                  <a:schemeClr val="tx1"/>
                </a:solidFill>
              </a:rPr>
              <a:t> травм;</a:t>
            </a:r>
            <a:br>
              <a:rPr lang="ru-RU" dirty="0">
                <a:solidFill>
                  <a:schemeClr val="tx1"/>
                </a:solidFill>
              </a:rPr>
            </a:br>
            <a:r>
              <a:rPr lang="ru-RU" dirty="0">
                <a:solidFill>
                  <a:schemeClr val="tx1"/>
                </a:solidFill>
              </a:rPr>
              <a:t>4. </a:t>
            </a:r>
            <a:r>
              <a:rPr lang="ru-RU" dirty="0" err="1">
                <a:solidFill>
                  <a:schemeClr val="tx1"/>
                </a:solidFill>
              </a:rPr>
              <a:t>Форми</a:t>
            </a:r>
            <a:r>
              <a:rPr lang="ru-RU" dirty="0">
                <a:solidFill>
                  <a:schemeClr val="tx1"/>
                </a:solidFill>
              </a:rPr>
              <a:t> </a:t>
            </a:r>
            <a:r>
              <a:rPr lang="ru-RU" dirty="0" err="1">
                <a:solidFill>
                  <a:schemeClr val="tx1"/>
                </a:solidFill>
              </a:rPr>
              <a:t>пологових</a:t>
            </a:r>
            <a:r>
              <a:rPr lang="ru-RU" dirty="0">
                <a:solidFill>
                  <a:schemeClr val="tx1"/>
                </a:solidFill>
              </a:rPr>
              <a:t> травм;</a:t>
            </a:r>
            <a:br>
              <a:rPr lang="ru-RU" dirty="0">
                <a:solidFill>
                  <a:schemeClr val="tx1"/>
                </a:solidFill>
              </a:rPr>
            </a:br>
            <a:r>
              <a:rPr lang="ru-RU" dirty="0">
                <a:solidFill>
                  <a:schemeClr val="tx1"/>
                </a:solidFill>
              </a:rPr>
              <a:t>5. </a:t>
            </a:r>
            <a:r>
              <a:rPr lang="ru-RU" dirty="0" err="1">
                <a:solidFill>
                  <a:schemeClr val="tx1"/>
                </a:solidFill>
              </a:rPr>
              <a:t>Особливості</a:t>
            </a:r>
            <a:r>
              <a:rPr lang="ru-RU" dirty="0">
                <a:solidFill>
                  <a:schemeClr val="tx1"/>
                </a:solidFill>
              </a:rPr>
              <a:t> </a:t>
            </a:r>
            <a:r>
              <a:rPr lang="ru-RU" dirty="0" err="1">
                <a:solidFill>
                  <a:schemeClr val="tx1"/>
                </a:solidFill>
              </a:rPr>
              <a:t>фізичної</a:t>
            </a:r>
            <a:r>
              <a:rPr lang="ru-RU" dirty="0">
                <a:solidFill>
                  <a:schemeClr val="tx1"/>
                </a:solidFill>
              </a:rPr>
              <a:t> </a:t>
            </a:r>
            <a:r>
              <a:rPr lang="ru-RU" dirty="0" err="1">
                <a:solidFill>
                  <a:schemeClr val="tx1"/>
                </a:solidFill>
              </a:rPr>
              <a:t>реабілітації</a:t>
            </a:r>
            <a:r>
              <a:rPr lang="ru-RU" dirty="0">
                <a:solidFill>
                  <a:schemeClr val="tx1"/>
                </a:solidFill>
              </a:rPr>
              <a:t> </a:t>
            </a:r>
            <a:r>
              <a:rPr lang="ru-RU" dirty="0" err="1">
                <a:solidFill>
                  <a:schemeClr val="tx1"/>
                </a:solidFill>
              </a:rPr>
              <a:t>дітей</a:t>
            </a:r>
            <a:r>
              <a:rPr lang="ru-RU" dirty="0">
                <a:solidFill>
                  <a:schemeClr val="tx1"/>
                </a:solidFill>
              </a:rPr>
              <a:t> з </a:t>
            </a:r>
            <a:r>
              <a:rPr lang="ru-RU" dirty="0" err="1">
                <a:solidFill>
                  <a:schemeClr val="tx1"/>
                </a:solidFill>
              </a:rPr>
              <a:t>пологовими</a:t>
            </a:r>
            <a:r>
              <a:rPr lang="ru-RU" dirty="0">
                <a:solidFill>
                  <a:schemeClr val="tx1"/>
                </a:solidFill>
              </a:rPr>
              <a:t> травмами </a:t>
            </a:r>
            <a:r>
              <a:rPr lang="ru-RU" dirty="0" smtClean="0">
                <a:solidFill>
                  <a:schemeClr val="tx1"/>
                </a:solidFill>
              </a:rPr>
              <a:t>та </a:t>
            </a:r>
            <a:r>
              <a:rPr lang="ru-RU" dirty="0" err="1" smtClean="0">
                <a:solidFill>
                  <a:schemeClr val="tx1"/>
                </a:solidFill>
              </a:rPr>
              <a:t>недоношених</a:t>
            </a:r>
            <a:r>
              <a:rPr lang="ru-RU" dirty="0">
                <a:solidFill>
                  <a:schemeClr val="tx1"/>
                </a:solidFill>
              </a:rPr>
              <a:t>.</a:t>
            </a:r>
            <a:endParaRPr lang="ru-RU" dirty="0">
              <a:solidFill>
                <a:schemeClr val="tx1"/>
              </a:solidFill>
            </a:endParaRPr>
          </a:p>
        </p:txBody>
      </p:sp>
    </p:spTree>
    <p:extLst>
      <p:ext uri="{BB962C8B-B14F-4D97-AF65-F5344CB8AC3E}">
        <p14:creationId xmlns:p14="http://schemas.microsoft.com/office/powerpoint/2010/main" val="2674566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82139"/>
            <a:ext cx="8596668" cy="5559224"/>
          </a:xfrm>
        </p:spPr>
        <p:txBody>
          <a:bodyPr>
            <a:normAutofit/>
          </a:bodyPr>
          <a:lstStyle/>
          <a:p>
            <a:r>
              <a:rPr lang="ru-RU" sz="2000" dirty="0" err="1"/>
              <a:t>Термін</a:t>
            </a:r>
            <a:r>
              <a:rPr lang="ru-RU" sz="2000" dirty="0"/>
              <a:t> "</a:t>
            </a:r>
            <a:r>
              <a:rPr lang="ru-RU" sz="2000" dirty="0" err="1"/>
              <a:t>недоношена</a:t>
            </a:r>
            <a:r>
              <a:rPr lang="ru-RU" sz="2000" dirty="0"/>
              <a:t> </a:t>
            </a:r>
            <a:r>
              <a:rPr lang="ru-RU" sz="2000" dirty="0" err="1"/>
              <a:t>дитина</a:t>
            </a:r>
            <a:r>
              <a:rPr lang="ru-RU" sz="2000" dirty="0"/>
              <a:t>" </a:t>
            </a:r>
            <a:r>
              <a:rPr lang="ru-RU" sz="2000" dirty="0" err="1"/>
              <a:t>був</a:t>
            </a:r>
            <a:r>
              <a:rPr lang="ru-RU" sz="2000" dirty="0"/>
              <a:t> </a:t>
            </a:r>
            <a:r>
              <a:rPr lang="ru-RU" sz="2000" dirty="0" err="1"/>
              <a:t>прийнятий</a:t>
            </a:r>
            <a:r>
              <a:rPr lang="ru-RU" sz="2000" dirty="0"/>
              <a:t> в 1929 р. і </a:t>
            </a:r>
            <a:r>
              <a:rPr lang="ru-RU" sz="2000" dirty="0" err="1"/>
              <a:t>визнаний</a:t>
            </a:r>
            <a:r>
              <a:rPr lang="ru-RU" sz="2000" dirty="0"/>
              <a:t> у </a:t>
            </a:r>
            <a:r>
              <a:rPr lang="ru-RU" sz="2000" dirty="0" err="1"/>
              <a:t>всьому</a:t>
            </a:r>
            <a:endParaRPr lang="ru-RU" sz="2000" dirty="0"/>
          </a:p>
          <a:p>
            <a:pPr marL="0" indent="0">
              <a:buNone/>
            </a:pPr>
            <a:r>
              <a:rPr lang="ru-RU" sz="2000" dirty="0" smtClean="0"/>
              <a:t>      </a:t>
            </a:r>
            <a:r>
              <a:rPr lang="ru-RU" sz="2000" dirty="0" err="1" smtClean="0"/>
              <a:t>світі</a:t>
            </a:r>
            <a:r>
              <a:rPr lang="ru-RU" sz="2000" dirty="0" smtClean="0"/>
              <a:t>.</a:t>
            </a:r>
          </a:p>
          <a:p>
            <a:pPr marL="0" indent="0">
              <a:buNone/>
            </a:pPr>
            <a:endParaRPr lang="ru-RU" sz="2000" dirty="0"/>
          </a:p>
          <a:p>
            <a:r>
              <a:rPr lang="ru-RU" sz="2000" dirty="0" err="1" smtClean="0"/>
              <a:t>Дітям</a:t>
            </a:r>
            <a:r>
              <a:rPr lang="ru-RU" sz="2000" dirty="0" smtClean="0"/>
              <a:t> </a:t>
            </a:r>
            <a:r>
              <a:rPr lang="ru-RU" sz="2000" dirty="0"/>
              <a:t>з </a:t>
            </a:r>
            <a:r>
              <a:rPr lang="ru-RU" sz="2000" dirty="0" err="1"/>
              <a:t>масою</a:t>
            </a:r>
            <a:r>
              <a:rPr lang="ru-RU" sz="2000" dirty="0"/>
              <a:t> </a:t>
            </a:r>
            <a:r>
              <a:rPr lang="ru-RU" sz="2000" dirty="0" err="1"/>
              <a:t>тіла</a:t>
            </a:r>
            <a:r>
              <a:rPr lang="ru-RU" sz="2000" dirty="0"/>
              <a:t> при </a:t>
            </a:r>
            <a:r>
              <a:rPr lang="ru-RU" sz="2000" dirty="0" err="1"/>
              <a:t>народженні</a:t>
            </a:r>
            <a:r>
              <a:rPr lang="ru-RU" sz="2000" dirty="0"/>
              <a:t> </a:t>
            </a:r>
            <a:r>
              <a:rPr lang="ru-RU" sz="2000" dirty="0" err="1"/>
              <a:t>більше</a:t>
            </a:r>
            <a:r>
              <a:rPr lang="ru-RU" sz="2000" dirty="0"/>
              <a:t> 2500 г </a:t>
            </a:r>
            <a:r>
              <a:rPr lang="ru-RU" sz="2000" dirty="0" err="1"/>
              <a:t>діагноз</a:t>
            </a:r>
            <a:r>
              <a:rPr lang="ru-RU" sz="2000" dirty="0"/>
              <a:t> </a:t>
            </a:r>
            <a:r>
              <a:rPr lang="ru-RU" sz="2000" dirty="0" err="1"/>
              <a:t>недоношеності</a:t>
            </a:r>
            <a:r>
              <a:rPr lang="ru-RU" sz="2000" dirty="0"/>
              <a:t>,</a:t>
            </a:r>
          </a:p>
          <a:p>
            <a:pPr marL="0" indent="0">
              <a:buNone/>
            </a:pPr>
            <a:r>
              <a:rPr lang="ru-RU" sz="2000" dirty="0" smtClean="0"/>
              <a:t>   ставиться</a:t>
            </a:r>
            <a:r>
              <a:rPr lang="ru-RU" sz="2000" dirty="0"/>
              <a:t>, </a:t>
            </a:r>
            <a:r>
              <a:rPr lang="ru-RU" sz="2000" dirty="0" err="1"/>
              <a:t>якщо</a:t>
            </a:r>
            <a:r>
              <a:rPr lang="ru-RU" sz="2000" dirty="0"/>
              <a:t> вони </a:t>
            </a:r>
            <a:r>
              <a:rPr lang="ru-RU" sz="2000" dirty="0" err="1"/>
              <a:t>народилися</a:t>
            </a:r>
            <a:r>
              <a:rPr lang="ru-RU" sz="2000" dirty="0"/>
              <a:t> </a:t>
            </a:r>
            <a:r>
              <a:rPr lang="ru-RU" sz="2000" dirty="0" err="1"/>
              <a:t>раніше</a:t>
            </a:r>
            <a:r>
              <a:rPr lang="ru-RU" sz="2000" dirty="0"/>
              <a:t> 37 </a:t>
            </a:r>
            <a:r>
              <a:rPr lang="ru-RU" sz="2000" dirty="0" err="1"/>
              <a:t>тижнів</a:t>
            </a:r>
            <a:r>
              <a:rPr lang="ru-RU" sz="2000" dirty="0" smtClean="0"/>
              <a:t>.</a:t>
            </a:r>
          </a:p>
          <a:p>
            <a:pPr marL="0" indent="0">
              <a:buNone/>
            </a:pPr>
            <a:endParaRPr lang="ru-RU" sz="2000" dirty="0"/>
          </a:p>
          <a:p>
            <a:r>
              <a:rPr lang="ru-RU" sz="2000" dirty="0" err="1"/>
              <a:t>Діти</a:t>
            </a:r>
            <a:r>
              <a:rPr lang="ru-RU" sz="2000" dirty="0"/>
              <a:t>, </a:t>
            </a:r>
            <a:r>
              <a:rPr lang="ru-RU" sz="2000" dirty="0" err="1"/>
              <a:t>що</a:t>
            </a:r>
            <a:r>
              <a:rPr lang="ru-RU" sz="2000" dirty="0"/>
              <a:t> </a:t>
            </a:r>
            <a:r>
              <a:rPr lang="ru-RU" sz="2000" dirty="0" err="1"/>
              <a:t>народилися</a:t>
            </a:r>
            <a:r>
              <a:rPr lang="ru-RU" sz="2000" dirty="0"/>
              <a:t> на строку </a:t>
            </a:r>
            <a:r>
              <a:rPr lang="ru-RU" sz="2000" dirty="0" err="1"/>
              <a:t>вагітності</a:t>
            </a:r>
            <a:r>
              <a:rPr lang="ru-RU" sz="2000" dirty="0"/>
              <a:t> 38 </a:t>
            </a:r>
            <a:r>
              <a:rPr lang="ru-RU" sz="2000" dirty="0" err="1"/>
              <a:t>тижнів</a:t>
            </a:r>
            <a:r>
              <a:rPr lang="ru-RU" sz="2000" dirty="0"/>
              <a:t> і </a:t>
            </a:r>
            <a:r>
              <a:rPr lang="ru-RU" sz="2000" dirty="0" err="1"/>
              <a:t>більше</a:t>
            </a:r>
            <a:r>
              <a:rPr lang="ru-RU" sz="2000" dirty="0"/>
              <a:t>, </a:t>
            </a:r>
            <a:r>
              <a:rPr lang="ru-RU" sz="2000" dirty="0" err="1"/>
              <a:t>незалежно</a:t>
            </a:r>
            <a:r>
              <a:rPr lang="ru-RU" sz="2000" dirty="0"/>
              <a:t> </a:t>
            </a:r>
            <a:r>
              <a:rPr lang="ru-RU" sz="2000" dirty="0" err="1" smtClean="0"/>
              <a:t>від</a:t>
            </a:r>
            <a:r>
              <a:rPr lang="ru-RU" sz="2000" dirty="0" smtClean="0"/>
              <a:t> </a:t>
            </a:r>
            <a:r>
              <a:rPr lang="ru-RU" sz="2000" dirty="0" err="1" smtClean="0"/>
              <a:t>маси</a:t>
            </a:r>
            <a:r>
              <a:rPr lang="ru-RU" sz="2000" dirty="0" smtClean="0"/>
              <a:t> </a:t>
            </a:r>
            <a:r>
              <a:rPr lang="ru-RU" sz="2000" dirty="0" err="1"/>
              <a:t>тіла</a:t>
            </a:r>
            <a:r>
              <a:rPr lang="ru-RU" sz="2000" dirty="0"/>
              <a:t> при </a:t>
            </a:r>
            <a:r>
              <a:rPr lang="ru-RU" sz="2000" dirty="0" err="1"/>
              <a:t>народженні</a:t>
            </a:r>
            <a:r>
              <a:rPr lang="ru-RU" sz="2000" dirty="0"/>
              <a:t> </a:t>
            </a:r>
            <a:r>
              <a:rPr lang="ru-RU" sz="2000" dirty="0" err="1"/>
              <a:t>вважається</a:t>
            </a:r>
            <a:r>
              <a:rPr lang="ru-RU" sz="2000" dirty="0"/>
              <a:t> </a:t>
            </a:r>
            <a:r>
              <a:rPr lang="ru-RU" sz="2000" dirty="0" err="1"/>
              <a:t>доношеними</a:t>
            </a:r>
            <a:r>
              <a:rPr lang="ru-RU" sz="2000" dirty="0" smtClean="0"/>
              <a:t>.</a:t>
            </a:r>
          </a:p>
          <a:p>
            <a:endParaRPr lang="ru-RU" sz="2000" dirty="0"/>
          </a:p>
          <a:p>
            <a:r>
              <a:rPr lang="ru-RU" sz="2000" dirty="0" err="1"/>
              <a:t>Мінімальна</a:t>
            </a:r>
            <a:r>
              <a:rPr lang="ru-RU" sz="2000" dirty="0"/>
              <a:t> </a:t>
            </a:r>
            <a:r>
              <a:rPr lang="ru-RU" sz="2000" dirty="0" err="1"/>
              <a:t>маса</a:t>
            </a:r>
            <a:r>
              <a:rPr lang="ru-RU" sz="2000" dirty="0"/>
              <a:t> </a:t>
            </a:r>
            <a:r>
              <a:rPr lang="ru-RU" sz="2000" dirty="0" err="1"/>
              <a:t>тіла</a:t>
            </a:r>
            <a:r>
              <a:rPr lang="ru-RU" sz="2000" dirty="0"/>
              <a:t> для </a:t>
            </a:r>
            <a:r>
              <a:rPr lang="ru-RU" sz="2000" dirty="0" err="1"/>
              <a:t>життєздатних</a:t>
            </a:r>
            <a:r>
              <a:rPr lang="ru-RU" sz="2000" dirty="0"/>
              <a:t> </a:t>
            </a:r>
            <a:r>
              <a:rPr lang="ru-RU" sz="2000" dirty="0" err="1"/>
              <a:t>дітей</a:t>
            </a:r>
            <a:r>
              <a:rPr lang="ru-RU" sz="2000" dirty="0"/>
              <a:t> </a:t>
            </a:r>
            <a:r>
              <a:rPr lang="ru-RU" sz="2000" dirty="0" err="1"/>
              <a:t>складає</a:t>
            </a:r>
            <a:r>
              <a:rPr lang="ru-RU" sz="2000" dirty="0"/>
              <a:t> 500-600 г.</a:t>
            </a:r>
          </a:p>
        </p:txBody>
      </p:sp>
    </p:spTree>
    <p:extLst>
      <p:ext uri="{BB962C8B-B14F-4D97-AF65-F5344CB8AC3E}">
        <p14:creationId xmlns:p14="http://schemas.microsoft.com/office/powerpoint/2010/main" val="4279652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02971" y="949235"/>
            <a:ext cx="7271032" cy="3578214"/>
          </a:xfrm>
        </p:spPr>
        <p:txBody>
          <a:bodyPr>
            <a:normAutofit/>
          </a:bodyPr>
          <a:lstStyle/>
          <a:p>
            <a:r>
              <a:rPr lang="uk-UA" sz="3200" dirty="0" smtClean="0"/>
              <a:t>Ступені недоношеності</a:t>
            </a:r>
            <a:r>
              <a:rPr lang="uk-UA" sz="3200" dirty="0" smtClean="0"/>
              <a:t>:</a:t>
            </a:r>
            <a:br>
              <a:rPr lang="uk-UA" sz="3200" dirty="0" smtClean="0"/>
            </a:br>
            <a:r>
              <a:rPr lang="uk-UA" sz="3200" dirty="0" smtClean="0"/>
              <a:t/>
            </a:r>
            <a:br>
              <a:rPr lang="uk-UA" sz="3200" dirty="0" smtClean="0"/>
            </a:br>
            <a:r>
              <a:rPr lang="uk-UA" sz="2000" dirty="0" smtClean="0">
                <a:solidFill>
                  <a:schemeClr val="tx1"/>
                </a:solidFill>
              </a:rPr>
              <a:t>І ступінь  - 2500-2000г, або 37-34 тижні вагітності</a:t>
            </a:r>
            <a:br>
              <a:rPr lang="uk-UA" sz="2000" dirty="0" smtClean="0">
                <a:solidFill>
                  <a:schemeClr val="tx1"/>
                </a:solidFill>
              </a:rPr>
            </a:br>
            <a:r>
              <a:rPr lang="uk-UA" sz="2000" dirty="0" smtClean="0">
                <a:solidFill>
                  <a:schemeClr val="tx1"/>
                </a:solidFill>
              </a:rPr>
              <a:t>ІІ ступінь – 2000-1500г, або 34-31 тижні вагітності</a:t>
            </a:r>
            <a:br>
              <a:rPr lang="uk-UA" sz="2000" dirty="0" smtClean="0">
                <a:solidFill>
                  <a:schemeClr val="tx1"/>
                </a:solidFill>
              </a:rPr>
            </a:br>
            <a:r>
              <a:rPr lang="uk-UA" sz="2000" dirty="0" smtClean="0">
                <a:solidFill>
                  <a:schemeClr val="tx1"/>
                </a:solidFill>
              </a:rPr>
              <a:t>ІІІ ступінь – 1500-1000, або 31-28 тижні вагітності</a:t>
            </a:r>
            <a:br>
              <a:rPr lang="uk-UA" sz="2000" dirty="0" smtClean="0">
                <a:solidFill>
                  <a:schemeClr val="tx1"/>
                </a:solidFill>
              </a:rPr>
            </a:br>
            <a:r>
              <a:rPr lang="uk-UA" sz="2000" dirty="0" smtClean="0">
                <a:solidFill>
                  <a:schemeClr val="tx1"/>
                </a:solidFill>
              </a:rPr>
              <a:t>І</a:t>
            </a:r>
            <a:r>
              <a:rPr lang="en-US" sz="2000" dirty="0" smtClean="0">
                <a:solidFill>
                  <a:schemeClr val="tx1"/>
                </a:solidFill>
              </a:rPr>
              <a:t>V</a:t>
            </a:r>
            <a:r>
              <a:rPr lang="uk-UA" sz="2000" dirty="0" smtClean="0">
                <a:solidFill>
                  <a:schemeClr val="tx1"/>
                </a:solidFill>
              </a:rPr>
              <a:t> ступінь – 1000-500г, або 28-24 тижні вагітності</a:t>
            </a:r>
            <a:br>
              <a:rPr lang="uk-UA" sz="2000" dirty="0" smtClean="0">
                <a:solidFill>
                  <a:schemeClr val="tx1"/>
                </a:solidFill>
              </a:rPr>
            </a:br>
            <a:r>
              <a:rPr lang="uk-UA" sz="2000" dirty="0">
                <a:solidFill>
                  <a:schemeClr val="tx1"/>
                </a:solidFill>
              </a:rPr>
              <a:t/>
            </a:r>
            <a:br>
              <a:rPr lang="uk-UA" sz="2000" dirty="0">
                <a:solidFill>
                  <a:schemeClr val="tx1"/>
                </a:solidFill>
              </a:rPr>
            </a:br>
            <a:r>
              <a:rPr lang="uk-UA" sz="2000" dirty="0" smtClean="0">
                <a:solidFill>
                  <a:schemeClr val="tx1"/>
                </a:solidFill>
              </a:rPr>
              <a:t> </a:t>
            </a:r>
            <a:endParaRPr lang="ru-RU" sz="3200" dirty="0"/>
          </a:p>
        </p:txBody>
      </p:sp>
      <p:sp>
        <p:nvSpPr>
          <p:cNvPr id="3" name="Текст 2"/>
          <p:cNvSpPr>
            <a:spLocks noGrp="1"/>
          </p:cNvSpPr>
          <p:nvPr>
            <p:ph type="body" idx="1"/>
          </p:nvPr>
        </p:nvSpPr>
        <p:spPr>
          <a:xfrm>
            <a:off x="3718560" y="5007429"/>
            <a:ext cx="2063932" cy="380418"/>
          </a:xfrm>
        </p:spPr>
        <p:txBody>
          <a:bodyPr>
            <a:normAutofit lnSpcReduction="10000"/>
          </a:bodyPr>
          <a:lstStyle/>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21577" y="4090271"/>
            <a:ext cx="3535680" cy="2595154"/>
          </a:xfrm>
          <a:prstGeom prst="rect">
            <a:avLst/>
          </a:prstGeom>
        </p:spPr>
      </p:pic>
    </p:spTree>
    <p:extLst>
      <p:ext uri="{BB962C8B-B14F-4D97-AF65-F5344CB8AC3E}">
        <p14:creationId xmlns:p14="http://schemas.microsoft.com/office/powerpoint/2010/main" val="2103068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200" dirty="0" smtClean="0">
                <a:solidFill>
                  <a:srgbClr val="C00000"/>
                </a:solidFill>
              </a:rPr>
              <a:t>Причини </a:t>
            </a:r>
            <a:r>
              <a:rPr lang="uk-UA" sz="3200" dirty="0" err="1" smtClean="0">
                <a:solidFill>
                  <a:srgbClr val="C00000"/>
                </a:solidFill>
              </a:rPr>
              <a:t>невиношування</a:t>
            </a:r>
            <a:r>
              <a:rPr lang="uk-UA" sz="3200" dirty="0" smtClean="0">
                <a:solidFill>
                  <a:srgbClr val="C00000"/>
                </a:solidFill>
              </a:rPr>
              <a:t> вагітності:</a:t>
            </a:r>
            <a:br>
              <a:rPr lang="uk-UA" sz="3200" dirty="0" smtClean="0">
                <a:solidFill>
                  <a:srgbClr val="C00000"/>
                </a:solidFill>
              </a:rPr>
            </a:br>
            <a:r>
              <a:rPr lang="uk-UA" sz="3200" dirty="0" smtClean="0">
                <a:solidFill>
                  <a:srgbClr val="C00000"/>
                </a:solidFill>
              </a:rPr>
              <a:t/>
            </a:r>
            <a:br>
              <a:rPr lang="uk-UA" sz="3200" dirty="0" smtClean="0">
                <a:solidFill>
                  <a:srgbClr val="C00000"/>
                </a:solidFill>
              </a:rPr>
            </a:br>
            <a:r>
              <a:rPr lang="uk-UA" sz="3600" dirty="0" smtClean="0">
                <a:solidFill>
                  <a:schemeClr val="tx1"/>
                </a:solidFill>
              </a:rPr>
              <a:t>- попередні аборти </a:t>
            </a:r>
            <a:br>
              <a:rPr lang="uk-UA" sz="3600" dirty="0" smtClean="0">
                <a:solidFill>
                  <a:schemeClr val="tx1"/>
                </a:solidFill>
              </a:rPr>
            </a:br>
            <a:r>
              <a:rPr lang="uk-UA" sz="3600" dirty="0" smtClean="0">
                <a:solidFill>
                  <a:schemeClr val="tx1"/>
                </a:solidFill>
              </a:rPr>
              <a:t>- захворювання жіночих статевих органів</a:t>
            </a:r>
            <a:br>
              <a:rPr lang="uk-UA" sz="3600" dirty="0" smtClean="0">
                <a:solidFill>
                  <a:schemeClr val="tx1"/>
                </a:solidFill>
              </a:rPr>
            </a:br>
            <a:r>
              <a:rPr lang="uk-UA" sz="3600" dirty="0" smtClean="0">
                <a:solidFill>
                  <a:schemeClr val="tx1"/>
                </a:solidFill>
              </a:rPr>
              <a:t>- нейроендокринні розлади матері</a:t>
            </a:r>
            <a:br>
              <a:rPr lang="uk-UA" sz="3600" dirty="0" smtClean="0">
                <a:solidFill>
                  <a:schemeClr val="tx1"/>
                </a:solidFill>
              </a:rPr>
            </a:br>
            <a:r>
              <a:rPr lang="uk-UA" sz="3600" dirty="0" smtClean="0">
                <a:solidFill>
                  <a:schemeClr val="tx1"/>
                </a:solidFill>
              </a:rPr>
              <a:t>- </a:t>
            </a:r>
            <a:r>
              <a:rPr lang="uk-UA" sz="3600" dirty="0" err="1" smtClean="0">
                <a:solidFill>
                  <a:schemeClr val="tx1"/>
                </a:solidFill>
              </a:rPr>
              <a:t>багатопліддя</a:t>
            </a:r>
            <a:r>
              <a:rPr lang="uk-UA" sz="3600" dirty="0" smtClean="0">
                <a:solidFill>
                  <a:schemeClr val="tx1"/>
                </a:solidFill>
              </a:rPr>
              <a:t/>
            </a:r>
            <a:br>
              <a:rPr lang="uk-UA" sz="3600" dirty="0" smtClean="0">
                <a:solidFill>
                  <a:schemeClr val="tx1"/>
                </a:solidFill>
              </a:rPr>
            </a:br>
            <a:r>
              <a:rPr lang="uk-UA" sz="3600" dirty="0" smtClean="0">
                <a:solidFill>
                  <a:schemeClr val="tx1"/>
                </a:solidFill>
              </a:rPr>
              <a:t>- </a:t>
            </a:r>
            <a:r>
              <a:rPr lang="uk-UA" sz="3600" dirty="0" err="1" smtClean="0">
                <a:solidFill>
                  <a:schemeClr val="tx1"/>
                </a:solidFill>
              </a:rPr>
              <a:t>екстрагенітальні</a:t>
            </a:r>
            <a:r>
              <a:rPr lang="uk-UA" sz="3600" dirty="0" smtClean="0">
                <a:solidFill>
                  <a:schemeClr val="tx1"/>
                </a:solidFill>
              </a:rPr>
              <a:t> та </a:t>
            </a:r>
            <a:r>
              <a:rPr lang="uk-UA" sz="3600" dirty="0" err="1" smtClean="0">
                <a:solidFill>
                  <a:schemeClr val="tx1"/>
                </a:solidFill>
              </a:rPr>
              <a:t>генітальні</a:t>
            </a:r>
            <a:r>
              <a:rPr lang="uk-UA" sz="3600" dirty="0" smtClean="0">
                <a:solidFill>
                  <a:schemeClr val="tx1"/>
                </a:solidFill>
              </a:rPr>
              <a:t> захворювання</a:t>
            </a:r>
            <a:r>
              <a:rPr lang="uk-UA" sz="2000" dirty="0" smtClean="0">
                <a:solidFill>
                  <a:srgbClr val="00B0F0"/>
                </a:solidFill>
              </a:rPr>
              <a:t/>
            </a:r>
            <a:br>
              <a:rPr lang="uk-UA" sz="2000" dirty="0" smtClean="0">
                <a:solidFill>
                  <a:srgbClr val="00B0F0"/>
                </a:solidFill>
              </a:rPr>
            </a:br>
            <a:endParaRPr lang="ru-RU" sz="3200" dirty="0">
              <a:solidFill>
                <a:srgbClr val="C00000"/>
              </a:solidFill>
            </a:endParaRPr>
          </a:p>
        </p:txBody>
      </p:sp>
    </p:spTree>
    <p:extLst>
      <p:ext uri="{BB962C8B-B14F-4D97-AF65-F5344CB8AC3E}">
        <p14:creationId xmlns:p14="http://schemas.microsoft.com/office/powerpoint/2010/main" val="2925959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200" dirty="0" err="1">
                <a:solidFill>
                  <a:schemeClr val="tx1"/>
                </a:solidFill>
              </a:rPr>
              <a:t>Ознаки</a:t>
            </a:r>
            <a:r>
              <a:rPr lang="ru-RU" sz="3200" dirty="0">
                <a:solidFill>
                  <a:schemeClr val="tx1"/>
                </a:solidFill>
              </a:rPr>
              <a:t> </a:t>
            </a:r>
            <a:r>
              <a:rPr lang="ru-RU" sz="3200" dirty="0" err="1">
                <a:solidFill>
                  <a:schemeClr val="tx1"/>
                </a:solidFill>
              </a:rPr>
              <a:t>недоношеності</a:t>
            </a:r>
            <a:r>
              <a:rPr lang="ru-RU" sz="3200" dirty="0">
                <a:solidFill>
                  <a:schemeClr val="tx1"/>
                </a:solidFill>
              </a:rPr>
              <a:t> </a:t>
            </a:r>
            <a:r>
              <a:rPr lang="ru-RU" sz="3200" dirty="0" err="1">
                <a:solidFill>
                  <a:schemeClr val="tx1"/>
                </a:solidFill>
              </a:rPr>
              <a:t>прийнято</a:t>
            </a:r>
            <a:r>
              <a:rPr lang="ru-RU" sz="3200" dirty="0">
                <a:solidFill>
                  <a:schemeClr val="tx1"/>
                </a:solidFill>
              </a:rPr>
              <a:t> </a:t>
            </a:r>
            <a:r>
              <a:rPr lang="ru-RU" sz="3200" dirty="0" err="1">
                <a:solidFill>
                  <a:schemeClr val="tx1"/>
                </a:solidFill>
              </a:rPr>
              <a:t>розділяти</a:t>
            </a:r>
            <a:r>
              <a:rPr lang="ru-RU" sz="3200" dirty="0">
                <a:solidFill>
                  <a:schemeClr val="tx1"/>
                </a:solidFill>
              </a:rPr>
              <a:t> на </a:t>
            </a:r>
            <a:r>
              <a:rPr lang="ru-RU" sz="3200" dirty="0" err="1">
                <a:solidFill>
                  <a:schemeClr val="tx1"/>
                </a:solidFill>
              </a:rPr>
              <a:t>морфологічні</a:t>
            </a:r>
            <a:r>
              <a:rPr lang="ru-RU" sz="3200" dirty="0">
                <a:solidFill>
                  <a:schemeClr val="tx1"/>
                </a:solidFill>
              </a:rPr>
              <a:t> </a:t>
            </a:r>
            <a:r>
              <a:rPr lang="ru-RU" sz="3200" dirty="0" smtClean="0">
                <a:solidFill>
                  <a:schemeClr val="tx1"/>
                </a:solidFill>
              </a:rPr>
              <a:t>та </a:t>
            </a:r>
            <a:r>
              <a:rPr lang="ru-RU" sz="3200" dirty="0" err="1" smtClean="0">
                <a:solidFill>
                  <a:schemeClr val="tx1"/>
                </a:solidFill>
              </a:rPr>
              <a:t>функціональні</a:t>
            </a:r>
            <a:r>
              <a:rPr lang="ru-RU" sz="3200" dirty="0" smtClean="0">
                <a:solidFill>
                  <a:schemeClr val="tx1"/>
                </a:solidFill>
              </a:rPr>
              <a:t/>
            </a:r>
            <a:br>
              <a:rPr lang="ru-RU" sz="3200" dirty="0" smtClean="0">
                <a:solidFill>
                  <a:schemeClr val="tx1"/>
                </a:solidFill>
              </a:rPr>
            </a:br>
            <a:r>
              <a:rPr lang="ru-RU" sz="3200" dirty="0">
                <a:solidFill>
                  <a:schemeClr val="tx1"/>
                </a:solidFill>
              </a:rPr>
              <a:t/>
            </a:r>
            <a:br>
              <a:rPr lang="ru-RU" sz="3200" dirty="0">
                <a:solidFill>
                  <a:schemeClr val="tx1"/>
                </a:solidFill>
              </a:rPr>
            </a:br>
            <a:r>
              <a:rPr lang="ru-RU" sz="3200" dirty="0" err="1" smtClean="0"/>
              <a:t>Морфологічні</a:t>
            </a:r>
            <a:r>
              <a:rPr lang="ru-RU" sz="3200" dirty="0" smtClean="0"/>
              <a:t> </a:t>
            </a:r>
            <a:r>
              <a:rPr lang="ru-RU" sz="3200" dirty="0" err="1"/>
              <a:t>ознаки</a:t>
            </a:r>
            <a:r>
              <a:rPr lang="ru-RU" sz="3200" dirty="0"/>
              <a:t> </a:t>
            </a:r>
            <a:r>
              <a:rPr lang="ru-RU" sz="3200" dirty="0" err="1"/>
              <a:t>недоношених</a:t>
            </a:r>
            <a:r>
              <a:rPr lang="ru-RU" sz="3200" dirty="0"/>
              <a:t>: тонка </a:t>
            </a:r>
            <a:r>
              <a:rPr lang="ru-RU" sz="3200" dirty="0" err="1"/>
              <a:t>червона</a:t>
            </a:r>
            <a:r>
              <a:rPr lang="ru-RU" sz="3200" dirty="0"/>
              <a:t> </a:t>
            </a:r>
            <a:r>
              <a:rPr lang="ru-RU" sz="3200" dirty="0" err="1"/>
              <a:t>або</a:t>
            </a:r>
            <a:r>
              <a:rPr lang="ru-RU" sz="3200" dirty="0"/>
              <a:t> </a:t>
            </a:r>
            <a:r>
              <a:rPr lang="ru-RU" sz="3200" dirty="0" err="1"/>
              <a:t>рожева</a:t>
            </a:r>
            <a:r>
              <a:rPr lang="ru-RU" sz="3200" dirty="0"/>
              <a:t> </a:t>
            </a:r>
            <a:r>
              <a:rPr lang="ru-RU" sz="3200" dirty="0" err="1"/>
              <a:t>шкіра</a:t>
            </a:r>
            <a:r>
              <a:rPr lang="ru-RU" sz="3200" dirty="0"/>
              <a:t>;</a:t>
            </a:r>
            <a:br>
              <a:rPr lang="ru-RU" sz="3200" dirty="0"/>
            </a:br>
            <a:r>
              <a:rPr lang="ru-RU" sz="3200" dirty="0" err="1"/>
              <a:t>недостатньо</a:t>
            </a:r>
            <a:r>
              <a:rPr lang="ru-RU" sz="3200" dirty="0"/>
              <a:t> </a:t>
            </a:r>
            <a:r>
              <a:rPr lang="ru-RU" sz="3200" dirty="0" err="1"/>
              <a:t>виражені</a:t>
            </a:r>
            <a:r>
              <a:rPr lang="ru-RU" sz="3200" dirty="0"/>
              <a:t> кладки на </a:t>
            </a:r>
            <a:r>
              <a:rPr lang="ru-RU" sz="3200" dirty="0" err="1"/>
              <a:t>підошвах</a:t>
            </a:r>
            <a:r>
              <a:rPr lang="ru-RU" sz="3200" dirty="0"/>
              <a:t>; </a:t>
            </a:r>
            <a:r>
              <a:rPr lang="ru-RU" sz="3200" dirty="0" err="1"/>
              <a:t>несформовані</a:t>
            </a:r>
            <a:r>
              <a:rPr lang="ru-RU" sz="3200" dirty="0"/>
              <a:t> </a:t>
            </a:r>
            <a:r>
              <a:rPr lang="ru-RU" sz="3200" dirty="0" err="1"/>
              <a:t>грудні</a:t>
            </a:r>
            <a:r>
              <a:rPr lang="ru-RU" sz="3200" dirty="0"/>
              <a:t> </a:t>
            </a:r>
            <a:r>
              <a:rPr lang="ru-RU" sz="3200" dirty="0" err="1"/>
              <a:t>залози</a:t>
            </a:r>
            <a:r>
              <a:rPr lang="ru-RU" sz="3200" dirty="0"/>
              <a:t>; не</a:t>
            </a:r>
            <a:br>
              <a:rPr lang="ru-RU" sz="3200" dirty="0"/>
            </a:br>
            <a:r>
              <a:rPr lang="ru-RU" sz="3200" dirty="0" err="1"/>
              <a:t>опущені</a:t>
            </a:r>
            <a:r>
              <a:rPr lang="ru-RU" sz="3200" dirty="0"/>
              <a:t> </a:t>
            </a:r>
            <a:r>
              <a:rPr lang="ru-RU" sz="3200" dirty="0" err="1"/>
              <a:t>яєчка</a:t>
            </a:r>
            <a:r>
              <a:rPr lang="ru-RU" sz="3200" dirty="0"/>
              <a:t> у </a:t>
            </a:r>
            <a:r>
              <a:rPr lang="ru-RU" sz="3200" dirty="0" err="1"/>
              <a:t>хлопчиків</a:t>
            </a:r>
            <a:r>
              <a:rPr lang="ru-RU" sz="3200" dirty="0"/>
              <a:t>; </a:t>
            </a:r>
            <a:r>
              <a:rPr lang="ru-RU" sz="3200" dirty="0" err="1"/>
              <a:t>м’який</a:t>
            </a:r>
            <a:r>
              <a:rPr lang="ru-RU" sz="3200" dirty="0"/>
              <a:t> хрящ у </a:t>
            </a:r>
            <a:r>
              <a:rPr lang="ru-RU" sz="3200" dirty="0" err="1"/>
              <a:t>вушних</a:t>
            </a:r>
            <a:r>
              <a:rPr lang="ru-RU" sz="3200" dirty="0"/>
              <a:t> раковинах.</a:t>
            </a:r>
          </a:p>
        </p:txBody>
      </p:sp>
    </p:spTree>
    <p:extLst>
      <p:ext uri="{BB962C8B-B14F-4D97-AF65-F5344CB8AC3E}">
        <p14:creationId xmlns:p14="http://schemas.microsoft.com/office/powerpoint/2010/main" val="4232927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797947" y="1039092"/>
            <a:ext cx="8596105" cy="4305992"/>
          </a:xfrm>
          <a:prstGeom prst="rect">
            <a:avLst/>
          </a:prstGeom>
        </p:spPr>
      </p:pic>
      <p:sp>
        <p:nvSpPr>
          <p:cNvPr id="5" name="Rectangle 4"/>
          <p:cNvSpPr/>
          <p:nvPr/>
        </p:nvSpPr>
        <p:spPr>
          <a:xfrm>
            <a:off x="1504603" y="1997839"/>
            <a:ext cx="9019309" cy="4401205"/>
          </a:xfrm>
          <a:prstGeom prst="rect">
            <a:avLst/>
          </a:prstGeom>
        </p:spPr>
        <p:txBody>
          <a:bodyPr wrap="square">
            <a:spAutoFit/>
          </a:bodyPr>
          <a:lstStyle/>
          <a:p>
            <a:r>
              <a:rPr lang="ru-RU" sz="2800" dirty="0" err="1">
                <a:solidFill>
                  <a:srgbClr val="FF0000"/>
                </a:solidFill>
              </a:rPr>
              <a:t>Функціональні</a:t>
            </a:r>
            <a:r>
              <a:rPr lang="ru-RU" sz="2800" dirty="0">
                <a:solidFill>
                  <a:srgbClr val="FF0000"/>
                </a:solidFill>
              </a:rPr>
              <a:t> </a:t>
            </a:r>
            <a:r>
              <a:rPr lang="ru-RU" sz="2800" dirty="0" err="1">
                <a:solidFill>
                  <a:srgbClr val="FF0000"/>
                </a:solidFill>
              </a:rPr>
              <a:t>ознаки</a:t>
            </a:r>
            <a:r>
              <a:rPr lang="ru-RU" sz="2800" dirty="0">
                <a:solidFill>
                  <a:srgbClr val="FF0000"/>
                </a:solidFill>
              </a:rPr>
              <a:t> </a:t>
            </a:r>
            <a:r>
              <a:rPr lang="ru-RU" sz="2800" dirty="0" err="1">
                <a:solidFill>
                  <a:srgbClr val="FF0000"/>
                </a:solidFill>
              </a:rPr>
              <a:t>недоношених</a:t>
            </a:r>
            <a:r>
              <a:rPr lang="ru-RU" sz="2800" dirty="0" smtClean="0">
                <a:solidFill>
                  <a:srgbClr val="FF0000"/>
                </a:solidFill>
              </a:rPr>
              <a:t>:</a:t>
            </a:r>
          </a:p>
          <a:p>
            <a:endParaRPr lang="ru-RU" sz="2800" dirty="0">
              <a:solidFill>
                <a:srgbClr val="FF0000"/>
              </a:solidFill>
            </a:endParaRPr>
          </a:p>
          <a:p>
            <a:r>
              <a:rPr lang="ru-RU" sz="2800" dirty="0" err="1"/>
              <a:t>Нервова</a:t>
            </a:r>
            <a:r>
              <a:rPr lang="ru-RU" sz="2800" dirty="0"/>
              <a:t> система: </a:t>
            </a:r>
            <a:r>
              <a:rPr lang="ru-RU" sz="2800" dirty="0" err="1"/>
              <a:t>підвищена</a:t>
            </a:r>
            <a:r>
              <a:rPr lang="ru-RU" sz="2800" dirty="0"/>
              <a:t> спонтанна </a:t>
            </a:r>
            <a:r>
              <a:rPr lang="ru-RU" sz="2800" dirty="0" err="1"/>
              <a:t>рухова</a:t>
            </a:r>
            <a:r>
              <a:rPr lang="ru-RU" sz="2800" dirty="0"/>
              <a:t> </a:t>
            </a:r>
            <a:r>
              <a:rPr lang="ru-RU" sz="2800" dirty="0" err="1"/>
              <a:t>активність</a:t>
            </a:r>
            <a:r>
              <a:rPr lang="ru-RU" sz="2800" dirty="0"/>
              <a:t>; легкий </a:t>
            </a:r>
            <a:r>
              <a:rPr lang="ru-RU" sz="2800" dirty="0" smtClean="0"/>
              <a:t>тремор; атетоз</a:t>
            </a:r>
            <a:r>
              <a:rPr lang="ru-RU" sz="2800" dirty="0"/>
              <a:t>; </a:t>
            </a:r>
            <a:r>
              <a:rPr lang="ru-RU" sz="2800" dirty="0" err="1"/>
              <a:t>м’язова</a:t>
            </a:r>
            <a:r>
              <a:rPr lang="ru-RU" sz="2800" dirty="0"/>
              <a:t> </a:t>
            </a:r>
            <a:r>
              <a:rPr lang="ru-RU" sz="2800" dirty="0" err="1"/>
              <a:t>гіпотонія</a:t>
            </a:r>
            <a:r>
              <a:rPr lang="ru-RU" sz="2800" dirty="0"/>
              <a:t>; </a:t>
            </a:r>
            <a:r>
              <a:rPr lang="ru-RU" sz="2800" dirty="0" err="1"/>
              <a:t>гіпорефлексія</a:t>
            </a:r>
            <a:r>
              <a:rPr lang="ru-RU" sz="2800" dirty="0"/>
              <a:t>; </a:t>
            </a:r>
            <a:r>
              <a:rPr lang="ru-RU" sz="2800" dirty="0" err="1"/>
              <a:t>косоокість</a:t>
            </a:r>
            <a:r>
              <a:rPr lang="ru-RU" sz="2800" dirty="0"/>
              <a:t>; </a:t>
            </a:r>
            <a:r>
              <a:rPr lang="ru-RU" sz="2800" dirty="0" err="1"/>
              <a:t>недорозвинуті</a:t>
            </a:r>
            <a:r>
              <a:rPr lang="ru-RU" sz="2800" dirty="0"/>
              <a:t> </a:t>
            </a:r>
            <a:r>
              <a:rPr lang="ru-RU" sz="2800" dirty="0" err="1" smtClean="0"/>
              <a:t>судини</a:t>
            </a:r>
            <a:r>
              <a:rPr lang="ru-RU" sz="2800" dirty="0" smtClean="0"/>
              <a:t> головного </a:t>
            </a:r>
            <a:r>
              <a:rPr lang="ru-RU" sz="2800" dirty="0" err="1"/>
              <a:t>мозку</a:t>
            </a:r>
            <a:r>
              <a:rPr lang="ru-RU" sz="2800" dirty="0"/>
              <a:t>; </a:t>
            </a:r>
            <a:r>
              <a:rPr lang="ru-RU" sz="2800" dirty="0" err="1"/>
              <a:t>відсутність</a:t>
            </a:r>
            <a:r>
              <a:rPr lang="ru-RU" sz="2800" dirty="0"/>
              <a:t> </a:t>
            </a:r>
            <a:r>
              <a:rPr lang="ru-RU" sz="2800" dirty="0" err="1"/>
              <a:t>автономної</a:t>
            </a:r>
            <a:r>
              <a:rPr lang="ru-RU" sz="2800" dirty="0"/>
              <a:t> </a:t>
            </a:r>
            <a:r>
              <a:rPr lang="ru-RU" sz="2800" dirty="0" err="1"/>
              <a:t>регуляції</a:t>
            </a:r>
            <a:r>
              <a:rPr lang="ru-RU" sz="2800" dirty="0"/>
              <a:t> </a:t>
            </a:r>
            <a:r>
              <a:rPr lang="ru-RU" sz="2800" dirty="0" err="1"/>
              <a:t>мозкового</a:t>
            </a:r>
            <a:r>
              <a:rPr lang="ru-RU" sz="2800" dirty="0"/>
              <a:t> </a:t>
            </a:r>
            <a:r>
              <a:rPr lang="ru-RU" sz="2800" dirty="0" err="1"/>
              <a:t>кровообігу</a:t>
            </a:r>
            <a:r>
              <a:rPr lang="ru-RU" sz="2800" dirty="0"/>
              <a:t>, </a:t>
            </a:r>
            <a:r>
              <a:rPr lang="ru-RU" sz="2800" dirty="0" err="1" smtClean="0"/>
              <a:t>що</a:t>
            </a:r>
            <a:r>
              <a:rPr lang="ru-RU" sz="2800" dirty="0" smtClean="0"/>
              <a:t> </a:t>
            </a:r>
            <a:r>
              <a:rPr lang="ru-RU" sz="2800" dirty="0" err="1" smtClean="0"/>
              <a:t>сприяє</a:t>
            </a:r>
            <a:r>
              <a:rPr lang="ru-RU" sz="2800" dirty="0" smtClean="0"/>
              <a:t> </a:t>
            </a:r>
            <a:r>
              <a:rPr lang="ru-RU" sz="2800" dirty="0" err="1"/>
              <a:t>ішемічним</a:t>
            </a:r>
            <a:r>
              <a:rPr lang="ru-RU" sz="2800" dirty="0"/>
              <a:t> та </a:t>
            </a:r>
            <a:r>
              <a:rPr lang="ru-RU" sz="2800" dirty="0" err="1"/>
              <a:t>геморагічним</a:t>
            </a:r>
            <a:r>
              <a:rPr lang="ru-RU" sz="2800" dirty="0"/>
              <a:t> </a:t>
            </a:r>
            <a:r>
              <a:rPr lang="ru-RU" sz="2800" dirty="0" err="1"/>
              <a:t>ураженням</a:t>
            </a:r>
            <a:r>
              <a:rPr lang="ru-RU" sz="2800" dirty="0"/>
              <a:t> </a:t>
            </a:r>
            <a:r>
              <a:rPr lang="ru-RU" sz="2800" dirty="0" err="1"/>
              <a:t>мозку</a:t>
            </a:r>
            <a:r>
              <a:rPr lang="ru-RU" sz="2800" dirty="0"/>
              <a:t> при </a:t>
            </a:r>
            <a:r>
              <a:rPr lang="ru-RU" sz="2800" dirty="0" err="1" smtClean="0"/>
              <a:t>коливаннях</a:t>
            </a:r>
            <a:r>
              <a:rPr lang="ru-RU" sz="2800" dirty="0" smtClean="0"/>
              <a:t> </a:t>
            </a:r>
            <a:r>
              <a:rPr lang="ru-RU" sz="2800" dirty="0" err="1" smtClean="0"/>
              <a:t>периферійного</a:t>
            </a:r>
            <a:r>
              <a:rPr lang="ru-RU" sz="2800" dirty="0" smtClean="0"/>
              <a:t> </a:t>
            </a:r>
            <a:r>
              <a:rPr lang="ru-RU" sz="2800" dirty="0" err="1"/>
              <a:t>артеріального</a:t>
            </a:r>
            <a:r>
              <a:rPr lang="ru-RU" sz="2800" dirty="0"/>
              <a:t> </a:t>
            </a:r>
            <a:r>
              <a:rPr lang="ru-RU" sz="2800" dirty="0" err="1"/>
              <a:t>тиску</a:t>
            </a:r>
            <a:r>
              <a:rPr lang="ru-RU" sz="2800" dirty="0"/>
              <a:t> </a:t>
            </a:r>
            <a:r>
              <a:rPr lang="ru-RU" sz="2800" dirty="0" err="1"/>
              <a:t>тощо</a:t>
            </a:r>
            <a:r>
              <a:rPr lang="ru-RU" sz="2800" dirty="0"/>
              <a:t>.</a:t>
            </a:r>
          </a:p>
        </p:txBody>
      </p:sp>
    </p:spTree>
    <p:extLst>
      <p:ext uri="{BB962C8B-B14F-4D97-AF65-F5344CB8AC3E}">
        <p14:creationId xmlns:p14="http://schemas.microsoft.com/office/powerpoint/2010/main" val="2036054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832167"/>
            <a:ext cx="8596668" cy="2302626"/>
          </a:xfrm>
        </p:spPr>
        <p:txBody>
          <a:bodyPr>
            <a:noAutofit/>
          </a:bodyPr>
          <a:lstStyle/>
          <a:p>
            <a:r>
              <a:rPr lang="ru-RU" sz="2400" b="1" dirty="0" err="1">
                <a:solidFill>
                  <a:schemeClr val="tx1"/>
                </a:solidFill>
              </a:rPr>
              <a:t>Серцево-судинна</a:t>
            </a:r>
            <a:r>
              <a:rPr lang="ru-RU" sz="2400" b="1" dirty="0">
                <a:solidFill>
                  <a:schemeClr val="tx1"/>
                </a:solidFill>
              </a:rPr>
              <a:t> система</a:t>
            </a:r>
            <a:r>
              <a:rPr lang="ru-RU" sz="2400" dirty="0">
                <a:solidFill>
                  <a:schemeClr val="tx1"/>
                </a:solidFill>
              </a:rPr>
              <a:t>: </a:t>
            </a:r>
            <a:r>
              <a:rPr lang="ru-RU" sz="2400" dirty="0" err="1">
                <a:solidFill>
                  <a:schemeClr val="tx1"/>
                </a:solidFill>
              </a:rPr>
              <a:t>схильність</a:t>
            </a:r>
            <a:r>
              <a:rPr lang="ru-RU" sz="2400" dirty="0">
                <a:solidFill>
                  <a:schemeClr val="tx1"/>
                </a:solidFill>
              </a:rPr>
              <a:t> до </a:t>
            </a:r>
            <a:r>
              <a:rPr lang="ru-RU" sz="2400" dirty="0" err="1">
                <a:solidFill>
                  <a:schemeClr val="tx1"/>
                </a:solidFill>
              </a:rPr>
              <a:t>артеріальної</a:t>
            </a:r>
            <a:r>
              <a:rPr lang="ru-RU" sz="2400" dirty="0">
                <a:solidFill>
                  <a:schemeClr val="tx1"/>
                </a:solidFill>
              </a:rPr>
              <a:t> </a:t>
            </a:r>
            <a:r>
              <a:rPr lang="ru-RU" sz="2400" dirty="0" err="1">
                <a:solidFill>
                  <a:schemeClr val="tx1"/>
                </a:solidFill>
              </a:rPr>
              <a:t>гіпотензії</a:t>
            </a:r>
            <a:r>
              <a:rPr lang="ru-RU" sz="2400" dirty="0">
                <a:solidFill>
                  <a:schemeClr val="tx1"/>
                </a:solidFill>
              </a:rPr>
              <a:t>.</a:t>
            </a:r>
            <a:br>
              <a:rPr lang="ru-RU" sz="2400" dirty="0">
                <a:solidFill>
                  <a:schemeClr val="tx1"/>
                </a:solidFill>
              </a:rPr>
            </a:br>
            <a:r>
              <a:rPr lang="ru-RU" sz="2400" b="1" dirty="0" err="1">
                <a:solidFill>
                  <a:schemeClr val="tx1"/>
                </a:solidFill>
              </a:rPr>
              <a:t>Дихальна</a:t>
            </a:r>
            <a:r>
              <a:rPr lang="ru-RU" sz="2400" b="1" dirty="0">
                <a:solidFill>
                  <a:schemeClr val="tx1"/>
                </a:solidFill>
              </a:rPr>
              <a:t> система</a:t>
            </a:r>
            <a:r>
              <a:rPr lang="ru-RU" sz="2400" dirty="0">
                <a:solidFill>
                  <a:schemeClr val="tx1"/>
                </a:solidFill>
              </a:rPr>
              <a:t>: </a:t>
            </a:r>
            <a:r>
              <a:rPr lang="ru-RU" sz="2400" dirty="0" err="1">
                <a:solidFill>
                  <a:schemeClr val="tx1"/>
                </a:solidFill>
              </a:rPr>
              <a:t>аритмія</a:t>
            </a:r>
            <a:r>
              <a:rPr lang="ru-RU" sz="2400" dirty="0">
                <a:solidFill>
                  <a:schemeClr val="tx1"/>
                </a:solidFill>
              </a:rPr>
              <a:t> </a:t>
            </a:r>
            <a:r>
              <a:rPr lang="ru-RU" sz="2400" dirty="0" err="1">
                <a:solidFill>
                  <a:schemeClr val="tx1"/>
                </a:solidFill>
              </a:rPr>
              <a:t>дихання</a:t>
            </a:r>
            <a:r>
              <a:rPr lang="ru-RU" sz="2400" dirty="0">
                <a:solidFill>
                  <a:schemeClr val="tx1"/>
                </a:solidFill>
              </a:rPr>
              <a:t>; </a:t>
            </a:r>
            <a:r>
              <a:rPr lang="ru-RU" sz="2400" dirty="0" err="1">
                <a:solidFill>
                  <a:schemeClr val="tx1"/>
                </a:solidFill>
              </a:rPr>
              <a:t>схильність</a:t>
            </a:r>
            <a:r>
              <a:rPr lang="ru-RU" sz="2400" dirty="0">
                <a:solidFill>
                  <a:schemeClr val="tx1"/>
                </a:solidFill>
              </a:rPr>
              <a:t> до </a:t>
            </a:r>
            <a:r>
              <a:rPr lang="ru-RU" sz="2400" dirty="0" err="1">
                <a:solidFill>
                  <a:schemeClr val="tx1"/>
                </a:solidFill>
              </a:rPr>
              <a:t>апное</a:t>
            </a:r>
            <a:r>
              <a:rPr lang="ru-RU" sz="2400" dirty="0">
                <a:solidFill>
                  <a:schemeClr val="tx1"/>
                </a:solidFill>
              </a:rPr>
              <a:t> (</a:t>
            </a:r>
            <a:r>
              <a:rPr lang="ru-RU" sz="2400" dirty="0" err="1">
                <a:solidFill>
                  <a:schemeClr val="tx1"/>
                </a:solidFill>
              </a:rPr>
              <a:t>затримка</a:t>
            </a:r>
            <a:r>
              <a:rPr lang="ru-RU" sz="2400" dirty="0">
                <a:solidFill>
                  <a:schemeClr val="tx1"/>
                </a:solidFill>
              </a:rPr>
              <a:t> </a:t>
            </a:r>
            <a:r>
              <a:rPr lang="ru-RU" sz="2400" dirty="0" err="1">
                <a:solidFill>
                  <a:schemeClr val="tx1"/>
                </a:solidFill>
              </a:rPr>
              <a:t>дихання</a:t>
            </a:r>
            <a:r>
              <a:rPr lang="ru-RU" sz="2400" dirty="0">
                <a:solidFill>
                  <a:schemeClr val="tx1"/>
                </a:solidFill>
              </a:rPr>
              <a:t> на</a:t>
            </a:r>
            <a:br>
              <a:rPr lang="ru-RU" sz="2400" dirty="0">
                <a:solidFill>
                  <a:schemeClr val="tx1"/>
                </a:solidFill>
              </a:rPr>
            </a:br>
            <a:r>
              <a:rPr lang="ru-RU" sz="2400" dirty="0">
                <a:solidFill>
                  <a:schemeClr val="tx1"/>
                </a:solidFill>
              </a:rPr>
              <a:t>3-5 с. </a:t>
            </a:r>
            <a:r>
              <a:rPr lang="ru-RU" sz="2400" dirty="0" err="1">
                <a:solidFill>
                  <a:schemeClr val="tx1"/>
                </a:solidFill>
              </a:rPr>
              <a:t>вважається</a:t>
            </a:r>
            <a:r>
              <a:rPr lang="ru-RU" sz="2400" dirty="0">
                <a:solidFill>
                  <a:schemeClr val="tx1"/>
                </a:solidFill>
              </a:rPr>
              <a:t> </a:t>
            </a:r>
            <a:r>
              <a:rPr lang="ru-RU" sz="2400" dirty="0" err="1">
                <a:solidFill>
                  <a:schemeClr val="tx1"/>
                </a:solidFill>
              </a:rPr>
              <a:t>фізіологічною</a:t>
            </a:r>
            <a:r>
              <a:rPr lang="ru-RU" sz="2400" dirty="0">
                <a:solidFill>
                  <a:schemeClr val="tx1"/>
                </a:solidFill>
              </a:rPr>
              <a:t>.</a:t>
            </a:r>
            <a:br>
              <a:rPr lang="ru-RU" sz="2400" dirty="0">
                <a:solidFill>
                  <a:schemeClr val="tx1"/>
                </a:solidFill>
              </a:rPr>
            </a:br>
            <a:r>
              <a:rPr lang="ru-RU" sz="2400" b="1" dirty="0" err="1">
                <a:solidFill>
                  <a:schemeClr val="tx1"/>
                </a:solidFill>
              </a:rPr>
              <a:t>Шлунково-кишковий</a:t>
            </a:r>
            <a:r>
              <a:rPr lang="ru-RU" sz="2400" b="1" dirty="0">
                <a:solidFill>
                  <a:schemeClr val="tx1"/>
                </a:solidFill>
              </a:rPr>
              <a:t> тракт</a:t>
            </a:r>
            <a:r>
              <a:rPr lang="ru-RU" sz="2400" dirty="0">
                <a:solidFill>
                  <a:schemeClr val="tx1"/>
                </a:solidFill>
              </a:rPr>
              <a:t>: мала </a:t>
            </a:r>
            <a:r>
              <a:rPr lang="ru-RU" sz="2400" dirty="0" err="1">
                <a:solidFill>
                  <a:schemeClr val="tx1"/>
                </a:solidFill>
              </a:rPr>
              <a:t>ємність</a:t>
            </a:r>
            <a:r>
              <a:rPr lang="ru-RU" sz="2400" dirty="0">
                <a:solidFill>
                  <a:schemeClr val="tx1"/>
                </a:solidFill>
              </a:rPr>
              <a:t> </a:t>
            </a:r>
            <a:r>
              <a:rPr lang="ru-RU" sz="2400" dirty="0" err="1">
                <a:solidFill>
                  <a:schemeClr val="tx1"/>
                </a:solidFill>
              </a:rPr>
              <a:t>шлунку</a:t>
            </a:r>
            <a:r>
              <a:rPr lang="ru-RU" sz="2400" dirty="0">
                <a:solidFill>
                  <a:schemeClr val="tx1"/>
                </a:solidFill>
              </a:rPr>
              <a:t>; </a:t>
            </a:r>
            <a:r>
              <a:rPr lang="ru-RU" sz="2400" dirty="0" err="1">
                <a:solidFill>
                  <a:schemeClr val="tx1"/>
                </a:solidFill>
              </a:rPr>
              <a:t>недостатність</a:t>
            </a:r>
            <a:r>
              <a:rPr lang="ru-RU" sz="2400" dirty="0">
                <a:solidFill>
                  <a:schemeClr val="tx1"/>
                </a:solidFill>
              </a:rPr>
              <a:t> </a:t>
            </a:r>
            <a:r>
              <a:rPr lang="ru-RU" sz="2400" dirty="0" err="1">
                <a:solidFill>
                  <a:schemeClr val="tx1"/>
                </a:solidFill>
              </a:rPr>
              <a:t>координації</a:t>
            </a:r>
            <a:r>
              <a:rPr lang="ru-RU" sz="2400" dirty="0">
                <a:solidFill>
                  <a:schemeClr val="tx1"/>
                </a:solidFill>
              </a:rPr>
              <a:t/>
            </a:r>
            <a:br>
              <a:rPr lang="ru-RU" sz="2400" dirty="0">
                <a:solidFill>
                  <a:schemeClr val="tx1"/>
                </a:solidFill>
              </a:rPr>
            </a:br>
            <a:r>
              <a:rPr lang="ru-RU" sz="2400" dirty="0" err="1">
                <a:solidFill>
                  <a:schemeClr val="tx1"/>
                </a:solidFill>
              </a:rPr>
              <a:t>між</a:t>
            </a:r>
            <a:r>
              <a:rPr lang="ru-RU" sz="2400" dirty="0">
                <a:solidFill>
                  <a:schemeClr val="tx1"/>
                </a:solidFill>
              </a:rPr>
              <a:t> актом </a:t>
            </a:r>
            <a:r>
              <a:rPr lang="ru-RU" sz="2400" dirty="0" err="1">
                <a:solidFill>
                  <a:schemeClr val="tx1"/>
                </a:solidFill>
              </a:rPr>
              <a:t>дихання</a:t>
            </a:r>
            <a:r>
              <a:rPr lang="ru-RU" sz="2400" dirty="0">
                <a:solidFill>
                  <a:schemeClr val="tx1"/>
                </a:solidFill>
              </a:rPr>
              <a:t> та </a:t>
            </a:r>
            <a:r>
              <a:rPr lang="ru-RU" sz="2400" dirty="0" err="1">
                <a:solidFill>
                  <a:schemeClr val="tx1"/>
                </a:solidFill>
              </a:rPr>
              <a:t>ковтання</a:t>
            </a:r>
            <a:r>
              <a:rPr lang="ru-RU" sz="2400" dirty="0">
                <a:solidFill>
                  <a:schemeClr val="tx1"/>
                </a:solidFill>
              </a:rPr>
              <a:t>; </a:t>
            </a:r>
            <a:r>
              <a:rPr lang="ru-RU" sz="2400" dirty="0" err="1">
                <a:solidFill>
                  <a:schemeClr val="tx1"/>
                </a:solidFill>
              </a:rPr>
              <a:t>підвищена</a:t>
            </a:r>
            <a:r>
              <a:rPr lang="ru-RU" sz="2400" dirty="0">
                <a:solidFill>
                  <a:schemeClr val="tx1"/>
                </a:solidFill>
              </a:rPr>
              <a:t> </a:t>
            </a:r>
            <a:r>
              <a:rPr lang="ru-RU" sz="2400" dirty="0" err="1">
                <a:solidFill>
                  <a:schemeClr val="tx1"/>
                </a:solidFill>
              </a:rPr>
              <a:t>проникність</a:t>
            </a:r>
            <a:r>
              <a:rPr lang="ru-RU" sz="2400" dirty="0">
                <a:solidFill>
                  <a:schemeClr val="tx1"/>
                </a:solidFill>
              </a:rPr>
              <a:t> </a:t>
            </a:r>
            <a:r>
              <a:rPr lang="ru-RU" sz="2400" dirty="0" err="1">
                <a:solidFill>
                  <a:schemeClr val="tx1"/>
                </a:solidFill>
              </a:rPr>
              <a:t>кишкової</a:t>
            </a:r>
            <a:r>
              <a:rPr lang="ru-RU" sz="2400" dirty="0">
                <a:solidFill>
                  <a:schemeClr val="tx1"/>
                </a:solidFill>
              </a:rPr>
              <a:t> </a:t>
            </a:r>
            <a:r>
              <a:rPr lang="ru-RU" sz="2400" dirty="0" err="1">
                <a:solidFill>
                  <a:schemeClr val="tx1"/>
                </a:solidFill>
              </a:rPr>
              <a:t>стінки</a:t>
            </a:r>
            <a:r>
              <a:rPr lang="ru-RU" sz="2400" dirty="0">
                <a:solidFill>
                  <a:schemeClr val="tx1"/>
                </a:solidFill>
              </a:rPr>
              <a:t> для</a:t>
            </a:r>
            <a:br>
              <a:rPr lang="ru-RU" sz="2400" dirty="0">
                <a:solidFill>
                  <a:schemeClr val="tx1"/>
                </a:solidFill>
              </a:rPr>
            </a:br>
            <a:r>
              <a:rPr lang="ru-RU" sz="2400" dirty="0" err="1">
                <a:solidFill>
                  <a:schemeClr val="tx1"/>
                </a:solidFill>
              </a:rPr>
              <a:t>мікроорганізмів</a:t>
            </a:r>
            <a:r>
              <a:rPr lang="ru-RU" sz="2400" dirty="0">
                <a:solidFill>
                  <a:schemeClr val="tx1"/>
                </a:solidFill>
              </a:rPr>
              <a:t>.</a:t>
            </a:r>
            <a:br>
              <a:rPr lang="ru-RU" sz="2400" dirty="0">
                <a:solidFill>
                  <a:schemeClr val="tx1"/>
                </a:solidFill>
              </a:rPr>
            </a:br>
            <a:r>
              <a:rPr lang="ru-RU" sz="2400" b="1" dirty="0" err="1">
                <a:solidFill>
                  <a:schemeClr val="tx1"/>
                </a:solidFill>
              </a:rPr>
              <a:t>Сечовидільна</a:t>
            </a:r>
            <a:r>
              <a:rPr lang="ru-RU" sz="2400" b="1" dirty="0">
                <a:solidFill>
                  <a:schemeClr val="tx1"/>
                </a:solidFill>
              </a:rPr>
              <a:t> система</a:t>
            </a:r>
            <a:r>
              <a:rPr lang="ru-RU" sz="2400" dirty="0">
                <a:solidFill>
                  <a:schemeClr val="tx1"/>
                </a:solidFill>
              </a:rPr>
              <a:t>: </a:t>
            </a:r>
            <a:r>
              <a:rPr lang="ru-RU" sz="2400" dirty="0" err="1">
                <a:solidFill>
                  <a:schemeClr val="tx1"/>
                </a:solidFill>
              </a:rPr>
              <a:t>знижена</a:t>
            </a:r>
            <a:r>
              <a:rPr lang="ru-RU" sz="2400" dirty="0">
                <a:solidFill>
                  <a:schemeClr val="tx1"/>
                </a:solidFill>
              </a:rPr>
              <a:t> </a:t>
            </a:r>
            <a:r>
              <a:rPr lang="ru-RU" sz="2400" dirty="0" err="1">
                <a:solidFill>
                  <a:schemeClr val="tx1"/>
                </a:solidFill>
              </a:rPr>
              <a:t>фільтраційна</a:t>
            </a:r>
            <a:r>
              <a:rPr lang="ru-RU" sz="2400" dirty="0">
                <a:solidFill>
                  <a:schemeClr val="tx1"/>
                </a:solidFill>
              </a:rPr>
              <a:t> </a:t>
            </a:r>
            <a:r>
              <a:rPr lang="ru-RU" sz="2400" dirty="0" err="1">
                <a:solidFill>
                  <a:schemeClr val="tx1"/>
                </a:solidFill>
              </a:rPr>
              <a:t>спроможність</a:t>
            </a:r>
            <a:r>
              <a:rPr lang="ru-RU" sz="2400" dirty="0">
                <a:solidFill>
                  <a:schemeClr val="tx1"/>
                </a:solidFill>
              </a:rPr>
              <a:t> </a:t>
            </a:r>
            <a:r>
              <a:rPr lang="ru-RU" sz="2400" dirty="0" err="1">
                <a:solidFill>
                  <a:schemeClr val="tx1"/>
                </a:solidFill>
              </a:rPr>
              <a:t>нирок</a:t>
            </a:r>
            <a:r>
              <a:rPr lang="ru-RU" sz="2400" dirty="0">
                <a:solidFill>
                  <a:schemeClr val="tx1"/>
                </a:solidFill>
              </a:rPr>
              <a:t>: </a:t>
            </a:r>
            <a:r>
              <a:rPr lang="ru-RU" sz="2400" dirty="0" err="1">
                <a:solidFill>
                  <a:schemeClr val="tx1"/>
                </a:solidFill>
              </a:rPr>
              <a:t>затримка</a:t>
            </a:r>
            <a:r>
              <a:rPr lang="ru-RU" sz="2400" dirty="0">
                <a:solidFill>
                  <a:schemeClr val="tx1"/>
                </a:solidFill>
              </a:rPr>
              <a:t/>
            </a:r>
            <a:br>
              <a:rPr lang="ru-RU" sz="2400" dirty="0">
                <a:solidFill>
                  <a:schemeClr val="tx1"/>
                </a:solidFill>
              </a:rPr>
            </a:br>
            <a:r>
              <a:rPr lang="ru-RU" sz="2400" dirty="0" err="1">
                <a:solidFill>
                  <a:schemeClr val="tx1"/>
                </a:solidFill>
              </a:rPr>
              <a:t>рідини</a:t>
            </a:r>
            <a:endParaRPr lang="ru-RU" sz="2400" dirty="0">
              <a:solidFill>
                <a:schemeClr val="tx1"/>
              </a:solidFill>
            </a:endParaRPr>
          </a:p>
        </p:txBody>
      </p:sp>
    </p:spTree>
    <p:extLst>
      <p:ext uri="{BB962C8B-B14F-4D97-AF65-F5344CB8AC3E}">
        <p14:creationId xmlns:p14="http://schemas.microsoft.com/office/powerpoint/2010/main" val="24462871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195</TotalTime>
  <Words>614</Words>
  <Application>Microsoft Office PowerPoint</Application>
  <PresentationFormat>Widescreen</PresentationFormat>
  <Paragraphs>45</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Trebuchet MS</vt:lpstr>
      <vt:lpstr>Wingdings 3</vt:lpstr>
      <vt:lpstr>Аспект</vt:lpstr>
      <vt:lpstr>Особливості недоношених дітей та дітей з родовими травмами  </vt:lpstr>
      <vt:lpstr>Зміст:</vt:lpstr>
      <vt:lpstr>Недоношеною вважається дитина,що народилася живою або з явними ознаками життя на строку вагітності до 38 тижні і вагою тіла меньше 2500 та довжиною тіла 45см.              </vt:lpstr>
      <vt:lpstr>PowerPoint Presentation</vt:lpstr>
      <vt:lpstr>Ступені недоношеності:  І ступінь  - 2500-2000г, або 37-34 тижні вагітності ІІ ступінь – 2000-1500г, або 34-31 тижні вагітності ІІІ ступінь – 1500-1000, або 31-28 тижні вагітності ІV ступінь – 1000-500г, або 28-24 тижні вагітності   </vt:lpstr>
      <vt:lpstr>Причини невиношування вагітності:  - попередні аборти  - захворювання жіночих статевих органів - нейроендокринні розлади матері - багатопліддя - екстрагенітальні та генітальні захворювання </vt:lpstr>
      <vt:lpstr>Ознаки недоношеності прийнято розділяти на морфологічні та функціональні  Морфологічні ознаки недоношених: тонка червона або рожева шкіра; недостатньо виражені кладки на підошвах; несформовані грудні залози; не опущені яєчка у хлопчиків; м’який хрящ у вушних раковинах.</vt:lpstr>
      <vt:lpstr>PowerPoint Presentation</vt:lpstr>
      <vt:lpstr>Серцево-судинна система: схильність до артеріальної гіпотензії. Дихальна система: аритмія дихання; схильність до апное (затримка дихання на 3-5 с. вважається фізіологічною. Шлунково-кишковий тракт: мала ємність шлунку; недостатність координації між актом дихання та ковтання; підвищена проникність кишкової стінки для мікроорганізмів. Сечовидільна система: знижена фільтраційна спроможність нирок: затримка рідини</vt:lpstr>
      <vt:lpstr> Загальною особливістю фізичного розвитку недоношених дітей всіх вагових груп є низька надбавка у вазі за перший місяць життя, однією з причин якої є більша, ніж у доношених, втрата первинної ваги. Ця втрата у недоношених складає до 18%, тоді як у доношених - не більше 5%. Відновлення первинної ваги у них відбувається повільніше, більше 2-х тижнів. Надалі наростання маси тіла відбувається швидше. До 2-3 місяців недоношені діти подвоюють вагу, до 6 місяців -потроюють, а до року збільшують масу тіла в 4-6 разів, тоді як доношені діти за цей період тільки потроюють масу тіла.</vt:lpstr>
      <vt:lpstr>Наростання зростання за рік відбувається у них більш ніж на 30-36 см, у доношених - тільки на 25 см. Не дивлячись на це вони наздоганяють доношених дітей у фізичному розвитку тільки до 2-3 років.  В розумовому розвитку недоношені діти відстають від доношених в 1-м півріччі на 1-1,5 місяці, в 2-м - на 2-2,5 місяці. До 2-3 років вони наздоганяють доношених і у фізичному і в психічному розвитку. </vt:lpstr>
      <vt:lpstr>Недоношених дітей після пологів  поміщають у кювез     </vt:lpstr>
      <vt:lpstr>Годування недоношених дітей     </vt:lpstr>
      <vt:lpstr>Пологові травми- група захворювань, що виникають у новонароджених під час вагітності або пологів внаслідок  травматичного або гіпоксичного ураження органів і тканин.  Етіологія: До етіологічних факторів виникнення пологових травм відносять:  - затяжні пологи  - швидкі пологи  - невідповідність розмірів пологового каналу та плода  - акушерські операції     </vt:lpstr>
      <vt:lpstr>Родові травми умовно можна розділити на механічні і гіпоксичні.  Причини механічних травм:  невідповідності розмірів дитини і родових шляхів.  крупний плід (діабетична фетопатія),  аномалії положення (лицьове, тім'яне і тазове передлежання, поперечне положення),  переношення вагітності,  вади розвитку плоду (внутрішньоутробна гідроцефалія).  немолодий вік матері, аномалії тазу (вузький або рахітично плоский таз, екзостози, перенесені травми з пошкодженням кісток тазу). </vt:lpstr>
      <vt:lpstr>До механічних форм пологових травм відносяться:   1. пологова пухлина, 2. пошкодження шкіри, 3. кефалогематома, 4. пошкодження м'язів, 5. пошкодження кісток, 6. пошкодження периферичних нервів, 7. пологові травми ЦНС. </vt:lpstr>
      <vt:lpstr>1. Пологова пухлина (caput succedaneum) – набряк м'яких тканин частини (частіше голови) дитини, які передлежать до родових шляхів внаслідок венозного застою при проходженні по родових шляхах матері, нерідко з дрібними крововиливами на шкірі. 3. Кефалогематома (kephalohaematoma externum) – крововилив під окістя плоских кісток черепа 4. Пошкодження м’язів можуть супроводжуватись їх розривом або утворенням гематоми без порушення їх цілісності.</vt:lpstr>
      <vt:lpstr>5. Пошкодження кісток. За винятком переломів ключиці, під час нормальних пологів виникають рідко. Серед них найбільш відомі вдавлювання кісток, перелом кісток. 6. Пошкодження периферичних нервів виникають під час важких пологів. Пошкодження периферичних нервів можуть мати центральне і периферичне походження. </vt:lpstr>
      <vt:lpstr>7. До пологових травм ЦНС відносять ураження головного і спинного мозку, а також внутрішніх органів. Внутрішньочерепні родові травми об’єднують пошкодження мозку плоду під час пологів в результаті механічних пошкоджень (на фоні внутрішньоутробної гіплксії або без неї), які викликають стискання або розплющення мозку, розрив тканин і, як правило крововилив.  Травматичні пошкодження спинного мозку під час пологів виникають внаслідок його перерозтягнення при сильній тракції за тулуб при фіксованій голові. Найбільш часто травма спинного мозку спостерігається при сідничному передлежанні і передлежанні ногами вперед.</vt:lpstr>
      <vt:lpstr>Родові травми внутрішніх органів зустрічаються рідко. До них можна віднести:   розрив збільшеної селезінки (наприклад, при гемолітичній хворобі новонароджених),   розрив шлунку  Підкапсульні гематоми печінки і селезінки, що іноді супроводжуються некрозом і розривом капсули і внутрішньоочеревинною кровотечею, розвиваються у крупних  дітей на фоні асфіксії і часто поєднуються з внутрічерепними родовими травмами.  Крововилив в наднирки. </vt:lpstr>
      <vt:lpstr>Характеристика основних заходів фізичної реабілітації у роботі з недоношеними дітьми та дітьми з пологовими травмами.</vt:lpstr>
      <vt:lpstr>   - Діти с малою вагою, що народилися передчасно, швидше набирають вагу і міцніють при контакті з матір’ю.  - У відділеннях, де лежать такі діти, дозволяються відвідування батьків, так як це добре позначається на самопочутті малюків.  - Недоношені малюки частіше, ніж доношені, стають лівшами або однаково користуються обома руками  - Асфіксія і гіпоксія під час пологів (кисневе голодування) більш характерне для народжених на 34-37 тижні. Народжені в терміні 25-34 тижні краще її переносять, хоча віддалені наслідки у них гірше.</vt:lpstr>
      <vt:lpstr>На першому році життя організм дитини має великі потенційні можливості до відновлення пошкоджених або затриманих в своєму розвитку функцій органів і систем. Цьому багато в чому сприяють індивідуальні заняття з фізичної реабілітації. У недоношених дітей, з яким застосовують заходи ФР, в 2-3 рази рідше виникають респіраторні вірусні інфекції, швидше нормалізується м'язовий тонус, поліпшується емоційний стан - діти раніше починають усміхатися, стежити за предметами, що рухаються, та ін. </vt:lpstr>
      <vt:lpstr>Основними засобами ФР у недоношених дітей є:  1. фізичні вправи (пасивні, рефлекторні);масаж (класичний, точковий); 2. дихальні вправи. Методика проведення заходів ФР для недорозвиненої дитини повинна враховувати їх фізіологічних особливостей: недосконалість дихальної функції, низьких адаптаційних можливостей в змінних умовах зовнішнього середовища (недосконалість обмінних процесів, терморегуляції), недорозвиненості нервовом'язового апарату. </vt:lpstr>
      <vt:lpstr>Поширений і продуктивний метод виходжування недоношених дітей  Метод кенгуру     </vt:lpstr>
      <vt:lpstr>Вимоги до проведення заняття з ФР:   Починати заняття треба за 30 хв до годування або через 45-60 хв після нього.  Не можна проводити масаж і гімнастику перед сном.  Гімнастикою потрібно займатися щодня, в один і той же зручний для сім'ї час.  Весь комплекс фізичних вправ необхідно повторювати 2-3 рази на день, в деяких випадках - 4-6 разів.  Тривалість кожного заняття не повинна перевищувати 5 хвилин.  Кімната повинна бути добре провітреною, температура повітря -20-24 градусів. </vt:lpstr>
      <vt:lpstr>Заняття гімнастикою, направленою на розвиток рухових навиків, у дітей, що народилися з масою менше 1750 г, повинні починатися в 2,5 місяці, а у дітей з масою більше 1750 г - на 1-1,5 місяці раніше. На другому році життя недоношена дитина може виконувати такі ж фізичні вправи, як і її доношені ровесники. Кожній вправі повинен передувати масаж відповідної ділянки тіла. Так, перш ніж виконувати рухи руками або ногами, їх слід заздалегідь промасажувати.</vt:lpstr>
      <vt:lpstr>Класичний масаж. Виконується з використанням традиційних прийомів дитячого масажу: погладжування, розтирання, розминки, вібрації, поплескування. Тривалість виконання кожного прийому -0,5-2 хвилини. В перші місяці життя шкіра у недорозвинених дітей тонка, суха. У зв'язку з цим сеанс масажу необхідно починати з щадячих прийомів (погладжування), поступово переходячи до більш інтенсивних (ніжна вібрація, легке розтирання, поплескування, розминка).</vt:lpstr>
      <vt:lpstr>Точковий масаж.   Точковий масаж складається з натискання одним або двома пальцями на певні рефлексогенні зони. Сильні і нетривалі натискання сприяють підвищенню тонусу певної групи м'язів, а м'яка і більш тривала дія приводить до ослаблення м'язового напруження. </vt:lpstr>
      <vt:lpstr>PowerPoint Presentation</vt:lpstr>
      <vt:lpstr>                 Контрольні питання:  1. Причини недоношеності; 2. Ознаки недоношених дітей; 3. Причини пологових травм; 4. Форми пологових травм; 5. Особливості фізичної реабілітації дітей з пологовими травмами та недоношених.</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недоношених дітей та дітей з родовими травмами</dc:title>
  <dc:creator>admin</dc:creator>
  <cp:lastModifiedBy>Пользователь</cp:lastModifiedBy>
  <cp:revision>24</cp:revision>
  <dcterms:created xsi:type="dcterms:W3CDTF">2020-11-13T18:48:52Z</dcterms:created>
  <dcterms:modified xsi:type="dcterms:W3CDTF">2021-02-16T10:27:54Z</dcterms:modified>
</cp:coreProperties>
</file>