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276"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D017D528-0B1E-415F-AFE0-5E3D0A5E6556}" type="datetimeFigureOut">
              <a:rPr lang="uk-UA" smtClean="0"/>
              <a:t>07.10.2023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686DD63-E212-4F03-9428-D56472E20907}" type="slidenum">
              <a:rPr lang="uk-UA" smtClean="0"/>
              <a:t>‹#›</a:t>
            </a:fld>
            <a:endParaRPr lang="uk-UA"/>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017D528-0B1E-415F-AFE0-5E3D0A5E6556}" type="datetimeFigureOut">
              <a:rPr lang="uk-UA" smtClean="0"/>
              <a:t>07.10.2023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686DD63-E212-4F03-9428-D56472E20907}"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017D528-0B1E-415F-AFE0-5E3D0A5E6556}" type="datetimeFigureOut">
              <a:rPr lang="uk-UA" smtClean="0"/>
              <a:t>07.10.2023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686DD63-E212-4F03-9428-D56472E20907}"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017D528-0B1E-415F-AFE0-5E3D0A5E6556}" type="datetimeFigureOut">
              <a:rPr lang="uk-UA" smtClean="0"/>
              <a:t>07.10.2023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686DD63-E212-4F03-9428-D56472E20907}"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D017D528-0B1E-415F-AFE0-5E3D0A5E6556}" type="datetimeFigureOut">
              <a:rPr lang="uk-UA" smtClean="0"/>
              <a:t>07.10.2023</a:t>
            </a:fld>
            <a:endParaRPr lang="uk-UA"/>
          </a:p>
        </p:txBody>
      </p:sp>
      <p:sp>
        <p:nvSpPr>
          <p:cNvPr id="91" name="Footer Placeholder 90"/>
          <p:cNvSpPr>
            <a:spLocks noGrp="1"/>
          </p:cNvSpPr>
          <p:nvPr>
            <p:ph type="ftr" sz="quarter" idx="11"/>
          </p:nvPr>
        </p:nvSpPr>
        <p:spPr/>
        <p:txBody>
          <a:bodyPr/>
          <a:lstStyle/>
          <a:p>
            <a:endParaRPr lang="uk-UA"/>
          </a:p>
        </p:txBody>
      </p:sp>
      <p:sp>
        <p:nvSpPr>
          <p:cNvPr id="92" name="Slide Number Placeholder 91"/>
          <p:cNvSpPr>
            <a:spLocks noGrp="1"/>
          </p:cNvSpPr>
          <p:nvPr>
            <p:ph type="sldNum" sz="quarter" idx="12"/>
          </p:nvPr>
        </p:nvSpPr>
        <p:spPr/>
        <p:txBody>
          <a:bodyPr/>
          <a:lstStyle/>
          <a:p>
            <a:fld id="{E686DD63-E212-4F03-9428-D56472E20907}"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D017D528-0B1E-415F-AFE0-5E3D0A5E6556}" type="datetimeFigureOut">
              <a:rPr lang="uk-UA" smtClean="0"/>
              <a:t>07.10.2023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686DD63-E212-4F03-9428-D56472E20907}"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D017D528-0B1E-415F-AFE0-5E3D0A5E6556}" type="datetimeFigureOut">
              <a:rPr lang="uk-UA" smtClean="0"/>
              <a:t>07.10.2023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E686DD63-E212-4F03-9428-D56472E20907}"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D017D528-0B1E-415F-AFE0-5E3D0A5E6556}" type="datetimeFigureOut">
              <a:rPr lang="uk-UA" smtClean="0"/>
              <a:t>07.10.2023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E686DD63-E212-4F03-9428-D56472E20907}"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17D528-0B1E-415F-AFE0-5E3D0A5E6556}" type="datetimeFigureOut">
              <a:rPr lang="uk-UA" smtClean="0"/>
              <a:t>07.10.2023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E686DD63-E212-4F03-9428-D56472E20907}"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017D528-0B1E-415F-AFE0-5E3D0A5E6556}" type="datetimeFigureOut">
              <a:rPr lang="uk-UA" smtClean="0"/>
              <a:t>07.10.2023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686DD63-E212-4F03-9428-D56472E20907}" type="slidenum">
              <a:rPr lang="uk-UA" smtClean="0"/>
              <a:t>‹#›</a:t>
            </a:fld>
            <a:endParaRPr lang="uk-UA"/>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5" name="Date Placeholder 4"/>
          <p:cNvSpPr>
            <a:spLocks noGrp="1"/>
          </p:cNvSpPr>
          <p:nvPr>
            <p:ph type="dt" sz="half" idx="10"/>
          </p:nvPr>
        </p:nvSpPr>
        <p:spPr/>
        <p:txBody>
          <a:bodyPr/>
          <a:lstStyle/>
          <a:p>
            <a:fld id="{D017D528-0B1E-415F-AFE0-5E3D0A5E6556}" type="datetimeFigureOut">
              <a:rPr lang="uk-UA" smtClean="0"/>
              <a:t>07.10.2023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686DD63-E212-4F03-9428-D56472E20907}" type="slidenum">
              <a:rPr lang="uk-UA" smtClean="0"/>
              <a:t>‹#›</a:t>
            </a:fld>
            <a:endParaRPr lang="uk-UA"/>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D017D528-0B1E-415F-AFE0-5E3D0A5E6556}" type="datetimeFigureOut">
              <a:rPr lang="uk-UA" smtClean="0"/>
              <a:t>07.10.2023</a:t>
            </a:fld>
            <a:endParaRPr lang="uk-UA"/>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uk-UA"/>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E686DD63-E212-4F03-9428-D56472E20907}" type="slidenum">
              <a:rPr lang="uk-UA" smtClean="0"/>
              <a:t>‹#›</a:t>
            </a:fld>
            <a:endParaRPr lang="uk-UA"/>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a:solidFill>
                  <a:srgbClr val="FFFF00"/>
                </a:solidFill>
              </a:rPr>
              <a:t>Соціально-трудовий конфлікт</a:t>
            </a:r>
            <a:endParaRPr lang="uk-UA" dirty="0">
              <a:solidFill>
                <a:srgbClr val="FFFF00"/>
              </a:solidFill>
            </a:endParaRPr>
          </a:p>
        </p:txBody>
      </p:sp>
    </p:spTree>
    <p:extLst>
      <p:ext uri="{BB962C8B-B14F-4D97-AF65-F5344CB8AC3E}">
        <p14:creationId xmlns:p14="http://schemas.microsoft.com/office/powerpoint/2010/main" val="1875495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rmAutofit fontScale="92500" lnSpcReduction="10000"/>
          </a:bodyPr>
          <a:lstStyle/>
          <a:p>
            <a:pPr marL="0" indent="0" algn="just">
              <a:buNone/>
            </a:pPr>
            <a:r>
              <a:rPr lang="uk-UA" dirty="0" smtClean="0">
                <a:solidFill>
                  <a:schemeClr val="tx1"/>
                </a:solidFill>
              </a:rPr>
              <a:t>В умовах реформації суспільних відносин всі подібні проблеми посилюються багаторазово. Для прикладу наведемо кілька об’єктивних і суб’єктивних конфліктних ситуацій.</a:t>
            </a:r>
          </a:p>
          <a:p>
            <a:pPr marL="0" indent="0" algn="just">
              <a:buNone/>
            </a:pPr>
            <a:r>
              <a:rPr lang="uk-UA" dirty="0" smtClean="0">
                <a:solidFill>
                  <a:schemeClr val="tx1"/>
                </a:solidFill>
              </a:rPr>
              <a:t>Об’єктивні:</a:t>
            </a:r>
          </a:p>
          <a:p>
            <a:pPr marL="0" indent="0" algn="just">
              <a:buNone/>
            </a:pPr>
            <a:r>
              <a:rPr lang="uk-UA" dirty="0" smtClean="0">
                <a:solidFill>
                  <a:schemeClr val="tx1"/>
                </a:solidFill>
              </a:rPr>
              <a:t>- недосконалість механізмів державної підтримки сільськогосподарських виробників, надмірна бюрократизація, яка породжує </a:t>
            </a:r>
            <a:r>
              <a:rPr lang="uk-UA" dirty="0" err="1" smtClean="0">
                <a:solidFill>
                  <a:schemeClr val="tx1"/>
                </a:solidFill>
              </a:rPr>
              <a:t>паостійне</a:t>
            </a:r>
            <a:r>
              <a:rPr lang="uk-UA" dirty="0" smtClean="0">
                <a:solidFill>
                  <a:schemeClr val="tx1"/>
                </a:solidFill>
              </a:rPr>
              <a:t> зіткнення між людьми і державою;</a:t>
            </a:r>
          </a:p>
          <a:p>
            <a:pPr marL="0" indent="0" algn="just">
              <a:buNone/>
            </a:pPr>
            <a:r>
              <a:rPr lang="uk-UA" dirty="0" smtClean="0">
                <a:solidFill>
                  <a:schemeClr val="tx1"/>
                </a:solidFill>
              </a:rPr>
              <a:t>- недостатня правова </a:t>
            </a:r>
            <a:r>
              <a:rPr lang="uk-UA" dirty="0" err="1" smtClean="0">
                <a:solidFill>
                  <a:schemeClr val="tx1"/>
                </a:solidFill>
              </a:rPr>
              <a:t>врегульованість</a:t>
            </a:r>
            <a:r>
              <a:rPr lang="uk-UA" dirty="0" smtClean="0">
                <a:solidFill>
                  <a:schemeClr val="tx1"/>
                </a:solidFill>
              </a:rPr>
              <a:t> питань, пов’язаних з реформуванням галузі, приватизаційними процесами, захищеністю вітчизняного виробника сільськогосподарської продукції;</a:t>
            </a:r>
          </a:p>
          <a:p>
            <a:pPr marL="0" indent="0" algn="just">
              <a:buNone/>
            </a:pPr>
            <a:r>
              <a:rPr lang="uk-UA" dirty="0" smtClean="0">
                <a:solidFill>
                  <a:schemeClr val="tx1"/>
                </a:solidFill>
              </a:rPr>
              <a:t>- вихід на арену нових сил, які прагнуть ствердити себе і при цьому створюють конфліктні ситуації;</a:t>
            </a:r>
          </a:p>
          <a:p>
            <a:pPr marL="0" indent="0" algn="just">
              <a:buNone/>
            </a:pPr>
            <a:r>
              <a:rPr lang="uk-UA" dirty="0" smtClean="0">
                <a:solidFill>
                  <a:schemeClr val="tx1"/>
                </a:solidFill>
              </a:rPr>
              <a:t>- відсутність механізму довгострокового кредитування сільськогосподарських виробників, зокрема пільгового для фермерів - кредиторська заборгованість;</a:t>
            </a:r>
          </a:p>
          <a:p>
            <a:pPr marL="0" indent="0" algn="just">
              <a:buNone/>
            </a:pPr>
            <a:r>
              <a:rPr lang="uk-UA" dirty="0" smtClean="0">
                <a:solidFill>
                  <a:schemeClr val="tx1"/>
                </a:solidFill>
              </a:rPr>
              <a:t>- неврегульованість ринків матеріально-технічного забезпечення галузі (сільськогосподарська техніка, енергоносії, мінеральні добрива, посівні матеріали тощо);</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rmAutofit fontScale="92500" lnSpcReduction="20000"/>
          </a:bodyPr>
          <a:lstStyle/>
          <a:p>
            <a:pPr marL="0" indent="0" algn="just">
              <a:buNone/>
            </a:pPr>
            <a:r>
              <a:rPr lang="uk-UA" dirty="0" smtClean="0">
                <a:solidFill>
                  <a:schemeClr val="tx1"/>
                </a:solidFill>
              </a:rPr>
              <a:t>- неврегульованість партнерських відносин у зберіганні, переробці та реалізації сільськогосподарської продукції, триваючий диспаритет закупівельних цін;</a:t>
            </a:r>
          </a:p>
          <a:p>
            <a:pPr marL="0" indent="0" algn="just">
              <a:buNone/>
            </a:pPr>
            <a:r>
              <a:rPr lang="uk-UA" dirty="0" smtClean="0">
                <a:solidFill>
                  <a:schemeClr val="tx1"/>
                </a:solidFill>
              </a:rPr>
              <a:t>- складний фінансово-економічний стан більшості сільськогосподарських підприємств, особливо новостворених (неспроможність придбати високопродуктивну техніку, посівний матеріал, добрива, обмежені можливості погашення боргів, в тому числі зарплати, виплати поточної зарплати, створення належних умов праці, забезпечення інших соціальних гарантій, передбачених законодавством, тощо);</a:t>
            </a:r>
          </a:p>
          <a:p>
            <a:pPr marL="0" indent="0" algn="just">
              <a:buNone/>
            </a:pPr>
            <a:r>
              <a:rPr lang="uk-UA" dirty="0" smtClean="0">
                <a:solidFill>
                  <a:schemeClr val="tx1"/>
                </a:solidFill>
              </a:rPr>
              <a:t>- значна кількість підприємств-банкрутів і підприємств, що припинили свою діяльність і не визначили правонаступників щодо виплати боргів, зокрема зарплати;</a:t>
            </a:r>
          </a:p>
          <a:p>
            <a:pPr marL="0" indent="0" algn="just">
              <a:buNone/>
            </a:pPr>
            <a:r>
              <a:rPr lang="uk-UA" dirty="0" smtClean="0">
                <a:solidFill>
                  <a:schemeClr val="tx1"/>
                </a:solidFill>
              </a:rPr>
              <a:t>- низька якість сільськогосподарської техніки, висока зношеність, моральна і фізична застарілість механізмів.</a:t>
            </a:r>
          </a:p>
          <a:p>
            <a:pPr marL="0" indent="0" algn="just">
              <a:buNone/>
            </a:pPr>
            <a:r>
              <a:rPr lang="uk-UA" dirty="0" smtClean="0">
                <a:solidFill>
                  <a:schemeClr val="tx1"/>
                </a:solidFill>
              </a:rPr>
              <a:t>Суб’єктивні:</a:t>
            </a:r>
          </a:p>
          <a:p>
            <a:pPr marL="0" indent="0" algn="just">
              <a:buNone/>
            </a:pPr>
            <a:r>
              <a:rPr lang="uk-UA" dirty="0" smtClean="0">
                <a:solidFill>
                  <a:schemeClr val="tx1"/>
                </a:solidFill>
              </a:rPr>
              <a:t>- незавершеність врегулювання земельних і майнових відносин, недостатній контроль за дотриманням законодавчих і нормативно-правових актів, що регулюють відносини власності;</a:t>
            </a:r>
          </a:p>
          <a:p>
            <a:pPr marL="0" indent="0" algn="just">
              <a:buNone/>
            </a:pPr>
            <a:r>
              <a:rPr lang="uk-UA" b="1" dirty="0" smtClean="0">
                <a:solidFill>
                  <a:schemeClr val="tx1"/>
                </a:solidFill>
              </a:rPr>
              <a:t>- </a:t>
            </a:r>
            <a:r>
              <a:rPr lang="uk-UA" dirty="0" smtClean="0">
                <a:solidFill>
                  <a:schemeClr val="tx1"/>
                </a:solidFill>
              </a:rPr>
              <a:t>масові порушення чинного законодавства в ході реформування сільськогосподарських підприємств;</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rmAutofit fontScale="92500" lnSpcReduction="10000"/>
          </a:bodyPr>
          <a:lstStyle/>
          <a:p>
            <a:pPr marL="0" indent="0" algn="just">
              <a:buNone/>
            </a:pPr>
            <a:r>
              <a:rPr lang="uk-UA" dirty="0" smtClean="0">
                <a:solidFill>
                  <a:schemeClr val="tx1"/>
                </a:solidFill>
              </a:rPr>
              <a:t>- невиконання керівниками, власниками приватних </a:t>
            </a:r>
            <a:r>
              <a:rPr lang="uk-UA" dirty="0" err="1" smtClean="0">
                <a:solidFill>
                  <a:schemeClr val="tx1"/>
                </a:solidFill>
              </a:rPr>
              <a:t>агроформувань</a:t>
            </a:r>
            <a:r>
              <a:rPr lang="uk-UA" dirty="0" smtClean="0">
                <a:solidFill>
                  <a:schemeClr val="tx1"/>
                </a:solidFill>
              </a:rPr>
              <a:t> вимог законодавства, положень колективних договорів, угод щодо погашення заборгованої зарплати, своєчасної виплати поточної, забезпечення встановлених законодавством мінімальних рівнів зарплати;</a:t>
            </a:r>
          </a:p>
          <a:p>
            <a:pPr marL="0" indent="0" algn="just">
              <a:buNone/>
            </a:pPr>
            <a:r>
              <a:rPr lang="uk-UA" dirty="0" smtClean="0">
                <a:solidFill>
                  <a:schemeClr val="tx1"/>
                </a:solidFill>
              </a:rPr>
              <a:t>- ухилення від укладання колективних договорів;</a:t>
            </a:r>
          </a:p>
          <a:p>
            <a:pPr marL="0" indent="0" algn="just">
              <a:buNone/>
            </a:pPr>
            <a:r>
              <a:rPr lang="uk-UA" dirty="0" smtClean="0">
                <a:solidFill>
                  <a:schemeClr val="tx1"/>
                </a:solidFill>
              </a:rPr>
              <a:t>- недостатній контроль з боку представників найманих робітників за виконанням їх вимог, дотриманням умов праці, техніки безпеки, інших соціальних умов, передбачених законодавством.</a:t>
            </a:r>
          </a:p>
          <a:p>
            <a:pPr marL="0" indent="0" algn="just">
              <a:buNone/>
            </a:pPr>
            <a:r>
              <a:rPr lang="uk-UA" b="1" dirty="0" smtClean="0">
                <a:solidFill>
                  <a:schemeClr val="tx1"/>
                </a:solidFill>
              </a:rPr>
              <a:t>Функції конфлікту</a:t>
            </a:r>
          </a:p>
          <a:p>
            <a:pPr marL="0" indent="0" algn="just">
              <a:buNone/>
            </a:pPr>
            <a:r>
              <a:rPr lang="uk-UA" dirty="0" smtClean="0">
                <a:solidFill>
                  <a:schemeClr val="tx1"/>
                </a:solidFill>
              </a:rPr>
              <a:t>Інформативна. Несе повідомлення, яке в собі має конфлікт. Конфлікт повідомляє, що на виробництві є проблеми, які треба врегулювати. Розрядка напруженості між антагоністами.</a:t>
            </a:r>
          </a:p>
          <a:p>
            <a:pPr marL="0" indent="0" algn="just">
              <a:buNone/>
            </a:pPr>
            <a:r>
              <a:rPr lang="uk-UA" dirty="0" smtClean="0">
                <a:solidFill>
                  <a:schemeClr val="tx1"/>
                </a:solidFill>
              </a:rPr>
              <a:t>Стимулятор та рушійна сила змін.</a:t>
            </a:r>
          </a:p>
          <a:p>
            <a:pPr marL="0" indent="0" algn="just">
              <a:buNone/>
            </a:pPr>
            <a:r>
              <a:rPr lang="uk-UA" dirty="0" smtClean="0">
                <a:solidFill>
                  <a:schemeClr val="tx1"/>
                </a:solidFill>
              </a:rPr>
              <a:t>Формування соціально-необхідної рівноваги, посилення лояльності.</a:t>
            </a:r>
          </a:p>
          <a:p>
            <a:pPr marL="0" indent="0" algn="just">
              <a:buNone/>
            </a:pPr>
            <a:r>
              <a:rPr lang="uk-UA" dirty="0" smtClean="0">
                <a:solidFill>
                  <a:schemeClr val="tx1"/>
                </a:solidFill>
              </a:rPr>
              <a:t>Також є і негативні наслідки конфлікту, такі як загроза інтеграції, несправедлива зміна співвідношення влади.</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408712"/>
          </a:xfrm>
        </p:spPr>
        <p:txBody>
          <a:bodyPr>
            <a:noAutofit/>
          </a:bodyPr>
          <a:lstStyle/>
          <a:p>
            <a:pPr marL="0" indent="0" algn="just">
              <a:buNone/>
            </a:pPr>
            <a:r>
              <a:rPr lang="uk-UA" sz="2000" dirty="0" smtClean="0">
                <a:solidFill>
                  <a:schemeClr val="tx1"/>
                </a:solidFill>
              </a:rPr>
              <a:t>Однією з основних позитивних функцій конфлікту є те, що соціально-контрольований конфлікт сприяє звільненню суспільного життя від напруженості у відношеннях протилежних сторін і дозволяє відновити їх врівноважені взаємовідносини. Безсумнівно, позитивним є комунікативно-інформаційна і з’єднувальна функція.</a:t>
            </a:r>
          </a:p>
          <a:p>
            <a:pPr marL="0" indent="0" algn="just">
              <a:buNone/>
            </a:pPr>
            <a:r>
              <a:rPr lang="uk-UA" sz="2000" dirty="0" smtClean="0">
                <a:solidFill>
                  <a:schemeClr val="tx1"/>
                </a:solidFill>
              </a:rPr>
              <a:t>Позитивна функція конфлікту полягає в сприянні формування соціально-необхідної рівноваги, переоцінки і зміни колишніх цінностей і норм суспільства (завдяки вирішенню конфлікту), посиленні лояльності членів даної структурної одиниці, в гарантії розвитку суспільства розкриттям протилежних інтересів, створенням можливості для їх наукового аналізу. В принципі, гострі соціальні протиріччя, конфлікти в суспільстві можуть бути факторами його стійкої рівноваги і міцності.</a:t>
            </a:r>
          </a:p>
          <a:p>
            <a:pPr marL="0" indent="0" algn="just">
              <a:buNone/>
            </a:pPr>
            <a:r>
              <a:rPr lang="uk-UA" sz="2000" dirty="0" smtClean="0">
                <a:solidFill>
                  <a:schemeClr val="tx1"/>
                </a:solidFill>
              </a:rPr>
              <a:t>Конфлікт може бути водночас і засобом для діагностики стану колективу, способом його існування і засобом його розвитку, просування.</a:t>
            </a:r>
          </a:p>
          <a:p>
            <a:pPr marL="0" indent="0" algn="just">
              <a:buNone/>
            </a:pPr>
            <a:r>
              <a:rPr lang="uk-UA" sz="2000" dirty="0" smtClean="0">
                <a:solidFill>
                  <a:schemeClr val="tx1"/>
                </a:solidFill>
              </a:rPr>
              <a:t>Але конфлікт має й негативні наслідки. Наприклад, конфлікт може загрожувати інтеграції суспільства, негативно впливати на необхідні зміни відносин влади, викликати розпадання в нестійких групах тощо. Завдання управління конфліктом і полягає в тому, щоб не допустити його росту, або зменшити його негативні наслідки. Не завжди конфлікти можна однозначно трактувати як негативні чи позитивні явища.</a:t>
            </a:r>
            <a:endParaRPr lang="uk-UA" sz="2000"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92500" lnSpcReduction="20000"/>
          </a:bodyPr>
          <a:lstStyle/>
          <a:p>
            <a:pPr marL="0" indent="0" algn="ctr">
              <a:buNone/>
            </a:pPr>
            <a:r>
              <a:rPr lang="uk-UA" b="1" dirty="0" smtClean="0">
                <a:solidFill>
                  <a:srgbClr val="FFFF00"/>
                </a:solidFill>
              </a:rPr>
              <a:t>Типи конфлікту. Періоди конфлікту та способи його розв’язання</a:t>
            </a:r>
          </a:p>
          <a:p>
            <a:pPr marL="0" indent="0" algn="just">
              <a:buNone/>
            </a:pPr>
            <a:endParaRPr lang="uk-UA" b="1" dirty="0" smtClean="0">
              <a:solidFill>
                <a:schemeClr val="tx1"/>
              </a:solidFill>
            </a:endParaRPr>
          </a:p>
          <a:p>
            <a:pPr marL="0" indent="0" algn="just">
              <a:buNone/>
            </a:pPr>
            <a:r>
              <a:rPr lang="uk-UA" dirty="0" smtClean="0">
                <a:solidFill>
                  <a:schemeClr val="tx1"/>
                </a:solidFill>
              </a:rPr>
              <a:t>Існує чотири основні типи конфлікту (за структурою): внутрішньо-особистісний, міжособистісний, конфлікт між особою і групою і </a:t>
            </a:r>
            <a:r>
              <a:rPr lang="uk-UA" dirty="0" err="1" smtClean="0">
                <a:solidFill>
                  <a:schemeClr val="tx1"/>
                </a:solidFill>
              </a:rPr>
              <a:t>міжгруповий</a:t>
            </a:r>
            <a:r>
              <a:rPr lang="uk-UA" dirty="0" smtClean="0">
                <a:solidFill>
                  <a:schemeClr val="tx1"/>
                </a:solidFill>
              </a:rPr>
              <a:t>.</a:t>
            </a:r>
          </a:p>
          <a:p>
            <a:pPr marL="0" indent="0" algn="just">
              <a:buNone/>
            </a:pPr>
            <a:r>
              <a:rPr lang="uk-UA" dirty="0" smtClean="0">
                <a:solidFill>
                  <a:schemeClr val="tx1"/>
                </a:solidFill>
              </a:rPr>
              <a:t>1. </a:t>
            </a:r>
            <a:r>
              <a:rPr lang="uk-UA" i="1" dirty="0" err="1" smtClean="0">
                <a:solidFill>
                  <a:schemeClr val="tx1"/>
                </a:solidFill>
              </a:rPr>
              <a:t>Внутрішньоособистісний</a:t>
            </a:r>
            <a:r>
              <a:rPr lang="uk-UA" i="1" dirty="0" smtClean="0">
                <a:solidFill>
                  <a:schemeClr val="tx1"/>
                </a:solidFill>
              </a:rPr>
              <a:t> конфлікт. </a:t>
            </a:r>
            <a:r>
              <a:rPr lang="uk-UA" dirty="0" smtClean="0">
                <a:solidFill>
                  <a:schemeClr val="tx1"/>
                </a:solidFill>
              </a:rPr>
              <a:t>Це такий тип конфлікту, при якому людина конфліктує сама з собою, тобто щось подібне переживає шекспірівський Гамлет.</a:t>
            </a:r>
          </a:p>
          <a:p>
            <a:pPr marL="0" indent="0" algn="just">
              <a:buNone/>
            </a:pPr>
            <a:r>
              <a:rPr lang="uk-UA" i="1" dirty="0" smtClean="0">
                <a:solidFill>
                  <a:schemeClr val="tx1"/>
                </a:solidFill>
              </a:rPr>
              <a:t>2.Міжособистісний конфлікт. </a:t>
            </a:r>
            <a:r>
              <a:rPr lang="uk-UA" dirty="0" smtClean="0">
                <a:solidFill>
                  <a:schemeClr val="tx1"/>
                </a:solidFill>
              </a:rPr>
              <a:t>Цей тип конфлікту можливо найпоширеніший. В організаціях він проявляється по-різному. Найчастіше це боротьба керівників за обмежені ресурси, капітал або робочу силу, час використання оснащення або узгодження проекту. Кожен з них вважає, що оскільки ресурси обмежені, він повинен переконати вище керівництво виділити ці ресурси саме йому, а не іншому керівнику. Міжособистісний конфлікт може також проявлятися і як зіткнення особистостей.</a:t>
            </a:r>
          </a:p>
          <a:p>
            <a:pPr marL="0" indent="0" algn="just">
              <a:buNone/>
            </a:pPr>
            <a:r>
              <a:rPr lang="uk-UA" i="1" dirty="0" smtClean="0">
                <a:solidFill>
                  <a:schemeClr val="tx1"/>
                </a:solidFill>
              </a:rPr>
              <a:t>3. </a:t>
            </a:r>
            <a:r>
              <a:rPr lang="uk-UA" i="1" dirty="0" err="1" smtClean="0">
                <a:solidFill>
                  <a:schemeClr val="tx1"/>
                </a:solidFill>
              </a:rPr>
              <a:t>Міжгруповий</a:t>
            </a:r>
            <a:r>
              <a:rPr lang="uk-UA" i="1" dirty="0" smtClean="0">
                <a:solidFill>
                  <a:schemeClr val="tx1"/>
                </a:solidFill>
              </a:rPr>
              <a:t> конфлікт. </a:t>
            </a:r>
            <a:r>
              <a:rPr lang="uk-UA" dirty="0" smtClean="0">
                <a:solidFill>
                  <a:schemeClr val="tx1"/>
                </a:solidFill>
              </a:rPr>
              <a:t>Організація складається з багатьох груп, як формальних, так і неформальних, між якими часто виникає конфлікт.</a:t>
            </a:r>
          </a:p>
          <a:p>
            <a:pPr marL="0" indent="0" algn="just">
              <a:buNone/>
            </a:pPr>
            <a:r>
              <a:rPr lang="uk-UA" i="1" dirty="0" smtClean="0">
                <a:solidFill>
                  <a:schemeClr val="tx1"/>
                </a:solidFill>
              </a:rPr>
              <a:t>4</a:t>
            </a:r>
            <a:r>
              <a:rPr lang="uk-UA" dirty="0" smtClean="0">
                <a:solidFill>
                  <a:schemeClr val="tx1"/>
                </a:solidFill>
              </a:rPr>
              <a:t>. Конфлікт між особистістю і групою може виникати тоді, коли ця особа займе позицію, відмінну від позиції групи.</a:t>
            </a:r>
          </a:p>
          <a:p>
            <a:pPr marL="0" indent="0" algn="just">
              <a:buNone/>
            </a:pP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85000" lnSpcReduction="20000"/>
          </a:bodyPr>
          <a:lstStyle/>
          <a:p>
            <a:pPr marL="0" indent="0" algn="just">
              <a:buNone/>
            </a:pPr>
            <a:r>
              <a:rPr lang="uk-UA" dirty="0" smtClean="0">
                <a:solidFill>
                  <a:schemeClr val="tx1"/>
                </a:solidFill>
              </a:rPr>
              <a:t>Різняться конфлікти за характером:</a:t>
            </a:r>
          </a:p>
          <a:p>
            <a:pPr marL="0" indent="0" algn="just">
              <a:buNone/>
            </a:pPr>
            <a:r>
              <a:rPr lang="uk-UA" dirty="0" smtClean="0">
                <a:solidFill>
                  <a:schemeClr val="tx1"/>
                </a:solidFill>
              </a:rPr>
              <a:t>Істинний конфлікт – існує об’єктивне зіткнення інтересів (усвідомлюється учасниками). Умовний конфлікт – залежить від якогось випадку (не усвідомлюється учасниками). Зміщений конфлікт – це коли справжні причини конфлікту приховані, а ззовні на поверхні висуваються інші причини, проблеми.</a:t>
            </a:r>
          </a:p>
          <a:p>
            <a:pPr marL="0" indent="0" algn="just">
              <a:buNone/>
            </a:pPr>
            <a:r>
              <a:rPr lang="uk-UA" dirty="0" smtClean="0">
                <a:solidFill>
                  <a:schemeClr val="tx1"/>
                </a:solidFill>
              </a:rPr>
              <a:t>Неправильно приписаний конфлікт, це конфлікт, коли ініціатор приховується, а конфліктують інші. Несправжній конфлікт виникає в тих випадках, коли видається неправильна інформація.</a:t>
            </a:r>
          </a:p>
          <a:p>
            <a:pPr marL="0" indent="0" algn="just">
              <a:buNone/>
            </a:pPr>
            <a:r>
              <a:rPr lang="uk-UA" dirty="0" smtClean="0">
                <a:solidFill>
                  <a:schemeClr val="tx1"/>
                </a:solidFill>
              </a:rPr>
              <a:t>Соціальний конфлікт розвивається в певних просторово-часових параметрах і характеризується різними стадіями напруженості. Визрівання причин, формування складу учасників, їх взаємодія і те чи інше вирішення конфлікту вимагають певного часу, нерідко досить тривалого.</a:t>
            </a:r>
          </a:p>
          <a:p>
            <a:pPr marL="0" indent="0" algn="just">
              <a:buNone/>
            </a:pPr>
            <a:r>
              <a:rPr lang="uk-UA" dirty="0" smtClean="0">
                <a:solidFill>
                  <a:schemeClr val="tx1"/>
                </a:solidFill>
              </a:rPr>
              <a:t>Звичайно виділяють такі стадії розвитку конфлікту.</a:t>
            </a:r>
          </a:p>
          <a:p>
            <a:pPr marL="0" indent="0" algn="just">
              <a:buNone/>
            </a:pPr>
            <a:r>
              <a:rPr lang="uk-UA" i="1" dirty="0" smtClean="0">
                <a:solidFill>
                  <a:schemeClr val="tx1"/>
                </a:solidFill>
              </a:rPr>
              <a:t>Перша стадія </a:t>
            </a:r>
            <a:r>
              <a:rPr lang="uk-UA" dirty="0" smtClean="0">
                <a:solidFill>
                  <a:schemeClr val="tx1"/>
                </a:solidFill>
              </a:rPr>
              <a:t>– латентна (прихована) характеризується нібито відсутністю наявних ознак невдоволення, майже фоновий рівень, або норма. Відчувається ріст занепокоєння з деякими відхиленнями від звичайного ритму життя. Поки ще масами не усвідомлюються причини і масштаби змін, що назрівають.</a:t>
            </a:r>
          </a:p>
          <a:p>
            <a:pPr marL="0" indent="0" algn="just">
              <a:buNone/>
            </a:pPr>
            <a:r>
              <a:rPr lang="uk-UA" i="1" dirty="0" smtClean="0">
                <a:solidFill>
                  <a:schemeClr val="tx1"/>
                </a:solidFill>
              </a:rPr>
              <a:t>Друга стадія </a:t>
            </a:r>
            <a:r>
              <a:rPr lang="uk-UA" dirty="0" smtClean="0">
                <a:solidFill>
                  <a:schemeClr val="tx1"/>
                </a:solidFill>
              </a:rPr>
              <a:t>– з’являється соціальна напруга, більшість населення усвідомлює ненормальність ситуації, висуваються претензії з протилежних сторін.</a:t>
            </a:r>
          </a:p>
          <a:p>
            <a:pPr marL="0" indent="0" algn="just">
              <a:buNone/>
            </a:pPr>
            <a:r>
              <a:rPr lang="uk-UA" i="1" dirty="0" smtClean="0">
                <a:solidFill>
                  <a:schemeClr val="tx1"/>
                </a:solidFill>
              </a:rPr>
              <a:t>Третя стадія </a:t>
            </a:r>
            <a:r>
              <a:rPr lang="uk-UA" dirty="0" smtClean="0">
                <a:solidFill>
                  <a:schemeClr val="tx1"/>
                </a:solidFill>
              </a:rPr>
              <a:t>– пік, кульмінація конфлікту.</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92500" lnSpcReduction="10000"/>
          </a:bodyPr>
          <a:lstStyle/>
          <a:p>
            <a:pPr marL="0" indent="0" algn="just">
              <a:buNone/>
            </a:pPr>
            <a:r>
              <a:rPr lang="uk-UA" i="1" dirty="0" smtClean="0">
                <a:solidFill>
                  <a:schemeClr val="tx1"/>
                </a:solidFill>
              </a:rPr>
              <a:t>Четверта стадія </a:t>
            </a:r>
            <a:r>
              <a:rPr lang="uk-UA" dirty="0" smtClean="0">
                <a:solidFill>
                  <a:schemeClr val="tx1"/>
                </a:solidFill>
              </a:rPr>
              <a:t>– спад, розв’язання (завершення) конфлікту.</a:t>
            </a:r>
          </a:p>
          <a:p>
            <a:pPr marL="0" indent="0" algn="just">
              <a:buNone/>
            </a:pPr>
            <a:r>
              <a:rPr lang="uk-UA" dirty="0" smtClean="0">
                <a:solidFill>
                  <a:schemeClr val="tx1"/>
                </a:solidFill>
              </a:rPr>
              <a:t>В реальному житті не всі конфлікти проходять ці стадії – латентну (приховану), відкриту і </a:t>
            </a:r>
            <a:r>
              <a:rPr lang="uk-UA" dirty="0" err="1" smtClean="0">
                <a:solidFill>
                  <a:schemeClr val="tx1"/>
                </a:solidFill>
              </a:rPr>
              <a:t>розв’язальну</a:t>
            </a:r>
            <a:r>
              <a:rPr lang="uk-UA" dirty="0" smtClean="0">
                <a:solidFill>
                  <a:schemeClr val="tx1"/>
                </a:solidFill>
              </a:rPr>
              <a:t>. Досить часто ці стадії не достатньо чітко</a:t>
            </a:r>
          </a:p>
          <a:p>
            <a:pPr marL="0" indent="0" algn="just">
              <a:buNone/>
            </a:pPr>
            <a:r>
              <a:rPr lang="uk-UA" dirty="0" smtClean="0">
                <a:solidFill>
                  <a:schemeClr val="tx1"/>
                </a:solidFill>
              </a:rPr>
              <a:t>розмежовуються, але вже на першій стадії, коли ще розвиток конфлікту не набув загрозливого характеру, можуть вживатися заходи щодо його попередження.</a:t>
            </a:r>
          </a:p>
          <a:p>
            <a:pPr marL="0" indent="0" algn="just">
              <a:buNone/>
            </a:pPr>
            <a:r>
              <a:rPr lang="uk-UA" dirty="0" smtClean="0">
                <a:solidFill>
                  <a:schemeClr val="tx1"/>
                </a:solidFill>
              </a:rPr>
              <a:t>Є кілька правил поведінки керівника в конфліктній ситуації:</a:t>
            </a:r>
          </a:p>
          <a:p>
            <a:pPr marL="0" indent="0" algn="just">
              <a:buNone/>
            </a:pPr>
            <a:r>
              <a:rPr lang="uk-UA" dirty="0" smtClean="0">
                <a:solidFill>
                  <a:schemeClr val="tx1"/>
                </a:solidFill>
              </a:rPr>
              <a:t>• керівники ухиляються від розв’язання конфлікту і дають можливість сторонам самим вирішити всі негаразди;</a:t>
            </a:r>
          </a:p>
          <a:p>
            <a:pPr marL="0" indent="0" algn="just">
              <a:buNone/>
            </a:pPr>
            <a:r>
              <a:rPr lang="uk-UA" dirty="0" smtClean="0">
                <a:solidFill>
                  <a:schemeClr val="tx1"/>
                </a:solidFill>
              </a:rPr>
              <a:t>• пригладжування, пом’якшення конфлікту, коли керівнику вдається переконати одну із сторін;</a:t>
            </a:r>
          </a:p>
          <a:p>
            <a:pPr marL="0" indent="0" algn="just">
              <a:buNone/>
            </a:pPr>
            <a:r>
              <a:rPr lang="uk-UA" dirty="0" smtClean="0">
                <a:solidFill>
                  <a:schemeClr val="tx1"/>
                </a:solidFill>
              </a:rPr>
              <a:t>• компроміс – поступливість один одному, сторони ідуть одна одній на поступки і таким чином вирішуються незгоди;</a:t>
            </a:r>
          </a:p>
          <a:p>
            <a:pPr marL="0" indent="0" algn="just">
              <a:buNone/>
            </a:pPr>
            <a:r>
              <a:rPr lang="uk-UA" dirty="0" smtClean="0">
                <a:solidFill>
                  <a:schemeClr val="tx1"/>
                </a:solidFill>
              </a:rPr>
              <a:t>• конфронтація – сторони суперечать одна одній, “упираються” і кожна з них не хоче поступатися;</a:t>
            </a:r>
          </a:p>
          <a:p>
            <a:pPr marL="0" indent="0" algn="just">
              <a:buNone/>
            </a:pPr>
            <a:r>
              <a:rPr lang="uk-UA" dirty="0" smtClean="0">
                <a:solidFill>
                  <a:schemeClr val="tx1"/>
                </a:solidFill>
              </a:rPr>
              <a:t>• примус – така поведінка, коли сильна сторона примушує силою слабшу сторону піти на поступки і прийняти позиції сильнішої сторони.</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92500" lnSpcReduction="20000"/>
          </a:bodyPr>
          <a:lstStyle/>
          <a:p>
            <a:pPr marL="0" indent="0" algn="just">
              <a:buNone/>
            </a:pPr>
            <a:r>
              <a:rPr lang="uk-UA" dirty="0" smtClean="0">
                <a:solidFill>
                  <a:schemeClr val="tx1"/>
                </a:solidFill>
              </a:rPr>
              <a:t>Конфліктуючі групи можуть вибирати такі програми поведінки:</a:t>
            </a:r>
          </a:p>
          <a:p>
            <a:pPr marL="0" indent="0" algn="just">
              <a:buNone/>
            </a:pPr>
            <a:r>
              <a:rPr lang="uk-UA" dirty="0" smtClean="0">
                <a:solidFill>
                  <a:schemeClr val="tx1"/>
                </a:solidFill>
              </a:rPr>
              <a:t>- досягнення цілей за рахунок іншої групи і тим самим переведення конфлікту у вищу стадію;</a:t>
            </a:r>
          </a:p>
          <a:p>
            <a:pPr marL="0" indent="0" algn="just">
              <a:buNone/>
            </a:pPr>
            <a:r>
              <a:rPr lang="uk-UA" dirty="0" smtClean="0">
                <a:solidFill>
                  <a:schemeClr val="tx1"/>
                </a:solidFill>
              </a:rPr>
              <a:t>- підкорення іншій групі, що дещо зменшує рівень напруженості, але зберігає сам конфлікт;</a:t>
            </a:r>
          </a:p>
          <a:p>
            <a:pPr marL="0" indent="0" algn="just">
              <a:buNone/>
            </a:pPr>
            <a:r>
              <a:rPr lang="uk-UA" dirty="0" smtClean="0">
                <a:solidFill>
                  <a:schemeClr val="tx1"/>
                </a:solidFill>
              </a:rPr>
              <a:t>- мирне завершення конфлікту, по можливості із залишенням небезпечної зони агресивності;</a:t>
            </a:r>
          </a:p>
          <a:p>
            <a:pPr marL="0" indent="0" algn="just">
              <a:buNone/>
            </a:pPr>
            <a:r>
              <a:rPr lang="uk-UA" dirty="0" smtClean="0">
                <a:solidFill>
                  <a:schemeClr val="tx1"/>
                </a:solidFill>
              </a:rPr>
              <a:t>- активна співпраця у виробленні рішення, яке повністю задовольняло б обидві сторони.</a:t>
            </a:r>
          </a:p>
          <a:p>
            <a:pPr marL="0" indent="0" algn="just">
              <a:buNone/>
            </a:pPr>
            <a:r>
              <a:rPr lang="uk-UA" b="1" dirty="0" smtClean="0">
                <a:solidFill>
                  <a:schemeClr val="tx1"/>
                </a:solidFill>
              </a:rPr>
              <a:t>Способи розв’язання конфліктів:</a:t>
            </a:r>
          </a:p>
          <a:p>
            <a:pPr marL="0" indent="0" algn="just">
              <a:buNone/>
            </a:pPr>
            <a:r>
              <a:rPr lang="uk-UA" dirty="0" smtClean="0">
                <a:solidFill>
                  <a:schemeClr val="tx1"/>
                </a:solidFill>
              </a:rPr>
              <a:t>Існує 5 основних стилів вирішення конфліктів. В 1972 р. </a:t>
            </a:r>
            <a:r>
              <a:rPr lang="uk-UA" dirty="0" err="1" smtClean="0">
                <a:solidFill>
                  <a:schemeClr val="tx1"/>
                </a:solidFill>
              </a:rPr>
              <a:t>Кеннет</a:t>
            </a:r>
            <a:r>
              <a:rPr lang="uk-UA" dirty="0" smtClean="0">
                <a:solidFill>
                  <a:schemeClr val="tx1"/>
                </a:solidFill>
              </a:rPr>
              <a:t> У. Томас і </a:t>
            </a:r>
            <a:r>
              <a:rPr lang="uk-UA" dirty="0" err="1" smtClean="0">
                <a:solidFill>
                  <a:schemeClr val="tx1"/>
                </a:solidFill>
              </a:rPr>
              <a:t>Ральф</a:t>
            </a:r>
            <a:r>
              <a:rPr lang="uk-UA" dirty="0" smtClean="0">
                <a:solidFill>
                  <a:schemeClr val="tx1"/>
                </a:solidFill>
              </a:rPr>
              <a:t> Х. </a:t>
            </a:r>
            <a:r>
              <a:rPr lang="uk-UA" dirty="0" err="1" smtClean="0">
                <a:solidFill>
                  <a:schemeClr val="tx1"/>
                </a:solidFill>
              </a:rPr>
              <a:t>Кілмен</a:t>
            </a:r>
            <a:r>
              <a:rPr lang="uk-UA" dirty="0" smtClean="0">
                <a:solidFill>
                  <a:schemeClr val="tx1"/>
                </a:solidFill>
              </a:rPr>
              <a:t> розробили систему, яка дозволяє кожній людині вибрати особистий стиль вирішення конфліктів.</a:t>
            </a:r>
          </a:p>
          <a:p>
            <a:pPr marL="0" indent="0" algn="just">
              <a:buNone/>
            </a:pPr>
            <a:r>
              <a:rPr lang="uk-UA" dirty="0" smtClean="0">
                <a:solidFill>
                  <a:schemeClr val="tx1"/>
                </a:solidFill>
              </a:rPr>
              <a:t>Основні стилі поведінки в конфліктній ситуації пов’язані із загальним джерелом будь-якого конфлікту – розбіжністю інтересів двох чи більше сторін.</a:t>
            </a:r>
          </a:p>
          <a:p>
            <a:pPr marL="0" indent="0" algn="just">
              <a:buNone/>
            </a:pPr>
            <a:r>
              <a:rPr lang="uk-UA" dirty="0" smtClean="0">
                <a:solidFill>
                  <a:schemeClr val="tx1"/>
                </a:solidFill>
              </a:rPr>
              <a:t>1. Стиль конкуренції. Цей стиль буде ефективним в тому випадку, коли ви володієте владою; ви знаєте, що ваше рішення чи підхід в даній ситуації правильний і ви маєте можливість наполягати на них. Але це не той стиль, який можна використовувати в особистих стосунках.</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85000" lnSpcReduction="20000"/>
          </a:bodyPr>
          <a:lstStyle/>
          <a:p>
            <a:pPr marL="0" indent="0" algn="just">
              <a:buNone/>
            </a:pPr>
            <a:r>
              <a:rPr lang="uk-UA" dirty="0" smtClean="0">
                <a:solidFill>
                  <a:schemeClr val="tx1"/>
                </a:solidFill>
              </a:rPr>
              <a:t>Випадки, коли слід використовувати цей стиль:</a:t>
            </a:r>
          </a:p>
          <a:p>
            <a:pPr marL="0" indent="0" algn="just">
              <a:buNone/>
            </a:pPr>
            <a:r>
              <a:rPr lang="uk-UA" dirty="0" smtClean="0">
                <a:solidFill>
                  <a:schemeClr val="tx1"/>
                </a:solidFill>
              </a:rPr>
              <a:t>- результат дуже важливий для вас, і ви покладаєте велику надію на своє вирішення проблеми;</a:t>
            </a:r>
          </a:p>
          <a:p>
            <a:pPr marL="0" indent="0" algn="just">
              <a:buNone/>
            </a:pPr>
            <a:r>
              <a:rPr lang="uk-UA" dirty="0" smtClean="0">
                <a:solidFill>
                  <a:schemeClr val="tx1"/>
                </a:solidFill>
              </a:rPr>
              <a:t>- ви маєте авторитет і ваше вирішення проблеми найкраще;</a:t>
            </a:r>
          </a:p>
          <a:p>
            <a:pPr marL="0" indent="0" algn="just">
              <a:buNone/>
            </a:pPr>
            <a:r>
              <a:rPr lang="uk-UA" dirty="0" smtClean="0">
                <a:solidFill>
                  <a:schemeClr val="tx1"/>
                </a:solidFill>
              </a:rPr>
              <a:t>- рішення необхідно прийняти швидко, і ви маєте достатньо влади для цього;</a:t>
            </a:r>
          </a:p>
          <a:p>
            <a:pPr marL="0" indent="0" algn="just">
              <a:buNone/>
            </a:pPr>
            <a:r>
              <a:rPr lang="uk-UA" dirty="0" smtClean="0">
                <a:solidFill>
                  <a:schemeClr val="tx1"/>
                </a:solidFill>
              </a:rPr>
              <a:t>- ви відчуваєте, що у вас немає іншого вибору і вам нічого втрачати;</a:t>
            </a:r>
          </a:p>
          <a:p>
            <a:pPr marL="0" indent="0" algn="just">
              <a:buNone/>
            </a:pPr>
            <a:r>
              <a:rPr lang="uk-UA" dirty="0" smtClean="0">
                <a:solidFill>
                  <a:schemeClr val="tx1"/>
                </a:solidFill>
              </a:rPr>
              <a:t>- ви знаходитесь в критичній ситуації, яка потребує миттєвого реагування.</a:t>
            </a:r>
          </a:p>
          <a:p>
            <a:pPr marL="0" indent="0" algn="just">
              <a:buNone/>
            </a:pPr>
            <a:r>
              <a:rPr lang="uk-UA" dirty="0" smtClean="0">
                <a:solidFill>
                  <a:schemeClr val="tx1"/>
                </a:solidFill>
              </a:rPr>
              <a:t>2. Стиль ухиляння. Цей стиль використовується тоді, коли ви не наполягаєте на своїх правах, не співпрацюєте ні з ким для вирішення проблеми і просто ухиляєтесь від вирішення конфлікту. ви можете використовувати цей стиль коли піднімається проблема не важлива для вас, коли ви не хочете тратити сили на її вирішення чи коли відчуваєте, що знаходитесь в безвихідному становищі. Цей стиль рекомендується в тих випадках, коли ви відчуваєте себе неправим і передчуваєте правоту іншої людини чи коли ця людина має велику владу. все це - серйозні підстави для того, щоб не відстоювати свої погляди.</a:t>
            </a:r>
          </a:p>
          <a:p>
            <a:pPr marL="0" indent="0" algn="just">
              <a:buNone/>
            </a:pPr>
            <a:r>
              <a:rPr lang="uk-UA" dirty="0" smtClean="0">
                <a:solidFill>
                  <a:schemeClr val="tx1"/>
                </a:solidFill>
              </a:rPr>
              <a:t>Типові ситуації, коли використовується цей стиль:</a:t>
            </a:r>
          </a:p>
          <a:p>
            <a:pPr marL="0" indent="0" algn="just">
              <a:buNone/>
            </a:pPr>
            <a:r>
              <a:rPr lang="uk-UA" dirty="0" smtClean="0">
                <a:solidFill>
                  <a:schemeClr val="tx1"/>
                </a:solidFill>
              </a:rPr>
              <a:t>- напруга надто велика, і ви відчуваєте необхідність послаблення напруги;</a:t>
            </a:r>
          </a:p>
          <a:p>
            <a:pPr marL="0" indent="0" algn="just">
              <a:buNone/>
            </a:pPr>
            <a:r>
              <a:rPr lang="uk-UA" dirty="0" smtClean="0">
                <a:solidFill>
                  <a:schemeClr val="tx1"/>
                </a:solidFill>
              </a:rPr>
              <a:t>- результат не важливий для вас і не варто витрачати сили;</a:t>
            </a:r>
          </a:p>
          <a:p>
            <a:pPr marL="0" indent="0" algn="just">
              <a:buNone/>
            </a:pPr>
            <a:r>
              <a:rPr lang="uk-UA" dirty="0" smtClean="0">
                <a:solidFill>
                  <a:schemeClr val="tx1"/>
                </a:solidFill>
              </a:rPr>
              <a:t>- у вас важкий день і вирішення проблеми принесе додаткові неприємності;</a:t>
            </a:r>
          </a:p>
          <a:p>
            <a:pPr marL="0" indent="0" algn="just">
              <a:buNone/>
            </a:pPr>
            <a:r>
              <a:rPr lang="uk-UA" dirty="0" smtClean="0">
                <a:solidFill>
                  <a:schemeClr val="tx1"/>
                </a:solidFill>
              </a:rPr>
              <a:t>- ви не можете або не хочете вирішити конфлікт на свою користь;</a:t>
            </a:r>
          </a:p>
          <a:p>
            <a:pPr marL="0" indent="0" algn="just">
              <a:buNone/>
            </a:pPr>
            <a:r>
              <a:rPr lang="uk-UA" dirty="0" smtClean="0">
                <a:solidFill>
                  <a:schemeClr val="tx1"/>
                </a:solidFill>
              </a:rPr>
              <a:t>- проблема складна і потребує занадто багато зусиль від вас.</a:t>
            </a:r>
            <a:endParaRPr lang="uk-UA" dirty="0">
              <a:solidFill>
                <a:schemeClr val="tx1"/>
              </a:solidFill>
            </a:endParaRPr>
          </a:p>
        </p:txBody>
      </p:sp>
    </p:spTree>
    <p:extLst>
      <p:ext uri="{BB962C8B-B14F-4D97-AF65-F5344CB8AC3E}">
        <p14:creationId xmlns:p14="http://schemas.microsoft.com/office/powerpoint/2010/main" val="7625633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77500" lnSpcReduction="20000"/>
          </a:bodyPr>
          <a:lstStyle/>
          <a:p>
            <a:pPr marL="0" indent="0" algn="just">
              <a:buNone/>
            </a:pPr>
            <a:r>
              <a:rPr lang="uk-UA" dirty="0" smtClean="0">
                <a:solidFill>
                  <a:schemeClr val="tx1"/>
                </a:solidFill>
              </a:rPr>
              <a:t>3. Стиль пристосування. Він означає те, що ви дієте разом з іншою людиною, не намагаючись відстоювати власні інтереси. Ви можете використовувати цей підхід, коли результат справи дуже важливий для іншої людини і не дуже суттєвий для вас. Цей стиль корисний також в тих ситуаціях, в яких ви не можете отримати верх, оскільки інша людина має велику владу. Стиль пристосування нагадує стиль ухиляння однак основна відмінність в тому, що ви дієте разом з іншою людиною; ви берете участь в ситуації і погоджуєтесь робити те, чого хоче інший.</a:t>
            </a:r>
          </a:p>
          <a:p>
            <a:pPr marL="0" indent="0" algn="just">
              <a:buNone/>
            </a:pPr>
            <a:r>
              <a:rPr lang="uk-UA" dirty="0" smtClean="0">
                <a:solidFill>
                  <a:schemeClr val="tx1"/>
                </a:solidFill>
              </a:rPr>
              <a:t>Цей стиль використовується тоді, коли:</a:t>
            </a:r>
          </a:p>
          <a:p>
            <a:pPr marL="0" indent="0" algn="just">
              <a:buNone/>
            </a:pPr>
            <a:r>
              <a:rPr lang="uk-UA" dirty="0" smtClean="0">
                <a:solidFill>
                  <a:schemeClr val="tx1"/>
                </a:solidFill>
              </a:rPr>
              <a:t>- вас не дуже турбує те, що трапилось;</a:t>
            </a:r>
          </a:p>
          <a:p>
            <a:pPr marL="0" indent="0" algn="just">
              <a:buNone/>
            </a:pPr>
            <a:r>
              <a:rPr lang="uk-UA" dirty="0" smtClean="0">
                <a:solidFill>
                  <a:schemeClr val="tx1"/>
                </a:solidFill>
              </a:rPr>
              <a:t>- ви хочете зберігати добрі стосунки з іншими людьми;</a:t>
            </a:r>
          </a:p>
          <a:p>
            <a:pPr marL="0" indent="0" algn="just">
              <a:buNone/>
            </a:pPr>
            <a:r>
              <a:rPr lang="uk-UA" dirty="0" smtClean="0">
                <a:solidFill>
                  <a:schemeClr val="tx1"/>
                </a:solidFill>
              </a:rPr>
              <a:t>- ви розумієте, що правда не на вашому боці;</a:t>
            </a:r>
          </a:p>
          <a:p>
            <a:pPr marL="0" indent="0" algn="just">
              <a:buNone/>
            </a:pPr>
            <a:r>
              <a:rPr lang="uk-UA" dirty="0" smtClean="0">
                <a:solidFill>
                  <a:schemeClr val="tx1"/>
                </a:solidFill>
              </a:rPr>
              <a:t>- у вас мало влади і мало шансів на перемогу;</a:t>
            </a:r>
          </a:p>
          <a:p>
            <a:pPr marL="0" indent="0" algn="just">
              <a:buNone/>
            </a:pPr>
            <a:r>
              <a:rPr lang="uk-UA" dirty="0" smtClean="0">
                <a:solidFill>
                  <a:schemeClr val="tx1"/>
                </a:solidFill>
              </a:rPr>
              <a:t>- ви розумієте, що результат важливіший для іншої людини, ніж для вас.</a:t>
            </a:r>
          </a:p>
          <a:p>
            <a:pPr marL="0" indent="0" algn="just">
              <a:buNone/>
            </a:pPr>
            <a:r>
              <a:rPr lang="uk-UA" dirty="0" smtClean="0">
                <a:solidFill>
                  <a:schemeClr val="tx1"/>
                </a:solidFill>
              </a:rPr>
              <a:t>4. Стиль співпраці. Ви активно берете участь у вирішенні конфлікту і відстоюєте свої інтереси, але намагаєтесь при цьому співпрацювати з іншою людиною. Цей стиль потребує більш тривалої роботи порівняно з іншими, оскільки ви спочатку уточнюєте потреби, турботи і інтереси обох сторін, а потім їх обговорюєте. Цей стиль особливо ефективний, коли сторони мають різні приховані інтереси, задоволення яких підштовхує людей до співпраці. Для успішного використання цього стилю необхідно затратити певний час на пошук прихованих інтересів, для розроблення способу задоволення істинних бажань обох сторін. Якщо ви розумієте в чому причина конфлікту, то маєте можливість разом шукати нові альтернативи чи виробляти прийнятні компроміси.</a:t>
            </a:r>
            <a:endParaRPr lang="uk-UA" dirty="0">
              <a:solidFill>
                <a:schemeClr val="tx1"/>
              </a:solidFill>
            </a:endParaRPr>
          </a:p>
        </p:txBody>
      </p:sp>
    </p:spTree>
    <p:extLst>
      <p:ext uri="{BB962C8B-B14F-4D97-AF65-F5344CB8AC3E}">
        <p14:creationId xmlns:p14="http://schemas.microsoft.com/office/powerpoint/2010/main" val="762563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Autofit/>
          </a:bodyPr>
          <a:lstStyle/>
          <a:p>
            <a:pPr marL="0" indent="0" algn="ctr">
              <a:buNone/>
            </a:pPr>
            <a:r>
              <a:rPr lang="uk-UA" sz="2200" b="1" noProof="1" smtClean="0">
                <a:solidFill>
                  <a:srgbClr val="FFFF00"/>
                </a:solidFill>
              </a:rPr>
              <a:t>Поняття, характеристика конфлікту</a:t>
            </a:r>
          </a:p>
          <a:p>
            <a:pPr marL="0" indent="0" algn="just">
              <a:buNone/>
            </a:pPr>
            <a:endParaRPr lang="uk-UA" sz="2200" b="1" noProof="1" smtClean="0">
              <a:solidFill>
                <a:schemeClr val="tx1"/>
              </a:solidFill>
            </a:endParaRPr>
          </a:p>
          <a:p>
            <a:pPr marL="0" indent="0" algn="just">
              <a:buNone/>
            </a:pPr>
            <a:r>
              <a:rPr lang="uk-UA" sz="2200" noProof="1" smtClean="0">
                <a:solidFill>
                  <a:schemeClr val="tx1"/>
                </a:solidFill>
              </a:rPr>
              <a:t>Конфлікти як соціальне явище існували завжди, вони невід’ємна частина функціонування кожного колективу, суспільства.</a:t>
            </a:r>
          </a:p>
          <a:p>
            <a:pPr marL="0" indent="0" algn="just">
              <a:buNone/>
            </a:pPr>
            <a:r>
              <a:rPr lang="uk-UA" sz="2200" noProof="1" smtClean="0">
                <a:solidFill>
                  <a:schemeClr val="tx1"/>
                </a:solidFill>
              </a:rPr>
              <a:t>Конфлікт (лат. сonfliktus) означає зіткнення сторін, думок, інтересів, сил, це природна властивість особи, колективу, суспільства. Конфлікти – це нормальне і природне явище, пов’язане з ростом невизначеності і збільшенням різноманітності суспільних форм діяльності, що зумовлює необхідність оволодіння цивілізованими методами їх розв’язання.</a:t>
            </a:r>
          </a:p>
          <a:p>
            <a:pPr marL="0" indent="0" algn="just">
              <a:buNone/>
            </a:pPr>
            <a:r>
              <a:rPr lang="uk-UA" sz="2200" noProof="1" smtClean="0">
                <a:solidFill>
                  <a:schemeClr val="tx1"/>
                </a:solidFill>
              </a:rPr>
              <a:t>Оскільки конфлікт – вічний і постійний супутник життя як окремих людей, так і різних їх груп і суспільства в цілому, це примусило науковців, соціологів і практиків виробити певні методи регулювання цього явища.</a:t>
            </a:r>
          </a:p>
          <a:p>
            <a:pPr marL="0" indent="0" algn="just">
              <a:buNone/>
            </a:pPr>
            <a:r>
              <a:rPr lang="uk-UA" sz="2200" noProof="1" smtClean="0">
                <a:solidFill>
                  <a:schemeClr val="tx1"/>
                </a:solidFill>
              </a:rPr>
              <a:t>Загальна концепція соціального конфлікту почала складатися в кінці ХІХ – на початку ХХ ст., хоч погляди на природу і роль конфліктів у житті суспільства у різних соціологів досить помітно різнилися.</a:t>
            </a:r>
            <a:endParaRPr lang="uk-UA" sz="2200" noProof="1">
              <a:solidFill>
                <a:schemeClr val="tx1"/>
              </a:solidFill>
            </a:endParaRPr>
          </a:p>
        </p:txBody>
      </p:sp>
    </p:spTree>
    <p:extLst>
      <p:ext uri="{BB962C8B-B14F-4D97-AF65-F5344CB8AC3E}">
        <p14:creationId xmlns:p14="http://schemas.microsoft.com/office/powerpoint/2010/main" val="8150085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rmAutofit fontScale="92500" lnSpcReduction="10000"/>
          </a:bodyPr>
          <a:lstStyle/>
          <a:p>
            <a:pPr marL="0" indent="0" algn="just">
              <a:buNone/>
            </a:pPr>
            <a:r>
              <a:rPr lang="uk-UA" dirty="0" smtClean="0">
                <a:solidFill>
                  <a:schemeClr val="tx1"/>
                </a:solidFill>
              </a:rPr>
              <a:t>Такий підхід рекомендується використовувати в таких ситуаціях:</a:t>
            </a:r>
          </a:p>
          <a:p>
            <a:pPr marL="0" indent="0" algn="just">
              <a:buNone/>
            </a:pPr>
            <a:r>
              <a:rPr lang="uk-UA" dirty="0" smtClean="0">
                <a:solidFill>
                  <a:schemeClr val="tx1"/>
                </a:solidFill>
              </a:rPr>
              <a:t>- вирішення проблеми важливо для обох сторін, і ніхто не хоче повністю від нього ухилятись;</a:t>
            </a:r>
          </a:p>
          <a:p>
            <a:pPr marL="0" indent="0" algn="just">
              <a:buNone/>
            </a:pPr>
            <a:r>
              <a:rPr lang="uk-UA" dirty="0" smtClean="0">
                <a:solidFill>
                  <a:schemeClr val="tx1"/>
                </a:solidFill>
              </a:rPr>
              <a:t>- у вас тісні, довготривалі і взаємозалежні стосунки з іншою стороною;</a:t>
            </a:r>
          </a:p>
          <a:p>
            <a:pPr marL="0" indent="0" algn="just">
              <a:buNone/>
            </a:pPr>
            <a:r>
              <a:rPr lang="uk-UA" dirty="0" smtClean="0">
                <a:solidFill>
                  <a:schemeClr val="tx1"/>
                </a:solidFill>
              </a:rPr>
              <a:t>- у вас є час попрацювати над проблемою;</a:t>
            </a:r>
          </a:p>
          <a:p>
            <a:pPr marL="0" indent="0" algn="just">
              <a:buNone/>
            </a:pPr>
            <a:r>
              <a:rPr lang="uk-UA" dirty="0" smtClean="0">
                <a:solidFill>
                  <a:schemeClr val="tx1"/>
                </a:solidFill>
              </a:rPr>
              <a:t>- ви і інша людина обізнані з проблемою, і бажання обох сторін відомі.</a:t>
            </a:r>
          </a:p>
          <a:p>
            <a:pPr marL="0" indent="0" algn="just">
              <a:buNone/>
            </a:pPr>
            <a:r>
              <a:rPr lang="uk-UA" dirty="0" smtClean="0">
                <a:solidFill>
                  <a:schemeClr val="tx1"/>
                </a:solidFill>
              </a:rPr>
              <a:t>5. Стиль компромісу. Ви небагато поступаєтесь своїми інтересами, щоб задовольнити їх частково, інша сторона робить те ж саме. Ви робите це, взаємно поступаючись і зважуючи все для вироблення компромісного рішення, яке б влаштувало вас обох. Стиль компромісу найефективніший в тих випадках, коли ви та інша людина хочете одного і того ж, але знаєте, що одночасно для вас це не можливо.</a:t>
            </a:r>
          </a:p>
          <a:p>
            <a:pPr marL="0" indent="0" algn="just">
              <a:buNone/>
            </a:pPr>
            <a:r>
              <a:rPr lang="uk-UA" dirty="0" smtClean="0">
                <a:solidFill>
                  <a:schemeClr val="tx1"/>
                </a:solidFill>
              </a:rPr>
              <a:t>Типові випадки, коли стиль компромісу найефективніший:</a:t>
            </a:r>
          </a:p>
          <a:p>
            <a:pPr marL="0" indent="0" algn="just">
              <a:buNone/>
            </a:pPr>
            <a:r>
              <a:rPr lang="uk-UA" dirty="0" smtClean="0">
                <a:solidFill>
                  <a:schemeClr val="tx1"/>
                </a:solidFill>
              </a:rPr>
              <a:t>- обидві сторони мають однакову владу і мають </a:t>
            </a:r>
            <a:r>
              <a:rPr lang="uk-UA" dirty="0" err="1" smtClean="0">
                <a:solidFill>
                  <a:schemeClr val="tx1"/>
                </a:solidFill>
              </a:rPr>
              <a:t>взаємовиключені</a:t>
            </a:r>
            <a:r>
              <a:rPr lang="uk-UA" dirty="0" smtClean="0">
                <a:solidFill>
                  <a:schemeClr val="tx1"/>
                </a:solidFill>
              </a:rPr>
              <a:t> інтереси;</a:t>
            </a:r>
          </a:p>
          <a:p>
            <a:pPr marL="0" indent="0" algn="just">
              <a:buNone/>
            </a:pPr>
            <a:r>
              <a:rPr lang="uk-UA" dirty="0" smtClean="0">
                <a:solidFill>
                  <a:schemeClr val="tx1"/>
                </a:solidFill>
              </a:rPr>
              <a:t>- вас може влаштувати тимчасове рішення;</a:t>
            </a:r>
          </a:p>
          <a:p>
            <a:pPr marL="0" indent="0" algn="just">
              <a:buNone/>
            </a:pPr>
            <a:r>
              <a:rPr lang="uk-UA" dirty="0" smtClean="0">
                <a:solidFill>
                  <a:schemeClr val="tx1"/>
                </a:solidFill>
              </a:rPr>
              <a:t>- інші підходи до вирішення проблеми виявились неефективними.</a:t>
            </a:r>
            <a:endParaRPr lang="uk-UA" dirty="0">
              <a:solidFill>
                <a:schemeClr val="tx1"/>
              </a:solidFill>
            </a:endParaRPr>
          </a:p>
        </p:txBody>
      </p:sp>
    </p:spTree>
    <p:extLst>
      <p:ext uri="{BB962C8B-B14F-4D97-AF65-F5344CB8AC3E}">
        <p14:creationId xmlns:p14="http://schemas.microsoft.com/office/powerpoint/2010/main" val="7625633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88758"/>
            <a:ext cx="8640960" cy="6308594"/>
          </a:xfrm>
        </p:spPr>
        <p:txBody>
          <a:bodyPr>
            <a:normAutofit fontScale="85000" lnSpcReduction="10000"/>
          </a:bodyPr>
          <a:lstStyle/>
          <a:p>
            <a:pPr marL="0" indent="0" algn="just">
              <a:buNone/>
            </a:pPr>
            <a:r>
              <a:rPr lang="uk-UA" dirty="0" smtClean="0">
                <a:solidFill>
                  <a:schemeClr val="tx1"/>
                </a:solidFill>
              </a:rPr>
              <a:t>За визначенням Міжнародної організації праці (МОП), основоположним принципом свободи об'єднання і права на ведення колективних переговорів є втілення людської гідності. В Преамбулі до Статуту МОП, ухваленого в 1919 р., стверджується, що загальний і міцний мир може бути встановлений лише на основі соціальної справедливості. Це твердження і досі звучить як ніколи доречно і залишається ідеологічним фундаментом МОП. Поважання цього принципу відіграє важливу роль у забезпеченні збалансованого економічного розвитку, оскільки дозволяє заінтересованим особам вільно і на рівних умовах вимагати своєї справедливої частки у багатстві, створенню якого вони сприяли, а також дає їм можливість повністю реалізувати свій людський потенціал.</a:t>
            </a:r>
          </a:p>
          <a:p>
            <a:pPr marL="0" indent="0" algn="just">
              <a:buNone/>
            </a:pPr>
            <a:r>
              <a:rPr lang="uk-UA" dirty="0" smtClean="0">
                <a:solidFill>
                  <a:schemeClr val="tx1"/>
                </a:solidFill>
              </a:rPr>
              <a:t>Генеральна конференція Міжнародної організації праці 8 червня 1949 р. ухвалила Конвенцію 1949 року про право на організацію і ведення колективних переговорів, на основі якої були розроблені і прийняті 29 червня 1951 р. Рекомендації щодо колективних договорів з деталізацією процедури ведення, зобов’язань сторін, контролю за виконанням. 6 червня 1951 р. конференцією були ухвалені Рекомендації 1951 року щодо добровільного примирення та арбітражу з метою відвернення та вирішення трудових конфліктів між роботодавцями і працівниками.</a:t>
            </a:r>
          </a:p>
          <a:p>
            <a:pPr marL="0" indent="0" algn="just">
              <a:buNone/>
            </a:pPr>
            <a:r>
              <a:rPr lang="uk-UA" dirty="0" smtClean="0">
                <a:solidFill>
                  <a:schemeClr val="tx1"/>
                </a:solidFill>
              </a:rPr>
              <a:t>Найефективніший процес ведення переговорів виявляє можливості для довго- і короткострокових компромісів, домовленості, або втрачені при відсутності останньої.</a:t>
            </a:r>
            <a:endParaRPr lang="uk-UA" dirty="0">
              <a:solidFill>
                <a:schemeClr val="tx1"/>
              </a:solidFill>
            </a:endParaRPr>
          </a:p>
        </p:txBody>
      </p:sp>
    </p:spTree>
    <p:extLst>
      <p:ext uri="{BB962C8B-B14F-4D97-AF65-F5344CB8AC3E}">
        <p14:creationId xmlns:p14="http://schemas.microsoft.com/office/powerpoint/2010/main" val="7625633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85000" lnSpcReduction="20000"/>
          </a:bodyPr>
          <a:lstStyle/>
          <a:p>
            <a:pPr marL="0" indent="0" algn="just">
              <a:buNone/>
            </a:pPr>
            <a:r>
              <a:rPr lang="uk-UA" dirty="0" smtClean="0">
                <a:solidFill>
                  <a:schemeClr val="tx1"/>
                </a:solidFill>
              </a:rPr>
              <a:t>Стратегія ведення переговорів передбачає два варіанти: а) розв’язання конфлікту самими учасниками, б) втручання третьої сторони (посередника), особливо у випадках крайнього загострення відносин. Посередник часто відіграє досить позитивну роль, оскільки він при цьому хоч на деякий час намагається примирити конфліктуючі сторони. Важливе значення має і кількість учасників переговорів, тому що їх збільшення помітно ускладнює сам процес переговорів і їх результат.</a:t>
            </a:r>
          </a:p>
          <a:p>
            <a:pPr marL="0" indent="0" algn="just">
              <a:buNone/>
            </a:pPr>
            <a:r>
              <a:rPr lang="uk-UA" dirty="0" smtClean="0">
                <a:solidFill>
                  <a:schemeClr val="tx1"/>
                </a:solidFill>
              </a:rPr>
              <a:t>Взагалі людство нагромадило великий досвід ведення переговорів. Спеціалістами розроблена певна лінія поведінки, яка протидіє загостренню конфлікту.</a:t>
            </a:r>
          </a:p>
          <a:p>
            <a:pPr marL="0" indent="0" algn="just">
              <a:buNone/>
            </a:pPr>
            <a:r>
              <a:rPr lang="uk-UA" dirty="0" smtClean="0">
                <a:solidFill>
                  <a:schemeClr val="tx1"/>
                </a:solidFill>
              </a:rPr>
              <a:t>Це досить прості правила:</a:t>
            </a:r>
          </a:p>
          <a:p>
            <a:pPr marL="0" indent="0" algn="just">
              <a:buNone/>
            </a:pPr>
            <a:r>
              <a:rPr lang="uk-UA" dirty="0" smtClean="0">
                <a:solidFill>
                  <a:schemeClr val="tx1"/>
                </a:solidFill>
              </a:rPr>
              <a:t>- поважати один одного;</a:t>
            </a:r>
          </a:p>
          <a:p>
            <a:pPr marL="0" indent="0" algn="just">
              <a:buNone/>
            </a:pPr>
            <a:r>
              <a:rPr lang="uk-UA" dirty="0" smtClean="0">
                <a:solidFill>
                  <a:schemeClr val="tx1"/>
                </a:solidFill>
              </a:rPr>
              <a:t>- вислухати партнера, не перебиваючи;</a:t>
            </a:r>
          </a:p>
          <a:p>
            <a:pPr marL="0" indent="0" algn="just">
              <a:buNone/>
            </a:pPr>
            <a:r>
              <a:rPr lang="uk-UA" dirty="0" smtClean="0">
                <a:solidFill>
                  <a:schemeClr val="tx1"/>
                </a:solidFill>
              </a:rPr>
              <a:t>- намагатись зрозуміти погляди партнера;</a:t>
            </a:r>
          </a:p>
          <a:p>
            <a:pPr marL="0" indent="0" algn="just">
              <a:buNone/>
            </a:pPr>
            <a:r>
              <a:rPr lang="uk-UA" dirty="0" smtClean="0">
                <a:solidFill>
                  <a:schemeClr val="tx1"/>
                </a:solidFill>
              </a:rPr>
              <a:t>- вияснити, як партнер сприймає конфлікт;</a:t>
            </a:r>
          </a:p>
          <a:p>
            <a:pPr marL="0" indent="0" algn="just">
              <a:buNone/>
            </a:pPr>
            <a:r>
              <a:rPr lang="uk-UA" dirty="0" smtClean="0">
                <a:solidFill>
                  <a:schemeClr val="tx1"/>
                </a:solidFill>
              </a:rPr>
              <a:t>- чітко сформулювати предмет обговорення;</a:t>
            </a:r>
          </a:p>
          <a:p>
            <a:pPr marL="0" indent="0" algn="just">
              <a:buNone/>
            </a:pPr>
            <a:r>
              <a:rPr lang="uk-UA" dirty="0" smtClean="0">
                <a:solidFill>
                  <a:schemeClr val="tx1"/>
                </a:solidFill>
              </a:rPr>
              <a:t>- констатувати спільні погляди;</a:t>
            </a:r>
          </a:p>
          <a:p>
            <a:pPr algn="just">
              <a:buFontTx/>
              <a:buChar char="-"/>
            </a:pPr>
            <a:r>
              <a:rPr lang="uk-UA" dirty="0" smtClean="0">
                <a:solidFill>
                  <a:schemeClr val="tx1"/>
                </a:solidFill>
              </a:rPr>
              <a:t>спокійно вияснити, що заважає порозумінню;</a:t>
            </a:r>
          </a:p>
          <a:p>
            <a:pPr marL="0" indent="0">
              <a:buNone/>
            </a:pPr>
            <a:r>
              <a:rPr lang="uk-UA" dirty="0" smtClean="0">
                <a:solidFill>
                  <a:schemeClr val="tx1"/>
                </a:solidFill>
              </a:rPr>
              <a:t>- після цього знову окреслити зміст конфлікту;</a:t>
            </a:r>
          </a:p>
          <a:p>
            <a:pPr marL="0" indent="0">
              <a:buNone/>
            </a:pPr>
            <a:r>
              <a:rPr lang="uk-UA" dirty="0" smtClean="0">
                <a:solidFill>
                  <a:schemeClr val="tx1"/>
                </a:solidFill>
              </a:rPr>
              <a:t>- шукати спільне рішення;</a:t>
            </a:r>
          </a:p>
          <a:p>
            <a:pPr marL="0" indent="0">
              <a:buNone/>
            </a:pPr>
            <a:r>
              <a:rPr lang="uk-UA" dirty="0" smtClean="0">
                <a:solidFill>
                  <a:schemeClr val="tx1"/>
                </a:solidFill>
              </a:rPr>
              <a:t>- прийняти спільне „комюніке ”, відзначивши пункти, в яких дійшли</a:t>
            </a:r>
          </a:p>
          <a:p>
            <a:pPr marL="0" indent="0">
              <a:buNone/>
            </a:pPr>
            <a:r>
              <a:rPr lang="uk-UA" dirty="0" smtClean="0">
                <a:solidFill>
                  <a:schemeClr val="tx1"/>
                </a:solidFill>
              </a:rPr>
              <a:t>- згоди, і пункти, в яких залишилась розбіжність.</a:t>
            </a:r>
            <a:endParaRPr lang="uk-UA" dirty="0">
              <a:solidFill>
                <a:schemeClr val="tx1"/>
              </a:solidFill>
            </a:endParaRPr>
          </a:p>
        </p:txBody>
      </p:sp>
    </p:spTree>
    <p:extLst>
      <p:ext uri="{BB962C8B-B14F-4D97-AF65-F5344CB8AC3E}">
        <p14:creationId xmlns:p14="http://schemas.microsoft.com/office/powerpoint/2010/main" val="7625633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a:bodyPr>
          <a:lstStyle/>
          <a:p>
            <a:pPr marL="0" indent="0" algn="just">
              <a:buNone/>
            </a:pPr>
            <a:r>
              <a:rPr lang="uk-UA" sz="2200" dirty="0" smtClean="0">
                <a:solidFill>
                  <a:schemeClr val="tx1"/>
                </a:solidFill>
              </a:rPr>
              <a:t>З метою аналізу основних причин трудових конфліктів у нових умовах господарювання, виявлення причин ускладнення соціально-трудових відносин та розробки пропозицій щодо врегулювання конфліктів Указом Президента від 17 листопада 1998 р. № 1258/98 затверджено Закон України „Про порядок вирішення колективних трудових спорів (конфліктів)” та Положення про Національну службу посередництва і примирення (НСПП). Стосовно більшості оперативних інформацій цієї служби Кабінетом Міністрів України були дані конкретні доручення.</a:t>
            </a:r>
            <a:endParaRPr lang="uk-UA" sz="2200" dirty="0">
              <a:solidFill>
                <a:schemeClr val="tx1"/>
              </a:solidFill>
            </a:endParaRPr>
          </a:p>
        </p:txBody>
      </p:sp>
    </p:spTree>
    <p:extLst>
      <p:ext uri="{BB962C8B-B14F-4D97-AF65-F5344CB8AC3E}">
        <p14:creationId xmlns:p14="http://schemas.microsoft.com/office/powerpoint/2010/main" val="42052811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564904"/>
            <a:ext cx="8229600" cy="1143000"/>
          </a:xfrm>
        </p:spPr>
        <p:txBody>
          <a:bodyPr/>
          <a:lstStyle/>
          <a:p>
            <a:pPr algn="ctr"/>
            <a:r>
              <a:rPr lang="uk-UA" dirty="0" smtClean="0">
                <a:solidFill>
                  <a:srgbClr val="FFFF00"/>
                </a:solidFill>
              </a:rPr>
              <a:t>Дякую за увагу!</a:t>
            </a:r>
            <a:endParaRPr lang="uk-UA" dirty="0">
              <a:solidFill>
                <a:srgbClr val="FFFF00"/>
              </a:solidFill>
            </a:endParaRPr>
          </a:p>
        </p:txBody>
      </p:sp>
    </p:spTree>
    <p:extLst>
      <p:ext uri="{BB962C8B-B14F-4D97-AF65-F5344CB8AC3E}">
        <p14:creationId xmlns:p14="http://schemas.microsoft.com/office/powerpoint/2010/main" val="35322274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rmAutofit fontScale="92500"/>
          </a:bodyPr>
          <a:lstStyle/>
          <a:p>
            <a:pPr marL="0" indent="0" algn="just">
              <a:buNone/>
            </a:pPr>
            <a:r>
              <a:rPr lang="uk-UA" noProof="1" smtClean="0">
                <a:solidFill>
                  <a:schemeClr val="tx1"/>
                </a:solidFill>
              </a:rPr>
              <a:t>Вперше конфлікт був проаналізований Адамом Смітом. На його думку</a:t>
            </a:r>
            <a:r>
              <a:rPr lang="uk-UA" noProof="1" smtClean="0">
                <a:solidFill>
                  <a:schemeClr val="tx1"/>
                </a:solidFill>
              </a:rPr>
              <a:t>, </a:t>
            </a:r>
            <a:r>
              <a:rPr lang="uk-UA" noProof="1" smtClean="0">
                <a:solidFill>
                  <a:schemeClr val="tx1"/>
                </a:solidFill>
              </a:rPr>
              <a:t>в основі </a:t>
            </a:r>
            <a:r>
              <a:rPr lang="uk-UA" noProof="1" smtClean="0">
                <a:solidFill>
                  <a:schemeClr val="tx1"/>
                </a:solidFill>
              </a:rPr>
              <a:t>конфлікту лежить поділ суспільства на класи </a:t>
            </a:r>
            <a:r>
              <a:rPr lang="uk-UA" noProof="1" smtClean="0">
                <a:solidFill>
                  <a:schemeClr val="tx1"/>
                </a:solidFill>
              </a:rPr>
              <a:t>та </a:t>
            </a:r>
            <a:r>
              <a:rPr lang="uk-UA" noProof="1" smtClean="0">
                <a:solidFill>
                  <a:schemeClr val="tx1"/>
                </a:solidFill>
              </a:rPr>
              <a:t>економічне суперництво</a:t>
            </a:r>
            <a:r>
              <a:rPr lang="uk-UA" noProof="1" smtClean="0">
                <a:solidFill>
                  <a:schemeClr val="tx1"/>
                </a:solidFill>
              </a:rPr>
              <a:t>.</a:t>
            </a:r>
          </a:p>
          <a:p>
            <a:pPr marL="0" indent="0" algn="just">
              <a:buNone/>
            </a:pPr>
            <a:r>
              <a:rPr lang="uk-UA" noProof="1" smtClean="0">
                <a:solidFill>
                  <a:schemeClr val="tx1"/>
                </a:solidFill>
              </a:rPr>
              <a:t>Надалі в теорії конфлікту найбільшого поширення набули концепції </a:t>
            </a:r>
            <a:r>
              <a:rPr lang="uk-UA" noProof="1" smtClean="0">
                <a:solidFill>
                  <a:schemeClr val="tx1"/>
                </a:solidFill>
              </a:rPr>
              <a:t>Л</a:t>
            </a:r>
            <a:r>
              <a:rPr lang="uk-UA" noProof="1" smtClean="0">
                <a:solidFill>
                  <a:schemeClr val="tx1"/>
                </a:solidFill>
              </a:rPr>
              <a:t>. Козера </a:t>
            </a:r>
            <a:r>
              <a:rPr lang="uk-UA" noProof="1" smtClean="0">
                <a:solidFill>
                  <a:schemeClr val="tx1"/>
                </a:solidFill>
              </a:rPr>
              <a:t>(США), Р.Дарендорфа (Німеччина), К. Боулдінга (США) та ін.</a:t>
            </a:r>
          </a:p>
          <a:p>
            <a:pPr marL="0" indent="0" algn="just">
              <a:buNone/>
            </a:pPr>
            <a:r>
              <a:rPr lang="uk-UA" noProof="1" smtClean="0">
                <a:solidFill>
                  <a:schemeClr val="tx1"/>
                </a:solidFill>
              </a:rPr>
              <a:t>Л. Козер під конфліктом розуміє ,,боротьбу за цінності і претензії </a:t>
            </a:r>
            <a:r>
              <a:rPr lang="uk-UA" noProof="1" smtClean="0">
                <a:solidFill>
                  <a:schemeClr val="tx1"/>
                </a:solidFill>
              </a:rPr>
              <a:t>на </a:t>
            </a:r>
            <a:r>
              <a:rPr lang="uk-UA" noProof="1" smtClean="0">
                <a:solidFill>
                  <a:schemeClr val="tx1"/>
                </a:solidFill>
              </a:rPr>
              <a:t>певний статус</a:t>
            </a:r>
            <a:r>
              <a:rPr lang="uk-UA" noProof="1" smtClean="0">
                <a:solidFill>
                  <a:schemeClr val="tx1"/>
                </a:solidFill>
              </a:rPr>
              <a:t>, владу, ресурси, боротьбу, в якій метою суперників є </a:t>
            </a:r>
            <a:r>
              <a:rPr lang="uk-UA" noProof="1" smtClean="0">
                <a:solidFill>
                  <a:schemeClr val="tx1"/>
                </a:solidFill>
              </a:rPr>
              <a:t>нейтралізація </a:t>
            </a:r>
            <a:r>
              <a:rPr lang="uk-UA" noProof="1" smtClean="0">
                <a:solidFill>
                  <a:schemeClr val="tx1"/>
                </a:solidFill>
              </a:rPr>
              <a:t>або знищення </a:t>
            </a:r>
            <a:r>
              <a:rPr lang="uk-UA" noProof="1" smtClean="0">
                <a:solidFill>
                  <a:schemeClr val="tx1"/>
                </a:solidFill>
              </a:rPr>
              <a:t>противника”. Згідно з Дарендорфом, для </a:t>
            </a:r>
            <a:r>
              <a:rPr lang="uk-UA" noProof="1" smtClean="0">
                <a:solidFill>
                  <a:schemeClr val="tx1"/>
                </a:solidFill>
              </a:rPr>
              <a:t>суспільства </a:t>
            </a:r>
            <a:r>
              <a:rPr lang="uk-UA" noProof="1" smtClean="0">
                <a:solidFill>
                  <a:schemeClr val="tx1"/>
                </a:solidFill>
              </a:rPr>
              <a:t>характерна нерівність </a:t>
            </a:r>
            <a:r>
              <a:rPr lang="uk-UA" noProof="1" smtClean="0">
                <a:solidFill>
                  <a:schemeClr val="tx1"/>
                </a:solidFill>
              </a:rPr>
              <a:t>соціальних позицій, які займають люди стосовно розподілу влади</a:t>
            </a:r>
            <a:r>
              <a:rPr lang="uk-UA" noProof="1" smtClean="0">
                <a:solidFill>
                  <a:schemeClr val="tx1"/>
                </a:solidFill>
              </a:rPr>
              <a:t>, </a:t>
            </a:r>
            <a:r>
              <a:rPr lang="uk-UA" noProof="1" smtClean="0">
                <a:solidFill>
                  <a:schemeClr val="tx1"/>
                </a:solidFill>
              </a:rPr>
              <a:t>а звідси </a:t>
            </a:r>
            <a:r>
              <a:rPr lang="uk-UA" noProof="1" smtClean="0">
                <a:solidFill>
                  <a:schemeClr val="tx1"/>
                </a:solidFill>
              </a:rPr>
              <a:t>випливають відмінності їх інтересів, що викликає антагонізм і </a:t>
            </a:r>
            <a:r>
              <a:rPr lang="uk-UA" noProof="1" smtClean="0">
                <a:solidFill>
                  <a:schemeClr val="tx1"/>
                </a:solidFill>
              </a:rPr>
              <a:t>як </a:t>
            </a:r>
            <a:r>
              <a:rPr lang="uk-UA" noProof="1" smtClean="0">
                <a:solidFill>
                  <a:schemeClr val="tx1"/>
                </a:solidFill>
              </a:rPr>
              <a:t>результат цього </a:t>
            </a:r>
            <a:r>
              <a:rPr lang="uk-UA" noProof="1" smtClean="0">
                <a:solidFill>
                  <a:schemeClr val="tx1"/>
                </a:solidFill>
              </a:rPr>
              <a:t>– структурні зміни самого суспільства. І хоч </a:t>
            </a:r>
            <a:r>
              <a:rPr lang="uk-UA" noProof="1" smtClean="0">
                <a:solidFill>
                  <a:schemeClr val="tx1"/>
                </a:solidFill>
              </a:rPr>
              <a:t>суспільний </a:t>
            </a:r>
            <a:r>
              <a:rPr lang="uk-UA" noProof="1" smtClean="0">
                <a:solidFill>
                  <a:schemeClr val="tx1"/>
                </a:solidFill>
              </a:rPr>
              <a:t>розвиток об’єктивно </a:t>
            </a:r>
            <a:r>
              <a:rPr lang="uk-UA" noProof="1" smtClean="0">
                <a:solidFill>
                  <a:schemeClr val="tx1"/>
                </a:solidFill>
              </a:rPr>
              <a:t>породжує причини суспільних конфліктів, саме </a:t>
            </a:r>
            <a:r>
              <a:rPr lang="uk-UA" noProof="1" smtClean="0">
                <a:solidFill>
                  <a:schemeClr val="tx1"/>
                </a:solidFill>
              </a:rPr>
              <a:t>суспільство </a:t>
            </a:r>
            <a:r>
              <a:rPr lang="uk-UA" noProof="1" smtClean="0">
                <a:solidFill>
                  <a:schemeClr val="tx1"/>
                </a:solidFill>
              </a:rPr>
              <a:t>може впливати </a:t>
            </a:r>
            <a:r>
              <a:rPr lang="uk-UA" noProof="1" smtClean="0">
                <a:solidFill>
                  <a:schemeClr val="tx1"/>
                </a:solidFill>
              </a:rPr>
              <a:t>на його хід. ,,Той, хто вміє справлятися </a:t>
            </a:r>
            <a:r>
              <a:rPr lang="uk-UA" noProof="1" smtClean="0">
                <a:solidFill>
                  <a:schemeClr val="tx1"/>
                </a:solidFill>
              </a:rPr>
              <a:t>з </a:t>
            </a:r>
            <a:r>
              <a:rPr lang="uk-UA" noProof="1" smtClean="0">
                <a:solidFill>
                  <a:schemeClr val="tx1"/>
                </a:solidFill>
              </a:rPr>
              <a:t>конфліктами шляхом їх визнання </a:t>
            </a:r>
            <a:r>
              <a:rPr lang="uk-UA" noProof="1" smtClean="0">
                <a:solidFill>
                  <a:schemeClr val="tx1"/>
                </a:solidFill>
              </a:rPr>
              <a:t>і регулювання, бере під свій контроль ритм історії, хто </a:t>
            </a:r>
            <a:r>
              <a:rPr lang="uk-UA" noProof="1" smtClean="0">
                <a:solidFill>
                  <a:schemeClr val="tx1"/>
                </a:solidFill>
              </a:rPr>
              <a:t>не </a:t>
            </a:r>
            <a:r>
              <a:rPr lang="uk-UA" noProof="1" smtClean="0">
                <a:solidFill>
                  <a:schemeClr val="tx1"/>
                </a:solidFill>
              </a:rPr>
              <a:t>використовує такої </a:t>
            </a:r>
            <a:r>
              <a:rPr lang="uk-UA" noProof="1" smtClean="0">
                <a:solidFill>
                  <a:schemeClr val="tx1"/>
                </a:solidFill>
              </a:rPr>
              <a:t>можливості, отримує цей ритм собі в противники”.</a:t>
            </a:r>
            <a:endParaRPr lang="uk-UA" noProof="1">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rmAutofit fontScale="92500" lnSpcReduction="10000"/>
          </a:bodyPr>
          <a:lstStyle/>
          <a:p>
            <a:pPr marL="0" indent="0" algn="just">
              <a:buNone/>
            </a:pPr>
            <a:r>
              <a:rPr lang="uk-UA" dirty="0" smtClean="0">
                <a:solidFill>
                  <a:schemeClr val="tx1"/>
                </a:solidFill>
              </a:rPr>
              <a:t>Серед концепцій найбільшого поширення набула ,,загальна теорія конфлікту” </a:t>
            </a:r>
            <a:r>
              <a:rPr lang="uk-UA" dirty="0" err="1" smtClean="0">
                <a:solidFill>
                  <a:schemeClr val="tx1"/>
                </a:solidFill>
              </a:rPr>
              <a:t>Кеннета</a:t>
            </a:r>
            <a:r>
              <a:rPr lang="uk-UA" dirty="0" smtClean="0">
                <a:solidFill>
                  <a:schemeClr val="tx1"/>
                </a:solidFill>
              </a:rPr>
              <a:t> </a:t>
            </a:r>
            <a:r>
              <a:rPr lang="uk-UA" dirty="0" err="1" smtClean="0">
                <a:solidFill>
                  <a:schemeClr val="tx1"/>
                </a:solidFill>
              </a:rPr>
              <a:t>Боулдінга</a:t>
            </a:r>
            <a:r>
              <a:rPr lang="uk-UA" dirty="0" smtClean="0">
                <a:solidFill>
                  <a:schemeClr val="tx1"/>
                </a:solidFill>
              </a:rPr>
              <a:t>. На його думку, всі конфлікти мають спільні елементи і спільні моделі розвитку, вивчення тих і інших дає можливість розглядати феномен конфлікту в будь-якому його прояві, що дозволить суспільним силам їх контролювати, управляти ними, прогнозувати їх наслідки. Об'єктивно функцією конфлікту є розв'язання протиріч.</a:t>
            </a:r>
          </a:p>
          <a:p>
            <a:pPr marL="0" indent="0" algn="just">
              <a:buNone/>
            </a:pPr>
            <a:r>
              <a:rPr lang="uk-UA" dirty="0" smtClean="0">
                <a:solidFill>
                  <a:schemeClr val="tx1"/>
                </a:solidFill>
              </a:rPr>
              <a:t>Конфлікт – це особливий емоційний стан, коли в діях і поведінці конфліктуючих сторін переважають негативні емоції. Цим він відрізняється від соціальної взаємодії. Конфлікти між індивідами засновані насамперед на емоціях і особистій неприязні. </a:t>
            </a:r>
            <a:r>
              <a:rPr lang="uk-UA" dirty="0" err="1" smtClean="0">
                <a:solidFill>
                  <a:schemeClr val="tx1"/>
                </a:solidFill>
              </a:rPr>
              <a:t>Міжгрупові</a:t>
            </a:r>
            <a:r>
              <a:rPr lang="uk-UA" dirty="0" smtClean="0">
                <a:solidFill>
                  <a:schemeClr val="tx1"/>
                </a:solidFill>
              </a:rPr>
              <a:t>, як правило, безликі, хоч і можливі спалахи особистої неприязні.</a:t>
            </a:r>
          </a:p>
          <a:p>
            <a:pPr marL="0" indent="0" algn="just">
              <a:buNone/>
            </a:pPr>
            <a:r>
              <a:rPr lang="uk-UA" dirty="0" smtClean="0">
                <a:solidFill>
                  <a:schemeClr val="tx1"/>
                </a:solidFill>
              </a:rPr>
              <a:t>Під соціальним конфліктом розуміють види боротьби між соціальними індивідами, мета яких – досягнення (або збереження) економічної позиції, влади чи інших цінностей, які користуються суспільним визнанням з метою підпорядкування, нейтралізації або усунення дійсного (чи уявного) супротивника. Конфлікт розвивається через конфронтацію приватних і суспільних потреб.</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264696"/>
          </a:xfrm>
        </p:spPr>
        <p:txBody>
          <a:bodyPr>
            <a:normAutofit fontScale="85000" lnSpcReduction="10000"/>
          </a:bodyPr>
          <a:lstStyle/>
          <a:p>
            <a:pPr marL="0" indent="0" algn="just">
              <a:buNone/>
            </a:pPr>
            <a:r>
              <a:rPr lang="uk-UA" dirty="0" smtClean="0">
                <a:solidFill>
                  <a:schemeClr val="tx1"/>
                </a:solidFill>
              </a:rPr>
              <a:t>При цьому конфлікт потрібно відрізняти від інших форм конфронтації, які можуть</a:t>
            </a:r>
          </a:p>
          <a:p>
            <a:pPr marL="0" indent="0" algn="just">
              <a:buNone/>
            </a:pPr>
            <a:r>
              <a:rPr lang="uk-UA" dirty="0" smtClean="0">
                <a:solidFill>
                  <a:schemeClr val="tx1"/>
                </a:solidFill>
              </a:rPr>
              <a:t>бути наслідком:</a:t>
            </a:r>
          </a:p>
          <a:p>
            <a:pPr marL="0" indent="0" algn="just">
              <a:buNone/>
            </a:pPr>
            <a:r>
              <a:rPr lang="uk-UA" dirty="0" smtClean="0">
                <a:solidFill>
                  <a:schemeClr val="tx1"/>
                </a:solidFill>
              </a:rPr>
              <a:t>• відсутності згоди (наприклад, між учасниками дискусії);</a:t>
            </a:r>
          </a:p>
          <a:p>
            <a:pPr marL="0" indent="0" algn="just">
              <a:buNone/>
            </a:pPr>
            <a:r>
              <a:rPr lang="uk-UA" dirty="0" smtClean="0">
                <a:solidFill>
                  <a:schemeClr val="tx1"/>
                </a:solidFill>
              </a:rPr>
              <a:t>• протиріччя інтересів (різних груп чи індивідів);</a:t>
            </a:r>
          </a:p>
          <a:p>
            <a:pPr marL="0" indent="0" algn="just">
              <a:buNone/>
            </a:pPr>
            <a:r>
              <a:rPr lang="uk-UA" dirty="0" smtClean="0">
                <a:solidFill>
                  <a:schemeClr val="tx1"/>
                </a:solidFill>
              </a:rPr>
              <a:t>• колізій (моральних і правових норм);</a:t>
            </a:r>
          </a:p>
          <a:p>
            <a:pPr marL="0" indent="0" algn="just">
              <a:buNone/>
            </a:pPr>
            <a:r>
              <a:rPr lang="uk-UA" dirty="0" smtClean="0">
                <a:solidFill>
                  <a:schemeClr val="tx1"/>
                </a:solidFill>
              </a:rPr>
              <a:t>• суперництва (наприклад, в сфері економіки);</a:t>
            </a:r>
          </a:p>
          <a:p>
            <a:pPr marL="0" indent="0" algn="just">
              <a:buNone/>
            </a:pPr>
            <a:r>
              <a:rPr lang="uk-UA" dirty="0" smtClean="0">
                <a:solidFill>
                  <a:schemeClr val="tx1"/>
                </a:solidFill>
              </a:rPr>
              <a:t>• реалізації потреби у змагальності;</a:t>
            </a:r>
          </a:p>
          <a:p>
            <a:pPr marL="0" indent="0" algn="just">
              <a:buNone/>
            </a:pPr>
            <a:r>
              <a:rPr lang="uk-UA" dirty="0" smtClean="0">
                <a:solidFill>
                  <a:schemeClr val="tx1"/>
                </a:solidFill>
              </a:rPr>
              <a:t>• недосконалих суспільно-економічних відносин.</a:t>
            </a:r>
          </a:p>
          <a:p>
            <a:pPr marL="0" indent="0" algn="just">
              <a:buNone/>
            </a:pPr>
            <a:r>
              <a:rPr lang="uk-UA" dirty="0" smtClean="0">
                <a:solidFill>
                  <a:schemeClr val="tx1"/>
                </a:solidFill>
              </a:rPr>
              <a:t>Поряд з поняттям “конфлікт” в соціології праці використовуються подібні, але не тотожні терміни “конкуренція”, “суперництво”, “</a:t>
            </a:r>
            <a:r>
              <a:rPr lang="uk-UA" dirty="0" err="1" smtClean="0">
                <a:solidFill>
                  <a:schemeClr val="tx1"/>
                </a:solidFill>
              </a:rPr>
              <a:t>ворогування</a:t>
            </a:r>
            <a:r>
              <a:rPr lang="uk-UA" dirty="0" smtClean="0">
                <a:solidFill>
                  <a:schemeClr val="tx1"/>
                </a:solidFill>
              </a:rPr>
              <a:t>”. Конкуренція (лат. </a:t>
            </a:r>
            <a:r>
              <a:rPr lang="uk-UA" dirty="0" err="1" smtClean="0">
                <a:solidFill>
                  <a:schemeClr val="tx1"/>
                </a:solidFill>
              </a:rPr>
              <a:t>сonсurrentic</a:t>
            </a:r>
            <a:r>
              <a:rPr lang="uk-UA" dirty="0" smtClean="0">
                <a:solidFill>
                  <a:schemeClr val="tx1"/>
                </a:solidFill>
              </a:rPr>
              <a:t>) – антагоністична боротьба між приватними товаровиробниками, особливий тип збудження соціальної активності, мета якої одержання вигоди, прибутку чи сприятливого доступу до дефіцитних матеріальних і духовних цінностей.</a:t>
            </a:r>
          </a:p>
          <a:p>
            <a:pPr marL="0" indent="0" algn="just">
              <a:buNone/>
            </a:pPr>
            <a:r>
              <a:rPr lang="uk-UA" dirty="0" smtClean="0">
                <a:solidFill>
                  <a:schemeClr val="tx1"/>
                </a:solidFill>
              </a:rPr>
              <a:t>Як економічна категорія конкуренція – це боротьба між товаровиробниками за найвигідніші умови виробництва і збуту товарів і послуг, за привласнення найбільших прибутків. Особливість конкуренції – в застосуванні тільки тих „правил гри”, які визнані як морально-правові в даному суспільстві.</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rmAutofit fontScale="92500" lnSpcReduction="20000"/>
          </a:bodyPr>
          <a:lstStyle/>
          <a:p>
            <a:pPr marL="0" indent="0" algn="just">
              <a:buNone/>
            </a:pPr>
            <a:r>
              <a:rPr lang="uk-UA" dirty="0" smtClean="0">
                <a:solidFill>
                  <a:schemeClr val="tx1"/>
                </a:solidFill>
              </a:rPr>
              <a:t>Інший зміст вкладається в поняття суперництво. Для нього характерні демонстрація індивідами переваги шляхом досягнення загальнозначущих, престижних цілей. </a:t>
            </a:r>
            <a:r>
              <a:rPr lang="uk-UA" i="1" dirty="0" smtClean="0">
                <a:solidFill>
                  <a:schemeClr val="tx1"/>
                </a:solidFill>
              </a:rPr>
              <a:t>Суперництво </a:t>
            </a:r>
            <a:r>
              <a:rPr lang="uk-UA" dirty="0" smtClean="0">
                <a:solidFill>
                  <a:schemeClr val="tx1"/>
                </a:solidFill>
              </a:rPr>
              <a:t>- боротьба за визнання особистих досягнень і творчих здібностей зі сторони суспільства, групи, колективу. Об’єктом суперництва бувають кращі соціальні чи професійні позиції, нагороди, оцінка підлеглих, визнання колег або керівництва. </a:t>
            </a:r>
            <a:r>
              <a:rPr lang="uk-UA" i="1" dirty="0" smtClean="0">
                <a:solidFill>
                  <a:schemeClr val="tx1"/>
                </a:solidFill>
              </a:rPr>
              <a:t>Якщо конфлікт </a:t>
            </a:r>
            <a:r>
              <a:rPr lang="uk-UA" dirty="0" smtClean="0">
                <a:solidFill>
                  <a:schemeClr val="tx1"/>
                </a:solidFill>
              </a:rPr>
              <a:t>– специфічна форма соціальної взаємодії (боротьба між соціальними суб’єктами), то </a:t>
            </a:r>
            <a:r>
              <a:rPr lang="uk-UA" i="1" dirty="0" err="1" smtClean="0">
                <a:solidFill>
                  <a:schemeClr val="tx1"/>
                </a:solidFill>
              </a:rPr>
              <a:t>ворогування</a:t>
            </a:r>
            <a:r>
              <a:rPr lang="uk-UA" i="1" dirty="0" smtClean="0">
                <a:solidFill>
                  <a:schemeClr val="tx1"/>
                </a:solidFill>
              </a:rPr>
              <a:t> </a:t>
            </a:r>
            <a:r>
              <a:rPr lang="uk-UA" dirty="0" smtClean="0">
                <a:solidFill>
                  <a:schemeClr val="tx1"/>
                </a:solidFill>
              </a:rPr>
              <a:t>– це швидше фіксована психологічна установка, готовність до конфліктної поведінки.</a:t>
            </a:r>
          </a:p>
          <a:p>
            <a:pPr marL="0" indent="0" algn="just">
              <a:buNone/>
            </a:pPr>
            <a:r>
              <a:rPr lang="uk-UA" dirty="0" smtClean="0">
                <a:solidFill>
                  <a:schemeClr val="tx1"/>
                </a:solidFill>
              </a:rPr>
              <a:t>Головним джерелом конфлікту є протиріччя між соціальними групами, пов’язані з концентрацією влади в одних і відсутністю її в інших. Конфлікти неминучі, універсальні. Існує безліч різновидів конфліктів, в тому числі внутрішньо-особистісні, </a:t>
            </a:r>
            <a:r>
              <a:rPr lang="uk-UA" dirty="0" err="1" smtClean="0">
                <a:solidFill>
                  <a:schemeClr val="tx1"/>
                </a:solidFill>
              </a:rPr>
              <a:t>внутрішньогрупові</a:t>
            </a:r>
            <a:r>
              <a:rPr lang="uk-UA" dirty="0" smtClean="0">
                <a:solidFill>
                  <a:schemeClr val="tx1"/>
                </a:solidFill>
              </a:rPr>
              <a:t>, міжособистісні і </a:t>
            </a:r>
            <a:r>
              <a:rPr lang="uk-UA" dirty="0" err="1" smtClean="0">
                <a:solidFill>
                  <a:schemeClr val="tx1"/>
                </a:solidFill>
              </a:rPr>
              <a:t>міжгрупові</a:t>
            </a:r>
            <a:r>
              <a:rPr lang="uk-UA" dirty="0" smtClean="0">
                <a:solidFill>
                  <a:schemeClr val="tx1"/>
                </a:solidFill>
              </a:rPr>
              <a:t>, на рівні суспільства в цілому, міждержавні тощо.</a:t>
            </a:r>
          </a:p>
          <a:p>
            <a:pPr marL="0" indent="0" algn="just">
              <a:buNone/>
            </a:pPr>
            <a:r>
              <a:rPr lang="uk-UA" dirty="0" smtClean="0">
                <a:solidFill>
                  <a:schemeClr val="tx1"/>
                </a:solidFill>
              </a:rPr>
              <a:t>З погляду концептуальної моделі конфлікту можна виділити такі чинники, які його обумовлюють: група, вид розбіжностей, причина, особа, колектив, „правила гри”. Колектив розглядається як група чи сукупність людей з реальними чи потенційними взаємовідносинами, включаючи цілі, потреби, ресурси. До цих груп належать окремі індивіди, малі групи організації, великі організовані групи, класи, нації.</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264696"/>
          </a:xfrm>
        </p:spPr>
        <p:txBody>
          <a:bodyPr>
            <a:normAutofit fontScale="85000" lnSpcReduction="10000"/>
          </a:bodyPr>
          <a:lstStyle/>
          <a:p>
            <a:pPr marL="0" indent="0" algn="just">
              <a:buNone/>
            </a:pPr>
            <a:r>
              <a:rPr lang="uk-UA" dirty="0" smtClean="0">
                <a:solidFill>
                  <a:schemeClr val="tx1"/>
                </a:solidFill>
              </a:rPr>
              <a:t>В теорії розрізняються кілька суб'єктів конфлікту. Первинні групи, чиї цілі не збігаються із суспільно-необхідними, які безпосередньо взаємодіють, прагнучі задовольнити егоїстичні інтереси. Якщо конфліктуючі сторони великі організації, то вони можуть складатися з менших, які різняться ступенем включення і вкладом у конфлікт.</a:t>
            </a:r>
          </a:p>
          <a:p>
            <a:pPr marL="0" indent="0" algn="just">
              <a:buNone/>
            </a:pPr>
            <a:r>
              <a:rPr lang="uk-UA" dirty="0" smtClean="0">
                <a:solidFill>
                  <a:schemeClr val="tx1"/>
                </a:solidFill>
              </a:rPr>
              <a:t>Вторинні сторони вносять непрямий вклад в розпалювання конфлікту і не намагаються бути замішаними в ньому безпосередньо. Вторинні сторони в період наростання конфлікту можуть стати первинними.</a:t>
            </a:r>
          </a:p>
          <a:p>
            <a:pPr marL="0" indent="0" algn="just">
              <a:buNone/>
            </a:pPr>
            <a:r>
              <a:rPr lang="uk-UA" dirty="0" smtClean="0">
                <a:solidFill>
                  <a:schemeClr val="tx1"/>
                </a:solidFill>
              </a:rPr>
              <a:t>Треті сили – це ті, хто зацікавлений в успішному вирішенні конфлікту. За образним висловом </a:t>
            </a:r>
            <a:r>
              <a:rPr lang="uk-UA" dirty="0" err="1" smtClean="0">
                <a:solidFill>
                  <a:schemeClr val="tx1"/>
                </a:solidFill>
              </a:rPr>
              <a:t>Козера</a:t>
            </a:r>
            <a:r>
              <a:rPr lang="uk-UA" dirty="0" smtClean="0">
                <a:solidFill>
                  <a:schemeClr val="tx1"/>
                </a:solidFill>
              </a:rPr>
              <a:t>, соціальний конфлікт – це </a:t>
            </a:r>
            <a:r>
              <a:rPr lang="uk-UA" dirty="0" err="1" smtClean="0">
                <a:solidFill>
                  <a:schemeClr val="tx1"/>
                </a:solidFill>
              </a:rPr>
              <a:t>страхувальний</a:t>
            </a:r>
            <a:r>
              <a:rPr lang="uk-UA" dirty="0" smtClean="0">
                <a:solidFill>
                  <a:schemeClr val="tx1"/>
                </a:solidFill>
              </a:rPr>
              <a:t> клапан системи, який дозволяє через наступні реформи і інтегровані зусилля на новому (вищому) рівні приводити соціальну організацію у відповідність до умов, що змінилися. Такий механізм неможливий у жорстких тоталітарних системах: придушуючи конфлікт, вони блокують специфічні попередні сигнали і тим самим поглиблюють небезпеку соціальної катастрофи.</a:t>
            </a:r>
          </a:p>
          <a:p>
            <a:pPr marL="0" indent="0" algn="just">
              <a:buNone/>
            </a:pPr>
            <a:endParaRPr lang="uk-UA" dirty="0" smtClean="0">
              <a:solidFill>
                <a:schemeClr val="tx1"/>
              </a:solidFill>
            </a:endParaRPr>
          </a:p>
          <a:p>
            <a:pPr marL="0" indent="0" algn="ctr">
              <a:buNone/>
            </a:pPr>
            <a:r>
              <a:rPr lang="uk-UA" b="1" dirty="0" smtClean="0">
                <a:solidFill>
                  <a:srgbClr val="FFFF00"/>
                </a:solidFill>
              </a:rPr>
              <a:t>Причини трудового конфлікту, функції конфлікту</a:t>
            </a:r>
          </a:p>
          <a:p>
            <a:pPr marL="0" indent="0" algn="just">
              <a:buNone/>
            </a:pPr>
            <a:endParaRPr lang="uk-UA" b="1" dirty="0" smtClean="0">
              <a:solidFill>
                <a:schemeClr val="tx1"/>
              </a:solidFill>
            </a:endParaRPr>
          </a:p>
          <a:p>
            <a:pPr marL="0" indent="0" algn="just">
              <a:buNone/>
            </a:pPr>
            <a:r>
              <a:rPr lang="uk-UA" dirty="0" smtClean="0">
                <a:solidFill>
                  <a:schemeClr val="tx1"/>
                </a:solidFill>
              </a:rPr>
              <a:t>Найбільш загальною причиною соціального конфлікту є нерівне положення, яке займають люди в “імперативно-координованих асоціаціях”, в яких одні керують і командують, а інші змушені підкорятися і виконувати накази. </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rmAutofit fontScale="85000" lnSpcReduction="20000"/>
          </a:bodyPr>
          <a:lstStyle/>
          <a:p>
            <a:pPr marL="0" indent="0" algn="just">
              <a:buNone/>
            </a:pPr>
            <a:r>
              <a:rPr lang="uk-UA" dirty="0" smtClean="0">
                <a:solidFill>
                  <a:schemeClr val="tx1"/>
                </a:solidFill>
              </a:rPr>
              <a:t>Реально конфлікти породжуються самим фактом наявності відмінностей. Вони можуть виникати з будь-якого приводу, однак переважно через наявність суперечливих виробничих та особистих інтересів у співробітників.</a:t>
            </a:r>
          </a:p>
          <a:p>
            <a:pPr marL="0" indent="0" algn="just">
              <a:buNone/>
            </a:pPr>
            <a:r>
              <a:rPr lang="uk-UA" dirty="0" smtClean="0">
                <a:solidFill>
                  <a:schemeClr val="tx1"/>
                </a:solidFill>
              </a:rPr>
              <a:t>Природа виникнення конфліктів має дві сторони: об’єктивну і суб’єктивну. Поділ суспільних протиріч на об’єктивні і суб’єктивні надто умовний, оскільки не існує чіткого розмежування між ними в реальному житті і потрібний він для того, щоб показати всю гаму варіацій стосунків у суспільстві: стабільних, мінливих чи в динамічній рівновазі.</a:t>
            </a:r>
          </a:p>
          <a:p>
            <a:pPr marL="0" indent="0" algn="just">
              <a:buNone/>
            </a:pPr>
            <a:r>
              <a:rPr lang="uk-UA" dirty="0" smtClean="0">
                <a:solidFill>
                  <a:schemeClr val="tx1"/>
                </a:solidFill>
              </a:rPr>
              <a:t>Кожний конфлікт має конкретні причини і виникає в певних умовах, хоч він, як правило, відображає більш загальні проблеми і протиріччя в тій чи і іншій сфері суспільного життя.</a:t>
            </a:r>
          </a:p>
          <a:p>
            <a:pPr marL="0" indent="0" algn="just">
              <a:buNone/>
            </a:pPr>
            <a:r>
              <a:rPr lang="uk-UA" dirty="0" smtClean="0">
                <a:solidFill>
                  <a:schemeClr val="tx1"/>
                </a:solidFill>
              </a:rPr>
              <a:t>Виявлення реальних причин конфлікту є першим найнеобхіднішим кроком до його подолання. Але дуже часто буває важко розпізнати сам факт наявності його.</a:t>
            </a:r>
          </a:p>
          <a:p>
            <a:pPr marL="0" indent="0" algn="just">
              <a:buNone/>
            </a:pPr>
            <a:r>
              <a:rPr lang="uk-UA" dirty="0" smtClean="0">
                <a:solidFill>
                  <a:schemeClr val="tx1"/>
                </a:solidFill>
              </a:rPr>
              <a:t>Універсальне джерело конфлікту полягає в несумісності претензій сторін при обмеженості можливостей їх задоволення. Основні причини конфліктів:</a:t>
            </a:r>
          </a:p>
          <a:p>
            <a:pPr marL="0" indent="0" algn="just">
              <a:buNone/>
            </a:pPr>
            <a:r>
              <a:rPr lang="uk-UA" i="1" dirty="0" smtClean="0">
                <a:solidFill>
                  <a:schemeClr val="tx1"/>
                </a:solidFill>
              </a:rPr>
              <a:t>1. Розподіл ресурсів. </a:t>
            </a:r>
            <a:r>
              <a:rPr lang="uk-UA" dirty="0" smtClean="0">
                <a:solidFill>
                  <a:schemeClr val="tx1"/>
                </a:solidFill>
              </a:rPr>
              <a:t>Навіть у найбільших організаціях ресурси завжди обмежені. Керівництво повинно вирішити як розподілити матеріали, людські ресурси і фінанси між різними групами, щоб найефективніше досягти цілей організації. Виділити більшу частину ресурсів якомусь одному керівнику, підлеглому або групі означає, що інші одержать меншу частину загальної кількості. Таким чином, необхідність ділити ресурси майже неминуче призводить до різних конфліктів.</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rmAutofit fontScale="85000" lnSpcReduction="10000"/>
          </a:bodyPr>
          <a:lstStyle/>
          <a:p>
            <a:pPr marL="0" indent="0" algn="just">
              <a:buNone/>
            </a:pPr>
            <a:r>
              <a:rPr lang="uk-UA" dirty="0" smtClean="0">
                <a:solidFill>
                  <a:schemeClr val="tx1"/>
                </a:solidFill>
              </a:rPr>
              <a:t>2. </a:t>
            </a:r>
            <a:r>
              <a:rPr lang="uk-UA" i="1" dirty="0" smtClean="0">
                <a:solidFill>
                  <a:schemeClr val="tx1"/>
                </a:solidFill>
              </a:rPr>
              <a:t>Взаємозалежність задач. </a:t>
            </a:r>
            <a:r>
              <a:rPr lang="uk-UA" dirty="0" smtClean="0">
                <a:solidFill>
                  <a:schemeClr val="tx1"/>
                </a:solidFill>
              </a:rPr>
              <a:t>Можливість конфлікту існує завжди там, де одна людина або група людей залежить у виконанні задач від іншої людини або групи. Оскільки всі організації є системами, що складаються із взаємозалежних елементів, при неадекватній роботі одного з підрозділів або людини взаємозалежність задач може стати причиною конфлікту.</a:t>
            </a:r>
          </a:p>
          <a:p>
            <a:pPr marL="0" indent="0" algn="just">
              <a:buNone/>
            </a:pPr>
            <a:r>
              <a:rPr lang="uk-UA" dirty="0" smtClean="0">
                <a:solidFill>
                  <a:schemeClr val="tx1"/>
                </a:solidFill>
              </a:rPr>
              <a:t>3. </a:t>
            </a:r>
            <a:r>
              <a:rPr lang="uk-UA" i="1" dirty="0" smtClean="0">
                <a:solidFill>
                  <a:schemeClr val="tx1"/>
                </a:solidFill>
              </a:rPr>
              <a:t>Різниця в цілях. </a:t>
            </a:r>
            <a:r>
              <a:rPr lang="uk-UA" dirty="0" smtClean="0">
                <a:solidFill>
                  <a:schemeClr val="tx1"/>
                </a:solidFill>
              </a:rPr>
              <a:t>Можливість конфлікту збільшується в міру того, як організації стають більш спеціалізованими і діляться на підрозділи. Це відбувається тому, що спеціалізовані підрозділи самі формують свої цілі і можуть приділяти більше уваги їх досягненню, ніж цілям всієї організації.</a:t>
            </a:r>
          </a:p>
          <a:p>
            <a:pPr marL="0" indent="0" algn="just">
              <a:buNone/>
            </a:pPr>
            <a:r>
              <a:rPr lang="uk-UA" dirty="0" smtClean="0">
                <a:solidFill>
                  <a:schemeClr val="tx1"/>
                </a:solidFill>
              </a:rPr>
              <a:t>4. </a:t>
            </a:r>
            <a:r>
              <a:rPr lang="uk-UA" i="1" dirty="0" smtClean="0">
                <a:solidFill>
                  <a:schemeClr val="tx1"/>
                </a:solidFill>
              </a:rPr>
              <a:t>Різниця в уявленнях і цінностях. </a:t>
            </a:r>
            <a:r>
              <a:rPr lang="uk-UA" dirty="0" smtClean="0">
                <a:solidFill>
                  <a:schemeClr val="tx1"/>
                </a:solidFill>
              </a:rPr>
              <a:t>Уявлення про якусь ситуацію залежить від бажання досягти певної цілі. Замість того, щоб об’єктивно оцінити ситуацію, люди можуть розглядати тільки ті погляди, альтернативи і ситуації, які, на їх думку, сприятливі для їх групи і особистих потреб. Різниця в цінностях - досить поширена причина конфлікту.</a:t>
            </a:r>
          </a:p>
          <a:p>
            <a:pPr marL="0" indent="0" algn="just">
              <a:buNone/>
            </a:pPr>
            <a:r>
              <a:rPr lang="uk-UA" dirty="0" smtClean="0">
                <a:solidFill>
                  <a:schemeClr val="tx1"/>
                </a:solidFill>
              </a:rPr>
              <a:t>5. </a:t>
            </a:r>
            <a:r>
              <a:rPr lang="uk-UA" i="1" dirty="0" smtClean="0">
                <a:solidFill>
                  <a:schemeClr val="tx1"/>
                </a:solidFill>
              </a:rPr>
              <a:t>Різниця в поведінці і життєвому досвіді, </a:t>
            </a:r>
            <a:r>
              <a:rPr lang="uk-UA" dirty="0" smtClean="0">
                <a:solidFill>
                  <a:schemeClr val="tx1"/>
                </a:solidFill>
              </a:rPr>
              <a:t>також може збільшити можливість виникнення конфлікту. Люди, які готові заперечувати кожне слово, створюють навколо себе атмосферу, яка сприяє конфліктам.</a:t>
            </a:r>
          </a:p>
          <a:p>
            <a:pPr marL="0" indent="0" algn="just">
              <a:buNone/>
            </a:pPr>
            <a:r>
              <a:rPr lang="uk-UA" dirty="0" smtClean="0">
                <a:solidFill>
                  <a:schemeClr val="tx1"/>
                </a:solidFill>
              </a:rPr>
              <a:t>6. </a:t>
            </a:r>
            <a:r>
              <a:rPr lang="uk-UA" i="1" dirty="0" smtClean="0">
                <a:solidFill>
                  <a:schemeClr val="tx1"/>
                </a:solidFill>
              </a:rPr>
              <a:t>Незадовільні комунікації. </a:t>
            </a:r>
            <a:r>
              <a:rPr lang="uk-UA" dirty="0" smtClean="0">
                <a:solidFill>
                  <a:schemeClr val="tx1"/>
                </a:solidFill>
              </a:rPr>
              <a:t>Неякісна передача інформації може бути як причиною, так і наслідком конфлікту. Вона може діяти як каталізатор конфлікту, що заважає зрозуміти окремим працівникам або групі ситуацію або погляди інших.</a:t>
            </a:r>
            <a:endParaRPr lang="uk-UA" dirty="0">
              <a:solidFill>
                <a:schemeClr val="tx1"/>
              </a:solidFill>
            </a:endParaRPr>
          </a:p>
        </p:txBody>
      </p:sp>
    </p:spTree>
    <p:extLst>
      <p:ext uri="{BB962C8B-B14F-4D97-AF65-F5344CB8AC3E}">
        <p14:creationId xmlns:p14="http://schemas.microsoft.com/office/powerpoint/2010/main" val="3239326695"/>
      </p:ext>
    </p:extLst>
  </p:cSld>
  <p:clrMapOvr>
    <a:masterClrMapping/>
  </p:clrMapOvr>
  <p:timing>
    <p:tnLst>
      <p:par>
        <p:cTn id="1" dur="indefinite" restart="never" nodeType="tmRoot"/>
      </p:par>
    </p:tnLst>
  </p:timing>
</p:sld>
</file>

<file path=ppt/theme/theme1.xml><?xml version="1.0" encoding="utf-8"?>
<a:theme xmlns:a="http://schemas.openxmlformats.org/drawingml/2006/main" name="Паркет">
  <a:themeElements>
    <a:clrScheme name="Паркет">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64</TotalTime>
  <Words>3904</Words>
  <Application>Microsoft Office PowerPoint</Application>
  <PresentationFormat>Экран (4:3)</PresentationFormat>
  <Paragraphs>153</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Паркет</vt:lpstr>
      <vt:lpstr>Соціально-трудовий конфлікт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Соціально-трудовий конфлікт</dc:title>
  <dc:creator>Azso</dc:creator>
  <cp:lastModifiedBy>Azso</cp:lastModifiedBy>
  <cp:revision>30</cp:revision>
  <dcterms:created xsi:type="dcterms:W3CDTF">2023-10-07T13:47:16Z</dcterms:created>
  <dcterms:modified xsi:type="dcterms:W3CDTF">2023-10-07T14:51:41Z</dcterms:modified>
</cp:coreProperties>
</file>