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52947-00FB-4628-939D-5803FDBEF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7CA56-5745-450F-A3BC-96E834DA7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93505-D203-46AF-8E94-5B725599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781A6-B610-400F-B90D-CE13A062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FAB6B-C487-4CF3-A087-11A5992F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708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D5A3C-1168-4A7C-801D-0817DEF5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A0B00-6948-4DCE-92DB-37B5F76C7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F36FB-7CDA-4B56-9914-8FD042A97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D8356-E368-4ABE-9720-92BB902A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EC711-172F-4DB6-99EF-3662A6CA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554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CD883C-F120-422A-9B77-A04D07570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3098A-298A-4579-923B-CEBD69687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75D23-7F2A-4E9A-BA57-155ECADC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9B377-1A0D-4342-BA59-97232350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F61A-6F6D-4BCC-893C-074C4D3E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434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C7D9D-D233-46ED-8FA7-F7205634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575C-1745-4016-A819-DEBCA2255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0A626-0E14-4E6E-B277-A854CB21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E2FBF-9080-4A5E-B908-2315D6DE1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3AE93-54F5-4CC9-80E2-C8DFBC4FD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763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9C76-5172-4D5D-B165-D79AD596C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1124D-1415-4DBE-A568-C6D7898B8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B9D54-6430-4BB8-8057-426FD2F8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8E650-A468-4B39-99DB-8E2ABE20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0B58E-A7B9-431D-9AC7-5ABEF6BF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922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BFED-EE4D-469C-ACBA-1EC5013B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80241-2E39-4BCD-858B-3C00E48A4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67328-60DF-4F97-AC43-27F07E1E5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5D650-3BFC-440D-A27E-A3A74928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D5747-B06D-45BC-B6E5-03887747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E1093-7C5A-4252-B07C-EA04BE19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926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A5D02-5E81-4992-A14A-983452E3F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6B556-2EEA-4A26-8875-B779FE7F9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87173-2391-452F-8C16-F2A03D2AA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5DCE7-A4C7-40A9-8667-5D5F91F94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E6DB21-A304-4A79-96C6-884C7A04E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82C929-E940-4955-8792-E0C29254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CC33CE-A2A9-4664-BBD1-EDE01EF4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978A23-1742-44E6-BA06-37D248E5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400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1D669-8206-48DC-A580-533C463C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863EE-E9D9-45AF-AC66-45DFEC71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B3FB1-EA92-4D42-AA76-914152F23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0D0FD-DC98-482D-864C-96B8A44C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17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0AB0E7-4ADE-417A-AADE-3CC72EDE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0F0A5-C647-4C52-A350-B49C955CD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CC3DD-16A4-49B8-AD71-A6E7BA0D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055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A0229-3E8C-4B68-9246-94BF9CDAA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11714-AA36-49A5-B5F5-E53EC3446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CFBA5-6786-4C37-B093-0CF527DBB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F04BD-1391-48A5-820B-E5534662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298B7-5B4C-4937-BB1E-7E55EF9E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3982A-394A-415B-8BFD-EBAF2FED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59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8784-9D7F-460B-AB1D-0DD8C09C9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0D12E8-30F8-4D6F-AE1A-FADAF0860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EE272-9C29-4191-8ACC-C56FFA44C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4F9D8-6D4C-4F73-B26D-234F7C16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E5968-13FF-402B-B2FC-4588A19D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9242A-91F7-4664-B402-921668DB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208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CF7EC5-7238-47FD-BC3E-B55D20423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6F84D-71E9-4CA7-9FD4-09484DD02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73E3B-94C6-42A2-B5BA-C0ECC44D1B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404-4915-4300-A3A3-E62395C0869E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F9C15-1473-4E28-BDF9-7BCDF0698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7A29D-6092-4A85-90F8-8C425CC22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E140-F893-41B3-A4E6-8C2674C8CBC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558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09E1-E4E5-4D56-9B25-211673D30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</p:spPr>
        <p:txBody>
          <a:bodyPr/>
          <a:lstStyle/>
          <a:p>
            <a:r>
              <a:rPr lang="uk-UA" b="1" dirty="0"/>
              <a:t>Соціальна робота з організації громади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FE11A-8118-430B-AC67-2305B47BB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0305" y="3776698"/>
            <a:ext cx="9144000" cy="1655762"/>
          </a:xfrm>
        </p:spPr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 «організацією громад» розуміють діяльність спрямовану на визначення і підтримку ефективного співвіднесення ресурсів та потреб населення громади у сфері соціального забезпечення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700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859E-D880-4D40-AB17-E64D66CAD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346" y="3159697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7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 має:</a:t>
            </a:r>
            <a:b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відповідати інтересам цільових груп громади;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приносити вигоди цільовій групі;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показувати результат, якого буде досягнуто в громаді після виконання програми;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демонструвати досяжність результату.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Особливостями соціальних програм у громаді вважають те, що:</a:t>
            </a:r>
            <a:br>
              <a:rPr lang="uk-UA" sz="2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програму не можна «помацати руками» (це послуга, нематеріальний актив);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якість програми досить часто залежить від кваліфікації лідера;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результат програми не виявляється негайно;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програма – це активна послуга, яка передбачає взаємо¬дію з тими, на кого вона спрямована.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b="1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Зауважимо, що при впровадженні соціальної програми в громаді важливо звертати увагу на те, щоб:</a:t>
            </a:r>
            <a:b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члени громади знали про програму, розуміли її мету, завдання (критерії надання послуг);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в разі потреби – зробити публічний початок програми або вдатися до символічних дій керівників громади;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у ході програми була підтримка та стимулювання участі населення, а також залучення волонтерів;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були наявними певні ресурси, а також відбувався постійний пошук додаткових джерел;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відбувалося поточне планування роботи;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було налагоджене управління людьми, задіяними в ре¬алізації програми, та їхня професійна підтримка.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Програми, впроваджувані в громаді, повинні піддаватися моніторингу (постійному перегляду стану виконан¬ня) й підсумковому оцінюванню.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345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95C5E-F4B8-4623-A4DB-ED9DE75C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765" y="377851"/>
            <a:ext cx="10515600" cy="1325563"/>
          </a:xfrm>
        </p:spPr>
        <p:txBody>
          <a:bodyPr>
            <a:normAutofit/>
          </a:bodyPr>
          <a:lstStyle/>
          <a:p>
            <a:r>
              <a:rPr lang="uk-UA" sz="3200" b="1" dirty="0"/>
              <a:t>Підходи до визначення методу «організації громад»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4AC92-7EF8-4215-8455-5EF37B9CF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029"/>
            <a:ext cx="10011310" cy="4351338"/>
          </a:xfrm>
        </p:spPr>
        <p:txBody>
          <a:bodyPr>
            <a:normAutofit fontScale="85000" lnSpcReduction="10000"/>
          </a:bodyPr>
          <a:lstStyle/>
          <a:p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Так, наприклад, М. Росс (M. Ross) під поняттям «організація громад» розуміє процес, в ході реалізації якого </a:t>
            </a:r>
            <a:r>
              <a:rPr lang="uk-UA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громада визначає потреби і цілі, структурує їх за пріоритетністю, розвивається і працює на їх реалізацію, залучає ресурси (як внутрішні так і зовнішні), розширює і розвиває співробітництво, виробляє спільні підходи і практики роботи в громаді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Робота соціального працівника в громаді, в такому випадку, зводиться до ініціювання, підтримки і розвитку цього процесу, який, в свою чергу, має бути свідомим, дорадчим і зрозумілим</a:t>
            </a:r>
          </a:p>
          <a:p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Р. Куртс (R. Kurtz) організацію громади також розуміє як процес, в ході якого відбувається </a:t>
            </a:r>
            <a:r>
              <a:rPr lang="uk-UA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налагодження програмних взаємовідносин у громаді. 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Саме це відрізняє організацію громади від інших базових процесів, які відбуваються у ній. Взаємодія соціальних служб між собою й з громадою та з єдиним координаційним центром у межах локальної громади дозволяє налагодити різновекторну роботу,вирішити більшу кількість проблем та задовольнити потреби клієнтів. </a:t>
            </a:r>
            <a:endParaRPr lang="uk-UA" sz="1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Е. Ліндеман (E. Lindeman) під «організацією громад» розуміє фазу розвитку, життєвого циклу громади, коли її члени </a:t>
            </a:r>
            <a:r>
              <a:rPr lang="uk-UA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проявляють ініціативу та бажання демократично керувати своїми справами та забезпечувати вільний доступ до соціальних послуг, які надаються комплексно кваліфікованими фахівцями соціальних служб через організацію тісної взаємодії між ними</a:t>
            </a:r>
          </a:p>
          <a:p>
            <a:r>
              <a:rPr lang="uk-UA" sz="19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Р. Крамер (R. Kramer) і Г. Спетч (H. Specht), які вважають, що організація громади є комбінованим методом соціальної роботи, що передбачає реалізацію різних методів втручання, при яких компетентні фахівці працюють з індивідами, групами та громадою з метою виявлення проблем та розробки плану їх вирішення в рамках демократичної системи цінностей</a:t>
            </a:r>
          </a:p>
          <a:p>
            <a:endParaRPr lang="uk-UA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3416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CC606-2736-453B-B6DB-4E7C28A56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21" y="2872018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 стверджувати, що історично «організацію громад» як метод застосовували з метою: </a:t>
            </a:r>
            <a:br>
              <a:rPr lang="uk-UA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 потреб громади, вироблення і забезпечення взаємозв’язку між потребами і наявними в громаді ресурсами, необхідними для їх забезпечення;</a:t>
            </a:r>
            <a:b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надання допомоги особам, які перебувають в СЖО; визначенні особистісних цілей громадян та пошуку шляхів для їх реалізації; розвитку, зміцненні і підтримці участі окремих індивідів у житті громади; організації взаємодії між членами громади та між громадами;</a:t>
            </a:r>
            <a:b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внесення змін у суспільні і групові відносини, розподіл влади та у процес прийняття рішень;</a:t>
            </a:r>
            <a:b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консолідації зусиль задля ефективного розподілу наявних ресурсів та залучення нових у процесі вирішення проблем громади.</a:t>
            </a:r>
            <a:b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61502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5C078-BA0F-4F50-B1BA-76FA7EBD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048" y="3098050"/>
            <a:ext cx="11007904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метод соціальної роботи організація громади передбачає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об’єднання зусиль як окремих індивідів, представників цільових груп, так і самих груп задля визначення основних проблем і задоволення потреб громади через мобілізацію необхідних ресурсів.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Багато соціальних проблем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таких як соціальна несправедливість, безробіття, насильство, експлуатація, торгівля людьми, бідність, незаконний обіг наркотиків, незаконний продаж алкоголю і тютюну неповнолітнім тощо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 бути вирішені завдяки застосуванню цього методу.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Враховуючи досвід практичної соціальної роботи в Індії, Х. Сідікві виділяє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базових принципів застосування методу організації громад: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виокремлення конкретних цілей розвитку громади;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планування діяльності громади;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залучення членів громади до вирішення проблем;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 групового підходу у вирішення проблем громади;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демократичного функціонування усіх членів громади;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гнучкості;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оптимізації та справедливого розподілу наявних ресурсів між членами громади;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культурної орієнтації.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60357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3A8CA-7728-4AC4-82D3-5B0B348F0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09" y="5365394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 науковці (Tripathi, P., &amp; Backdrop, I., 2000) виділяють ще декілька </a:t>
            </a:r>
            <a:r>
              <a:rPr lang="uk-UA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додаткових етапів: </a:t>
            </a:r>
            <a:b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формування основної робочої групи; </a:t>
            </a:r>
            <a:b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організація робочих зустрічей для учасників групи та роботи в групі; </a:t>
            </a:r>
            <a:b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призначення ролей; </a:t>
            </a:r>
            <a:b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мобілізація ресурсів.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151CA-643C-4EAC-872F-E3DF16595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095" y="777661"/>
            <a:ext cx="3578876" cy="4351338"/>
          </a:xfrm>
        </p:spPr>
        <p:txBody>
          <a:bodyPr>
            <a:normAutofit fontScale="70000" lnSpcReduction="20000"/>
          </a:bodyPr>
          <a:lstStyle/>
          <a:p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основні етапи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роботи: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вивчення проблеми, що передбачає збір інформації про саму проблему;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діагностику проблеми – на основі зібраної інформації виокремлюються основні проблеми, здійснюється їхня оцінка і вибудовується пріоритетність;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вирішення проблеми – вироблення механізму вирішення проблеми, що базується на зібраній інформації, діагностиці та практиці.</a:t>
            </a:r>
            <a:endParaRPr lang="uk-U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B4004B-697D-4F6A-9590-E88DCC00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8710" y="777661"/>
            <a:ext cx="4265327" cy="4351338"/>
          </a:xfrm>
        </p:spPr>
        <p:txBody>
          <a:bodyPr>
            <a:normAutofit fontScale="70000" lnSpcReduction="20000"/>
          </a:bodyPr>
          <a:lstStyle/>
          <a:p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 методу «організація громади» здійснюється у такі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етапи: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проведення досліджень в громаді;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діагностика проблем громади та їх аналіз;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оцінка проблем та їх важливості;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розробка стратегічного плану діяльності;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організація діяльності;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безпосередня діяльність;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оцінка діяльності; 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модифікація, корекція та продовження діяльності, спрямованої на вирішення проблем громади</a:t>
            </a:r>
            <a:b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E2F8C99-CA5E-4380-9E5A-905901A826BC}"/>
              </a:ext>
            </a:extLst>
          </p:cNvPr>
          <p:cNvSpPr txBox="1">
            <a:spLocks/>
          </p:cNvSpPr>
          <p:nvPr/>
        </p:nvSpPr>
        <p:spPr>
          <a:xfrm>
            <a:off x="7796577" y="785509"/>
            <a:ext cx="42653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Науковці (Р. Крамер (R. Kramer) і Г. Спетч (H. Specht)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виділяють два основних етапи застосування методу. </a:t>
            </a:r>
          </a:p>
          <a:p>
            <a:pPr>
              <a:buFontTx/>
              <a:buChar char="-"/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першому етапі відбувається взаємодія між соціальними службами, установами і організаціями та громадою з метою ідентифікації, рекрутингу та організації роботи з представниками громади задля налагодження взаємозв’язків між ними. </a:t>
            </a:r>
          </a:p>
          <a:p>
            <a:pPr>
              <a:buFontTx/>
              <a:buChar char="-"/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другому – кваліфіковані фахівці з соціальної роботи спільно із активними членами громади працюють з метою виявлення проблемних ситуацій, сфер, аналізу причин та розробки планів, стратегій, мобілізації ресурсів, необхідних для здійснення дій</a:t>
            </a: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88EBB9-397F-4C5E-8C84-C5D466B03F7D}"/>
              </a:ext>
            </a:extLst>
          </p:cNvPr>
          <p:cNvSpPr txBox="1"/>
          <p:nvPr/>
        </p:nvSpPr>
        <p:spPr>
          <a:xfrm>
            <a:off x="215242" y="133563"/>
            <a:ext cx="9391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Arial Black" panose="020B0A04020102020204" pitchFamily="34" charset="0"/>
              </a:rPr>
              <a:t>Етапи процесу «організації громади»</a:t>
            </a:r>
          </a:p>
        </p:txBody>
      </p:sp>
    </p:spTree>
    <p:extLst>
      <p:ext uri="{BB962C8B-B14F-4D97-AF65-F5344CB8AC3E}">
        <p14:creationId xmlns:p14="http://schemas.microsoft.com/office/powerpoint/2010/main" val="95561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DD073-B2D9-4367-AAA4-4817D19E8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16" y="4041455"/>
            <a:ext cx="9144000" cy="238760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організації і підтримки взаємовідносин із членами громади; </a:t>
            </a: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організації професійного навчання членів громади, застосування індивідуальних та групових методів роботи з ними; </a:t>
            </a: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написання та реалізації програм і проектів, спрямованих на вирішення проблем громади; </a:t>
            </a: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діагностики і вирішення особистісних проблем громади та її жителів; постановки цілей та побудови плану для їх досягнення; </a:t>
            </a: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консультування членів громади щодо шляхів і способів вирішення проблеми, прийняття самостійного рішення при цілепокладанні, залучення і пошуку необхідних ресурсів та мотивації членів громади на шляху досягнення цілей; </a:t>
            </a: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розробки стратегічних планів і програм розвитку громади; </a:t>
            </a:r>
            <a:br>
              <a:rPr lang="uk-UA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надання комплексних та адресних соціальних послуг населенню.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78E44C-48F4-43D0-A95A-ED87A9493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16" y="293758"/>
            <a:ext cx="9144000" cy="1655762"/>
          </a:xfrm>
        </p:spPr>
        <p:txBody>
          <a:bodyPr/>
          <a:lstStyle/>
          <a:p>
            <a:pPr algn="l"/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реалізації методу організації громади фахівець з соціальної роботи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 володіти інформацією щодо структури громади та особливими знаннями і навичками з: </a:t>
            </a:r>
            <a:b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0105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98C1-29A6-4DA2-8B10-AECF7050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637" y="260489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процесі застосування методу організації громади соціальні працівники виконують чотири основні ролі: </a:t>
            </a:r>
            <a:br>
              <a:rPr lang="uk-U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вчителя</a:t>
            </a:r>
            <a:b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каталізатора </a:t>
            </a:r>
            <a:b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фасилітатора </a:t>
            </a:r>
            <a:b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медіатора.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25455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0D26-B99F-41C1-8AAE-947A5354A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545"/>
            <a:ext cx="10515600" cy="1325563"/>
          </a:xfrm>
        </p:spPr>
        <p:txBody>
          <a:bodyPr/>
          <a:lstStyle/>
          <a:p>
            <a:r>
              <a:rPr lang="uk-UA" dirty="0"/>
              <a:t>Результати від застосування методу «організації громади»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A7281-6F1D-4CEE-8140-AB4FBFC5A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041" y="1718335"/>
            <a:ext cx="469957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b="1" dirty="0">
                <a:highlight>
                  <a:srgbClr val="FFFF00"/>
                </a:highlight>
              </a:rPr>
              <a:t>Підвищення участі громадян у прийнятті рішень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tabLst>
                <a:tab pos="351790" algn="l"/>
              </a:tabLst>
            </a:pPr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загальні збори громадян за місцем проживання;</a:t>
            </a:r>
            <a:endParaRPr lang="uk-UA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7470" algn="just">
              <a:lnSpc>
                <a:spcPct val="120000"/>
              </a:lnSpc>
              <a:spcAft>
                <a:spcPts val="800"/>
              </a:spcAft>
              <a:tabLst>
                <a:tab pos="351790" algn="l"/>
              </a:tabLst>
            </a:pPr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колективні та індивідуальні звернення (петиції) жителів міста до органів і посадових осіб міського самоврядування;</a:t>
            </a:r>
            <a:endParaRPr lang="uk-UA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tabLst>
                <a:tab pos="351790" algn="l"/>
              </a:tabLst>
            </a:pPr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громадські слухання;</a:t>
            </a:r>
            <a:endParaRPr lang="uk-UA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tabLst>
                <a:tab pos="351790" algn="l"/>
              </a:tabLst>
            </a:pPr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місцеві ініціативи;</a:t>
            </a:r>
            <a:endParaRPr lang="uk-UA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2550" algn="just">
              <a:lnSpc>
                <a:spcPct val="120000"/>
              </a:lnSpc>
              <a:spcAft>
                <a:spcPts val="800"/>
              </a:spcAft>
              <a:tabLst>
                <a:tab pos="351790" algn="l"/>
              </a:tabLst>
            </a:pPr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участь у роботі органів міського самоврядування та робота на виборних посадах міського самоврядування;</a:t>
            </a:r>
            <a:endParaRPr lang="uk-UA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 інші, не заборонені законом, форми.</a:t>
            </a:r>
          </a:p>
          <a:p>
            <a:pPr>
              <a:lnSpc>
                <a:spcPct val="120000"/>
              </a:lnSpc>
            </a:pPr>
            <a:r>
              <a:rPr lang="uk-UA" sz="1500" dirty="0">
                <a:latin typeface="Times New Roman" panose="02020603050405020304" pitchFamily="18" charset="0"/>
              </a:rPr>
              <a:t>- організація волонтерського руху, ініціатив і т.д. </a:t>
            </a:r>
            <a:endParaRPr lang="uk-UA" sz="15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E3F24-8E3A-42F2-B64A-86DBF2CDB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7375" y="1718335"/>
            <a:ext cx="4956425" cy="1888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500" b="1" dirty="0">
                <a:highlight>
                  <a:srgbClr val="FFFF00"/>
                </a:highlight>
              </a:rPr>
              <a:t>Розробка і впровадження соціальних проектів </a:t>
            </a:r>
          </a:p>
          <a:p>
            <a:pPr marL="0" indent="0">
              <a:buNone/>
            </a:pPr>
            <a:r>
              <a:rPr lang="uk-UA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Реалізацію соціальних проектів у територіальній громаді можна розглядати не лише як процес, спрямований на вирішення соціальних проблем окремих груп населення, а й як на­прямок саморозвитку та самовдосконалення членів громади, форму­вання у них відповідаль-ності за події, які відбуваються в житті громади</a:t>
            </a:r>
            <a:endParaRPr lang="uk-UA" sz="15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4681C52-9E6C-43EF-B64B-40367412C789}"/>
              </a:ext>
            </a:extLst>
          </p:cNvPr>
          <p:cNvSpPr txBox="1">
            <a:spLocks/>
          </p:cNvSpPr>
          <p:nvPr/>
        </p:nvSpPr>
        <p:spPr>
          <a:xfrm>
            <a:off x="6397375" y="3770715"/>
            <a:ext cx="49564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uk-UA" sz="16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і реалізація різноманітних соціальних програм</a:t>
            </a:r>
            <a:r>
              <a:rPr lang="uk-UA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мають систематичну дію / ефект, і направлені на вирішення проблем громади через інтервенцію в громаду. Цей метод охоплює цілий ряд заходів на рівні громади, спрямованих на досягнення бажаного покращення соціального добробуту як окремих осіб, груп, так і громади вцілому із урахуванням потреб та ресурсів самої громади. 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700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0AA52-264B-49EE-9218-F3B07ABD1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840" y="0"/>
            <a:ext cx="11542160" cy="1325563"/>
          </a:xfrm>
        </p:spPr>
        <p:txBody>
          <a:bodyPr>
            <a:normAutofit/>
          </a:bodyPr>
          <a:lstStyle/>
          <a:p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ПЛАНУВАННЯ ТА РЕАЛІЗАЦІЯ </a:t>
            </a:r>
            <a:r>
              <a:rPr lang="uk-UA" sz="24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СОЦІАЛЬНИХ ПРОГРАМ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ГРОМАДІ</a:t>
            </a:r>
            <a:endParaRPr lang="uk-U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77105-92C0-474B-A1D4-D4E93609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840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П’ятикрокова модель впровадження програм у громаді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(Аналіз стану громади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(картування громади, дерево проблем)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Планування та ініціювання програм. Впровадження програм. Підтримка діяльності та зміцнення програми.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Поширення результатів чи переоцінка стану громади)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Загалом соціальні програми у громаді можна розрізняти за:</a:t>
            </a:r>
            <a:b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тривалістю (короткострокові, довгострокові);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змістом (підтримуючі, інноваційні);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повторюваністю (разові, постійні);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спрямованістю на різні групи населення (загальні, вибіркові/цільові).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 того, виділяють:</a:t>
            </a:r>
            <a:b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програми, спрямовані на збереження статус-кво, запобігання можливим чи запропонованим змінам;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програми, що реагують на існуючі виявлені потреби членів громади;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програми, спрямовані на запобігання виникненню труднощів у громаді;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програми, що мають на меті досягнення в майбутньому соціальної справедливості й спрямовані на зміну системи.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779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1691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Соціальна робота з організації громади</vt:lpstr>
      <vt:lpstr>Підходи до визначення методу «організації громад»</vt:lpstr>
      <vt:lpstr> Можна стверджувати, що історично «організацію громад» як метод застосовували з метою:   1.задоволення потреб громади, вироблення і забезпечення взаємозв’язку між потребами і наявними в громаді ресурсами, необхідними для їх забезпечення;   2. надання допомоги особам, які перебувають в СЖО; визначенні особистісних цілей громадян та пошуку шляхів для їх реалізації; розвитку, зміцненні і підтримці участі окремих індивідів у житті громади; організації взаємодії між членами громади та між громадами;   3.внесення змін у суспільні і групові відносини, розподіл влади та у процес прийняття рішень;   4. консолідації зусиль задля ефективного розподілу наявних ресурсів та залучення нових у процесі вирішення проблем громади.   </vt:lpstr>
      <vt:lpstr>Як метод соціальної роботи організація громади передбачає об’єднання зусиль як окремих індивідів, представників цільових груп, так і самих груп задля визначення основних проблем і задоволення потреб громади через мобілізацію необхідних ресурсів.   Багато соціальних проблем, таких як соціальна несправедливість, безробіття, насильство, експлуатація, торгівля людьми, бідність, незаконний обіг наркотиків, незаконний продаж алкоголю і тютюну неповнолітнім тощо можуть бути вирішені завдяки застосуванню цього методу.    Враховуючи досвід практичної соціальної роботи в Індії, Х. Сідікві виділяє 8 базових принципів застосування методу організації громад:   1. виокремлення конкретних цілей розвитку громади;  2. планування діяльності громади;  3. залучення членів громади до вирішення проблем;  4. застосування групового підходу у вирішення проблем громади; 5. демократичного функціонування усіх членів громади;  6. гнучкості;  7. оптимізації та справедливого розподілу наявних ресурсів між членами громади;  8. культурної орієнтації.   </vt:lpstr>
      <vt:lpstr>  Окремі науковці (Tripathi, P., &amp; Backdrop, I., 2000) виділяють ще декілька додаткових етапів:  – формування основної робочої групи;  – організація робочих зустрічей для учасників групи та роботи в групі;  – призначення ролей;  – мобілізація ресурсів.     </vt:lpstr>
      <vt:lpstr>– організації і підтримки взаємовідносин із членами громади;  – організації професійного навчання членів громади, застосування індивідуальних та групових методів роботи з ними;  – написання та реалізації програм і проектів, спрямованих на вирішення проблем громади;  – діагностики і вирішення особистісних проблем громади та її жителів; постановки цілей та побудови плану для їх досягнення;  – консультування членів громади щодо шляхів і способів вирішення проблеми, прийняття самостійного рішення при цілепокладанні, залучення і пошуку необхідних ресурсів та мотивації членів громади на шляху досягнення цілей;  – розробки стратегічних планів і програм розвитку громади;  – надання комплексних та адресних соціальних послуг населенню.  </vt:lpstr>
      <vt:lpstr>У процесі застосування методу організації громади соціальні працівники виконують чотири основні ролі:    вчителя каталізатора  фасилітатора  медіатора. </vt:lpstr>
      <vt:lpstr>Результати від застосування методу «організації громади»</vt:lpstr>
      <vt:lpstr>ПЛАНУВАННЯ ТА РЕАЛІЗАЦІЯ СОЦІАЛЬНИХ ПРОГРАМ У ГРОМАДІ</vt:lpstr>
      <vt:lpstr>Програма має: - відповідати інтересам цільових груп громади; - приносити вигоди цільовій групі; - показувати результат, якого буде досягнуто в громаді після виконання програми; - демонструвати досяжність результату.  Особливостями соціальних програм у громаді вважають те, що: - програму не можна «помацати руками» (це послуга, нематеріальний актив); - якість програми досить часто залежить від кваліфікації лідера; - результат програми не виявляється негайно; - програма – це активна послуга, яка передбачає взаємо¬дію з тими, на кого вона спрямована.  Зауважимо, що при впровадженні соціальної програми в громаді важливо звертати увагу на те, щоб: - члени громади знали про програму, розуміли її мету, завдання (критерії надання послуг); - в разі потреби – зробити публічний початок програми або вдатися до символічних дій керівників громади; - у ході програми була підтримка та стимулювання участі населення, а також залучення волонтерів; - були наявними певні ресурси, а також відбувався постійний пошук додаткових джерел; - відбувалося поточне планування роботи; - було налагоджене управління людьми, задіяними в ре¬алізації програми, та їхня професійна підтримка. Програми, впроваджувані в громаді, повинні піддаватися моніторингу (постійному перегляду стану виконан¬ня) й підсумковому оцінюванню.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робота з організації громади</dc:title>
  <dc:creator>Valeriia Ovcharova</dc:creator>
  <cp:lastModifiedBy>Valeriia Ovcharova</cp:lastModifiedBy>
  <cp:revision>10</cp:revision>
  <dcterms:created xsi:type="dcterms:W3CDTF">2020-11-10T07:00:51Z</dcterms:created>
  <dcterms:modified xsi:type="dcterms:W3CDTF">2020-11-10T08:40:41Z</dcterms:modified>
</cp:coreProperties>
</file>