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3"/>
  </p:notesMasterIdLst>
  <p:sldIdLst>
    <p:sldId id="363" r:id="rId2"/>
    <p:sldId id="309" r:id="rId3"/>
    <p:sldId id="310" r:id="rId4"/>
    <p:sldId id="257" r:id="rId5"/>
    <p:sldId id="364" r:id="rId6"/>
    <p:sldId id="346" r:id="rId7"/>
    <p:sldId id="365" r:id="rId8"/>
    <p:sldId id="265" r:id="rId9"/>
    <p:sldId id="355" r:id="rId10"/>
    <p:sldId id="368" r:id="rId11"/>
    <p:sldId id="369" r:id="rId12"/>
    <p:sldId id="370" r:id="rId13"/>
    <p:sldId id="360" r:id="rId14"/>
    <p:sldId id="351" r:id="rId15"/>
    <p:sldId id="352" r:id="rId16"/>
    <p:sldId id="349" r:id="rId17"/>
    <p:sldId id="266" r:id="rId18"/>
    <p:sldId id="268" r:id="rId19"/>
    <p:sldId id="312" r:id="rId20"/>
    <p:sldId id="314" r:id="rId21"/>
    <p:sldId id="357" r:id="rId22"/>
    <p:sldId id="267" r:id="rId23"/>
    <p:sldId id="347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384" r:id="rId32"/>
    <p:sldId id="385" r:id="rId33"/>
    <p:sldId id="290" r:id="rId34"/>
    <p:sldId id="291" r:id="rId35"/>
    <p:sldId id="292" r:id="rId36"/>
    <p:sldId id="386" r:id="rId37"/>
    <p:sldId id="298" r:id="rId38"/>
    <p:sldId id="303" r:id="rId39"/>
    <p:sldId id="383" r:id="rId40"/>
    <p:sldId id="308" r:id="rId41"/>
    <p:sldId id="332" r:id="rId42"/>
    <p:sldId id="375" r:id="rId43"/>
    <p:sldId id="371" r:id="rId44"/>
    <p:sldId id="372" r:id="rId45"/>
    <p:sldId id="373" r:id="rId46"/>
    <p:sldId id="374" r:id="rId47"/>
    <p:sldId id="362" r:id="rId48"/>
    <p:sldId id="329" r:id="rId49"/>
    <p:sldId id="330" r:id="rId50"/>
    <p:sldId id="331" r:id="rId51"/>
    <p:sldId id="311" r:id="rId52"/>
  </p:sldIdLst>
  <p:sldSz cx="9144000" cy="6858000" type="screen4x3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29AE"/>
    <a:srgbClr val="FF0066"/>
    <a:srgbClr val="DB2F50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488" autoAdjust="0"/>
    <p:restoredTop sz="89828" autoAdjust="0"/>
  </p:normalViewPr>
  <p:slideViewPr>
    <p:cSldViewPr>
      <p:cViewPr varScale="1">
        <p:scale>
          <a:sx n="72" d="100"/>
          <a:sy n="72" d="100"/>
        </p:scale>
        <p:origin x="216" y="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3B4DB-0AA8-4DE7-ACC3-70D599E67C38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D8FB1-4FBE-4D02-875A-5607177A0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869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D8FB1-4FBE-4D02-875A-5607177A099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71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D8FB1-4FBE-4D02-875A-5607177A099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306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D8FB1-4FBE-4D02-875A-5607177A099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12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D8FB1-4FBE-4D02-875A-5607177A099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243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D8FB1-4FBE-4D02-875A-5607177A099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73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DB8DE-94C3-F6FA-B5AB-D50467302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E76A69-BF18-F066-3D66-5A227EC97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30B3FE-7FCA-53BF-95E2-C8B967744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7857E1-E241-DEBB-664B-EB6755AA9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21AABC-ECBE-52CB-D183-26BA53171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009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EB3DE-FD2C-99D0-66B0-00C41759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5D99D7-0A00-A815-A533-9CEA633DF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F7AECA-4658-D7C7-D0DA-9A576D717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CD0B4-55C5-C14A-0254-39398C89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E3838-60EB-548D-406B-DA007F48A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47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CBE6084-A975-F5C4-5CCF-FEBAD4F1FE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022899-1AE2-344B-DF64-EB5E64A8A9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EE17F-73C7-3A72-6B20-E7B5AA4F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7AACBE-CE1A-4A4C-C6A2-70C8FEE10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37ABC-ABCD-4AEC-63A9-2B648F103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16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223FC0-EB5F-676A-C435-B00AD7991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A94235-D4A0-4667-16F1-A33B4F8A5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3A7F8C-E7F6-D1CC-3E52-EFBB5E484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08F881-B4FB-B92A-2C35-7DCC33E9F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47D14E-6D90-12AC-DBC4-9D484B8DF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74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BBD82-ACDA-DC65-38A6-128FA5ECD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EF8D04-1F0E-07DF-DCF7-BD16ECBED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DEB4F9-262A-207C-95B4-6BA4690AF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73C791-D72B-61A9-F541-EFE7AD096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6A2891-0AE3-461F-3FB6-95AF0935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50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B45CB-02CA-6BCD-1B71-B6B5772F9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290479-1165-6D7C-8681-892D019887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E5716D-EBA0-B0EB-280A-B2C700986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D20F79-7990-E916-E0DC-FEFE4A64B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38A796-80CA-264B-9EAD-90CB41435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77187-3F86-FDA6-8D56-D1B641986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55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EF441-36E9-C323-522B-9D60E275B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A9759-47DB-BEF3-7BA0-4459F8ABE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8109A0-CC9C-F5AE-5651-822F86697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2E34D1-9A7E-2516-3EA4-5F6E8EDDD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8D286F-9100-2D2F-1EDC-FC715BF23F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203DD9-A0F8-FBE4-BAED-1BAF69E5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303C9-A308-6FF7-9EC5-84ACB7CAB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BF8A6D-4055-467B-D77B-12B1AA926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667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850BE-AB7D-F038-0BB0-3847D7297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A9386B-F212-1957-EFB8-C641A9866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B05BFB-BDD0-1D28-DC4F-19F32ED06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F9363B-BD87-7CC3-E298-CE5E7C4C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767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42F89C-64B1-D759-AA7B-D4C9FAA1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3C3A0C-CBD7-C02C-2EBF-1C69CD54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EA5216-3500-6443-3E0B-962A0284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88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51AAB-157F-41E6-849A-CD99A1DF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26EFBF-A9D3-3442-B7AD-D60D0F1B2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AC6371-98C2-9AD1-DA60-CD9D99CDE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3518CD-3876-689D-318C-0E874C816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3B21D8-00B6-753C-CD22-2C3DC9CED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AFAA49-0277-D830-4279-5574209A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419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3AA08-018E-3351-36B1-91A819843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445050-A9D4-CF83-2A8D-423B6409E4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51EC64-77C4-160A-E1BE-A6B0A3CB2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04B2DE-BEA7-FBCA-EF77-02535D383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637E0C-CEF9-6A10-49EC-A4F851784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0CFCB0-F1FC-295C-65E8-358BC904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953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6CE5C-ACBD-BED1-7ECA-9254DF34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C889CD-B367-B7BB-F2BA-A0997935F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AC3B13-6EBA-D063-9FEA-19E049D32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8D96D-3ABB-429D-AFDE-645512442ADC}" type="datetimeFigureOut">
              <a:rPr lang="ru-RU" smtClean="0"/>
              <a:t>18.04.2024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AC0376-C7D6-5BA0-B52B-A830DFF5D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00FA3-7C97-B5FC-25E9-0E438A9B0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6FFD1-D3B1-49ED-B39C-20F2C48CDF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1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A%D0%BE%D0%BD%D0%B2%D0%B5%D1%80%D1%81%D1%96%D1%8F_(%D1%96%D0%BD%D1%82%D0%B5%D1%80%D0%BD%D0%B5%D1%82-%D0%BC%D0%B0%D1%80%D0%BA%D0%B5%D1%82%D0%B8%D0%BD%D0%B3)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hyperlink" Target="https://uk.wikipedia.org/wiki/%D0%86%D0%BD%D1%82%D0%B5%D1%80%D0%BD%D0%B5%D1%82-%D0%BC%D0%B0%D1%80%D0%BA%D0%B5%D1%82%D0%B8%D0%BD%D0%B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endpulse.ua/ru/support/glossary/video-advertis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pJHVNOqF9PM&amp;t=6s" TargetMode="External"/><Relationship Id="rId4" Type="http://schemas.openxmlformats.org/officeDocument/2006/relationships/hyperlink" Target="https://sendpulse.ua/ru/other-integrations/facebook-ad-lead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sendpulse.ua/ua/support/glossary/retargeting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8504C6-CE41-67A0-6DEA-7DC57C78B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" t="1612" r="1795"/>
          <a:stretch/>
        </p:blipFill>
        <p:spPr>
          <a:xfrm>
            <a:off x="0" y="620688"/>
            <a:ext cx="8946487" cy="520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47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16B52A-66EF-EC6E-4D27-DFBA86EB2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889000"/>
            <a:ext cx="8704535" cy="498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68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C9423A-7394-D629-840D-52C8E116718E}"/>
              </a:ext>
            </a:extLst>
          </p:cNvPr>
          <p:cNvSpPr txBox="1"/>
          <p:nvPr/>
        </p:nvSpPr>
        <p:spPr>
          <a:xfrm>
            <a:off x="503548" y="729278"/>
            <a:ext cx="7452828" cy="424731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Щоб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зрозуміти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,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які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бувають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ліди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в маркетингу,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варто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згадати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основні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етапи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маркетингової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воронки і </a:t>
            </a:r>
            <a:r>
              <a:rPr lang="ru-RU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наміри</a:t>
            </a:r>
            <a:r>
              <a:rPr lang="ru-RU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людей:</a:t>
            </a:r>
          </a:p>
          <a:p>
            <a:pPr algn="l"/>
            <a:endParaRPr lang="ru-RU" b="0" i="0" u="none" strike="noStrike" dirty="0">
              <a:solidFill>
                <a:schemeClr val="accent1">
                  <a:lumMod val="75000"/>
                </a:schemeClr>
              </a:solidFill>
              <a:effectLst/>
              <a:latin typeface="HelveticaNeueCyr"/>
            </a:endParaRPr>
          </a:p>
          <a:p>
            <a:pPr algn="l">
              <a:buFont typeface="+mj-lt"/>
              <a:buAutoNum type="arabicPeriod"/>
            </a:pP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Знайомство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з продуктом/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послугою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. На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цьому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етапі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людина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ще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нічого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не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знає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про продукт і не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має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усвідомленого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інтересу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до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нього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. Так,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таргетована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реклама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налаштовується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на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аудиторію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,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якій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теоретично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може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бути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цікава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пропозиція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Потенційна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зацікавленість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.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Це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ті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користувачі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,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які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шукають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інформацію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про продукт/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послугу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,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вивчають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пропозиції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Третій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етап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—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це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стадія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, коли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користувач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вже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визначився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з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вибором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товару, але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поки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що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порівнює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та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вибирає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компанії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Надалі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користувач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може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зацікавитися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саме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вашою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компанією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, так як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ймовірність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,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що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він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зробить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замовлення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саме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у вас,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досить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висока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Ключові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етапи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воронки — заявка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або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 </a:t>
            </a:r>
            <a:r>
              <a:rPr lang="ru-RU" b="0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замовлення</a:t>
            </a:r>
            <a:r>
              <a:rPr lang="ru-R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HelveticaNeueCyr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E8A2DE-5A22-CECE-215E-FF277B482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18919" r="65872" b="42752"/>
          <a:stretch/>
        </p:blipFill>
        <p:spPr>
          <a:xfrm>
            <a:off x="6300192" y="4509120"/>
            <a:ext cx="2556284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64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339FCE-4090-7766-9A7A-40255B40D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" y="920750"/>
            <a:ext cx="8779761" cy="488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67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22672A-84A2-4FA0-C515-AD08C1A50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6892"/>
            <a:ext cx="8975237" cy="49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7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B531E-7295-4D68-8DED-8268666E6C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20426" r="4911" b="55998"/>
          <a:stretch/>
        </p:blipFill>
        <p:spPr>
          <a:xfrm>
            <a:off x="575556" y="209116"/>
            <a:ext cx="7992888" cy="59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95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481A5F-4C00-4026-8A2E-CC3548A68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7" t="18500" b="56300"/>
          <a:stretch/>
        </p:blipFill>
        <p:spPr>
          <a:xfrm>
            <a:off x="4545814" y="3356992"/>
            <a:ext cx="4511704" cy="3384376"/>
          </a:xfrm>
          <a:prstGeom prst="rect">
            <a:avLst/>
          </a:prstGeom>
        </p:spPr>
      </p:pic>
      <p:pic>
        <p:nvPicPr>
          <p:cNvPr id="9" name="Объект 9">
            <a:extLst>
              <a:ext uri="{FF2B5EF4-FFF2-40B4-BE49-F238E27FC236}">
                <a16:creationId xmlns:a16="http://schemas.microsoft.com/office/drawing/2014/main" id="{2E521E3B-36F6-44EB-A20E-03B897075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1" t="19179" b="55246"/>
          <a:stretch/>
        </p:blipFill>
        <p:spPr>
          <a:xfrm>
            <a:off x="83237" y="116632"/>
            <a:ext cx="483206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97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D60BB-2C4C-4765-B1AE-801E3E85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B029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креативу</a:t>
            </a:r>
            <a:endParaRPr lang="ru-RU" b="1" dirty="0">
              <a:solidFill>
                <a:srgbClr val="B029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831ED0-4379-4D12-8743-54F3630A1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Offer</a:t>
            </a:r>
            <a:r>
              <a:rPr lang="en-US" b="1" dirty="0"/>
              <a:t> + </a:t>
            </a:r>
            <a:r>
              <a:rPr lang="en-US" b="1" dirty="0">
                <a:solidFill>
                  <a:srgbClr val="7030A0"/>
                </a:solidFill>
              </a:rPr>
              <a:t>Deadline</a:t>
            </a:r>
            <a:r>
              <a:rPr lang="en-US" b="1" dirty="0"/>
              <a:t>+ </a:t>
            </a:r>
            <a:r>
              <a:rPr lang="en-US" b="1" dirty="0">
                <a:solidFill>
                  <a:srgbClr val="00B050"/>
                </a:solidFill>
              </a:rPr>
              <a:t>Call to action</a:t>
            </a:r>
          </a:p>
          <a:p>
            <a:pPr algn="ctr"/>
            <a:endParaRPr lang="en-US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rgbClr val="FF0000"/>
                </a:solidFill>
              </a:rPr>
              <a:t>Сильна пропозиція (перевага) </a:t>
            </a:r>
            <a:r>
              <a:rPr lang="uk-UA" b="1" dirty="0">
                <a:solidFill>
                  <a:schemeClr val="tx1"/>
                </a:solidFill>
              </a:rPr>
              <a:t>+</a:t>
            </a:r>
            <a:r>
              <a:rPr lang="uk-UA" b="1" dirty="0">
                <a:solidFill>
                  <a:srgbClr val="00B050"/>
                </a:solidFill>
              </a:rPr>
              <a:t> </a:t>
            </a:r>
            <a:r>
              <a:rPr lang="uk-UA" b="1" dirty="0">
                <a:solidFill>
                  <a:srgbClr val="7030A0"/>
                </a:solidFill>
              </a:rPr>
              <a:t>по часу, розміру, кількості </a:t>
            </a:r>
            <a:r>
              <a:rPr lang="uk-UA" b="1" dirty="0">
                <a:solidFill>
                  <a:schemeClr val="tx1"/>
                </a:solidFill>
              </a:rPr>
              <a:t>+</a:t>
            </a:r>
            <a:r>
              <a:rPr lang="uk-UA" b="1" dirty="0">
                <a:solidFill>
                  <a:srgbClr val="00B050"/>
                </a:solidFill>
              </a:rPr>
              <a:t> призив до дії</a:t>
            </a:r>
            <a:endParaRPr lang="ru-RU" b="1" dirty="0">
              <a:solidFill>
                <a:srgbClr val="00B050"/>
              </a:solidFill>
            </a:endParaRPr>
          </a:p>
          <a:p>
            <a:endParaRPr lang="ru-RU" dirty="0"/>
          </a:p>
          <a:p>
            <a:r>
              <a:rPr lang="ru-RU" dirty="0" err="1"/>
              <a:t>Безкоштована</a:t>
            </a:r>
            <a:r>
              <a:rPr lang="ru-RU" dirty="0"/>
              <a:t> доставка +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сьогодні</a:t>
            </a:r>
            <a:r>
              <a:rPr lang="ru-RU" dirty="0"/>
              <a:t> (</a:t>
            </a:r>
            <a:r>
              <a:rPr lang="ru-RU" dirty="0" err="1"/>
              <a:t>останній</a:t>
            </a:r>
            <a:r>
              <a:rPr lang="ru-RU" dirty="0"/>
              <a:t> </a:t>
            </a:r>
            <a:r>
              <a:rPr lang="ru-RU" dirty="0" err="1"/>
              <a:t>розмір</a:t>
            </a:r>
            <a:r>
              <a:rPr lang="ru-RU" dirty="0"/>
              <a:t>, доставка </a:t>
            </a:r>
            <a:r>
              <a:rPr lang="ru-RU" dirty="0" err="1"/>
              <a:t>тільки</a:t>
            </a:r>
            <a:r>
              <a:rPr lang="ru-RU" dirty="0"/>
              <a:t> до…) + </a:t>
            </a:r>
            <a:r>
              <a:rPr lang="ru-RU" dirty="0" err="1"/>
              <a:t>зареєструйся</a:t>
            </a:r>
            <a:r>
              <a:rPr lang="ru-RU" dirty="0"/>
              <a:t>!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обмежена</a:t>
            </a:r>
            <a:r>
              <a:rPr lang="ru-RU" dirty="0"/>
              <a:t>, </a:t>
            </a:r>
            <a:r>
              <a:rPr lang="ru-RU" dirty="0" err="1"/>
              <a:t>поспіши</a:t>
            </a:r>
            <a:r>
              <a:rPr lang="ru-RU" dirty="0"/>
              <a:t> </a:t>
            </a:r>
            <a:r>
              <a:rPr lang="ru-RU" dirty="0" err="1"/>
              <a:t>замовити</a:t>
            </a:r>
            <a:r>
              <a:rPr lang="ru-RU" dirty="0"/>
              <a:t>, внеси предоплату…</a:t>
            </a:r>
          </a:p>
        </p:txBody>
      </p:sp>
    </p:spTree>
    <p:extLst>
      <p:ext uri="{BB962C8B-B14F-4D97-AF65-F5344CB8AC3E}">
        <p14:creationId xmlns:p14="http://schemas.microsoft.com/office/powerpoint/2010/main" val="3994340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620688"/>
            <a:ext cx="4320480" cy="5041168"/>
          </a:xfrm>
        </p:spPr>
        <p:txBody>
          <a:bodyPr>
            <a:noAutofit/>
          </a:bodyPr>
          <a:lstStyle/>
          <a:p>
            <a:r>
              <a:rPr lang="ru-RU" sz="2400" b="1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Таргетингова</a:t>
            </a:r>
            <a:r>
              <a:rPr lang="ru-RU" sz="2400" b="1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реклама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показується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користувачам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соц.мереж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незалежно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того,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перебувають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зараз в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пошуках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вашого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товару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потенційні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клієнти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аудиторія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потенційно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цікава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ваша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пропозиція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при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 саму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компанію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послугу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аудиторія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нічого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знати. Головне — точно попасти в поле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поточних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інтересів</a:t>
            </a: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6866" name="Picture 2" descr="Таргетированная реклама — MSPAR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437386"/>
            <a:ext cx="3384376" cy="1903711"/>
          </a:xfrm>
          <a:prstGeom prst="rect">
            <a:avLst/>
          </a:prstGeom>
          <a:noFill/>
        </p:spPr>
      </p:pic>
      <p:pic>
        <p:nvPicPr>
          <p:cNvPr id="36870" name="Picture 6" descr="Таргетинг (геотаргетинг): что это и как настроить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620688"/>
            <a:ext cx="3312368" cy="1848071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06C386-54B0-4929-8582-B0F794F4D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Як створити ефективну </a:t>
            </a:r>
            <a:r>
              <a:rPr lang="uk-UA" b="1" dirty="0" err="1">
                <a:solidFill>
                  <a:schemeClr val="accent1">
                    <a:lumMod val="75000"/>
                  </a:schemeClr>
                </a:solidFill>
              </a:rPr>
              <a:t>таргетова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 рекламу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4">
            <a:extLst>
              <a:ext uri="{FF2B5EF4-FFF2-40B4-BE49-F238E27FC236}">
                <a16:creationId xmlns:a16="http://schemas.microsoft.com/office/drawing/2014/main" id="{E397CD5F-B8B9-46F3-9D1A-3ADBB0946DF8}"/>
              </a:ext>
            </a:extLst>
          </p:cNvPr>
          <p:cNvSpPr txBox="1">
            <a:spLocks/>
          </p:cNvSpPr>
          <p:nvPr/>
        </p:nvSpPr>
        <p:spPr>
          <a:xfrm>
            <a:off x="301752" y="1628800"/>
            <a:ext cx="8496944" cy="422979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Назва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реклами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(проблема, легенда,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безкоштовний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продукт).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Фото (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відео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рекламного продукту (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демонстрація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ефект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візуалізація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красивий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контент).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екст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реклами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продовження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легенди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заклик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асортимент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ціни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акції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ерехід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посадочну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сторінку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(сайт,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торгова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сторінка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паблік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блог).</a:t>
            </a:r>
          </a:p>
          <a:p>
            <a:pPr>
              <a:buFont typeface="Wingdings" pitchFamily="2" charset="2"/>
              <a:buChar char="v"/>
            </a:pPr>
            <a:r>
              <a:rPr lang="uk-UA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Рекламний бюджет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(об*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єм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розподіл, термін оплати)</a:t>
            </a:r>
          </a:p>
          <a:p>
            <a:pPr marL="0" indent="0" algn="ctr">
              <a:buNone/>
            </a:pPr>
            <a:r>
              <a:rPr lang="uk-UA" sz="25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5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еред</a:t>
            </a:r>
            <a:r>
              <a:rPr lang="ru-RU" sz="25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запуском </a:t>
            </a:r>
            <a:r>
              <a:rPr lang="ru-RU" sz="25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таргет-реклами</a:t>
            </a:r>
            <a:r>
              <a:rPr lang="ru-RU" sz="25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оформіть</a:t>
            </a:r>
            <a:r>
              <a:rPr lang="ru-RU" sz="25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контент!</a:t>
            </a:r>
          </a:p>
          <a:p>
            <a:pPr>
              <a:buFont typeface="Wingdings" pitchFamily="2" charset="2"/>
              <a:buChar char="v"/>
            </a:pPr>
            <a:endParaRPr lang="ru-RU" sz="25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04179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189F8-5731-486D-87DD-91200F855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Де взяти контент для </a:t>
            </a:r>
            <a:r>
              <a:rPr lang="uk-UA" b="1" dirty="0" err="1">
                <a:solidFill>
                  <a:schemeClr val="accent1">
                    <a:lumMod val="75000"/>
                  </a:schemeClr>
                </a:solidFill>
              </a:rPr>
              <a:t>таргет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-реклами?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4">
            <a:extLst>
              <a:ext uri="{FF2B5EF4-FFF2-40B4-BE49-F238E27FC236}">
                <a16:creationId xmlns:a16="http://schemas.microsoft.com/office/drawing/2014/main" id="{38CBC567-20B6-4F69-8581-9539BD0C9DDE}"/>
              </a:ext>
            </a:extLst>
          </p:cNvPr>
          <p:cNvSpPr txBox="1">
            <a:spLocks/>
          </p:cNvSpPr>
          <p:nvPr/>
        </p:nvSpPr>
        <p:spPr>
          <a:xfrm>
            <a:off x="301752" y="1628800"/>
            <a:ext cx="8496944" cy="422979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uk-U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Дозволяється використовувати фото з інтернету та купити (замовити) індивідуальне фото</a:t>
            </a:r>
          </a:p>
          <a:p>
            <a:pPr>
              <a:buFont typeface="Wingdings" pitchFamily="2" charset="2"/>
              <a:buChar char="v"/>
            </a:pPr>
            <a:r>
              <a:rPr lang="uk-U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Текст також можна використовувати з інтернету (бажано з зазначенням автора) або замовити </a:t>
            </a:r>
            <a:r>
              <a:rPr lang="uk-U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копірайтеру</a:t>
            </a:r>
            <a:r>
              <a:rPr lang="uk-U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ексклюзивний текст.</a:t>
            </a:r>
          </a:p>
          <a:p>
            <a:pPr>
              <a:buFont typeface="Wingdings" pitchFamily="2" charset="2"/>
              <a:buChar char="v"/>
            </a:pPr>
            <a:endParaRPr lang="ru-RU" sz="25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uk-UA" sz="2800" dirty="0">
                <a:highlight>
                  <a:srgbClr val="C0C0C0"/>
                </a:highlight>
              </a:rPr>
              <a:t>Бюджет </a:t>
            </a:r>
            <a:r>
              <a:rPr lang="uk-UA" sz="2800" dirty="0" err="1">
                <a:highlight>
                  <a:srgbClr val="C0C0C0"/>
                </a:highlight>
              </a:rPr>
              <a:t>таргету</a:t>
            </a:r>
            <a:r>
              <a:rPr lang="uk-UA" sz="2800" dirty="0">
                <a:highlight>
                  <a:srgbClr val="C0C0C0"/>
                </a:highlight>
              </a:rPr>
              <a:t> 100</a:t>
            </a:r>
            <a:r>
              <a:rPr lang="en-US" sz="2800" dirty="0">
                <a:highlight>
                  <a:srgbClr val="C0C0C0"/>
                </a:highlight>
              </a:rPr>
              <a:t> $</a:t>
            </a:r>
            <a:r>
              <a:rPr lang="uk-UA" sz="2800" dirty="0">
                <a:highlight>
                  <a:srgbClr val="C0C0C0"/>
                </a:highlight>
              </a:rPr>
              <a:t> </a:t>
            </a:r>
            <a:r>
              <a:rPr lang="uk-UA" sz="2800" dirty="0"/>
              <a:t>- ви платите 5</a:t>
            </a:r>
            <a:r>
              <a:rPr lang="en-US" sz="2800" dirty="0"/>
              <a:t> $</a:t>
            </a:r>
            <a:r>
              <a:rPr lang="uk-UA" sz="2800" dirty="0"/>
              <a:t> за текст </a:t>
            </a:r>
            <a:r>
              <a:rPr lang="uk-UA" sz="2800" dirty="0" err="1"/>
              <a:t>копірайтеру</a:t>
            </a:r>
            <a:r>
              <a:rPr lang="uk-UA" sz="2800" dirty="0"/>
              <a:t> і 5</a:t>
            </a:r>
            <a:r>
              <a:rPr lang="en-US" sz="2800" dirty="0"/>
              <a:t>$</a:t>
            </a:r>
            <a:r>
              <a:rPr lang="uk-UA" sz="2800" dirty="0"/>
              <a:t> за фото = отримуєте </a:t>
            </a:r>
            <a:r>
              <a:rPr lang="uk-UA" sz="2800" dirty="0">
                <a:highlight>
                  <a:srgbClr val="FFFF00"/>
                </a:highlight>
              </a:rPr>
              <a:t>90</a:t>
            </a:r>
            <a:r>
              <a:rPr lang="en-US" sz="2800" dirty="0">
                <a:highlight>
                  <a:srgbClr val="FFFF00"/>
                </a:highlight>
              </a:rPr>
              <a:t> $</a:t>
            </a:r>
            <a:r>
              <a:rPr lang="uk-UA" sz="2800" dirty="0"/>
              <a:t> за налаштування реклами.</a:t>
            </a:r>
          </a:p>
          <a:p>
            <a:pPr algn="just">
              <a:buFont typeface="Wingdings" pitchFamily="2" charset="2"/>
              <a:buChar char="v"/>
            </a:pPr>
            <a:r>
              <a:rPr lang="uk-UA" sz="2800" dirty="0"/>
              <a:t>Для ефективного налаштування зробити опитування </a:t>
            </a:r>
            <a:r>
              <a:rPr lang="uk-UA" sz="2800"/>
              <a:t>власнику бізнеса.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1577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8D8148-B04C-21F7-A432-FB29293F1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/>
          <a:stretch/>
        </p:blipFill>
        <p:spPr>
          <a:xfrm>
            <a:off x="0" y="1052736"/>
            <a:ext cx="894131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98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2E6487-04C9-476C-A174-A9801FE35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417" y="1340768"/>
            <a:ext cx="6419056" cy="4525963"/>
          </a:xfrm>
        </p:spPr>
        <p:txBody>
          <a:bodyPr>
            <a:normAutofit/>
          </a:bodyPr>
          <a:lstStyle/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Таргетинг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запускається для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цілової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аудтиторії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ознаки якої визначаємо при створенні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таргет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-реклами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зацікавлених користувачів з метою ефективної реклами та отримання результату використовуємо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ретаргетинг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b="1" dirty="0" err="1">
                <a:solidFill>
                  <a:srgbClr val="B029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Ретаргетинг</a:t>
            </a:r>
            <a:r>
              <a:rPr lang="uk-UA" b="1" dirty="0">
                <a:solidFill>
                  <a:srgbClr val="B029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онлайн-реклама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користувачам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взаємодіяли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сайтом,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мобільним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рекламодавця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мережах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A3DD7F-AC6B-B709-8FE7-025B478AA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852936"/>
            <a:ext cx="386056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2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14E7B645-9C2D-405E-B73C-7FEB6ADC6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639"/>
            <a:ext cx="3152360" cy="6344373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4A3582-DED7-F32D-73AB-DD978854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6813"/>
            <a:ext cx="3182100" cy="634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04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676AE6-3E9C-4873-A36F-34359432E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6120"/>
            <a:ext cx="5688632" cy="632576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71D37-BAA5-4240-9F79-771402766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62522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Як обрати «</a:t>
            </a:r>
            <a:r>
              <a:rPr lang="ru-RU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Закупочный тип»</a:t>
            </a:r>
            <a:br>
              <a:rPr lang="ru-RU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</a:br>
            <a:r>
              <a:rPr lang="uk-UA" dirty="0"/>
              <a:t> </a:t>
            </a:r>
            <a:endParaRPr lang="ru-RU" dirty="0"/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7F6CD482-EC9E-4239-AC85-E131887A0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170712"/>
              </p:ext>
            </p:extLst>
          </p:nvPr>
        </p:nvGraphicFramePr>
        <p:xfrm>
          <a:off x="287524" y="782600"/>
          <a:ext cx="8568952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1015224598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2369600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Закупочный тип «Аукцион».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601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err="1"/>
                        <a:t>Доступність</a:t>
                      </a:r>
                      <a:r>
                        <a:rPr lang="ru-RU" sz="1400" dirty="0"/>
                        <a:t>: </a:t>
                      </a:r>
                      <a:r>
                        <a:rPr lang="ru-RU" sz="1400" dirty="0" err="1"/>
                        <a:t>Усі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рекламодавці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Управління</a:t>
                      </a:r>
                      <a:r>
                        <a:rPr lang="ru-RU" sz="1400" dirty="0"/>
                        <a:t> частотою показу </a:t>
                      </a:r>
                      <a:r>
                        <a:rPr lang="ru-RU" sz="1400" dirty="0" err="1"/>
                        <a:t>Управління</a:t>
                      </a:r>
                      <a:r>
                        <a:rPr lang="ru-RU" sz="1400" dirty="0"/>
                        <a:t> частотою показу доступно </a:t>
                      </a:r>
                      <a:r>
                        <a:rPr lang="ru-RU" sz="1400" dirty="0" err="1"/>
                        <a:t>тільки</a:t>
                      </a:r>
                      <a:r>
                        <a:rPr lang="ru-RU" sz="1400" dirty="0"/>
                        <a:t> при </a:t>
                      </a:r>
                      <a:r>
                        <a:rPr lang="ru-RU" sz="1400" dirty="0" err="1"/>
                        <a:t>виборі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цілей</a:t>
                      </a:r>
                      <a:r>
                        <a:rPr lang="ru-RU" sz="1400" dirty="0"/>
                        <a:t> "</a:t>
                      </a:r>
                      <a:r>
                        <a:rPr lang="ru-RU" sz="1400" dirty="0" err="1"/>
                        <a:t>Охоплення</a:t>
                      </a:r>
                      <a:r>
                        <a:rPr lang="ru-RU" sz="1400" dirty="0"/>
                        <a:t>" і "</a:t>
                      </a:r>
                      <a:r>
                        <a:rPr lang="ru-RU" sz="1400" dirty="0" err="1"/>
                        <a:t>Впізнанність</a:t>
                      </a:r>
                      <a:r>
                        <a:rPr lang="ru-RU" sz="1400" dirty="0"/>
                        <a:t> бренду". </a:t>
                      </a:r>
                    </a:p>
                    <a:p>
                      <a:r>
                        <a:rPr lang="ru-RU" sz="1400" dirty="0" err="1"/>
                        <a:t>Управління</a:t>
                      </a:r>
                      <a:r>
                        <a:rPr lang="ru-RU" sz="1400" dirty="0"/>
                        <a:t> показом. </a:t>
                      </a:r>
                      <a:r>
                        <a:rPr lang="ru-RU" sz="1400" dirty="0" err="1"/>
                        <a:t>Тільки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стандартний</a:t>
                      </a:r>
                      <a:r>
                        <a:rPr lang="ru-RU" sz="1400" dirty="0"/>
                        <a:t> показ - </a:t>
                      </a:r>
                      <a:r>
                        <a:rPr lang="en-US" sz="1400" dirty="0"/>
                        <a:t>Facebook </a:t>
                      </a:r>
                      <a:r>
                        <a:rPr lang="ru-RU" sz="1400" dirty="0"/>
                        <a:t>автоматично </a:t>
                      </a:r>
                      <a:r>
                        <a:rPr lang="ru-RU" sz="1400" dirty="0" err="1"/>
                        <a:t>виявить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найрезультативнішу</a:t>
                      </a:r>
                      <a:r>
                        <a:rPr lang="ru-RU" sz="1400" dirty="0"/>
                        <a:t> рекламу і </a:t>
                      </a:r>
                      <a:r>
                        <a:rPr lang="ru-RU" sz="1400" dirty="0" err="1"/>
                        <a:t>показуватиме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цю</a:t>
                      </a:r>
                      <a:r>
                        <a:rPr lang="ru-RU" sz="1400" dirty="0"/>
                        <a:t> рекламу </a:t>
                      </a:r>
                      <a:r>
                        <a:rPr lang="ru-RU" sz="1400" dirty="0" err="1"/>
                        <a:t>частіше</a:t>
                      </a:r>
                      <a:r>
                        <a:rPr lang="ru-RU" sz="1400" dirty="0"/>
                        <a:t> за </a:t>
                      </a:r>
                      <a:r>
                        <a:rPr lang="ru-RU" sz="1400" dirty="0" err="1"/>
                        <a:t>інших</a:t>
                      </a:r>
                      <a:r>
                        <a:rPr lang="ru-RU" sz="1400" dirty="0"/>
                        <a:t> в </a:t>
                      </a:r>
                      <a:r>
                        <a:rPr lang="ru-RU" sz="1400" dirty="0" err="1"/>
                        <a:t>групі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оголошень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Прогнозованість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Прогнозувати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можна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тільки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охоплення</a:t>
                      </a:r>
                      <a:r>
                        <a:rPr lang="ru-RU" sz="1400" dirty="0"/>
                        <a:t> за день. </a:t>
                      </a:r>
                      <a:r>
                        <a:rPr lang="ru-RU" sz="1400" dirty="0" err="1"/>
                        <a:t>Розцінки</a:t>
                      </a:r>
                      <a:r>
                        <a:rPr lang="ru-RU" sz="1400" dirty="0"/>
                        <a:t>. В </a:t>
                      </a:r>
                      <a:r>
                        <a:rPr lang="ru-RU" sz="1400" dirty="0" err="1"/>
                        <a:t>ході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аукціону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розцінки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можуть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мінятися</a:t>
                      </a:r>
                      <a:r>
                        <a:rPr lang="ru-RU" sz="1400" dirty="0"/>
                        <a:t>. У </a:t>
                      </a:r>
                      <a:r>
                        <a:rPr lang="ru-RU" sz="1400" dirty="0" err="1"/>
                        <a:t>аукціоні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бере</a:t>
                      </a:r>
                      <a:r>
                        <a:rPr lang="ru-RU" sz="1400" dirty="0"/>
                        <a:t> участь ваша ставка. </a:t>
                      </a:r>
                      <a:r>
                        <a:rPr lang="ru-RU" sz="1400" dirty="0" err="1"/>
                        <a:t>Графік</a:t>
                      </a:r>
                      <a:r>
                        <a:rPr lang="ru-RU" sz="1400" dirty="0"/>
                        <a:t>. Ви можете </a:t>
                      </a:r>
                      <a:r>
                        <a:rPr lang="ru-RU" sz="1400" dirty="0" err="1"/>
                        <a:t>запланувати</a:t>
                      </a:r>
                      <a:r>
                        <a:rPr lang="ru-RU" sz="1400" dirty="0"/>
                        <a:t> показ </a:t>
                      </a:r>
                      <a:r>
                        <a:rPr lang="ru-RU" sz="1400" dirty="0" err="1"/>
                        <a:t>реклами</a:t>
                      </a:r>
                      <a:r>
                        <a:rPr lang="ru-RU" sz="1400" dirty="0"/>
                        <a:t> в </a:t>
                      </a:r>
                      <a:r>
                        <a:rPr lang="ru-RU" sz="1400" dirty="0" err="1"/>
                        <a:t>різний</a:t>
                      </a:r>
                      <a:r>
                        <a:rPr lang="ru-RU" sz="1400" dirty="0"/>
                        <a:t> час </a:t>
                      </a:r>
                      <a:r>
                        <a:rPr lang="ru-RU" sz="1400" dirty="0" err="1"/>
                        <a:t>доби</a:t>
                      </a:r>
                      <a:r>
                        <a:rPr lang="ru-RU" sz="1400" dirty="0"/>
                        <a:t> і в </a:t>
                      </a:r>
                      <a:r>
                        <a:rPr lang="ru-RU" sz="1400" dirty="0" err="1"/>
                        <a:t>різні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дні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тижня</a:t>
                      </a:r>
                      <a:r>
                        <a:rPr lang="ru-RU" sz="1400" dirty="0"/>
                        <a:t>. </a:t>
                      </a:r>
                    </a:p>
                    <a:p>
                      <a:r>
                        <a:rPr lang="ru-RU" sz="1400" dirty="0" err="1"/>
                        <a:t>Оптимізація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Оптимізація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виконується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тільки</a:t>
                      </a:r>
                      <a:r>
                        <a:rPr lang="ru-RU" sz="1400" dirty="0"/>
                        <a:t> для мети (</a:t>
                      </a:r>
                      <a:r>
                        <a:rPr lang="ru-RU" sz="1400" dirty="0" err="1"/>
                        <a:t>наприклад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впізнанності</a:t>
                      </a:r>
                      <a:r>
                        <a:rPr lang="ru-RU" sz="1400" dirty="0"/>
                        <a:t> бренду). Таргетинг: </a:t>
                      </a:r>
                      <a:r>
                        <a:rPr lang="ru-RU" sz="1400" dirty="0" err="1"/>
                        <a:t>Можна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настроїти</a:t>
                      </a:r>
                      <a:r>
                        <a:rPr lang="ru-RU" sz="1400" dirty="0"/>
                        <a:t> таргетинг на </a:t>
                      </a:r>
                      <a:r>
                        <a:rPr lang="ru-RU" sz="1400" dirty="0" err="1"/>
                        <a:t>декілька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країн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Підходить</a:t>
                      </a:r>
                      <a:r>
                        <a:rPr lang="ru-RU" sz="1400" dirty="0"/>
                        <a:t> для невеликих </a:t>
                      </a:r>
                      <a:r>
                        <a:rPr lang="ru-RU" sz="1400" dirty="0" err="1"/>
                        <a:t>аудиторій</a:t>
                      </a:r>
                      <a:r>
                        <a:rPr lang="ru-RU" sz="1400" dirty="0"/>
                        <a:t> і </a:t>
                      </a:r>
                      <a:r>
                        <a:rPr lang="ru-RU" sz="1400" dirty="0" err="1"/>
                        <a:t>дозволяє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виключити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динамічні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аудиторії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Цілі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Усі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цілі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Місце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розміщення</a:t>
                      </a:r>
                      <a:r>
                        <a:rPr lang="ru-RU" sz="1400" dirty="0"/>
                        <a:t> : </a:t>
                      </a:r>
                      <a:r>
                        <a:rPr lang="ru-RU" sz="1400" dirty="0" err="1"/>
                        <a:t>Усі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доступні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місця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розміщення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залежно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від</a:t>
                      </a:r>
                      <a:r>
                        <a:rPr lang="ru-RU" sz="1400" dirty="0"/>
                        <a:t> мети </a:t>
                      </a:r>
                      <a:r>
                        <a:rPr lang="ru-RU" sz="1400" dirty="0" err="1"/>
                        <a:t>кампанії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Оформлення</a:t>
                      </a:r>
                      <a:r>
                        <a:rPr lang="ru-RU" sz="1400" dirty="0"/>
                        <a:t>: </a:t>
                      </a:r>
                      <a:r>
                        <a:rPr lang="ru-RU" sz="1400" dirty="0" err="1"/>
                        <a:t>Усі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доступні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формати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залежно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від</a:t>
                      </a:r>
                      <a:r>
                        <a:rPr lang="ru-RU" sz="1400" dirty="0"/>
                        <a:t> мети </a:t>
                      </a:r>
                      <a:r>
                        <a:rPr lang="ru-RU" sz="1400" dirty="0" err="1"/>
                        <a:t>кампанії</a:t>
                      </a:r>
                      <a:r>
                        <a:rPr lang="ru-RU" sz="14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/>
                        <a:t>Доступність</a:t>
                      </a:r>
                      <a:r>
                        <a:rPr lang="ru-RU" sz="1400" dirty="0"/>
                        <a:t>: </a:t>
                      </a:r>
                      <a:r>
                        <a:rPr lang="ru-RU" sz="1400" dirty="0" err="1"/>
                        <a:t>Обмежений</a:t>
                      </a:r>
                      <a:r>
                        <a:rPr lang="ru-RU" sz="1400" dirty="0"/>
                        <a:t> доступ. </a:t>
                      </a:r>
                      <a:r>
                        <a:rPr lang="ru-RU" sz="1400" dirty="0" err="1"/>
                        <a:t>Детальніше</a:t>
                      </a:r>
                      <a:r>
                        <a:rPr lang="ru-RU" sz="1400" dirty="0"/>
                        <a:t> про те, для кого </a:t>
                      </a:r>
                      <a:r>
                        <a:rPr lang="ru-RU" sz="1400" dirty="0" err="1"/>
                        <a:t>призначений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закупівельний</a:t>
                      </a:r>
                      <a:r>
                        <a:rPr lang="ru-RU" sz="1400" dirty="0"/>
                        <a:t> тип "</a:t>
                      </a:r>
                      <a:r>
                        <a:rPr lang="ru-RU" sz="1400" dirty="0" err="1"/>
                        <a:t>Охоплення</a:t>
                      </a:r>
                      <a:r>
                        <a:rPr lang="ru-RU" sz="1400" dirty="0"/>
                        <a:t> і частота". </a:t>
                      </a:r>
                      <a:r>
                        <a:rPr lang="ru-RU" sz="1400" dirty="0" err="1"/>
                        <a:t>Управління</a:t>
                      </a:r>
                      <a:r>
                        <a:rPr lang="ru-RU" sz="1400" dirty="0"/>
                        <a:t> частотою показу </a:t>
                      </a:r>
                      <a:r>
                        <a:rPr lang="ru-RU" sz="1400" dirty="0" err="1"/>
                        <a:t>Можна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задати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обмеження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частоти</a:t>
                      </a:r>
                      <a:r>
                        <a:rPr lang="ru-RU" sz="1400" dirty="0"/>
                        <a:t> показу для будь-</a:t>
                      </a:r>
                      <a:r>
                        <a:rPr lang="ru-RU" sz="1400" dirty="0" err="1"/>
                        <a:t>якого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тимчасового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інтервалу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Наприклад</a:t>
                      </a:r>
                      <a:r>
                        <a:rPr lang="ru-RU" sz="1400" dirty="0"/>
                        <a:t>, 5 </a:t>
                      </a:r>
                      <a:r>
                        <a:rPr lang="ru-RU" sz="1400" dirty="0" err="1"/>
                        <a:t>показів</a:t>
                      </a:r>
                      <a:r>
                        <a:rPr lang="ru-RU" sz="1400" dirty="0"/>
                        <a:t> за 3 </a:t>
                      </a:r>
                      <a:r>
                        <a:rPr lang="ru-RU" sz="1400" dirty="0" err="1"/>
                        <a:t>дні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Управління</a:t>
                      </a:r>
                      <a:r>
                        <a:rPr lang="ru-RU" sz="1400" dirty="0"/>
                        <a:t> показом </a:t>
                      </a:r>
                      <a:r>
                        <a:rPr lang="ru-RU" sz="1400" dirty="0" err="1"/>
                        <a:t>Стандартний</a:t>
                      </a:r>
                      <a:r>
                        <a:rPr lang="ru-RU" sz="1400" dirty="0"/>
                        <a:t> і </a:t>
                      </a:r>
                      <a:r>
                        <a:rPr lang="ru-RU" sz="1400" dirty="0" err="1"/>
                        <a:t>послідовний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або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запланований</a:t>
                      </a:r>
                      <a:r>
                        <a:rPr lang="ru-RU" sz="1400" dirty="0"/>
                        <a:t> показ, </a:t>
                      </a:r>
                      <a:r>
                        <a:rPr lang="ru-RU" sz="1400" dirty="0" err="1"/>
                        <a:t>який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дозволяє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задати</a:t>
                      </a:r>
                      <a:r>
                        <a:rPr lang="ru-RU" sz="1400" dirty="0"/>
                        <a:t> порядок </a:t>
                      </a:r>
                      <a:r>
                        <a:rPr lang="ru-RU" sz="1400" dirty="0" err="1"/>
                        <a:t>або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дати</a:t>
                      </a:r>
                      <a:r>
                        <a:rPr lang="ru-RU" sz="1400" dirty="0"/>
                        <a:t> показу </a:t>
                      </a:r>
                      <a:r>
                        <a:rPr lang="ru-RU" sz="1400" dirty="0" err="1"/>
                        <a:t>реклами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Прогнозованість</a:t>
                      </a:r>
                      <a:r>
                        <a:rPr lang="ru-RU" sz="1400" dirty="0"/>
                        <a:t>. Перед </a:t>
                      </a:r>
                      <a:r>
                        <a:rPr lang="ru-RU" sz="1400" dirty="0" err="1"/>
                        <a:t>купівлею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можна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прогнозувати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охоплення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розподіл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частоти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витрати</a:t>
                      </a:r>
                      <a:r>
                        <a:rPr lang="ru-RU" sz="1400" dirty="0"/>
                        <a:t> за день і </a:t>
                      </a:r>
                      <a:r>
                        <a:rPr lang="ru-RU" sz="1400" dirty="0" err="1"/>
                        <a:t>розподіл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місць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розміщення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Розцінки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Після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розміщення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замовлення</a:t>
                      </a:r>
                      <a:r>
                        <a:rPr lang="ru-RU" sz="1400" dirty="0"/>
                        <a:t> ставу CPM за </a:t>
                      </a:r>
                      <a:r>
                        <a:rPr lang="ru-RU" sz="1400" dirty="0" err="1"/>
                        <a:t>покази</a:t>
                      </a:r>
                      <a:r>
                        <a:rPr lang="ru-RU" sz="1400" dirty="0"/>
                        <a:t> не </a:t>
                      </a:r>
                      <a:r>
                        <a:rPr lang="ru-RU" sz="1400" dirty="0" err="1"/>
                        <a:t>зміниться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якщо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ви</a:t>
                      </a:r>
                      <a:r>
                        <a:rPr lang="ru-RU" sz="1400" dirty="0"/>
                        <a:t> не </a:t>
                      </a:r>
                      <a:r>
                        <a:rPr lang="ru-RU" sz="1400" dirty="0" err="1"/>
                        <a:t>призупините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кампанію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Графік</a:t>
                      </a:r>
                      <a:r>
                        <a:rPr lang="ru-RU" sz="1400" dirty="0"/>
                        <a:t>. Ви можете </a:t>
                      </a:r>
                      <a:r>
                        <a:rPr lang="ru-RU" sz="1400" dirty="0" err="1"/>
                        <a:t>запланувати</a:t>
                      </a:r>
                      <a:r>
                        <a:rPr lang="ru-RU" sz="1400" dirty="0"/>
                        <a:t> показ </a:t>
                      </a:r>
                      <a:r>
                        <a:rPr lang="ru-RU" sz="1400" dirty="0" err="1"/>
                        <a:t>реклами</a:t>
                      </a:r>
                      <a:r>
                        <a:rPr lang="ru-RU" sz="1400" dirty="0"/>
                        <a:t> в </a:t>
                      </a:r>
                      <a:r>
                        <a:rPr lang="ru-RU" sz="1400" dirty="0" err="1"/>
                        <a:t>певний</a:t>
                      </a:r>
                      <a:r>
                        <a:rPr lang="ru-RU" sz="1400" dirty="0"/>
                        <a:t> час </a:t>
                      </a:r>
                      <a:r>
                        <a:rPr lang="ru-RU" sz="1400" dirty="0" err="1"/>
                        <a:t>доби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Вибрати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певні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дні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тижня</a:t>
                      </a:r>
                      <a:r>
                        <a:rPr lang="ru-RU" sz="1400" dirty="0"/>
                        <a:t> не </a:t>
                      </a:r>
                      <a:r>
                        <a:rPr lang="ru-RU" sz="1400" dirty="0" err="1"/>
                        <a:t>можна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Оптимізація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Спочатку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виконується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оптимізація</a:t>
                      </a:r>
                      <a:r>
                        <a:rPr lang="ru-RU" sz="1400" dirty="0"/>
                        <a:t> для </a:t>
                      </a:r>
                      <a:r>
                        <a:rPr lang="ru-RU" sz="1400" dirty="0" err="1"/>
                        <a:t>охоплення</a:t>
                      </a:r>
                      <a:r>
                        <a:rPr lang="ru-RU" sz="1400" dirty="0"/>
                        <a:t>, а </a:t>
                      </a:r>
                      <a:r>
                        <a:rPr lang="ru-RU" sz="1400" dirty="0" err="1"/>
                        <a:t>потім</a:t>
                      </a:r>
                      <a:r>
                        <a:rPr lang="ru-RU" sz="1400" dirty="0"/>
                        <a:t> - для </a:t>
                      </a:r>
                      <a:r>
                        <a:rPr lang="ru-RU" sz="1400" dirty="0" err="1"/>
                        <a:t>вибраної</a:t>
                      </a:r>
                      <a:r>
                        <a:rPr lang="ru-RU" sz="1400" dirty="0"/>
                        <a:t> мети </a:t>
                      </a:r>
                      <a:r>
                        <a:rPr lang="ru-RU" sz="1400" dirty="0" err="1"/>
                        <a:t>кампанії</a:t>
                      </a:r>
                      <a:r>
                        <a:rPr lang="ru-RU" sz="1400" dirty="0"/>
                        <a:t>. Таргетинг: </a:t>
                      </a:r>
                      <a:r>
                        <a:rPr lang="ru-RU" sz="1400" dirty="0" err="1"/>
                        <a:t>Тільки</a:t>
                      </a:r>
                      <a:r>
                        <a:rPr lang="ru-RU" sz="1400" dirty="0"/>
                        <a:t> на одну </a:t>
                      </a:r>
                      <a:r>
                        <a:rPr lang="ru-RU" sz="1400" dirty="0" err="1"/>
                        <a:t>країну</a:t>
                      </a:r>
                      <a:r>
                        <a:rPr lang="ru-RU" sz="1400" dirty="0"/>
                        <a:t> за раз і </a:t>
                      </a:r>
                      <a:r>
                        <a:rPr lang="ru-RU" sz="1400" dirty="0" err="1"/>
                        <a:t>аудиторію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мінімум</a:t>
                      </a:r>
                      <a:r>
                        <a:rPr lang="ru-RU" sz="1400" dirty="0"/>
                        <a:t> в 200 000 </a:t>
                      </a:r>
                      <a:r>
                        <a:rPr lang="ru-RU" sz="1400" dirty="0" err="1"/>
                        <a:t>чоловік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Виключити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динамічні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аудиторії</a:t>
                      </a:r>
                      <a:r>
                        <a:rPr lang="ru-RU" sz="1400" dirty="0"/>
                        <a:t> не </a:t>
                      </a:r>
                      <a:r>
                        <a:rPr lang="ru-RU" sz="1400" dirty="0" err="1"/>
                        <a:t>можна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Цілі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Впізнанність</a:t>
                      </a:r>
                      <a:r>
                        <a:rPr lang="ru-RU" sz="1400" dirty="0"/>
                        <a:t> бренду, </a:t>
                      </a:r>
                      <a:r>
                        <a:rPr lang="ru-RU" sz="1400" dirty="0" err="1"/>
                        <a:t>охоплення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трафік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залученість</a:t>
                      </a:r>
                      <a:r>
                        <a:rPr lang="ru-RU" sz="1400" dirty="0"/>
                        <a:t> для </a:t>
                      </a:r>
                      <a:r>
                        <a:rPr lang="ru-RU" sz="1400" dirty="0" err="1"/>
                        <a:t>публікації</a:t>
                      </a:r>
                      <a:r>
                        <a:rPr lang="ru-RU" sz="1400" dirty="0"/>
                        <a:t>, установки </a:t>
                      </a:r>
                      <a:r>
                        <a:rPr lang="ru-RU" sz="1400" dirty="0" err="1"/>
                        <a:t>додатка</a:t>
                      </a:r>
                      <a:r>
                        <a:rPr lang="ru-RU" sz="1400" dirty="0"/>
                        <a:t>, перегляди </a:t>
                      </a:r>
                      <a:r>
                        <a:rPr lang="ru-RU" sz="1400" dirty="0" err="1"/>
                        <a:t>відео</a:t>
                      </a:r>
                      <a:r>
                        <a:rPr lang="ru-RU" sz="1400" dirty="0"/>
                        <a:t> і </a:t>
                      </a:r>
                      <a:r>
                        <a:rPr lang="ru-RU" sz="1400" dirty="0" err="1"/>
                        <a:t>конверсії</a:t>
                      </a:r>
                      <a:r>
                        <a:rPr lang="ru-RU" sz="1400" dirty="0"/>
                        <a:t>. </a:t>
                      </a:r>
                      <a:r>
                        <a:rPr lang="ru-RU" sz="1400" dirty="0" err="1"/>
                        <a:t>Місце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розміщення</a:t>
                      </a:r>
                      <a:r>
                        <a:rPr lang="ru-RU" sz="1400" dirty="0"/>
                        <a:t> : </a:t>
                      </a:r>
                      <a:r>
                        <a:rPr lang="ru-RU" sz="1400" dirty="0" err="1"/>
                        <a:t>Стрічка</a:t>
                      </a:r>
                      <a:r>
                        <a:rPr lang="ru-RU" sz="1400" dirty="0"/>
                        <a:t> новин </a:t>
                      </a:r>
                      <a:r>
                        <a:rPr lang="en-US" sz="1400" dirty="0"/>
                        <a:t>Facebook, </a:t>
                      </a:r>
                      <a:r>
                        <a:rPr lang="ru-RU" sz="1400" dirty="0" err="1"/>
                        <a:t>Стрічки</a:t>
                      </a:r>
                      <a:r>
                        <a:rPr lang="ru-RU" sz="1400" dirty="0"/>
                        <a:t> новин </a:t>
                      </a:r>
                      <a:r>
                        <a:rPr lang="en-US" sz="1400" dirty="0"/>
                        <a:t>Facebook </a:t>
                      </a:r>
                      <a:r>
                        <a:rPr lang="ru-RU" sz="1400" dirty="0"/>
                        <a:t>і </a:t>
                      </a:r>
                      <a:r>
                        <a:rPr lang="en-US" sz="1400" dirty="0"/>
                        <a:t>Instagram </a:t>
                      </a:r>
                      <a:r>
                        <a:rPr lang="ru-RU" sz="1400" dirty="0" err="1"/>
                        <a:t>або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правий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стовпець</a:t>
                      </a:r>
                      <a:r>
                        <a:rPr lang="ru-RU" sz="1400" dirty="0"/>
                        <a:t> на </a:t>
                      </a:r>
                      <a:r>
                        <a:rPr lang="en-US" sz="1400" dirty="0"/>
                        <a:t>Facebook. </a:t>
                      </a:r>
                      <a:r>
                        <a:rPr lang="ru-RU" sz="1400" dirty="0" err="1"/>
                        <a:t>Оформлення</a:t>
                      </a:r>
                      <a:r>
                        <a:rPr lang="ru-RU" sz="1400" dirty="0"/>
                        <a:t>: </a:t>
                      </a:r>
                      <a:r>
                        <a:rPr lang="ru-RU" sz="1400" dirty="0" err="1"/>
                        <a:t>Усі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формати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окрім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відео</a:t>
                      </a:r>
                      <a:r>
                        <a:rPr lang="ru-RU" sz="1400" dirty="0"/>
                        <a:t> 360° і фото 360°.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59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6062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56D32C-0C98-FB32-E9E9-4008C8D02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0" y="850900"/>
            <a:ext cx="6921500" cy="51562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6832D6-D0A5-0196-37B5-8FF3CE3EF2F7}"/>
              </a:ext>
            </a:extLst>
          </p:cNvPr>
          <p:cNvSpPr/>
          <p:nvPr/>
        </p:nvSpPr>
        <p:spPr>
          <a:xfrm>
            <a:off x="251520" y="4240020"/>
            <a:ext cx="22322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B0080"/>
                </a:solidFill>
                <a:highlight>
                  <a:srgbClr val="FFFF00"/>
                </a:highlight>
                <a:latin typeface="Arial" panose="020B0604020202020204" pitchFamily="34" charset="0"/>
                <a:hlinkClick r:id="rId3" tooltip="Конверсія (інтернет-маркетинг)"/>
              </a:rPr>
              <a:t>Конверсія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 в </a:t>
            </a:r>
            <a:r>
              <a:rPr lang="ru-RU" dirty="0" err="1">
                <a:solidFill>
                  <a:srgbClr val="0B0080"/>
                </a:solidFill>
                <a:highlight>
                  <a:srgbClr val="FFFF00"/>
                </a:highlight>
                <a:latin typeface="Arial" panose="020B0604020202020204" pitchFamily="34" charset="0"/>
                <a:hlinkClick r:id="rId4" tooltip="Інтернет-маркетинг"/>
              </a:rPr>
              <a:t>інтернет</a:t>
            </a:r>
            <a:r>
              <a:rPr lang="ru-RU" dirty="0">
                <a:solidFill>
                  <a:srgbClr val="0B0080"/>
                </a:solidFill>
                <a:highlight>
                  <a:srgbClr val="FFFF00"/>
                </a:highlight>
                <a:latin typeface="Arial" panose="020B0604020202020204" pitchFamily="34" charset="0"/>
                <a:hlinkClick r:id="rId4" tooltip="Інтернет-маркетинг"/>
              </a:rPr>
              <a:t>-маркетингу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 — </a:t>
            </a:r>
            <a:r>
              <a:rPr lang="ru-RU" dirty="0" err="1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пропорція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залежність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числа покупок </a:t>
            </a:r>
            <a:r>
              <a:rPr lang="ru-RU" dirty="0" err="1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від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кількості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відвідувачів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та </a:t>
            </a:r>
            <a:r>
              <a:rPr lang="ru-RU" dirty="0" err="1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відвідувань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сайту.Цільова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дія</a:t>
            </a:r>
            <a:r>
              <a:rPr lang="ru-RU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.</a:t>
            </a:r>
            <a:endParaRPr lang="ru-RU" b="0" i="0" dirty="0">
              <a:solidFill>
                <a:srgbClr val="202122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ABBA99-B0AC-3363-6294-5036C90C4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3" y="3414477"/>
            <a:ext cx="923330" cy="92333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E717C6DF-FEEA-486B-03F2-A82B62CB3AC0}"/>
              </a:ext>
            </a:extLst>
          </p:cNvPr>
          <p:cNvSpPr/>
          <p:nvPr/>
        </p:nvSpPr>
        <p:spPr>
          <a:xfrm>
            <a:off x="3707904" y="256490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7A4B171-F358-5FBF-A70B-98746F92ECA6}"/>
              </a:ext>
            </a:extLst>
          </p:cNvPr>
          <p:cNvSpPr/>
          <p:nvPr/>
        </p:nvSpPr>
        <p:spPr>
          <a:xfrm>
            <a:off x="5870327" y="2564904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073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901F9-3734-F267-7F53-838F9ED55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14" y="2996952"/>
            <a:ext cx="8766974" cy="1325563"/>
          </a:xfrm>
        </p:spPr>
        <p:txBody>
          <a:bodyPr>
            <a:normAutofit fontScale="90000"/>
          </a:bodyPr>
          <a:lstStyle/>
          <a:p>
            <a:pPr>
              <a:spcBef>
                <a:spcPts val="200"/>
              </a:spcBef>
            </a:pPr>
            <a:r>
              <a:rPr lang="ru-UA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Категорія цілей «Упізнаваність</a:t>
            </a:r>
            <a:r>
              <a:rPr lang="ru-UA" sz="180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»</a:t>
            </a:r>
            <a:r>
              <a:rPr lang="uk-UA" sz="18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uk-UA" sz="180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 стовпчику упізнаваність є дві цілі: «Охоплення» і «Впізнаваність бренду». Їх використовують, щоб якомога більше людей дізналися про компанію, послуги чи товар. Ці цілі добре підходять для запуску бренду, нової продукції або послуг. 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«Впізнаваність бренду» 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реклама буде показуватися вибраній аудиторії максимально часто. Кожен користувач зустрічатиме рекламу в соцмережі кілька разів.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«Охоплення» 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за такого виду налаштування реклама буде показуватися максимальній кількості людей з вибраної аудиторіїї. При встановленні цієї цілі ви можете вказати частоту показу вашої реклами кожному окремому користувачеві.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B029A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Категорія цілей «Розгляд»</a:t>
            </a:r>
            <a:r>
              <a:rPr lang="ru-UA" sz="1800" b="1" dirty="0">
                <a:solidFill>
                  <a:srgbClr val="B029AE"/>
                </a:solidFill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Роздивимося наступний стовпчик — «Розгляд». Він найбільший, бо містить шість цілей.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«Трафік» 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алгоритм Facebook перш за все буде показувати рекламу тим людям з вибраної аудиторії, які з найбільшою вірогідністю перейдуть на сайт.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«Взаємодія» 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підходить, якщо ви бажаєте просувати допис у Facebook або Instagram і отримати більше вподобань, поширень та коментарів.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«Встановлення додатку» 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ця мета в налаштуванні тригерної реклами розрахована на отримання нових завантажень додатку з App Store та Google Play Market.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«Перегляди відео» 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це передбачає більше переглядів відео,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оскільки відеоконтент для Facebook у тренді, то за допомогою цієї цілі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можна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спрямовувати людей на сайт, як і за допомогою цілі «Трафік». Для цього потрібно додати кнопку та цільове посилання. </a:t>
            </a:r>
            <a:r>
              <a:rPr lang="ru-UA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3"/>
              </a:rPr>
              <a:t>Відеореклама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дешевша в результаті і завжди отримує більше взаємодії.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«Генерація лідів» 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ціль актуальна, якщо у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компанії 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немає сайту або цільової сторінки, але потрібно зібрати контакти користувачів. Користувачі клікають на рекламу і отримують форму, в якій залишають свої дані. Форма налаштовується в рекламному кабінеті,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дозволяє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вибрати тип даних і кількість рядків для заповнення. А за допомогою </a:t>
            </a:r>
            <a:r>
              <a:rPr lang="ru-UA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4"/>
              </a:rPr>
              <a:t>інтеграції SendPulse та Facebook Lead Ads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ліди можна відразу експортувати в адресну книгу і використовувати для розсилок.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«Повідомлення» 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мета підходить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для налаштування своєї таргетованої реклами, якщо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необхідно,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щоб користувачі надсилали повідомлення. Після кліку по рекламі вони потраплять до месенджеру, де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компанія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продовж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ить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з ним спілкування. Така ціль також підходить для </a:t>
            </a:r>
            <a:r>
              <a:rPr lang="ru-UA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5"/>
              </a:rPr>
              <a:t>просування чат-бота</a:t>
            </a:r>
            <a:r>
              <a:rPr lang="ru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br>
              <a:rPr lang="ru-UA" sz="18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696742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D65FA-5388-A4E4-3844-7012F08F9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44824"/>
            <a:ext cx="7886700" cy="1325563"/>
          </a:xfrm>
        </p:spPr>
        <p:txBody>
          <a:bodyPr>
            <a:noAutofit/>
          </a:bodyPr>
          <a:lstStyle/>
          <a:p>
            <a:r>
              <a:rPr lang="ru-UA" sz="1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Категорія цілей «Конверсія»</a:t>
            </a:r>
            <a:br>
              <a:rPr lang="ru-UA" sz="16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Стовпчик «Конверсія» містить три варіанти цілей.</a:t>
            </a:r>
            <a:br>
              <a:rPr lang="ru-UA" sz="16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6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«Конверсія» </a:t>
            </a:r>
            <a:r>
              <a:rPr lang="ru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умовно схожа на ціль «Трафік», оскільки перенаправляє людей на сайт. Але оптимізація відбувається трохи по-іншому: алгоритм Facebook вибирає не тих, хто просто клікає та переходить за посиланнями, а тих, хто купує чи вчиняє інші цільові дії. </a:t>
            </a:r>
            <a:br>
              <a:rPr lang="ru-UA" sz="16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6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«Продажі через каталог» </a:t>
            </a:r>
            <a:r>
              <a:rPr lang="ru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для цієї цілі потрібно створити каталог товарів в обліковому записі Facebook, а потім сформувати з нього рекламні оголошення. Підходить для </a:t>
            </a:r>
            <a:r>
              <a:rPr lang="ru-UA" sz="16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hlinkClick r:id="rId2"/>
              </a:rPr>
              <a:t>ретаргетингу</a:t>
            </a:r>
            <a:r>
              <a:rPr lang="ru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коли користувачеві показуються товари з тих сторінок та категорій сайту, які він відвідував.</a:t>
            </a:r>
            <a:br>
              <a:rPr lang="ru-UA" sz="16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6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«Відвідування закладів» </a:t>
            </a:r>
            <a:r>
              <a:rPr lang="ru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— налаштування таргетованої реклами з цією ціллю підійде для тих, хто просуває офлайн-бізнес. Під час запуску такої рекламної кампанії потрібно вказати адресу </a:t>
            </a: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фізичної </a:t>
            </a:r>
            <a:r>
              <a:rPr lang="uk-UA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точк</a:t>
            </a: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бізнесу </a:t>
            </a:r>
            <a:r>
              <a:rPr lang="ru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та радіус охоплення реклами. Тобто оголошення побачать ті, хто знаходиться неподалік</a:t>
            </a:r>
            <a:r>
              <a:rPr lang="uk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наприклад, </a:t>
            </a:r>
            <a:r>
              <a:rPr lang="ru-UA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магазину чи кафе.</a:t>
            </a:r>
            <a:br>
              <a:rPr lang="ru-UA" sz="1600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ru-UA"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03C566-6EFA-C860-31C4-E8673C0DB2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2" b="14989"/>
          <a:stretch/>
        </p:blipFill>
        <p:spPr>
          <a:xfrm>
            <a:off x="2267744" y="4149080"/>
            <a:ext cx="5062364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18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38548-098C-C5CE-6F9B-B252C5A63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2696"/>
            <a:ext cx="7886700" cy="1325563"/>
          </a:xfrm>
        </p:spPr>
        <p:txBody>
          <a:bodyPr/>
          <a:lstStyle/>
          <a:p>
            <a:pPr algn="ctr"/>
            <a:r>
              <a:rPr lang="ru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Налаштування цільової аудиторії для якої сформовано таргетинг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2D4F8F-1D52-AAFA-46EF-EA84ED933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92896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41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10E79-0387-5492-79FF-0D5570F06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UA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Типи аудиторій в налаштуваннях таргетованої реклами</a:t>
            </a:r>
            <a:br>
              <a:rPr lang="ru-UA" sz="3200" b="1" dirty="0">
                <a:solidFill>
                  <a:srgbClr val="243F60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ru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4BB65-E762-14F3-5024-6D925EB2BE22}"/>
              </a:ext>
            </a:extLst>
          </p:cNvPr>
          <p:cNvSpPr txBox="1"/>
          <p:nvPr/>
        </p:nvSpPr>
        <p:spPr>
          <a:xfrm>
            <a:off x="630728" y="1689945"/>
            <a:ext cx="7039694" cy="5083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Bef>
                <a:spcPts val="200"/>
              </a:spcBef>
            </a:pPr>
            <a:r>
              <a:rPr lang="ru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Розглянемо три варіанти налаштування аудиторії для таргетованої реклами: </a:t>
            </a:r>
          </a:p>
          <a:p>
            <a:pPr indent="450215" algn="just">
              <a:spcBef>
                <a:spcPts val="200"/>
              </a:spcBef>
            </a:pPr>
            <a:endParaRPr lang="ru-UA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spcBef>
                <a:spcPts val="200"/>
              </a:spcBef>
            </a:pPr>
            <a:endParaRPr lang="ru-UA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spcBef>
                <a:spcPts val="200"/>
              </a:spcBef>
            </a:pPr>
            <a:endParaRPr lang="ru-UA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200"/>
              </a:spcBef>
              <a:buAutoNum type="arabicPeriod"/>
            </a:pPr>
            <a:r>
              <a:rPr lang="ru-UA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удиторії за інтересами</a:t>
            </a:r>
            <a:endParaRPr lang="ru-UA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200"/>
              </a:spcBef>
              <a:buAutoNum type="arabicPeriod"/>
            </a:pPr>
            <a:r>
              <a:rPr lang="ru-UA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І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ндивідуальні аудиторії та </a:t>
            </a:r>
          </a:p>
          <a:p>
            <a:pPr marL="342900" indent="-342900" algn="just">
              <a:spcBef>
                <a:spcPts val="200"/>
              </a:spcBef>
              <a:buAutoNum type="arabicPeriod"/>
            </a:pPr>
            <a:r>
              <a:rPr lang="ru-UA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</a:t>
            </a:r>
            <a:r>
              <a:rPr lang="ru-UA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хожі аудиторії (lookalike)</a:t>
            </a:r>
          </a:p>
          <a:p>
            <a:pPr algn="just">
              <a:spcBef>
                <a:spcPts val="200"/>
              </a:spcBef>
            </a:pPr>
            <a:endParaRPr lang="ru-UA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endParaRPr lang="ru-UA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endParaRPr lang="ru-UA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endParaRPr lang="ru-UA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r>
              <a:rPr lang="ru-UA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Взагалі, щоб створити аудиторію , неодхідно обрати відповідну функцію і зазначити параметри цільової аудиторії на яку планується запустити таргетинг, детальний таргетинг дає змогу звузити цільову аудиторію і направити реклами тільки на тих користувачів, які взаємодіяли з бізнес-сторінкою.</a:t>
            </a:r>
            <a:endParaRPr lang="ru-UA" sz="1600" b="1" i="1" dirty="0">
              <a:solidFill>
                <a:srgbClr val="243F60"/>
              </a:solidFill>
              <a:effectLst/>
              <a:latin typeface="Cambria" panose="0204050305040603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A6DA4E-8EE6-D14A-690B-1A4C2405A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575" y="2276872"/>
            <a:ext cx="39751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81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3938F4-FA6A-6986-12C5-5B6F9C79C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738915" cy="326444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DE0FFC-3124-811E-DB64-09ADCD8F0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173" y="188640"/>
            <a:ext cx="5819315" cy="30962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C6C4BD-EB33-037E-F448-2F5A3DF6B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88840"/>
            <a:ext cx="4587775" cy="453650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0493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3ACC4-E471-4F40-B7C7-66887E4F2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387624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</a:rPr>
              <a:t>Одним із дієвих методів просування та реклами у соціальних мереж є </a:t>
            </a:r>
            <a:r>
              <a:rPr lang="uk-UA" b="1" dirty="0" err="1">
                <a:solidFill>
                  <a:schemeClr val="accent1">
                    <a:lumMod val="75000"/>
                  </a:schemeClr>
                </a:solidFill>
              </a:rPr>
              <a:t>таргетинг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E90387-2351-48A0-8255-2EDD9B446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492896"/>
            <a:ext cx="5270630" cy="3083173"/>
          </a:xfrm>
        </p:spPr>
        <p:txBody>
          <a:bodyPr>
            <a:normAutofit/>
          </a:bodyPr>
          <a:lstStyle/>
          <a:p>
            <a:r>
              <a:rPr lang="uk-UA" b="1" dirty="0" err="1">
                <a:solidFill>
                  <a:schemeClr val="accent1">
                    <a:lumMod val="75000"/>
                  </a:schemeClr>
                </a:solidFill>
              </a:rPr>
              <a:t>Таргет</a:t>
            </a:r>
            <a:r>
              <a:rPr lang="uk-UA" dirty="0"/>
              <a:t>-рекламу можна налаштувати у рекламному кабінеті Фейсбук</a:t>
            </a:r>
          </a:p>
          <a:p>
            <a:r>
              <a:rPr lang="uk-UA" dirty="0"/>
              <a:t>Або просунути сторінку за допомогою активної кнопки під постами у Інстаграм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5858A7-54BD-4D00-A8C1-3337DEFB5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30" y="1556792"/>
            <a:ext cx="341840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00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963B4-6603-466A-FA5C-5BBC5094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450215" algn="just">
              <a:spcBef>
                <a:spcPts val="0"/>
              </a:spcBef>
            </a:pP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Також функціонал таргетингу дає змогу створити схожі аудиторії, які називають lookalike. Алгоритм Facebook детально аналізує вказану аудиторію та вибирає максимально схожих за інтересами та поведінковими патернами користувачів у рамках зазначеної географії. </a:t>
            </a:r>
            <a:r>
              <a:rPr lang="ru-UA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Так створюється lookalike</a:t>
            </a:r>
            <a:r>
              <a:rPr lang="uk-UA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– можна 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створити схожу аудиторію будь-якої з індивідуалізованих аудиторій.</a:t>
            </a:r>
            <a:br>
              <a:rPr lang="ru-UA" sz="1800" i="1" dirty="0">
                <a:solidFill>
                  <a:srgbClr val="243F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 створити lookalike аудиторію, у вкладці «Аудиторії»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необхідно обрати 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індивідуалізовану аудиторію, на яку </a:t>
            </a:r>
            <a:r>
              <a:rPr lang="uk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потрібно 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створити схожу. У вікні, натисн</a:t>
            </a:r>
            <a:r>
              <a:rPr lang="uk-UA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ути</a:t>
            </a:r>
            <a:r>
              <a:rPr lang="ru-UA" sz="1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«Створити схожу аудиторію».</a:t>
            </a:r>
            <a:r>
              <a:rPr lang="ru-UA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105FDD-8410-BFF2-43DC-F94CBA13C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204864"/>
            <a:ext cx="3820040" cy="41764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45659-9F30-4D50-B74D-045559C4DA68}"/>
              </a:ext>
            </a:extLst>
          </p:cNvPr>
          <p:cNvSpPr txBox="1"/>
          <p:nvPr/>
        </p:nvSpPr>
        <p:spPr>
          <a:xfrm>
            <a:off x="827584" y="6474344"/>
            <a:ext cx="8208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 функціонал допомагає продемонструвати рекламу користувачам сайтів!</a:t>
            </a:r>
            <a:endParaRPr lang="ru-UA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0A64FB-EC8E-A875-8826-FB42B66C4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339620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22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A680BE-F5C7-4718-8AE9-D56C8DCF1B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4" t="26148" r="17307" b="44844"/>
          <a:stretch/>
        </p:blipFill>
        <p:spPr>
          <a:xfrm>
            <a:off x="3335548" y="5002334"/>
            <a:ext cx="4104456" cy="1855666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7F370946-D5BC-4D99-BEBD-98DE5CE91A2C}"/>
              </a:ext>
            </a:extLst>
          </p:cNvPr>
          <p:cNvSpPr/>
          <p:nvPr/>
        </p:nvSpPr>
        <p:spPr>
          <a:xfrm>
            <a:off x="2195736" y="1484784"/>
            <a:ext cx="1512168" cy="576064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BC6D2A6-AC8A-47F1-9BEC-A6BDE94E4C13}"/>
              </a:ext>
            </a:extLst>
          </p:cNvPr>
          <p:cNvSpPr/>
          <p:nvPr/>
        </p:nvSpPr>
        <p:spPr>
          <a:xfrm>
            <a:off x="2267744" y="2060848"/>
            <a:ext cx="1728192" cy="172819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solidFill>
              <a:srgbClr val="DB2F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CBA259-FB37-B6DA-13DE-A66C4DAD4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6731000" cy="4724400"/>
          </a:xfrm>
          <a:prstGeom prst="rect">
            <a:avLst/>
          </a:prstGeom>
        </p:spPr>
      </p:pic>
      <p:sp>
        <p:nvSpPr>
          <p:cNvPr id="7" name="Прямоугольник: скругленные углы 1">
            <a:extLst>
              <a:ext uri="{FF2B5EF4-FFF2-40B4-BE49-F238E27FC236}">
                <a16:creationId xmlns:a16="http://schemas.microsoft.com/office/drawing/2014/main" id="{1DAA403C-2529-038B-5AB7-85BB266C68DB}"/>
              </a:ext>
            </a:extLst>
          </p:cNvPr>
          <p:cNvSpPr/>
          <p:nvPr/>
        </p:nvSpPr>
        <p:spPr>
          <a:xfrm>
            <a:off x="3335548" y="5076812"/>
            <a:ext cx="1728192" cy="172819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solidFill>
              <a:srgbClr val="DB2F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1">
            <a:extLst>
              <a:ext uri="{FF2B5EF4-FFF2-40B4-BE49-F238E27FC236}">
                <a16:creationId xmlns:a16="http://schemas.microsoft.com/office/drawing/2014/main" id="{5063A7A1-354C-65DF-8959-5DDF84CD9700}"/>
              </a:ext>
            </a:extLst>
          </p:cNvPr>
          <p:cNvSpPr/>
          <p:nvPr/>
        </p:nvSpPr>
        <p:spPr>
          <a:xfrm>
            <a:off x="1043608" y="1548278"/>
            <a:ext cx="4104458" cy="656586"/>
          </a:xfrm>
          <a:prstGeom prst="roundRect">
            <a:avLst/>
          </a:prstGeom>
          <a:noFill/>
          <a:ln w="28575">
            <a:solidFill>
              <a:srgbClr val="DB2F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B97A33-4024-4031-9E65-0B4A72006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3" y="1700808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41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67FDAE-0DC6-F1E0-007A-69556748B29C}"/>
              </a:ext>
            </a:extLst>
          </p:cNvPr>
          <p:cNvSpPr txBox="1"/>
          <p:nvPr/>
        </p:nvSpPr>
        <p:spPr>
          <a:xfrm>
            <a:off x="1340768" y="1628800"/>
            <a:ext cx="646246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налаштуванні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таргетованої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Facebook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вказуєте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корисної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щодня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контролювати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ефективність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витрати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рекламу та в будь-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скоригувати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зупинити</a:t>
            </a:r>
            <a:r>
              <a:rPr lang="ru-RU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кампанію</a:t>
            </a:r>
            <a:r>
              <a:rPr lang="ru-RU" sz="2000" b="0" i="0" u="none" strike="noStrike" dirty="0">
                <a:solidFill>
                  <a:srgbClr val="4651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A65919-0000-658D-3E13-0083E1D20C47}"/>
              </a:ext>
            </a:extLst>
          </p:cNvPr>
          <p:cNvSpPr txBox="1"/>
          <p:nvPr/>
        </p:nvSpPr>
        <p:spPr>
          <a:xfrm>
            <a:off x="2411760" y="83671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u="none" strike="noStrike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Повний</a:t>
            </a:r>
            <a:r>
              <a:rPr lang="ru-RU" sz="2800" b="1" i="0" u="none" strike="noStrik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</a:t>
            </a:r>
            <a:r>
              <a:rPr lang="ru-RU" sz="2800" b="1" i="0" u="none" strike="noStrike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endParaRPr lang="ru-RU" sz="2800" b="1" i="0" u="none" strike="noStrike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A780EC-5572-4CC9-9A55-680DED83B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16607"/>
            <a:ext cx="3539232" cy="35392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70DB3C-9141-3DCB-D061-03DFFDABD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45" y="836712"/>
            <a:ext cx="498637" cy="4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92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83AC73-768C-4A32-9556-04D41C9748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9" b="30802"/>
          <a:stretch/>
        </p:blipFill>
        <p:spPr>
          <a:xfrm>
            <a:off x="1187624" y="332656"/>
            <a:ext cx="6348672" cy="635102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DADD37-26BA-434F-ABE3-326C54CF8F2C}"/>
              </a:ext>
            </a:extLst>
          </p:cNvPr>
          <p:cNvSpPr/>
          <p:nvPr/>
        </p:nvSpPr>
        <p:spPr>
          <a:xfrm>
            <a:off x="611560" y="1674674"/>
            <a:ext cx="3203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A1A1A"/>
                </a:solidFill>
                <a:highlight>
                  <a:srgbClr val="FFFF00"/>
                </a:highlight>
                <a:latin typeface="-apple-system"/>
              </a:rPr>
              <a:t>Order – </a:t>
            </a:r>
            <a:r>
              <a:rPr lang="uk-UA" dirty="0">
                <a:solidFill>
                  <a:srgbClr val="1A1A1A"/>
                </a:solidFill>
                <a:highlight>
                  <a:srgbClr val="FFFF00"/>
                </a:highlight>
                <a:latin typeface="-apple-system"/>
              </a:rPr>
              <a:t>вартість оформлення </a:t>
            </a:r>
          </a:p>
          <a:p>
            <a:r>
              <a:rPr lang="uk-UA" dirty="0">
                <a:solidFill>
                  <a:srgbClr val="1A1A1A"/>
                </a:solidFill>
                <a:highlight>
                  <a:srgbClr val="FFFF00"/>
                </a:highlight>
                <a:latin typeface="-apple-system"/>
              </a:rPr>
              <a:t>замовлень</a:t>
            </a:r>
          </a:p>
          <a:p>
            <a:r>
              <a:rPr lang="uk-UA" dirty="0">
                <a:solidFill>
                  <a:srgbClr val="1A1A1A"/>
                </a:solidFill>
                <a:highlight>
                  <a:srgbClr val="FFFF00"/>
                </a:highlight>
                <a:latin typeface="-apple-system"/>
              </a:rPr>
              <a:t> (співвідношення витрат на</a:t>
            </a:r>
          </a:p>
          <a:p>
            <a:r>
              <a:rPr lang="uk-UA" dirty="0">
                <a:solidFill>
                  <a:srgbClr val="1A1A1A"/>
                </a:solidFill>
                <a:highlight>
                  <a:srgbClr val="FFFF00"/>
                </a:highlight>
                <a:latin typeface="-apple-system"/>
              </a:rPr>
              <a:t> рекламу </a:t>
            </a:r>
          </a:p>
          <a:p>
            <a:r>
              <a:rPr lang="uk-UA" dirty="0">
                <a:solidFill>
                  <a:srgbClr val="1A1A1A"/>
                </a:solidFill>
                <a:highlight>
                  <a:srgbClr val="FFFF00"/>
                </a:highlight>
                <a:latin typeface="-apple-system"/>
              </a:rPr>
              <a:t>з кількістю оформлених </a:t>
            </a:r>
          </a:p>
          <a:p>
            <a:r>
              <a:rPr lang="uk-UA" dirty="0">
                <a:solidFill>
                  <a:srgbClr val="1A1A1A"/>
                </a:solidFill>
                <a:highlight>
                  <a:srgbClr val="FFFF00"/>
                </a:highlight>
                <a:latin typeface="-apple-system"/>
              </a:rPr>
              <a:t>заявок </a:t>
            </a:r>
            <a:endParaRPr lang="ru-RU" dirty="0">
              <a:highlight>
                <a:srgbClr val="FFFF00"/>
              </a:highligh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BE00E7-20EF-1835-4E93-40B653A85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5" y="3307014"/>
            <a:ext cx="7992565" cy="337666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4B49A1-3F11-2DF6-1635-0478BA64B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2" y="1668120"/>
            <a:ext cx="498637" cy="4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14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1A9EC8-EEDB-C4E0-2213-8E2BFC672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572"/>
            <a:ext cx="6192688" cy="66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28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0224A2-403B-4E7B-8598-5B27610ECF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34765" r="-3106" b="23649"/>
          <a:stretch/>
        </p:blipFill>
        <p:spPr>
          <a:xfrm>
            <a:off x="683568" y="803189"/>
            <a:ext cx="8028888" cy="360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2165D3-E76A-4A99-BB24-B4F90E8781D6}"/>
              </a:ext>
            </a:extLst>
          </p:cNvPr>
          <p:cNvSpPr txBox="1"/>
          <p:nvPr/>
        </p:nvSpPr>
        <p:spPr>
          <a:xfrm>
            <a:off x="6587470" y="3809231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FFFF00"/>
                </a:highlight>
              </a:rPr>
              <a:t>При визначенні </a:t>
            </a:r>
            <a:r>
              <a:rPr lang="uk-UA" dirty="0" err="1">
                <a:highlight>
                  <a:srgbClr val="FFFF00"/>
                </a:highlight>
              </a:rPr>
              <a:t>геолокації</a:t>
            </a:r>
            <a:r>
              <a:rPr lang="uk-UA" dirty="0">
                <a:highlight>
                  <a:srgbClr val="FFFF00"/>
                </a:highlight>
              </a:rPr>
              <a:t> </a:t>
            </a:r>
            <a:r>
              <a:rPr lang="uk-UA" dirty="0" err="1">
                <a:highlight>
                  <a:srgbClr val="FFFF00"/>
                </a:highlight>
              </a:rPr>
              <a:t>обераємо</a:t>
            </a:r>
            <a:r>
              <a:rPr lang="uk-UA" dirty="0">
                <a:highlight>
                  <a:srgbClr val="FFFF00"/>
                </a:highlight>
              </a:rPr>
              <a:t> область!</a:t>
            </a:r>
            <a:endParaRPr lang="ru-RU" dirty="0">
              <a:highlight>
                <a:srgbClr val="FFFF00"/>
              </a:highligh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AC952C-D7ED-324A-33F7-C1F3E8EE5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79" y="3809231"/>
            <a:ext cx="923330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52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C3B948-28C9-82EA-9935-DDB909B51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80059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7CBB4-DDB7-42D4-A658-172999F1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4C1A82-153D-4102-89B7-25270BDF1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26900"/>
          <a:stretch/>
        </p:blipFill>
        <p:spPr>
          <a:xfrm>
            <a:off x="155448" y="0"/>
            <a:ext cx="5112568" cy="674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2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2F062C-5075-3662-8717-E1912D07F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16632"/>
            <a:ext cx="5511446" cy="6741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C495B8-F936-D369-9832-5CBE6DC54A14}"/>
              </a:ext>
            </a:extLst>
          </p:cNvPr>
          <p:cNvSpPr txBox="1"/>
          <p:nvPr/>
        </p:nvSpPr>
        <p:spPr>
          <a:xfrm>
            <a:off x="539552" y="4581128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highlight>
                  <a:srgbClr val="FFFF00"/>
                </a:highlight>
              </a:rPr>
              <a:t>Призив</a:t>
            </a:r>
            <a:r>
              <a:rPr lang="ru-RU" dirty="0">
                <a:highlight>
                  <a:srgbClr val="FFFF00"/>
                </a:highlight>
              </a:rPr>
              <a:t> до </a:t>
            </a:r>
            <a:r>
              <a:rPr lang="ru-RU" dirty="0" err="1">
                <a:highlight>
                  <a:srgbClr val="FFFF00"/>
                </a:highlight>
              </a:rPr>
              <a:t>дії</a:t>
            </a:r>
            <a:r>
              <a:rPr lang="ru-RU" dirty="0">
                <a:highlight>
                  <a:srgbClr val="FFFF00"/>
                </a:highlight>
              </a:rPr>
              <a:t> – «</a:t>
            </a:r>
            <a:r>
              <a:rPr lang="ru-RU" dirty="0" err="1">
                <a:highlight>
                  <a:srgbClr val="FFFF00"/>
                </a:highlight>
              </a:rPr>
              <a:t>Детальніше</a:t>
            </a:r>
            <a:r>
              <a:rPr lang="ru-RU" dirty="0">
                <a:highlight>
                  <a:srgbClr val="FFFF00"/>
                </a:highlight>
              </a:rPr>
              <a:t>», «</a:t>
            </a:r>
            <a:r>
              <a:rPr lang="ru-RU" dirty="0" err="1">
                <a:highlight>
                  <a:srgbClr val="FFFF00"/>
                </a:highlight>
              </a:rPr>
              <a:t>Зарегиструйся</a:t>
            </a:r>
            <a:r>
              <a:rPr lang="ru-RU" dirty="0">
                <a:highlight>
                  <a:srgbClr val="FFFF00"/>
                </a:highlight>
              </a:rPr>
              <a:t>», «</a:t>
            </a:r>
            <a:r>
              <a:rPr lang="ru-RU" dirty="0" err="1">
                <a:highlight>
                  <a:srgbClr val="FFFF00"/>
                </a:highlight>
              </a:rPr>
              <a:t>Купитьи</a:t>
            </a:r>
            <a:r>
              <a:rPr lang="ru-RU" dirty="0">
                <a:highlight>
                  <a:srgbClr val="FFFF00"/>
                </a:highlight>
              </a:rPr>
              <a:t>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6D397B-F0FE-581F-F3BA-726AE2503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73" y="3665765"/>
            <a:ext cx="923330" cy="923330"/>
          </a:xfrm>
          <a:prstGeom prst="rect">
            <a:avLst/>
          </a:prstGeom>
        </p:spPr>
      </p:pic>
      <p:sp>
        <p:nvSpPr>
          <p:cNvPr id="10" name="Прямоугольник: скругленные углы 1">
            <a:extLst>
              <a:ext uri="{FF2B5EF4-FFF2-40B4-BE49-F238E27FC236}">
                <a16:creationId xmlns:a16="http://schemas.microsoft.com/office/drawing/2014/main" id="{25AC8A4E-44C6-0937-8E58-1E42F7610C76}"/>
              </a:ext>
            </a:extLst>
          </p:cNvPr>
          <p:cNvSpPr/>
          <p:nvPr/>
        </p:nvSpPr>
        <p:spPr>
          <a:xfrm>
            <a:off x="3203848" y="3965590"/>
            <a:ext cx="4680520" cy="1119593"/>
          </a:xfrm>
          <a:prstGeom prst="roundRect">
            <a:avLst/>
          </a:prstGeom>
          <a:noFill/>
          <a:ln w="28575">
            <a:solidFill>
              <a:srgbClr val="DB2F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5135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ED78B3-D8F0-7EA4-8B3B-CF6D2A1A4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111497"/>
            <a:ext cx="4269851" cy="69611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4875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AutoShape 5" descr="Таргетинг - что это такое: преимущества ретаргетин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6B6A4B-A4F1-1BAF-A586-2FD144EE2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"/>
          <a:stretch/>
        </p:blipFill>
        <p:spPr>
          <a:xfrm>
            <a:off x="0" y="980728"/>
            <a:ext cx="9144000" cy="5087214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1470F6-D77D-798F-CBEC-FE17F19B7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8" y="2852936"/>
            <a:ext cx="8623304" cy="2376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5FB6A-0607-6F76-B577-ACCF7941722E}"/>
              </a:ext>
            </a:extLst>
          </p:cNvPr>
          <p:cNvSpPr txBox="1"/>
          <p:nvPr/>
        </p:nvSpPr>
        <p:spPr>
          <a:xfrm>
            <a:off x="1295636" y="1167135"/>
            <a:ext cx="655272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 є можливість запускати декілька рекламних проєктів з різними креативами на різну ЦА, будь-яким бюджетом та тривалістю.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C22112-EAF3-0BB5-3206-6AD2EB16A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86505"/>
            <a:ext cx="923330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756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60397D-F4A5-4A2C-AEE9-7EC7E6633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5"/>
            <a:ext cx="8928992" cy="497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97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48940E-7566-EDF6-10FA-F6315B88A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0" y="-15859"/>
            <a:ext cx="3384376" cy="67183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9C02B0-20D3-3225-D9D6-FD3B01CE1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15860"/>
            <a:ext cx="3300396" cy="671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547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D3F53F-0443-47F1-8046-C335E0C64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4451251" cy="50690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A51D50-57F1-F30E-1D1C-7732DDAC1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899" y="591687"/>
            <a:ext cx="4665101" cy="506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544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E8CC2C-EA77-9E10-DFE1-CE8B41C1C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" y="886408"/>
            <a:ext cx="4701999" cy="50851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1833A1-EEB8-C2C2-A09D-C9B8FA1E8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63" y="922080"/>
            <a:ext cx="4624339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77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F325D6-F82D-07AF-845D-EB56C67D9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653"/>
            <a:ext cx="5149899" cy="59066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385784-0D43-3D24-6A06-0B1AE554DC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r="8803"/>
          <a:stretch/>
        </p:blipFill>
        <p:spPr>
          <a:xfrm>
            <a:off x="4830318" y="764704"/>
            <a:ext cx="4313682" cy="554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28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5EA47D-E4B0-888E-7261-7D93EF644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909" y="0"/>
            <a:ext cx="6022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23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421B67-5AC4-4396-B57A-13BFE6D9C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040" y="390812"/>
            <a:ext cx="5597920" cy="60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30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95678-8250-45F4-ADD0-08FA9CDDD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Тіньовий бан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28B66-DA89-4621-8833-6B738956F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Різке падіння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охватів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цікавості до ваших постів, зниження переглядів,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лайків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хештегів тощо.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818914-836B-4DA1-A68A-3182D375A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24" y="2792815"/>
            <a:ext cx="3378486" cy="269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478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9658A-BDD4-40FF-A2A2-76911553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 не потрапити в тіньовий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потрібно: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87386D-3FC9-491C-85E9-2BC01160F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Слідкувати за статистикою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Придумати хештег «перевірка _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…бан»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ви себе не бачите – ви в бані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Пишите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службу підтримки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заходите в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інстаграм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добу, або більше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Чистите хештеги.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42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B6F4B4-A16C-4962-EF25-9C9071D14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t="5092" r="3613" b="5347"/>
          <a:stretch/>
        </p:blipFill>
        <p:spPr>
          <a:xfrm>
            <a:off x="-1" y="980728"/>
            <a:ext cx="915792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929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70B77-A2F6-4A17-B66F-3D878CD8E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 не потрапити в тіньовий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потрібно: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012023-E1C2-49E3-8ED6-C26DCE544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у вас торговий паблік у Фейсбук і ви створили його тільки для налаштування реклами і переходу на сайт магазину – то потрібно оформити паблік як «живу сторінку» і загрузити мінімум 6 фото та постів, щоб на перший погляд модератора сторінка виглядала як активний паблік, а не як «робот».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908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A165E-3B53-4FE5-8217-FC5D2DE0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Як розрахувати ефективність від </a:t>
            </a:r>
            <a:r>
              <a:rPr lang="uk-UA" dirty="0" err="1"/>
              <a:t>таргетингу</a:t>
            </a:r>
            <a:r>
              <a:rPr lang="uk-UA" dirty="0"/>
              <a:t>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F516CF-22F2-427B-BD86-041BACE44EB9}"/>
              </a:ext>
            </a:extLst>
          </p:cNvPr>
          <p:cNvSpPr txBox="1">
            <a:spLocks/>
          </p:cNvSpPr>
          <p:nvPr/>
        </p:nvSpPr>
        <p:spPr>
          <a:xfrm>
            <a:off x="628650" y="2276872"/>
            <a:ext cx="7886700" cy="32635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Наприклад: ви замовили </a:t>
            </a:r>
            <a:r>
              <a:rPr lang="uk-UA" dirty="0" err="1"/>
              <a:t>таргетову</a:t>
            </a:r>
            <a:r>
              <a:rPr lang="uk-UA" dirty="0"/>
              <a:t> рекламу на суму 100</a:t>
            </a:r>
            <a:r>
              <a:rPr lang="en-US" dirty="0"/>
              <a:t>$ </a:t>
            </a:r>
            <a:r>
              <a:rPr lang="uk-UA" dirty="0"/>
              <a:t>після запуску реклами у вас користувачі </a:t>
            </a:r>
            <a:r>
              <a:rPr lang="uk-UA" dirty="0" err="1"/>
              <a:t>соц</a:t>
            </a:r>
            <a:r>
              <a:rPr lang="uk-UA" dirty="0"/>
              <a:t>. мереж зробили 100 покупок = Відповідно на кожного клієнта ви витратили 1</a:t>
            </a:r>
            <a:r>
              <a:rPr lang="en-US" dirty="0"/>
              <a:t>$</a:t>
            </a:r>
            <a:r>
              <a:rPr lang="uk-UA" dirty="0"/>
              <a:t> і отримали виручку з 1го товару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832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11F13-84E2-4D07-B311-74CBF2658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04022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i="0" dirty="0" err="1">
                <a:solidFill>
                  <a:srgbClr val="1D2769"/>
                </a:solidFill>
                <a:effectLst/>
                <a:latin typeface="GilroyBlod"/>
              </a:rPr>
              <a:t>Навіщо</a:t>
            </a:r>
            <a:r>
              <a:rPr lang="ru-RU" b="0" i="0" dirty="0">
                <a:solidFill>
                  <a:srgbClr val="1D2769"/>
                </a:solidFill>
                <a:effectLst/>
                <a:latin typeface="GilroyBlod"/>
              </a:rPr>
              <a:t> </a:t>
            </a:r>
            <a:r>
              <a:rPr lang="ru-RU" b="0" i="0" dirty="0" err="1">
                <a:solidFill>
                  <a:srgbClr val="1D2769"/>
                </a:solidFill>
                <a:effectLst/>
                <a:latin typeface="GilroyBlod"/>
              </a:rPr>
              <a:t>потрібна</a:t>
            </a:r>
            <a:r>
              <a:rPr lang="ru-RU" b="0" i="0" dirty="0">
                <a:solidFill>
                  <a:srgbClr val="1D2769"/>
                </a:solidFill>
                <a:effectLst/>
                <a:latin typeface="GilroyBlod"/>
              </a:rPr>
              <a:t> </a:t>
            </a:r>
            <a:r>
              <a:rPr lang="ru-RU" b="0" i="0" dirty="0" err="1">
                <a:solidFill>
                  <a:srgbClr val="1D2769"/>
                </a:solidFill>
                <a:effectLst/>
                <a:latin typeface="GilroyBlod"/>
              </a:rPr>
              <a:t>таргетована</a:t>
            </a:r>
            <a:r>
              <a:rPr lang="ru-RU" b="0" i="0" dirty="0">
                <a:solidFill>
                  <a:srgbClr val="1D2769"/>
                </a:solidFill>
                <a:effectLst/>
                <a:latin typeface="GilroyBlod"/>
              </a:rPr>
              <a:t> реклама</a:t>
            </a:r>
            <a:br>
              <a:rPr lang="ru-RU" b="0" i="0" dirty="0">
                <a:solidFill>
                  <a:srgbClr val="1D2769"/>
                </a:solidFill>
                <a:effectLst/>
                <a:latin typeface="GilroyBlod"/>
              </a:rPr>
            </a:br>
            <a:r>
              <a:rPr lang="ru-RU" b="0" i="0" dirty="0">
                <a:solidFill>
                  <a:srgbClr val="1D2769"/>
                </a:solidFill>
                <a:effectLst/>
                <a:latin typeface="GilroyBlod"/>
              </a:rPr>
              <a:t>в </a:t>
            </a:r>
            <a:r>
              <a:rPr lang="ru-RU" b="0" i="0" dirty="0" err="1">
                <a:solidFill>
                  <a:srgbClr val="1D2769"/>
                </a:solidFill>
                <a:effectLst/>
                <a:latin typeface="GilroyBlod"/>
              </a:rPr>
              <a:t>соціальних</a:t>
            </a:r>
            <a:r>
              <a:rPr lang="ru-RU" b="0" i="0" dirty="0">
                <a:solidFill>
                  <a:srgbClr val="1D2769"/>
                </a:solidFill>
                <a:effectLst/>
                <a:latin typeface="GilroyBlod"/>
              </a:rPr>
              <a:t> мережах?</a:t>
            </a:r>
            <a:br>
              <a:rPr lang="ru-RU" b="0" i="0" dirty="0">
                <a:solidFill>
                  <a:srgbClr val="1D2769"/>
                </a:solidFill>
                <a:effectLst/>
                <a:latin typeface="GilroyBlod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DDE615-A57F-41F7-81F4-153125BF9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628800"/>
            <a:ext cx="8956104" cy="3888432"/>
          </a:xfrm>
        </p:spPr>
      </p:pic>
    </p:spTree>
    <p:extLst>
      <p:ext uri="{BB962C8B-B14F-4D97-AF65-F5344CB8AC3E}">
        <p14:creationId xmlns:p14="http://schemas.microsoft.com/office/powerpoint/2010/main" val="665057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E4F6A9-47A4-FDA8-931A-76E3C28F8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6199"/>
            <a:ext cx="9160795" cy="51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36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87AB38-A23C-D90A-9C92-5CBBAF45A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889000"/>
            <a:ext cx="8975278" cy="4993200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9B432423-4482-9441-27D0-B7BA4BC934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82"/>
            <a:ext cx="9139005" cy="5105236"/>
          </a:xfrm>
        </p:spPr>
      </p:pic>
    </p:spTree>
    <p:extLst>
      <p:ext uri="{BB962C8B-B14F-4D97-AF65-F5344CB8AC3E}">
        <p14:creationId xmlns:p14="http://schemas.microsoft.com/office/powerpoint/2010/main" val="30972139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30356</TotalTime>
  <Words>1842</Words>
  <Application>Microsoft Macintosh PowerPoint</Application>
  <PresentationFormat>Экран (4:3)</PresentationFormat>
  <Paragraphs>89</Paragraphs>
  <Slides>51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2" baseType="lpstr">
      <vt:lpstr>-apple-system</vt:lpstr>
      <vt:lpstr>Arial</vt:lpstr>
      <vt:lpstr>Calibri</vt:lpstr>
      <vt:lpstr>Calibri Light</vt:lpstr>
      <vt:lpstr>Cambria</vt:lpstr>
      <vt:lpstr>GilroyBlod</vt:lpstr>
      <vt:lpstr>Helvetica</vt:lpstr>
      <vt:lpstr>HelveticaNeueCyr</vt:lpstr>
      <vt:lpstr>Times New Roman</vt:lpstr>
      <vt:lpstr>Wingdings</vt:lpstr>
      <vt:lpstr>Тема Office</vt:lpstr>
      <vt:lpstr>Презентация PowerPoint</vt:lpstr>
      <vt:lpstr>Презентация PowerPoint</vt:lpstr>
      <vt:lpstr>Одним із дієвих методів просування та реклами у соціальних мереж є таргетинг</vt:lpstr>
      <vt:lpstr>Презентация PowerPoint</vt:lpstr>
      <vt:lpstr>Презентация PowerPoint</vt:lpstr>
      <vt:lpstr>Навіщо потрібна таргетована реклама в соціальних мережах?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Створення креативу</vt:lpstr>
      <vt:lpstr>Презентация PowerPoint</vt:lpstr>
      <vt:lpstr>Як створити ефективну таргетова рекламу</vt:lpstr>
      <vt:lpstr>Де взяти контент для таргет-реклами?</vt:lpstr>
      <vt:lpstr>Презентация PowerPoint</vt:lpstr>
      <vt:lpstr>Презентация PowerPoint</vt:lpstr>
      <vt:lpstr>Презентация PowerPoint</vt:lpstr>
      <vt:lpstr>Як обрати «Закупочный тип»  </vt:lpstr>
      <vt:lpstr>Презентация PowerPoint</vt:lpstr>
      <vt:lpstr>Категорія цілей «Упізнаваність».  У стовпчику упізнаваність є дві цілі: «Охоплення» і «Впізнаваність бренду». Їх використовують, щоб якомога більше людей дізналися про компанію, послуги чи товар. Ці цілі добре підходять для запуску бренду, нової продукції або послуг.  «Впізнаваність бренду» — реклама буде показуватися вибраній аудиторії максимально часто. Кожен користувач зустрічатиме рекламу в соцмережі кілька разів. «Охоплення» — за такого виду налаштування реклама буде показуватися максимальній кількості людей з вибраної аудиторіїї. При встановленні цієї цілі ви можете вказати частоту показу вашої реклами кожному окремому користувачеві.  Категорія цілей «Розгляд». Роздивимося наступний стовпчик — «Розгляд». Він найбільший, бо містить шість цілей. «Трафік» — алгоритм Facebook перш за все буде показувати рекламу тим людям з вибраної аудиторії, які з найбільшою вірогідністю перейдуть на сайт. «Взаємодія» — підходить, якщо ви бажаєте просувати допис у Facebook або Instagram і отримати більше вподобань, поширень та коментарів. «Встановлення додатку» — ця мета в налаштуванні тригерної реклами розрахована на отримання нових завантажень додатку з App Store та Google Play Market. «Перегляди відео» — це передбачає більше переглядів відео, оскільки відеоконтент для Facebook у тренді, то за допомогою цієї цілі можна спрямовувати людей на сайт, як і за допомогою цілі «Трафік». Для цього потрібно додати кнопку та цільове посилання. Відеорекламадешевша в результаті і завжди отримує більше взаємодії. «Генерація лідів» — ціль актуальна, якщо у компанії немає сайту або цільової сторінки, але потрібно зібрати контакти користувачів. Користувачі клікають на рекламу і отримують форму, в якій залишають свої дані. Форма налаштовується в рекламному кабінеті, дозволяє вибрати тип даних і кількість рядків для заповнення. А за допомогою інтеграції SendPulse та Facebook Lead Ads ліди можна відразу експортувати в адресну книгу і використовувати для розсилок. «Повідомлення» — мета підходить для налаштування своєї таргетованої реклами, якщо необхідно, щоб користувачі надсилали повідомлення. Після кліку по рекламі вони потраплять до месенджеру, де компанія продовжить з ним спілкування. Така ціль також підходить для просування чат-бота. </vt:lpstr>
      <vt:lpstr>Категорія цілей «Конверсія» Стовпчик «Конверсія» містить три варіанти цілей. «Конверсія» — умовно схожа на ціль «Трафік», оскільки перенаправляє людей на сайт. Але оптимізація відбувається трохи по-іншому: алгоритм Facebook вибирає не тих, хто просто клікає та переходить за посиланнями, а тих, хто купує чи вчиняє інші цільові дії.  «Продажі через каталог» — для цієї цілі потрібно створити каталог товарів в обліковому записі Facebook, а потім сформувати з нього рекламні оголошення. Підходить для ретаргетингу, коли користувачеві показуються товари з тих сторінок та категорій сайту, які він відвідував. «Відвідування закладів» — налаштування таргетованої реклами з цією ціллю підійде для тих, хто просуває офлайн-бізнес. Під час запуску такої рекламної кампанії потрібно вказати адресу фізичної точк бізнесу та радіус охоплення реклами. Тобто оголошення побачать ті, хто знаходиться неподалік, наприклад,  магазину чи кафе. </vt:lpstr>
      <vt:lpstr>Налаштування цільової аудиторії для якої сформовано таргетинг</vt:lpstr>
      <vt:lpstr>Типи аудиторій в налаштуваннях таргетованої реклами </vt:lpstr>
      <vt:lpstr>Презентация PowerPoint</vt:lpstr>
      <vt:lpstr>Також функціонал таргетингу дає змогу створити схожі аудиторії, які називають lookalike. Алгоритм Facebook детально аналізує вказану аудиторію та вибирає максимально схожих за інтересами та поведінковими патернами користувачів у рамках зазначеної географії. Так створюється lookalike – можна створити схожу аудиторію будь-якої з індивідуалізованих аудиторій. Щоб створити lookalike аудиторію, у вкладці «Аудиторії» необхідно обрати індивідуалізовану аудиторію, на яку потрібно  створити схожу. У вікні, натиснути «Створити схожу аудиторію».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Тіньовий бан</vt:lpstr>
      <vt:lpstr>Щоб не потрапити в тіньовий бан потрібно:</vt:lpstr>
      <vt:lpstr>Щоб не потрапити в тіньовий бан потрібно:</vt:lpstr>
      <vt:lpstr>Як розрахувати ефективність від таргетингу?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Таргетинг у маркетингу</dc:title>
  <dc:creator>admin</dc:creator>
  <cp:lastModifiedBy>Виктория Малтиз</cp:lastModifiedBy>
  <cp:revision>157</cp:revision>
  <dcterms:created xsi:type="dcterms:W3CDTF">2020-05-13T12:39:21Z</dcterms:created>
  <dcterms:modified xsi:type="dcterms:W3CDTF">2024-04-18T07:37:41Z</dcterms:modified>
</cp:coreProperties>
</file>