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1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2" r:id="rId27"/>
    <p:sldId id="281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6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166E3-4FB1-4D17-858B-A468DC3C3279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BA832-E4D4-488A-BA78-951A9E8D3C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61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BA832-E4D4-488A-BA78-951A9E8D3C4B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87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937"/>
            <a:ext cx="925252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Е З Е Н Т А Ц І Я </a:t>
            </a:r>
          </a:p>
          <a:p>
            <a:pPr algn="ctr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лекції 1 на тему: </a:t>
            </a:r>
          </a:p>
          <a:p>
            <a:pPr algn="ctr"/>
            <a:endParaRPr lang="uk-UA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«СТАНОВЛЕННЯ ТА СУЧАСНІ ТЕНДЕНЦІЇ РОЗВИТКУ ІННОВАЦІЙ. СУТНІСТЬ ІННОВАЦІЙНОГО ПІДПРИЄМНИЦТВА»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старший викладач 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кафедри інформаційної економіки, 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підприємництва та фінансів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ІННІ ім. Ю.М. Потебні ЗНУ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ОЛЬГА ПЄТУХОВА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157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317904"/>
            <a:ext cx="89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інновацій «максі-міні»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32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64235"/>
            <a:ext cx="8288089" cy="57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3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5" y="-5261"/>
            <a:ext cx="8424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Теорії становлення інновацій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53480"/>
            <a:ext cx="8360097" cy="58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01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261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економічного зростання </a:t>
            </a: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Сміта на основі поділу та механізації праці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6" y="1772816"/>
            <a:ext cx="82120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8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261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С.Ю.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Глазьєвим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5" y="1077604"/>
            <a:ext cx="8122765" cy="53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7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-5261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Сутність і завдання інноваційної політики підприємства 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2" y="1268760"/>
            <a:ext cx="763392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06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6" y="7938"/>
            <a:ext cx="9158055" cy="686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4056" y="7938"/>
            <a:ext cx="9158056" cy="70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buClr>
                <a:srgbClr val="F07F09"/>
              </a:buClr>
              <a:buSzPct val="80000"/>
              <a:defRPr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інноваційної політики є забезпечення майбутнього розвитку підприємства через забезпечення можливостей до зростання інноваційного потенціалу, що, безперечно, є важливим в умовах конкуренції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buClr>
                <a:srgbClr val="F07F09"/>
              </a:buClr>
              <a:buSzPct val="80000"/>
              <a:defRPr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політика підприємства передбачає: </a:t>
            </a:r>
          </a:p>
          <a:p>
            <a:pPr marL="265113" lvl="0" indent="-265113" algn="just" eaLnBrk="0" fontAlgn="base" hangingPunct="0"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поточних і перспективних програм науково-технічного розвитку виробництва; </a:t>
            </a:r>
          </a:p>
          <a:p>
            <a:pPr marL="265113" lvl="0" indent="-265113" algn="just" eaLnBrk="0" fontAlgn="base" hangingPunct="0"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проектів відновлення продукції відповідно до вимог ринку; </a:t>
            </a:r>
          </a:p>
          <a:p>
            <a:pPr marL="265113" lvl="0" indent="-265113" algn="just" eaLnBrk="0" fontAlgn="base" hangingPunct="0"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і своєчасне коригування впровадження зазначених програм і проектів; </a:t>
            </a:r>
          </a:p>
          <a:p>
            <a:pPr marL="265113" lvl="0" indent="-265113" algn="just" eaLnBrk="0" fontAlgn="base" hangingPunct="0"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єдиної інноваційної політики на основі координації діяльності всіх структурних підрозділів підприємства; </a:t>
            </a:r>
          </a:p>
          <a:p>
            <a:pPr marL="265113" lvl="0" indent="-265113" algn="just" eaLnBrk="0" fontAlgn="base" hangingPunct="0"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 і фінансове забезпечення інноваційних програм; </a:t>
            </a:r>
          </a:p>
          <a:p>
            <a:pPr marL="265113" lvl="0" indent="-265113" algn="just" eaLnBrk="0" fontAlgn="base" hangingPunct="0"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своєчасну підготовку і перепідготовку виробничого персоналу; </a:t>
            </a:r>
          </a:p>
          <a:p>
            <a:pPr marL="265113" lvl="0" indent="-265113" algn="just" eaLnBrk="0" fontAlgn="base" hangingPunct="0">
              <a:buClr>
                <a:srgbClr val="F07F09"/>
              </a:buClr>
              <a:buSzPct val="80000"/>
              <a:buFont typeface="Wingdings 2" pitchFamily="18" charset="2"/>
              <a:buChar char=""/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 розв'язання проблем, пов'язаних із реалізацією інноваційного циклу.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3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0"/>
            <a:ext cx="8952929" cy="697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5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Інноваційна політика має бути </a:t>
            </a:r>
            <a:r>
              <a:rPr lang="uk-UA" alt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спрямована</a:t>
            </a:r>
          </a:p>
          <a:p>
            <a:pPr lvl="0" algn="ctr" eaLnBrk="0" fontAlgn="base" hangingPunct="0">
              <a:lnSpc>
                <a:spcPct val="115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 створення умов для: 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1) формування підходів до визначення позиції </a:t>
            </a:r>
            <a:r>
              <a:rPr lang="uk-UA" altLang="uk-UA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підприємства </a:t>
            </a:r>
            <a:r>
              <a:rPr lang="uk-UA" altLang="uk-UA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ринку і напрямків його діяльності відповідно до ринкових тенденцій; 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прогнозування, формування програмно – цільових підходів до прийняття інноваційних рішень з метою обґрунтування та організаційного супроводу розробленої на перспективу концепції розвитку підприємства; 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проведення робіт щодо вдосконалення існуючої технології та організації виробництва продукції, створення технологічної бази, яка уможливлюватиме в майбутньому гнучкішу, швидшу та ефективнішу реакцію на інновації, вимоги і потреби ринку; </a:t>
            </a:r>
          </a:p>
          <a:p>
            <a:pPr lvl="0" algn="just" eaLnBrk="0" fontAlgn="base" hangingPunct="0">
              <a:lnSpc>
                <a:spcPct val="115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підвищення ролі людського </a:t>
            </a:r>
            <a:r>
              <a:rPr lang="uk-UA" altLang="uk-UA" sz="22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фактора</a:t>
            </a:r>
            <a:r>
              <a:rPr lang="uk-UA" altLang="uk-UA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стимулювання, мотивація до інноваційної діяльності, що забезпечить розвиток персоналу, підвищення його професіоналізму, вміння вирішувати інноваційні проблеми, посилить інтерес колективу до інновацій, підвищить рівень креативності інноваційних ідей. </a:t>
            </a:r>
          </a:p>
        </p:txBody>
      </p:sp>
    </p:spTree>
    <p:extLst>
      <p:ext uri="{BB962C8B-B14F-4D97-AF65-F5344CB8AC3E}">
        <p14:creationId xmlns:p14="http://schemas.microsoft.com/office/powerpoint/2010/main" val="2439734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441" cy="689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375" y="7937"/>
            <a:ext cx="814407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політика (конкретні стратегічні напрями технічного розвитку підприємства) може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 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таких напрямах: 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поліпшення 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продукції; 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забезпечення 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 продукції на світовому і вітчизняному ринках; 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впровадження 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ресурсозберігаючих технологій; 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поліпшення 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умов праці; 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скорочення 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 ручої праці; 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екологізація 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 в межах сучасних вимог до охорони навколишнього середовища.</a:t>
            </a:r>
            <a:endParaRPr kumimoji="0" lang="uk-U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4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261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підсистеми, що відображають порядок формування ІПП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2" y="1412776"/>
            <a:ext cx="8109135" cy="42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75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26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типів інноваційної політики</a:t>
            </a:r>
            <a:endParaRPr lang="uk-UA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1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937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 </a:t>
            </a:r>
          </a:p>
          <a:p>
            <a:pPr algn="ctr"/>
            <a:endParaRPr lang="uk-UA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Сутність та класифікація інновацій.</a:t>
            </a:r>
          </a:p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Теорії становлення інновацій.</a:t>
            </a:r>
          </a:p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Сутність і завдання інноваційної політики підприємства.</a:t>
            </a:r>
          </a:p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Принципи формування і складові інноваційної політики підприємства.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51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4624"/>
            <a:ext cx="8712968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що сприяють або протидіють розвитку інноваційних процесів, а саме: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економічні</a:t>
            </a:r>
            <a: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відсутність або наявність коштів для фінансування інноваційно-інвестиційних проектів. У першому випадку вплив буде негативним, у другому позитивним;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технологічні</a:t>
            </a:r>
            <a: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недостатній розвиток матеріальної та науково-технічної бази (впливає негативно);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політичні</a:t>
            </a:r>
            <a: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правові:</a:t>
            </a:r>
            <a:r>
              <a:rPr lang="uk-UA" alt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обмеження антимонопольного, податкового, патентно-ліцензійного характеру (впливає негативно); законодавче заохочення та державна підтримка інновацій (впливає позитивно);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організаційно-управлінські</a:t>
            </a:r>
            <a: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незмінні організаційні структури, невиправдана централізація, авторитарний стиль керівництва, жорстке планування, орієнтування лише на традиційні ринки (впливають негативно); гнучкість організаційних структур, демократичний стиль керівництва, можливість самостійного корегування запланованих рішень, достатня автономія, переважно горизонтальне інформаційне забезпечення (впливають позитивно);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соціально-психологічні </a:t>
            </a:r>
            <a:r>
              <a:rPr lang="uk-UA" alt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культурні:</a:t>
            </a:r>
            <a:r>
              <a:rPr lang="uk-UA" alt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опір змінам у зв'язку з можливістю зміни статусу та необхідністю пошуку нової або перебудови традиційної роботи, зміни усталених способів діяльності та стереотипів поведінки, побоювання покарань за можливі невдачі (впливають негативно); позитивно: моральне заохочення, громадське визнання, створення умов для творчої праці, сприятливий клімат в трудовому колективі (впливають позитивно). </a:t>
            </a:r>
          </a:p>
        </p:txBody>
      </p:sp>
    </p:spTree>
    <p:extLst>
      <p:ext uri="{BB962C8B-B14F-4D97-AF65-F5344CB8AC3E}">
        <p14:creationId xmlns:p14="http://schemas.microsoft.com/office/powerpoint/2010/main" val="294767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656" y="188640"/>
            <a:ext cx="8360097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</a:t>
            </a:r>
            <a:r>
              <a:rPr lang="uk-UA" altLang="uk-U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uk-UA" altLang="uk-U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форма стратегічного керування, що визначає мету й умови здійснення інноваційної діяльності підприємства, спрямована на забезпечення його конкурентноздатності й оптимального використання наявного виробничого потенціалу. Вона є складовою загальної стратегії підприємства і сприяє впровадженню в практику її основних вимог.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alt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довгострокова модель розвитку організації, прийнята для досягнення організацією стратегічних цілей і враховує обмеження внутрішнього і зовнішнього середовища. </a:t>
            </a:r>
          </a:p>
        </p:txBody>
      </p:sp>
    </p:spTree>
    <p:extLst>
      <p:ext uri="{BB962C8B-B14F-4D97-AF65-F5344CB8AC3E}">
        <p14:creationId xmlns:p14="http://schemas.microsoft.com/office/powerpoint/2010/main" val="3113684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260648"/>
            <a:ext cx="8656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Класифікація видів інноваційних стратегій підприємства</a:t>
            </a:r>
            <a:endParaRPr kumimoji="0" lang="uk-UA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2" y="1628800"/>
            <a:ext cx="80676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92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57" y="0"/>
            <a:ext cx="9209271" cy="688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160338"/>
            <a:ext cx="8808913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традиційна </a:t>
            </a:r>
            <a:r>
              <a:rPr lang="uk-UA" alt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прагнення тільки до підвищення якості виготовлюваних виробів, що в довгостроковій перспективі є гарантією відставання підприємства спершу в </a:t>
            </a:r>
            <a:r>
              <a:rPr lang="uk-UA" altLang="uk-UA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технікотехнологічному</a:t>
            </a: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потім і в економічному аспектах;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стабільності </a:t>
            </a:r>
            <a:r>
              <a:rPr lang="uk-UA" alt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полягає в підтримці існуючих розмірів підприємства і напрямків його ділової активності. Як правило, її дотримуються організації, що виготовляють продукцію з тривалим стабільним попитом. У цьому випадку інноваційна політика повинна забезпечити умови для підвищення конкурентноздатності продукції з метою утримання позицій на ринку;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захисна </a:t>
            </a:r>
            <a:r>
              <a:rPr lang="uk-UA" alt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спрямована на утримання позицій організації на ринку і попередження банкрутства. Спирається, як правило, на інноваційну політику еволюційного типу, однак, інноваційний пошук (через обмежені фінансові ресурси) зосереджується на шляхах, що дають можливість скорочувати витрати на випуск продукції з метою зниження її ціни і збереження конкурентноздатності. </a:t>
            </a:r>
          </a:p>
        </p:txBody>
      </p:sp>
    </p:spTree>
    <p:extLst>
      <p:ext uri="{BB962C8B-B14F-4D97-AF65-F5344CB8AC3E}">
        <p14:creationId xmlns:p14="http://schemas.microsoft.com/office/powerpoint/2010/main" val="307737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84976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altLang="uk-UA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імітаційна стратегія</a:t>
            </a:r>
            <a:r>
              <a:rPr kumimoji="0" lang="uk-UA" alt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набуття нової технології через закупівлю ліцензій в інших. Це дешевше й надійніше, ніж власні розробки та витрати на нові винаходи. Така стратегія досить успішна, проте для освоєння оригінального продукту розумової праці, що створює монопольну ситуацію, потрібна висока кваліфікація фахівців і постійна підтримка досягнутого рівня;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F07F09"/>
              </a:buClr>
              <a:buSzPct val="80000"/>
              <a:buFontTx/>
              <a:buChar char="-"/>
              <a:tabLst/>
              <a:defRPr/>
            </a:pPr>
            <a:endParaRPr kumimoji="0" lang="uk-UA" altLang="uk-UA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altLang="uk-UA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оборонна стратегія</a:t>
            </a:r>
            <a:r>
              <a:rPr kumimoji="0" lang="uk-UA" alt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це досить </a:t>
            </a:r>
            <a:r>
              <a:rPr kumimoji="0" lang="uk-UA" altLang="uk-UA" sz="2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витратомістка</a:t>
            </a:r>
            <a:r>
              <a:rPr kumimoji="0" lang="uk-UA" alt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стратегія щодо підвищення технічного рівня виробництва, впровадження досліджень і розробок якої не претендує на провідні позиції в певній галузі, а полягає в тому, щоб не відставати від інших у техніко-технологічному розвитку; </a:t>
            </a:r>
          </a:p>
          <a:p>
            <a:pPr marR="0" lvl="0" algn="just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endParaRPr kumimoji="0" lang="uk-UA" altLang="uk-UA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altLang="uk-UA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залежна стратегія</a:t>
            </a:r>
            <a:r>
              <a:rPr kumimoji="0" lang="uk-UA" alt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коли дрібні підприємства виконують замовлення найбільших щодо виробництва нового продукту або виробничого методу; </a:t>
            </a:r>
          </a:p>
          <a:p>
            <a:pPr marR="0" lvl="0" algn="just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endParaRPr kumimoji="0" lang="uk-UA" altLang="uk-UA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>
                <a:srgbClr val="F07F09"/>
              </a:buClr>
              <a:buSzPct val="80000"/>
              <a:tabLst/>
              <a:defRPr/>
            </a:pPr>
            <a:r>
              <a:rPr kumimoji="0" lang="uk-UA" altLang="uk-UA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наступальна стратегія</a:t>
            </a:r>
            <a:r>
              <a:rPr kumimoji="0" lang="uk-UA" altLang="uk-UA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полягає в завоюванні першого місця на ринку і передбачає швидкий розвиток організації: збільшення масштабів виробництва, освоєння нових товарів і послуг, вихід на нові ринки збуту), що базується на наступальному-ризиковому типі інноваційної політики (венчурні фірми), спрямованому на  впровадження радикальних інновацій, створених фірмою.</a:t>
            </a:r>
            <a:endParaRPr kumimoji="0" lang="uk-UA" sz="2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1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5" y="548680"/>
            <a:ext cx="859647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кон'юнктури ринку і стабільності фінансового стану організації в межах захисних стратегій можуть бути:</a:t>
            </a:r>
            <a:r>
              <a:rPr lang="uk-UA" alt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скорочення витрат;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alt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«ліквідації зайвого»;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стратегія диверсифікації (переорієнтації на інший вид діяльності); 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опортуністська стратегія - коли зусилля підприємства спрямовані на пошук такого виду продукції, який не потребує особливих витрат на дослідження і розробку, але дає змогу виробникові упродовж певного періоду одноособово бути присутнім на ринку. </a:t>
            </a:r>
          </a:p>
        </p:txBody>
      </p:sp>
    </p:spTree>
    <p:extLst>
      <p:ext uri="{BB962C8B-B14F-4D97-AF65-F5344CB8AC3E}">
        <p14:creationId xmlns:p14="http://schemas.microsoft.com/office/powerpoint/2010/main" val="11023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548680"/>
            <a:ext cx="829647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Принципи формування і складові інноваційної політики підприємства</a:t>
            </a:r>
          </a:p>
          <a:p>
            <a:pPr marL="265113" lvl="0" indent="-265113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uk-UA" altLang="uk-UA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Принципи </a:t>
            </a:r>
            <a:r>
              <a:rPr lang="uk-UA" alt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інноваційної політики</a:t>
            </a:r>
            <a:r>
              <a:rPr lang="uk-UA" alt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норми, правила поведінки організації, що встановлюють взаємозв'язок між розвитком підприємства і напрямками його інноваційної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92845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745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9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937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1.Сутність та класифікація інновацій</a:t>
            </a:r>
          </a:p>
          <a:p>
            <a:pPr algn="ctr"/>
            <a:endParaRPr lang="uk-UA" sz="2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sz="3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«інновація» </a:t>
            </a:r>
            <a:r>
              <a:rPr lang="uk-UA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походить від </a:t>
            </a:r>
            <a:r>
              <a:rPr lang="uk-UA" sz="3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</a:t>
            </a:r>
            <a:r>
              <a:rPr lang="en-US" sz="3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nnovation</a:t>
            </a:r>
            <a:r>
              <a:rPr lang="en-US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нововведення, ідея, новітній продукт в галузі техніки, технології, організації праці, управління, а також у інших сферах наукової та соціальної діяльності, засноване на використанні досягнень науки і передового досвіду, є кінцевим результатом інноваційної діяльності. </a:t>
            </a:r>
          </a:p>
          <a:p>
            <a:pPr algn="just"/>
            <a:endParaRPr lang="uk-UA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815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7936"/>
            <a:ext cx="8597716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новостворені (застосовані) і (або) вдосконалені конкурентоспроможні технології, продукція або послуги, а також організаційно-технічні рішення виробничого, адміністративного, комерційного або іншого характеру, що істотно поліпшують структуру та якість виробництва і (або) соціальної сфери. </a:t>
            </a:r>
          </a:p>
          <a:p>
            <a:pPr algn="r"/>
            <a:r>
              <a:rPr lang="uk-UA" sz="3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 України «Про інноваційну діяльність» )</a:t>
            </a:r>
          </a:p>
          <a:p>
            <a:pPr algn="just"/>
            <a:endParaRPr lang="uk-UA" sz="3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86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261"/>
            <a:ext cx="9143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виробничому та споживчому підходах до розуміння інновацій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3"/>
            <a:ext cx="914399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18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261"/>
            <a:ext cx="9143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та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972"/>
            <a:ext cx="9143999" cy="598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2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261"/>
            <a:ext cx="91439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інновацій</a:t>
            </a: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Продуктова </a:t>
            </a:r>
            <a:r>
              <a:rPr lang="uk-UA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uk-UA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це введення у вживання (впровадження) товару або послуги, які є новими або значно поліпшеними за частиною їх властивостей або способів використання. </a:t>
            </a:r>
          </a:p>
          <a:p>
            <a:pPr algn="just"/>
            <a:r>
              <a:rPr lang="uk-UA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Процесна </a:t>
            </a:r>
            <a:r>
              <a:rPr lang="uk-UA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 </a:t>
            </a:r>
            <a:r>
              <a:rPr lang="uk-UA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впровадження нового або значно поліпшеного способу виробництва або доставки продукту. </a:t>
            </a:r>
          </a:p>
          <a:p>
            <a:pPr algn="just"/>
            <a:r>
              <a:rPr lang="uk-UA" sz="2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Маркетингова </a:t>
            </a:r>
            <a:r>
              <a:rPr lang="uk-UA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 </a:t>
            </a:r>
            <a:r>
              <a:rPr lang="uk-UA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впровадження нового методу маркетингу, включаючи значні зміни в дизайні або упаковці продукту, його розміщенні, просуванні на ринок або в призначенні ціни. </a:t>
            </a:r>
          </a:p>
          <a:p>
            <a:pPr algn="just"/>
            <a:r>
              <a:rPr lang="uk-UA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</a:t>
            </a:r>
            <a:r>
              <a:rPr lang="uk-UA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 </a:t>
            </a:r>
            <a:r>
              <a:rPr lang="uk-UA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впровадження нового організаційного методу в діловій практиці підприємства, в організації робочих місць або зовнішніх зв'язків. </a:t>
            </a:r>
            <a:endParaRPr lang="uk-UA" sz="26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Запропонована «Рекомендаціями по збору та аналізу даних по інноваціям, так зване «Керівництво Осло»</a:t>
            </a:r>
            <a:endParaRPr lang="uk-UA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2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7937"/>
            <a:ext cx="8640960" cy="668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6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Базисні (радикальні) інновації - </a:t>
            </a:r>
            <a:r>
              <a:rPr lang="uk-UA" altLang="ru-RU" sz="2600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це продукти, процеси або послуги, що володіють або раніше невідомими властивостями, або відомими, але значно поліпшеними характеристиками по продуктивності або ціною. Радикальні інновації створюють такі значні зміни в процесах, продукти та послуги, що призводять до трансформації існуючих ринків і галузей або створюють нові ринки і галузі.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ru-RU" sz="2600" b="1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	</a:t>
            </a:r>
            <a:r>
              <a:rPr lang="uk-UA" altLang="ru-RU" sz="2600" b="1" dirty="0" err="1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Покращувальні</a:t>
            </a:r>
            <a:r>
              <a:rPr lang="uk-UA" altLang="ru-RU" sz="2600" b="1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uk-UA" altLang="ru-RU" sz="2600" b="1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інновації </a:t>
            </a:r>
            <a:r>
              <a:rPr lang="uk-UA" altLang="ru-RU" sz="2600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являють собою зміни, багато в чому зумовлені існуючими знаннями, продуктами та технологіями, але дають істотне удосконалення базисних продуктів і процесів. До них відносяться вдосконалення, інтенсифікація існуючих технологічних процесів. Здійснюється за рахунок реконструкції і технічного переозброєння. Більшість новинок - модифікація вже випускаються компаніями товарів.</a:t>
            </a:r>
          </a:p>
        </p:txBody>
      </p:sp>
    </p:spTree>
    <p:extLst>
      <p:ext uri="{BB962C8B-B14F-4D97-AF65-F5344CB8AC3E}">
        <p14:creationId xmlns:p14="http://schemas.microsoft.com/office/powerpoint/2010/main" val="427751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ловой спокойный фон для презентации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5" y="-5261"/>
            <a:ext cx="8656513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 </a:t>
            </a:r>
            <a:r>
              <a:rPr lang="uk-UA" altLang="ru-RU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псевдоінновацій</a:t>
            </a:r>
            <a:r>
              <a:rPr lang="uk-UA" alt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відносять: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uk-UA" altLang="ru-RU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1) незначні технічні або зовнішні зміни в продуктах, що залишають незмінними конструктивне виконання і не роблять помітного впливу на параметри, властивості і вартість виробу, а також на матеріали і компоненти, що входять до нього;</a:t>
            </a:r>
          </a:p>
          <a:p>
            <a:pPr lvl="0" algn="just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uk-UA" alt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2) розширення номенклатури продукції, що не випускалася раніше на даному підприємстві, але уже відома на ринку продуктів.</a:t>
            </a:r>
            <a:endParaRPr lang="uk-UA" alt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86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840</Words>
  <Application>Microsoft Office PowerPoint</Application>
  <PresentationFormat>Экран (4:3)</PresentationFormat>
  <Paragraphs>113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Адмін</dc:creator>
  <cp:lastModifiedBy>Адмін</cp:lastModifiedBy>
  <cp:revision>18</cp:revision>
  <dcterms:created xsi:type="dcterms:W3CDTF">2023-09-20T06:19:20Z</dcterms:created>
  <dcterms:modified xsi:type="dcterms:W3CDTF">2023-10-05T18:28:22Z</dcterms:modified>
</cp:coreProperties>
</file>