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3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65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67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17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97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61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09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47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98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54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47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5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1654A-75AE-4E9F-BA0A-D573C53C10F1}" type="datetimeFigureOut">
              <a:rPr lang="ru-RU" smtClean="0"/>
              <a:t>15.09.2025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3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ловые переговоры | услуги Dianа Hotel lux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8"/>
            <a:ext cx="12192000" cy="685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9481" y="605119"/>
            <a:ext cx="8875059" cy="2259106"/>
          </a:xfrm>
          <a:noFill/>
        </p:spPr>
        <p:txBody>
          <a:bodyPr>
            <a:normAutofit/>
          </a:bodyPr>
          <a:lstStyle/>
          <a:p>
            <a:r>
              <a:rPr lang="uk-UA" sz="3600" b="1" dirty="0" err="1" smtClean="0">
                <a:solidFill>
                  <a:srgbClr val="C00000"/>
                </a:solidFill>
              </a:rPr>
              <a:t>ПРОФЕСІЙНО</a:t>
            </a:r>
            <a:r>
              <a:rPr lang="uk-UA" sz="3600" b="1" dirty="0" smtClean="0">
                <a:solidFill>
                  <a:srgbClr val="C00000"/>
                </a:solidFill>
              </a:rPr>
              <a:t>-ОРІЄНТОВАНИЙ ПРАКТИКУМ ІНОЗЕМНОЮ МОВОЮ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00B0F0"/>
                </a:solidFill>
              </a:rPr>
              <a:t>Викладач</a:t>
            </a:r>
            <a:r>
              <a:rPr lang="uk-UA" sz="2800" b="1" dirty="0">
                <a:solidFill>
                  <a:srgbClr val="00B0F0"/>
                </a:solidFill>
              </a:rPr>
              <a:t>:</a:t>
            </a:r>
            <a:r>
              <a:rPr lang="uk-UA" sz="2800" dirty="0">
                <a:solidFill>
                  <a:srgbClr val="00B0F0"/>
                </a:solidFill>
              </a:rPr>
              <a:t> </a:t>
            </a:r>
            <a:r>
              <a:rPr lang="uk-UA" sz="2800" b="1" dirty="0" smtClean="0">
                <a:solidFill>
                  <a:srgbClr val="00B0F0"/>
                </a:solidFill>
              </a:rPr>
              <a:t>Валерія Володимирівна Волкова, </a:t>
            </a:r>
            <a:r>
              <a:rPr lang="uk-UA" sz="2800" dirty="0" smtClean="0">
                <a:solidFill>
                  <a:srgbClr val="00B0F0"/>
                </a:solidFill>
              </a:rPr>
              <a:t>доцент </a:t>
            </a:r>
            <a:r>
              <a:rPr lang="uk-UA" sz="2800" dirty="0">
                <a:solidFill>
                  <a:srgbClr val="00B0F0"/>
                </a:solidFill>
              </a:rPr>
              <a:t>кафедри ділової комунікації</a:t>
            </a:r>
            <a:r>
              <a:rPr lang="uk-UA" sz="2800" dirty="0" smtClean="0">
                <a:solidFill>
                  <a:srgbClr val="00B0F0"/>
                </a:solidFill>
              </a:rPr>
              <a:t>,</a:t>
            </a:r>
            <a:endParaRPr lang="ru-RU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69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к вести деловые переговоры в разных странах: viatcheslav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1545" y="0"/>
            <a:ext cx="12845418" cy="6669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FFFF00"/>
                </a:solidFill>
              </a:rPr>
              <a:t>Курс </a:t>
            </a:r>
            <a:r>
              <a:rPr lang="ru-RU" sz="3600" dirty="0" err="1">
                <a:solidFill>
                  <a:srgbClr val="FFFF00"/>
                </a:solidFill>
              </a:rPr>
              <a:t>розроблено</a:t>
            </a:r>
            <a:r>
              <a:rPr lang="ru-RU" sz="3600" dirty="0">
                <a:solidFill>
                  <a:srgbClr val="FFFF00"/>
                </a:solidFill>
              </a:rPr>
              <a:t> таким чином, </a:t>
            </a:r>
            <a:r>
              <a:rPr lang="ru-RU" sz="3600" dirty="0" err="1">
                <a:solidFill>
                  <a:srgbClr val="FFFF00"/>
                </a:solidFill>
              </a:rPr>
              <a:t>щоб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надати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учасникам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необхідні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знання</a:t>
            </a:r>
            <a:r>
              <a:rPr lang="ru-RU" sz="3600" dirty="0">
                <a:solidFill>
                  <a:srgbClr val="FFFF00"/>
                </a:solidFill>
              </a:rPr>
              <a:t>, </a:t>
            </a:r>
            <a:r>
              <a:rPr lang="ru-RU" sz="3600" dirty="0" err="1">
                <a:solidFill>
                  <a:srgbClr val="FFFF00"/>
                </a:solidFill>
              </a:rPr>
              <a:t>обов’язкові</a:t>
            </a:r>
            <a:r>
              <a:rPr lang="ru-RU" sz="3600" dirty="0">
                <a:solidFill>
                  <a:srgbClr val="FFFF00"/>
                </a:solidFill>
              </a:rPr>
              <a:t> для того, </a:t>
            </a:r>
            <a:r>
              <a:rPr lang="ru-RU" sz="3600" dirty="0" err="1">
                <a:solidFill>
                  <a:srgbClr val="FFFF00"/>
                </a:solidFill>
              </a:rPr>
              <a:t>щоб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успішно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оволодіти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іноземною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мовою</a:t>
            </a:r>
            <a:r>
              <a:rPr lang="ru-RU" sz="3600" dirty="0">
                <a:solidFill>
                  <a:srgbClr val="FFFF00"/>
                </a:solidFill>
              </a:rPr>
              <a:t> як </a:t>
            </a:r>
            <a:r>
              <a:rPr lang="ru-RU" sz="3600" dirty="0" err="1">
                <a:solidFill>
                  <a:srgbClr val="FFFF00"/>
                </a:solidFill>
              </a:rPr>
              <a:t>засобом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спілкування</a:t>
            </a:r>
            <a:r>
              <a:rPr lang="ru-RU" sz="3600" dirty="0">
                <a:solidFill>
                  <a:srgbClr val="FFFF00"/>
                </a:solidFill>
              </a:rPr>
              <a:t> у </a:t>
            </a:r>
            <a:r>
              <a:rPr lang="ru-RU" sz="3600" dirty="0" err="1">
                <a:solidFill>
                  <a:srgbClr val="FFFF00"/>
                </a:solidFill>
              </a:rPr>
              <a:t>суспільно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політичному</a:t>
            </a:r>
            <a:r>
              <a:rPr lang="ru-RU" sz="3600" dirty="0">
                <a:solidFill>
                  <a:srgbClr val="FFFF00"/>
                </a:solidFill>
              </a:rPr>
              <a:t>, культурному </a:t>
            </a:r>
            <a:r>
              <a:rPr lang="ru-RU" sz="3600" dirty="0" err="1">
                <a:solidFill>
                  <a:srgbClr val="FFFF00"/>
                </a:solidFill>
              </a:rPr>
              <a:t>середовищі</a:t>
            </a:r>
            <a:r>
              <a:rPr lang="ru-RU" sz="3600" dirty="0">
                <a:solidFill>
                  <a:srgbClr val="FFFF00"/>
                </a:solidFill>
              </a:rPr>
              <a:t>, так і в </a:t>
            </a:r>
            <a:r>
              <a:rPr lang="ru-RU" sz="3600" dirty="0" err="1">
                <a:solidFill>
                  <a:srgbClr val="FFFF00"/>
                </a:solidFill>
              </a:rPr>
              <a:t>науково-академічній</a:t>
            </a:r>
            <a:r>
              <a:rPr lang="ru-RU" sz="3600" dirty="0">
                <a:solidFill>
                  <a:srgbClr val="FFFF00"/>
                </a:solidFill>
              </a:rPr>
              <a:t> та </a:t>
            </a:r>
            <a:r>
              <a:rPr lang="ru-RU" sz="3600" dirty="0" err="1">
                <a:solidFill>
                  <a:srgbClr val="FFFF00"/>
                </a:solidFill>
              </a:rPr>
              <a:t>обраній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науково-галузевій</a:t>
            </a:r>
            <a:r>
              <a:rPr lang="ru-RU" sz="3600" dirty="0">
                <a:solidFill>
                  <a:srgbClr val="FFFF00"/>
                </a:solidFill>
              </a:rPr>
              <a:t> </a:t>
            </a:r>
            <a:r>
              <a:rPr lang="ru-RU" sz="3600" dirty="0" err="1">
                <a:solidFill>
                  <a:srgbClr val="FFFF00"/>
                </a:solidFill>
              </a:rPr>
              <a:t>сфері</a:t>
            </a:r>
            <a:r>
              <a:rPr lang="ru-RU" sz="3600" dirty="0">
                <a:solidFill>
                  <a:srgbClr val="FFFF00"/>
                </a:solidFill>
              </a:rPr>
              <a:t> в </a:t>
            </a:r>
            <a:r>
              <a:rPr lang="ru-RU" sz="3600" dirty="0" err="1">
                <a:solidFill>
                  <a:srgbClr val="FFFF00"/>
                </a:solidFill>
              </a:rPr>
              <a:t>усній</a:t>
            </a:r>
            <a:r>
              <a:rPr lang="ru-RU" sz="3600" dirty="0">
                <a:solidFill>
                  <a:srgbClr val="FFFF00"/>
                </a:solidFill>
              </a:rPr>
              <a:t> (</a:t>
            </a:r>
            <a:r>
              <a:rPr lang="ru-RU" sz="3600" dirty="0" err="1">
                <a:solidFill>
                  <a:srgbClr val="FFFF00"/>
                </a:solidFill>
              </a:rPr>
              <a:t>аудіювання</a:t>
            </a:r>
            <a:r>
              <a:rPr lang="ru-RU" sz="3600" dirty="0">
                <a:solidFill>
                  <a:srgbClr val="FFFF00"/>
                </a:solidFill>
              </a:rPr>
              <a:t> та </a:t>
            </a:r>
            <a:r>
              <a:rPr lang="ru-RU" sz="3600" dirty="0" err="1">
                <a:solidFill>
                  <a:srgbClr val="FFFF00"/>
                </a:solidFill>
              </a:rPr>
              <a:t>говоріння</a:t>
            </a:r>
            <a:r>
              <a:rPr lang="ru-RU" sz="3600" dirty="0">
                <a:solidFill>
                  <a:srgbClr val="FFFF00"/>
                </a:solidFill>
              </a:rPr>
              <a:t>) і </a:t>
            </a:r>
            <a:r>
              <a:rPr lang="ru-RU" sz="3600" dirty="0" err="1">
                <a:solidFill>
                  <a:srgbClr val="FFFF00"/>
                </a:solidFill>
              </a:rPr>
              <a:t>письмовій</a:t>
            </a:r>
            <a:r>
              <a:rPr lang="ru-RU" sz="3600" dirty="0">
                <a:solidFill>
                  <a:srgbClr val="FFFF00"/>
                </a:solidFill>
              </a:rPr>
              <a:t> (</a:t>
            </a:r>
            <a:r>
              <a:rPr lang="ru-RU" sz="3600" dirty="0" err="1">
                <a:solidFill>
                  <a:srgbClr val="FFFF00"/>
                </a:solidFill>
              </a:rPr>
              <a:t>читання</a:t>
            </a:r>
            <a:r>
              <a:rPr lang="ru-RU" sz="3600" dirty="0">
                <a:solidFill>
                  <a:srgbClr val="FFFF00"/>
                </a:solidFill>
              </a:rPr>
              <a:t> та письмо) формах.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064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еловые переговоры - курс от команды Мегафон Образование | BizzAp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27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FF00"/>
                </a:solidFill>
              </a:rPr>
              <a:t>У разі успішного завершення курсу студент </a:t>
            </a:r>
            <a:r>
              <a:rPr lang="uk-UA" b="1" u="sng" dirty="0">
                <a:solidFill>
                  <a:srgbClr val="FFFF00"/>
                </a:solidFill>
              </a:rPr>
              <a:t>зможе</a:t>
            </a:r>
            <a:r>
              <a:rPr lang="uk-UA" b="1" dirty="0">
                <a:solidFill>
                  <a:srgbClr val="FFFF00"/>
                </a:solidFill>
              </a:rPr>
              <a:t>:</a:t>
            </a:r>
            <a:r>
              <a:rPr lang="ru-RU" dirty="0">
                <a:solidFill>
                  <a:srgbClr val="FFFF00"/>
                </a:solidFill>
              </a:rPr>
              <a:t/>
            </a:r>
            <a:br>
              <a:rPr lang="ru-RU" dirty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0624" y="1309781"/>
            <a:ext cx="10515600" cy="4351338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аналізувати робочі ситуації англійською мовою та обмінюватися досвідом за професійним спрямуванням, обговорювати проблеми загальнонаукового та </a:t>
            </a:r>
            <a:r>
              <a:rPr lang="uk-UA" sz="2400" dirty="0" err="1">
                <a:solidFill>
                  <a:schemeClr val="bg2">
                    <a:lumMod val="10000"/>
                  </a:schemeClr>
                </a:solidFill>
              </a:rPr>
              <a:t>професійно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-орієнтованого характеру, що має на меті досягнення порозуміння;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endParaRPr lang="ru-RU" sz="24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реферувати наукові англомовні тексти у сфері соціальних комунікацій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, писати 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анотації до тез доповідей і наукових 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статей, тези; 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- вести ділове листування, використовуючи фонові культурологічні та країнознавчі знання, складати у письмовій 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формі резюме, 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звіти, контракти, листи та інші ділові папери; сприймати та перекладати повідомлення іноземною мовою.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-  перекладати з англійської та на англійську мову переговори, наради, ділові зустрічі та виступи з використанням функціональної лексики за фахом; перекладати тексти у письмовій формі, використовуючи термінологічні двомовні словники, </a:t>
            </a:r>
            <a:r>
              <a:rPr lang="uk-UA" sz="2400">
                <a:solidFill>
                  <a:schemeClr val="bg2">
                    <a:lumMod val="10000"/>
                  </a:schemeClr>
                </a:solidFill>
              </a:rPr>
              <a:t>електронні </a:t>
            </a:r>
            <a:r>
              <a:rPr lang="uk-UA" sz="2400" smtClean="0">
                <a:solidFill>
                  <a:schemeClr val="bg2">
                    <a:lumMod val="10000"/>
                  </a:schemeClr>
                </a:solidFill>
              </a:rPr>
              <a:t>словники.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010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198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ПРОФЕСІЙНО-ОРІЄНТОВАНИЙ ПРАКТИКУМ ІНОЗЕМНОЮ МОВОЮ</vt:lpstr>
      <vt:lpstr>Презентация PowerPoint</vt:lpstr>
      <vt:lpstr>У разі успішного завершення курсу студент зможе: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ПРОФЕСІЙНО-ОРІЄНТОВАНИЙ ПРАКТИКУМ ІНОЗЕМНОЮ МОВОЮ</dc:title>
  <dc:creator>User</dc:creator>
  <cp:lastModifiedBy>Valeria Volkova</cp:lastModifiedBy>
  <cp:revision>4</cp:revision>
  <dcterms:created xsi:type="dcterms:W3CDTF">2020-08-23T15:26:16Z</dcterms:created>
  <dcterms:modified xsi:type="dcterms:W3CDTF">2025-09-15T12:01:26Z</dcterms:modified>
</cp:coreProperties>
</file>