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5" r:id="rId9"/>
    <p:sldId id="262" r:id="rId10"/>
    <p:sldId id="263" r:id="rId11"/>
    <p:sldId id="264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market.avianua.com/?p=424#more-424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animal.kharkov.ua/index.php/ekonomika-i-marketing/91-dopolnitelnye-materialy-po-ekonomike-i-marketingu/69-mozgovoj-shturm-kak-metod-poiska-optimalnykh-reshenij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/>
              <a:t>Вивчення</a:t>
            </a:r>
            <a:r>
              <a:rPr lang="ru-RU" b="1" dirty="0"/>
              <a:t> причинно-</a:t>
            </a:r>
            <a:r>
              <a:rPr lang="ru-RU" b="1" dirty="0" err="1"/>
              <a:t>наслідкових</a:t>
            </a:r>
            <a:r>
              <a:rPr lang="ru-RU" b="1" dirty="0"/>
              <a:t> </a:t>
            </a:r>
            <a:r>
              <a:rPr lang="ru-RU" b="1" dirty="0" err="1"/>
              <a:t>взаємозв’язків</a:t>
            </a:r>
            <a:r>
              <a:rPr lang="ru-RU" b="1" dirty="0"/>
              <a:t> методом </a:t>
            </a:r>
            <a:r>
              <a:rPr lang="ru-RU" b="1" dirty="0" err="1"/>
              <a:t>Ісікави</a:t>
            </a:r>
            <a:r>
              <a:rPr lang="ru-RU" b="1" dirty="0"/>
              <a:t/>
            </a:r>
            <a:br>
              <a:rPr lang="ru-RU" b="1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9698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err="1"/>
              <a:t>Діаграма</a:t>
            </a:r>
            <a:r>
              <a:rPr lang="ru-RU" u="sng" dirty="0"/>
              <a:t> </a:t>
            </a:r>
            <a:r>
              <a:rPr lang="ru-RU" u="sng" dirty="0" err="1"/>
              <a:t>Ісікави</a:t>
            </a:r>
            <a:r>
              <a:rPr lang="ru-RU" u="sng" dirty="0"/>
              <a:t> </a:t>
            </a:r>
            <a:r>
              <a:rPr lang="ru-RU" u="sng" dirty="0" err="1"/>
              <a:t>має</a:t>
            </a:r>
            <a:r>
              <a:rPr lang="ru-RU" u="sng" dirty="0"/>
              <a:t> </a:t>
            </a:r>
            <a:r>
              <a:rPr lang="ru-RU" u="sng" dirty="0" err="1"/>
              <a:t>наступні</a:t>
            </a:r>
            <a:r>
              <a:rPr lang="ru-RU" u="sng" dirty="0"/>
              <a:t> </a:t>
            </a:r>
            <a:r>
              <a:rPr lang="ru-RU" u="sng" dirty="0" err="1"/>
              <a:t>переваги</a:t>
            </a:r>
            <a:r>
              <a:rPr lang="ru-RU" u="sng" dirty="0"/>
              <a:t>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 дозволяє графічно відобразити взаємозв'язок досліджуваної проблеми й причин, що впливають на цю проблему;</a:t>
            </a:r>
          </a:p>
          <a:p>
            <a:r>
              <a:rPr lang="uk-UA" dirty="0"/>
              <a:t> дає можливість провести змістовний аналіз ланцюжка взаємозалежних причин, що впливають на проблему;</a:t>
            </a:r>
          </a:p>
          <a:p>
            <a:r>
              <a:rPr lang="uk-UA" dirty="0"/>
              <a:t> зручна й проста для застосування й розуміння персоналом.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Для </a:t>
            </a:r>
            <a:r>
              <a:rPr lang="uk-UA" dirty="0"/>
              <a:t>роботи з діаграмою не потрібна висока кваліфікація співробітників, і немає необхідності проводити тривале навчання.</a:t>
            </a:r>
          </a:p>
        </p:txBody>
      </p:sp>
    </p:spTree>
    <p:extLst>
      <p:ext uri="{BB962C8B-B14F-4D97-AF65-F5344CB8AC3E}">
        <p14:creationId xmlns:p14="http://schemas.microsoft.com/office/powerpoint/2010/main" val="4222892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/>
              <a:t>До </a:t>
            </a:r>
            <a:r>
              <a:rPr lang="ru-RU" u="sng" dirty="0" err="1"/>
              <a:t>недоліків</a:t>
            </a:r>
            <a:r>
              <a:rPr lang="ru-RU" u="sng" dirty="0"/>
              <a:t> </a:t>
            </a:r>
            <a:r>
              <a:rPr lang="ru-RU" u="sng" dirty="0" err="1"/>
              <a:t>даного</a:t>
            </a:r>
            <a:r>
              <a:rPr lang="ru-RU" u="sng" dirty="0"/>
              <a:t> </a:t>
            </a:r>
            <a:r>
              <a:rPr lang="ru-RU" u="sng" dirty="0" err="1"/>
              <a:t>інструмента</a:t>
            </a:r>
            <a:r>
              <a:rPr lang="ru-RU" u="sng" dirty="0"/>
              <a:t> </a:t>
            </a:r>
            <a:r>
              <a:rPr lang="ru-RU" u="sng" dirty="0" err="1"/>
              <a:t>якості</a:t>
            </a:r>
            <a:r>
              <a:rPr lang="ru-RU" u="sng" dirty="0"/>
              <a:t> </a:t>
            </a:r>
            <a:r>
              <a:rPr lang="ru-RU" u="sng" dirty="0" err="1"/>
              <a:t>можна</a:t>
            </a:r>
            <a:r>
              <a:rPr lang="ru-RU" u="sng" dirty="0"/>
              <a:t> </a:t>
            </a:r>
            <a:r>
              <a:rPr lang="ru-RU" u="sng" dirty="0" err="1"/>
              <a:t>віднести</a:t>
            </a:r>
            <a:r>
              <a:rPr lang="ru-RU" u="sng" dirty="0"/>
              <a:t>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47081"/>
            <a:ext cx="9354940" cy="4475342"/>
          </a:xfrm>
        </p:spPr>
        <p:txBody>
          <a:bodyPr/>
          <a:lstStyle/>
          <a:p>
            <a:r>
              <a:rPr lang="uk-UA" dirty="0"/>
              <a:t> складність правильного визначення взаємозв'язку досліджуваної проблеми й причин у випадку, якщо досліджувана проблема є комплексною, тобто є складовою частиною більше складної проблеми</a:t>
            </a:r>
          </a:p>
          <a:p>
            <a:r>
              <a:rPr lang="uk-UA" dirty="0"/>
              <a:t> іншим недоліком може бути обмежений простір для побудови й промальовування на папері всього ланцюжка причин розглянутої проблеми. Але даний недолік може бути переборений, якщо діаграма </a:t>
            </a:r>
            <a:r>
              <a:rPr lang="uk-UA" dirty="0" err="1"/>
              <a:t>Ісикави</a:t>
            </a:r>
            <a:r>
              <a:rPr lang="uk-UA" dirty="0"/>
              <a:t> будується із застосуванням програмних засобів.</a:t>
            </a:r>
          </a:p>
          <a:p>
            <a:pPr marL="0" indent="0">
              <a:buNone/>
            </a:pPr>
            <a:r>
              <a:rPr lang="uk-UA" i="1" dirty="0"/>
              <a:t>Більш ефективним способом побудови діаграми </a:t>
            </a:r>
            <a:r>
              <a:rPr lang="uk-UA" i="1" dirty="0" err="1"/>
              <a:t>І</a:t>
            </a:r>
            <a:r>
              <a:rPr lang="uk-UA" i="1" dirty="0" err="1" smtClean="0"/>
              <a:t>сікави</a:t>
            </a:r>
            <a:r>
              <a:rPr lang="uk-UA" i="1" dirty="0" smtClean="0"/>
              <a:t> </a:t>
            </a:r>
            <a:r>
              <a:rPr lang="uk-UA" i="1" dirty="0"/>
              <a:t>при проведенні мозкового штурму є використання </a:t>
            </a:r>
            <a:r>
              <a:rPr lang="uk-UA" i="1" dirty="0" err="1" smtClean="0"/>
              <a:t>комп</a:t>
            </a:r>
            <a:r>
              <a:rPr lang="en-US" i="1" dirty="0" smtClean="0"/>
              <a:t>’</a:t>
            </a:r>
            <a:r>
              <a:rPr lang="uk-UA" i="1" dirty="0" err="1" smtClean="0"/>
              <a:t>ютерних</a:t>
            </a:r>
            <a:r>
              <a:rPr lang="uk-UA" i="1" dirty="0" smtClean="0"/>
              <a:t> </a:t>
            </a:r>
            <a:r>
              <a:rPr lang="uk-UA" i="1" dirty="0"/>
              <a:t>програм для побудови інтелект-карт (наприклад </a:t>
            </a:r>
            <a:r>
              <a:rPr lang="en-US" i="1" dirty="0" err="1" smtClean="0"/>
              <a:t>Xmind</a:t>
            </a:r>
            <a:r>
              <a:rPr lang="en-US" i="1" dirty="0" smtClean="0"/>
              <a:t>).</a:t>
            </a:r>
            <a:r>
              <a:rPr lang="en-US" i="1" dirty="0"/>
              <a:t>  </a:t>
            </a:r>
            <a:r>
              <a:rPr lang="uk-UA" i="1" dirty="0"/>
              <a:t>Даний інструмент дає більші можливості, так як дозволяє швидше і якісніше відображати інформацію та </a:t>
            </a:r>
            <a:r>
              <a:rPr lang="uk-UA" i="1" dirty="0" err="1"/>
              <a:t>оперативно</a:t>
            </a:r>
            <a:r>
              <a:rPr lang="uk-UA" i="1" dirty="0"/>
              <a:t> її з</a:t>
            </a:r>
            <a:r>
              <a:rPr lang="uk-UA" i="1" dirty="0" smtClean="0"/>
              <a:t>мінювати </a:t>
            </a:r>
            <a:r>
              <a:rPr lang="uk-UA" i="1" dirty="0"/>
              <a:t>при потребі. Команда співробітників, що проводить мозковий штурм, спостерігає на екрані мультимедійного проектора процес побудови діаграми.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61020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Інші методи графічного аналізу причинно-наслідкових взаємозв'язків, що доповнюють діаграму </a:t>
            </a:r>
            <a:r>
              <a:rPr lang="uk-UA" b="1" dirty="0" err="1"/>
              <a:t>Ісікави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У </a:t>
            </a:r>
            <a:r>
              <a:rPr lang="uk-UA" dirty="0"/>
              <a:t>лабораторії аналітичних досліджень ринків птахівництва ІТ НААН запропонований </a:t>
            </a:r>
            <a:r>
              <a:rPr lang="uk-UA" i="1" dirty="0"/>
              <a:t>метод оцінки ефективності системи управління якістю (СУЯ) при виконанні НДР</a:t>
            </a:r>
            <a:r>
              <a:rPr lang="uk-UA" dirty="0"/>
              <a:t>.  Вперше був введений термін </a:t>
            </a:r>
            <a:r>
              <a:rPr lang="uk-UA" i="1" dirty="0"/>
              <a:t>коефіцієнта розбалансування СУЯ</a:t>
            </a:r>
            <a:r>
              <a:rPr lang="uk-UA" dirty="0"/>
              <a:t> (взята аналогія розбалансування механічного колеса. Чим більше розбалансоване колесо, тим менший ККД руху </a:t>
            </a:r>
            <a:r>
              <a:rPr lang="uk-UA" dirty="0" smtClean="0"/>
              <a:t>із-за </a:t>
            </a:r>
            <a:r>
              <a:rPr lang="uk-UA" dirty="0"/>
              <a:t>вібрації). </a:t>
            </a:r>
            <a:r>
              <a:rPr lang="uk-UA" dirty="0" smtClean="0"/>
              <a:t>Коефіцієнт </a:t>
            </a:r>
            <a:r>
              <a:rPr lang="uk-UA" dirty="0"/>
              <a:t>розбалансування є кількісною мірою рівня ентропії СУЯ (Іщенко Ю.Б.). Збалансована система має нульовий </a:t>
            </a:r>
            <a:r>
              <a:rPr lang="uk-UA" dirty="0" smtClean="0"/>
              <a:t>коефіцієнт </a:t>
            </a:r>
            <a:r>
              <a:rPr lang="uk-UA" dirty="0"/>
              <a:t>розбалансування (ідеальний випадок, ККД СУЯ = 100%).</a:t>
            </a:r>
          </a:p>
          <a:p>
            <a:r>
              <a:rPr lang="uk-UA" dirty="0"/>
              <a:t>На кінцевий результат </a:t>
            </a:r>
            <a:r>
              <a:rPr lang="uk-UA" dirty="0" err="1" smtClean="0"/>
              <a:t>коефіцієтна</a:t>
            </a:r>
            <a:r>
              <a:rPr lang="uk-UA" dirty="0" smtClean="0"/>
              <a:t> </a:t>
            </a:r>
            <a:r>
              <a:rPr lang="uk-UA" dirty="0"/>
              <a:t>розбалансування будуть впливати відхилення від норми по кожному </a:t>
            </a:r>
            <a:r>
              <a:rPr lang="uk-UA" dirty="0">
                <a:hlinkClick r:id="rId2" tooltip="Схема взаємозвязків між положеннями системи управління якістю"/>
              </a:rPr>
              <a:t>положенню СУЯ</a:t>
            </a:r>
            <a:r>
              <a:rPr lang="uk-UA" dirty="0"/>
              <a:t>.   В наведеному прикладі (Рис. 3.)  розбалансування по кожному параметру оцінюється шляхом визначення інтегрованих показників впливу, методом експертних оцінок по 5-ти бальній шкалі.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80621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market.avianua.com/images/transfer/2/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194" y="331788"/>
            <a:ext cx="9211155" cy="4048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90193" y="4500044"/>
            <a:ext cx="92111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B2B2B"/>
                </a:solidFill>
                <a:latin typeface="Verdana" panose="020B0604030504040204" pitchFamily="34" charset="0"/>
              </a:rPr>
              <a:t>Рис. 3.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 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Графічний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спосіб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оцінки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ефективності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системи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управління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якістю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при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виконанні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НДР (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Іщенко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Ю.Б.)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0192" y="5266008"/>
            <a:ext cx="92111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>
                <a:solidFill>
                  <a:srgbClr val="2B2B2B"/>
                </a:solidFill>
                <a:latin typeface="Verdana" panose="020B0604030504040204" pitchFamily="34" charset="0"/>
              </a:rPr>
              <a:t>Такий спосіб аналізу доповнює метод </a:t>
            </a:r>
            <a:r>
              <a:rPr lang="uk-UA" dirty="0" err="1">
                <a:solidFill>
                  <a:srgbClr val="2B2B2B"/>
                </a:solidFill>
                <a:latin typeface="Verdana" panose="020B0604030504040204" pitchFamily="34" charset="0"/>
              </a:rPr>
              <a:t>Ісікави</a:t>
            </a:r>
            <a:r>
              <a:rPr lang="uk-UA" dirty="0">
                <a:solidFill>
                  <a:srgbClr val="2B2B2B"/>
                </a:solidFill>
                <a:latin typeface="Verdana" panose="020B0604030504040204" pitchFamily="34" charset="0"/>
              </a:rPr>
              <a:t> і дозволяє більш точно визначити взаємозв'язки факторів, що впливають на досліджувану проблему.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047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8971"/>
            <a:ext cx="8596668" cy="5562391"/>
          </a:xfrm>
        </p:spPr>
        <p:txBody>
          <a:bodyPr>
            <a:normAutofit lnSpcReduction="10000"/>
          </a:bodyPr>
          <a:lstStyle/>
          <a:p>
            <a:r>
              <a:rPr lang="uk-UA" b="1" dirty="0">
                <a:latin typeface="Verdana" panose="020B0604030504040204" pitchFamily="34" charset="0"/>
                <a:ea typeface="Verdana" panose="020B0604030504040204" pitchFamily="34" charset="0"/>
              </a:rPr>
              <a:t>Діаграма </a:t>
            </a:r>
            <a:r>
              <a:rPr lang="uk-UA" b="1" dirty="0" err="1">
                <a:latin typeface="Verdana" panose="020B0604030504040204" pitchFamily="34" charset="0"/>
                <a:ea typeface="Verdana" panose="020B0604030504040204" pitchFamily="34" charset="0"/>
              </a:rPr>
              <a:t>Ісикави</a:t>
            </a:r>
            <a:r>
              <a:rPr lang="uk-UA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uk-UA" dirty="0">
                <a:latin typeface="Verdana" panose="020B0604030504040204" pitchFamily="34" charset="0"/>
                <a:ea typeface="Verdana" panose="020B0604030504040204" pitchFamily="34" charset="0"/>
              </a:rPr>
              <a:t>— графічний спосіб дослідження найбільш істотних причинно-наслідкових взаємозв'язків між факторами й наслідками в досліджуваній ситуації або проблемі. Діаграма названа на честь одного з найбільших японських теоретиків менеджменту </a:t>
            </a:r>
            <a:r>
              <a:rPr lang="uk-UA" dirty="0" smtClean="0">
                <a:latin typeface="Verdana" panose="020B0604030504040204" pitchFamily="34" charset="0"/>
                <a:ea typeface="Verdana" panose="020B0604030504040204" pitchFamily="34" charset="0"/>
              </a:rPr>
              <a:t>професора </a:t>
            </a:r>
            <a:r>
              <a:rPr lang="uk-UA" dirty="0" err="1">
                <a:latin typeface="Verdana" panose="020B0604030504040204" pitchFamily="34" charset="0"/>
                <a:ea typeface="Verdana" panose="020B0604030504040204" pitchFamily="34" charset="0"/>
              </a:rPr>
              <a:t>Каору</a:t>
            </a:r>
            <a:r>
              <a:rPr lang="uk-UA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uk-UA" dirty="0" err="1">
                <a:latin typeface="Verdana" panose="020B0604030504040204" pitchFamily="34" charset="0"/>
                <a:ea typeface="Verdana" panose="020B0604030504040204" pitchFamily="34" charset="0"/>
              </a:rPr>
              <a:t>Ісикави</a:t>
            </a:r>
            <a:r>
              <a:rPr lang="uk-UA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uk-UA" dirty="0" err="1">
                <a:latin typeface="Verdana" panose="020B0604030504040204" pitchFamily="34" charset="0"/>
                <a:ea typeface="Verdana" panose="020B0604030504040204" pitchFamily="34" charset="0"/>
              </a:rPr>
              <a:t>ромадзи</a:t>
            </a:r>
            <a:r>
              <a:rPr lang="uk-UA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r>
              <a:rPr lang="uk-UA" i="1" dirty="0" err="1">
                <a:latin typeface="Verdana" panose="020B0604030504040204" pitchFamily="34" charset="0"/>
                <a:ea typeface="Verdana" panose="020B0604030504040204" pitchFamily="34" charset="0"/>
              </a:rPr>
              <a:t>Kaoru</a:t>
            </a:r>
            <a:r>
              <a:rPr lang="uk-UA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uk-UA" i="1" dirty="0" err="1">
                <a:latin typeface="Verdana" panose="020B0604030504040204" pitchFamily="34" charset="0"/>
                <a:ea typeface="Verdana" panose="020B0604030504040204" pitchFamily="34" charset="0"/>
              </a:rPr>
              <a:t>Ishikawa</a:t>
            </a:r>
            <a:r>
              <a:rPr lang="uk-UA" dirty="0">
                <a:latin typeface="Verdana" panose="020B0604030504040204" pitchFamily="34" charset="0"/>
                <a:ea typeface="Verdana" panose="020B0604030504040204" pitchFamily="34" charset="0"/>
              </a:rPr>
              <a:t>) який запропонував її в 1952 році), як доповнення до існуючих </a:t>
            </a:r>
            <a:r>
              <a:rPr lang="uk-UA" dirty="0" err="1">
                <a:latin typeface="Verdana" panose="020B0604030504040204" pitchFamily="34" charset="0"/>
                <a:ea typeface="Verdana" panose="020B0604030504040204" pitchFamily="34" charset="0"/>
              </a:rPr>
              <a:t>методик</a:t>
            </a:r>
            <a:r>
              <a:rPr lang="uk-UA" dirty="0">
                <a:latin typeface="Verdana" panose="020B0604030504040204" pitchFamily="34" charset="0"/>
                <a:ea typeface="Verdana" panose="020B0604030504040204" pitchFamily="34" charset="0"/>
              </a:rPr>
              <a:t> логічного аналізу й поліпшення якості процесів у промисловості Японії.</a:t>
            </a:r>
          </a:p>
          <a:p>
            <a:r>
              <a:rPr lang="uk-UA" dirty="0" err="1">
                <a:latin typeface="Verdana" panose="020B0604030504040204" pitchFamily="34" charset="0"/>
                <a:ea typeface="Verdana" panose="020B0604030504040204" pitchFamily="34" charset="0"/>
              </a:rPr>
              <a:t>Ісікава</a:t>
            </a:r>
            <a:r>
              <a:rPr lang="uk-UA" dirty="0">
                <a:latin typeface="Verdana" panose="020B0604030504040204" pitchFamily="34" charset="0"/>
                <a:ea typeface="Verdana" panose="020B0604030504040204" pitchFamily="34" charset="0"/>
              </a:rPr>
              <a:t> є одним з розробників нової концепції організації виробництва, втіленої на фірмі «</a:t>
            </a:r>
            <a:r>
              <a:rPr lang="uk-UA" dirty="0" err="1">
                <a:latin typeface="Verdana" panose="020B0604030504040204" pitchFamily="34" charset="0"/>
                <a:ea typeface="Verdana" panose="020B0604030504040204" pitchFamily="34" charset="0"/>
              </a:rPr>
              <a:t>Тойота</a:t>
            </a:r>
            <a:r>
              <a:rPr lang="uk-UA" dirty="0">
                <a:latin typeface="Verdana" panose="020B0604030504040204" pitchFamily="34" charset="0"/>
                <a:ea typeface="Verdana" panose="020B0604030504040204" pitchFamily="34" charset="0"/>
              </a:rPr>
              <a:t> ». Запропонована професором схема ясно показує роботу над поліпшенням якості виробничих процесів. Вона, як і більшість інструментів якості, є інструментом візуалізації й організації знань, що систематичним чином полегшує розуміння наслідки певної проблеми.</a:t>
            </a:r>
          </a:p>
          <a:p>
            <a:r>
              <a:rPr lang="uk-UA" dirty="0">
                <a:solidFill>
                  <a:srgbClr val="2B2B2B"/>
                </a:solidFill>
                <a:latin typeface="Verdana" panose="020B0604030504040204" pitchFamily="34" charset="0"/>
              </a:rPr>
              <a:t>Така діаграма дозволяє виявити ключові взаємозв'язки між різними факторами й більш точно зрозуміти досліджуваний процес. Діаграма сприяє визначенню головних факторів, що роблять найбільш значний вплив на розвиток розглянутої проблеми, а також попередженню або усуненню дії даних факторів.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14847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</a:rPr>
              <a:t>Схема </a:t>
            </a:r>
            <a:r>
              <a:rPr lang="ru-RU" sz="1800" dirty="0" err="1">
                <a:solidFill>
                  <a:schemeClr val="tx1"/>
                </a:solidFill>
              </a:rPr>
              <a:t>знаходить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широке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застосування</a:t>
            </a:r>
            <a:r>
              <a:rPr lang="ru-RU" sz="1800" dirty="0">
                <a:solidFill>
                  <a:schemeClr val="tx1"/>
                </a:solidFill>
              </a:rPr>
              <a:t> при </a:t>
            </a:r>
            <a:r>
              <a:rPr lang="ru-RU" sz="1800" dirty="0" err="1">
                <a:solidFill>
                  <a:schemeClr val="tx1"/>
                </a:solidFill>
              </a:rPr>
              <a:t>розробці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нової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продукції</a:t>
            </a:r>
            <a:r>
              <a:rPr lang="ru-RU" sz="1800" dirty="0">
                <a:solidFill>
                  <a:schemeClr val="tx1"/>
                </a:solidFill>
              </a:rPr>
              <a:t>, з метою </a:t>
            </a:r>
            <a:r>
              <a:rPr lang="ru-RU" sz="1800" dirty="0" err="1">
                <a:solidFill>
                  <a:schemeClr val="tx1"/>
                </a:solidFill>
              </a:rPr>
              <a:t>виявлення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потенційних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факторів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err="1">
                <a:solidFill>
                  <a:schemeClr val="tx1"/>
                </a:solidFill>
              </a:rPr>
              <a:t>дія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яких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викликає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загальний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ефект</a:t>
            </a:r>
            <a:r>
              <a:rPr lang="ru-RU" sz="1800" dirty="0">
                <a:solidFill>
                  <a:schemeClr val="tx1"/>
                </a:solidFill>
              </a:rPr>
              <a:t> (Рис.1).</a:t>
            </a:r>
            <a:endParaRPr lang="uk-UA" sz="1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market.avianua.com/images/transfer/2/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34" y="1270000"/>
            <a:ext cx="8926286" cy="4179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83474" y="5527655"/>
            <a:ext cx="85605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2B2B2B"/>
                </a:solidFill>
                <a:latin typeface="Verdana" panose="020B0604030504040204" pitchFamily="34" charset="0"/>
              </a:rPr>
              <a:t>Рис.1 </a:t>
            </a:r>
            <a:r>
              <a:rPr lang="ru-RU" dirty="0" err="1" smtClean="0">
                <a:solidFill>
                  <a:srgbClr val="2B2B2B"/>
                </a:solidFill>
                <a:latin typeface="Verdana" panose="020B0604030504040204" pitchFamily="34" charset="0"/>
              </a:rPr>
              <a:t>Згорнута</a:t>
            </a:r>
            <a:r>
              <a:rPr lang="ru-RU" dirty="0" smtClean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діаграма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Ісікави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у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згорнутому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вигляді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при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оцінці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ефективності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системи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управління</a:t>
            </a:r>
            <a:r>
              <a:rPr lang="ru-RU" dirty="0">
                <a:solidFill>
                  <a:srgbClr val="2B2B2B"/>
                </a:solidFill>
                <a:latin typeface="Verdana" panose="020B0604030504040204" pitchFamily="34" charset="0"/>
              </a:rPr>
              <a:t> </a:t>
            </a:r>
            <a:r>
              <a:rPr lang="ru-RU" dirty="0" err="1">
                <a:solidFill>
                  <a:srgbClr val="2B2B2B"/>
                </a:solidFill>
                <a:latin typeface="Verdana" panose="020B0604030504040204" pitchFamily="34" charset="0"/>
              </a:rPr>
              <a:t>якістю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59983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9270" y="918814"/>
            <a:ext cx="887403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2B2B2B"/>
                </a:solidFill>
                <a:latin typeface="Verdana" panose="020B0604030504040204" pitchFamily="34" charset="0"/>
              </a:rPr>
              <a:t>Вид діаграми при розгляді поля досліджуваної проблеми дійсно нагадує кістяк риби (очі звичайно рухаються ліворуч праворуч, як при читанні рядка тексту). Проблема позначається основною стрілкою. Фактори, які </a:t>
            </a:r>
            <a:r>
              <a:rPr lang="uk-UA" dirty="0">
                <a:solidFill>
                  <a:srgbClr val="0070C0"/>
                </a:solidFill>
                <a:latin typeface="Verdana" panose="020B0604030504040204" pitchFamily="34" charset="0"/>
              </a:rPr>
              <a:t>збільшують проблему, відображають стрілками, що нахилені до основного вправо</a:t>
            </a:r>
            <a:r>
              <a:rPr lang="uk-UA" dirty="0">
                <a:solidFill>
                  <a:srgbClr val="2B2B2B"/>
                </a:solidFill>
                <a:latin typeface="Verdana" panose="020B0604030504040204" pitchFamily="34" charset="0"/>
              </a:rPr>
              <a:t>, а ті, які </a:t>
            </a:r>
            <a:r>
              <a:rPr lang="uk-UA" dirty="0">
                <a:solidFill>
                  <a:srgbClr val="00B050"/>
                </a:solidFill>
                <a:latin typeface="Verdana" panose="020B0604030504040204" pitchFamily="34" charset="0"/>
              </a:rPr>
              <a:t>нейтралізують проблему — з нахилом уліво</a:t>
            </a:r>
            <a:r>
              <a:rPr lang="uk-UA" dirty="0">
                <a:solidFill>
                  <a:srgbClr val="2B2B2B"/>
                </a:solidFill>
                <a:latin typeface="Verdana" panose="020B0604030504040204" pitchFamily="34" charset="0"/>
              </a:rPr>
              <a:t>. При поглибленні рівня аналізу до стрілок факторів можуть бути додані стрілки факторів, що впливають на них, другого порядку й </a:t>
            </a:r>
            <a:r>
              <a:rPr lang="uk-UA" dirty="0" err="1">
                <a:solidFill>
                  <a:srgbClr val="2B2B2B"/>
                </a:solidFill>
                <a:latin typeface="Verdana" panose="020B0604030504040204" pitchFamily="34" charset="0"/>
              </a:rPr>
              <a:t>т.і</a:t>
            </a:r>
            <a:r>
              <a:rPr lang="uk-UA" dirty="0">
                <a:solidFill>
                  <a:srgbClr val="2B2B2B"/>
                </a:solidFill>
                <a:latin typeface="Verdana" panose="020B0604030504040204" pitchFamily="34" charset="0"/>
              </a:rPr>
              <a:t>. (Рис.2</a:t>
            </a:r>
            <a:r>
              <a:rPr lang="uk-UA" dirty="0" smtClean="0">
                <a:solidFill>
                  <a:srgbClr val="2B2B2B"/>
                </a:solidFill>
                <a:latin typeface="Verdana" panose="020B0604030504040204" pitchFamily="34" charset="0"/>
              </a:rPr>
              <a:t>.).</a:t>
            </a:r>
          </a:p>
          <a:p>
            <a:r>
              <a:rPr lang="uk-UA" dirty="0" smtClean="0"/>
              <a:t> </a:t>
            </a:r>
          </a:p>
          <a:p>
            <a:r>
              <a:rPr lang="uk-UA" dirty="0" smtClean="0">
                <a:latin typeface="Verdana" panose="020B0604030504040204" pitchFamily="34" charset="0"/>
                <a:ea typeface="Verdana" panose="020B0604030504040204" pitchFamily="34" charset="0"/>
              </a:rPr>
              <a:t>Фактично </a:t>
            </a:r>
            <a:r>
              <a:rPr lang="uk-UA" dirty="0">
                <a:latin typeface="Verdana" panose="020B0604030504040204" pitchFamily="34" charset="0"/>
                <a:ea typeface="Verdana" panose="020B0604030504040204" pitchFamily="34" charset="0"/>
              </a:rPr>
              <a:t>максимальна глибина такого дерева досягає чотирьох або п'яти рівнів. Коли така створювана діаграма є повної, вона відтворює досить повну картину всіх можливих основних причин певної проблеми</a:t>
            </a:r>
            <a:r>
              <a:rPr lang="uk-UA" dirty="0" smtClean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endParaRPr lang="uk-UA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uk-UA" dirty="0">
                <a:latin typeface="Verdana" panose="020B0604030504040204" pitchFamily="34" charset="0"/>
                <a:ea typeface="Verdana" panose="020B0604030504040204" pitchFamily="34" charset="0"/>
              </a:rPr>
              <a:t>Діаграма </a:t>
            </a:r>
            <a:r>
              <a:rPr lang="uk-UA" dirty="0" err="1">
                <a:latin typeface="Verdana" panose="020B0604030504040204" pitchFamily="34" charset="0"/>
                <a:ea typeface="Verdana" panose="020B0604030504040204" pitchFamily="34" charset="0"/>
              </a:rPr>
              <a:t>Ісикави</a:t>
            </a:r>
            <a:r>
              <a:rPr lang="uk-UA" dirty="0">
                <a:latin typeface="Verdana" panose="020B0604030504040204" pitchFamily="34" charset="0"/>
                <a:ea typeface="Verdana" panose="020B0604030504040204" pitchFamily="34" charset="0"/>
              </a:rPr>
              <a:t> використовується як аналітичний інструмент для перегляду дії можливих факторів і виділення найбільш важливих причин, дія яких породжує конкретні слідства й піддається керуванню.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56184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Робота з діаграмою </a:t>
            </a:r>
            <a:r>
              <a:rPr lang="uk-UA" dirty="0" err="1"/>
              <a:t>Ісикави</a:t>
            </a:r>
            <a:r>
              <a:rPr lang="uk-UA" dirty="0"/>
              <a:t> проводиться в кілька етапів: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uk-UA" dirty="0" smtClean="0"/>
              <a:t>Виявлення </a:t>
            </a:r>
            <a:r>
              <a:rPr lang="uk-UA" dirty="0"/>
              <a:t>й збір всіх факторів і причин, що </a:t>
            </a:r>
            <a:r>
              <a:rPr lang="uk-UA" dirty="0" smtClean="0"/>
              <a:t>впливають </a:t>
            </a:r>
            <a:r>
              <a:rPr lang="uk-UA" dirty="0"/>
              <a:t>на досліджуваний результат</a:t>
            </a:r>
            <a:r>
              <a:rPr lang="uk-UA" dirty="0" smtClean="0"/>
              <a:t>.</a:t>
            </a:r>
          </a:p>
          <a:p>
            <a:pPr>
              <a:spcBef>
                <a:spcPts val="0"/>
              </a:spcBef>
            </a:pPr>
            <a:endParaRPr lang="uk-UA" dirty="0"/>
          </a:p>
          <a:p>
            <a:pPr>
              <a:spcBef>
                <a:spcPts val="0"/>
              </a:spcBef>
            </a:pPr>
            <a:r>
              <a:rPr lang="uk-UA" dirty="0"/>
              <a:t>Групування факторів по рівню впливу і причинно-наслідковим блоками</a:t>
            </a:r>
            <a:r>
              <a:rPr lang="uk-UA" dirty="0" smtClean="0"/>
              <a:t>.</a:t>
            </a:r>
          </a:p>
          <a:p>
            <a:pPr>
              <a:spcBef>
                <a:spcPts val="0"/>
              </a:spcBef>
            </a:pPr>
            <a:endParaRPr lang="uk-UA" dirty="0"/>
          </a:p>
          <a:p>
            <a:pPr>
              <a:spcBef>
                <a:spcPts val="0"/>
              </a:spcBef>
            </a:pPr>
            <a:r>
              <a:rPr lang="uk-UA" dirty="0"/>
              <a:t>Ранжирування цих факторів усередині кожного блоку</a:t>
            </a:r>
            <a:r>
              <a:rPr lang="uk-UA" dirty="0" smtClean="0"/>
              <a:t>.</a:t>
            </a:r>
          </a:p>
          <a:p>
            <a:pPr>
              <a:spcBef>
                <a:spcPts val="0"/>
              </a:spcBef>
            </a:pPr>
            <a:endParaRPr lang="uk-UA" dirty="0"/>
          </a:p>
          <a:p>
            <a:pPr>
              <a:spcBef>
                <a:spcPts val="0"/>
              </a:spcBef>
            </a:pPr>
            <a:r>
              <a:rPr lang="uk-UA" dirty="0"/>
              <a:t>Аналіз отриманої картини</a:t>
            </a:r>
            <a:r>
              <a:rPr lang="uk-UA" dirty="0" smtClean="0"/>
              <a:t>.</a:t>
            </a:r>
          </a:p>
          <a:p>
            <a:pPr>
              <a:spcBef>
                <a:spcPts val="0"/>
              </a:spcBef>
            </a:pPr>
            <a:endParaRPr lang="uk-UA" dirty="0"/>
          </a:p>
          <a:p>
            <a:pPr>
              <a:spcBef>
                <a:spcPts val="0"/>
              </a:spcBef>
            </a:pPr>
            <a:r>
              <a:rPr lang="uk-UA" dirty="0"/>
              <a:t>«Звільнення» факторів, на які ми не можемо впливати</a:t>
            </a:r>
            <a:r>
              <a:rPr lang="uk-UA" dirty="0" smtClean="0"/>
              <a:t>.</a:t>
            </a:r>
          </a:p>
          <a:p>
            <a:pPr>
              <a:spcBef>
                <a:spcPts val="0"/>
              </a:spcBef>
            </a:pPr>
            <a:endParaRPr lang="uk-UA" dirty="0"/>
          </a:p>
          <a:p>
            <a:pPr>
              <a:spcBef>
                <a:spcPts val="0"/>
              </a:spcBef>
            </a:pPr>
            <a:r>
              <a:rPr lang="uk-UA" dirty="0"/>
              <a:t>Ігнорування малозначимих і непринципових факторів.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5008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market.avianua.com/images/transfer/2/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04" y="263892"/>
            <a:ext cx="11451770" cy="5725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77863" y="5989210"/>
            <a:ext cx="88406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2B2B2B"/>
                </a:solidFill>
                <a:latin typeface="Verdana" panose="020B0604030504040204" pitchFamily="34" charset="0"/>
              </a:rPr>
              <a:t>Рис. 2.</a:t>
            </a:r>
            <a:r>
              <a:rPr lang="uk-UA" dirty="0">
                <a:solidFill>
                  <a:srgbClr val="2B2B2B"/>
                </a:solidFill>
                <a:latin typeface="Verdana" panose="020B0604030504040204" pitchFamily="34" charset="0"/>
              </a:rPr>
              <a:t> Розгорнута діаграма </a:t>
            </a:r>
            <a:r>
              <a:rPr lang="uk-UA" dirty="0" err="1">
                <a:solidFill>
                  <a:srgbClr val="2B2B2B"/>
                </a:solidFill>
                <a:latin typeface="Verdana" panose="020B0604030504040204" pitchFamily="34" charset="0"/>
              </a:rPr>
              <a:t>Ісікави</a:t>
            </a:r>
            <a:r>
              <a:rPr lang="uk-UA" dirty="0">
                <a:solidFill>
                  <a:srgbClr val="2B2B2B"/>
                </a:solidFill>
                <a:latin typeface="Verdana" panose="020B0604030504040204" pitchFamily="34" charset="0"/>
              </a:rPr>
              <a:t>, що відображає причинно-наслідкові зв'язки при оцінці ефективності системи управління якістю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958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22217"/>
            <a:ext cx="8832426" cy="57191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600" dirty="0">
                <a:solidFill>
                  <a:schemeClr val="tx1"/>
                </a:solidFill>
              </a:rPr>
              <a:t>Щоб більш ефективно виявити й додати можливі причини до складу основних, а також більш конкретно деталізувати можливі першопричини </a:t>
            </a:r>
            <a:r>
              <a:rPr lang="uk-UA" sz="2600" dirty="0" err="1">
                <a:solidFill>
                  <a:schemeClr val="tx1"/>
                </a:solidFill>
              </a:rPr>
              <a:t>відгалужень</a:t>
            </a:r>
            <a:r>
              <a:rPr lang="uk-UA" sz="2600" dirty="0">
                <a:solidFill>
                  <a:schemeClr val="tx1"/>
                </a:solidFill>
              </a:rPr>
              <a:t> «основної кістки» традиційно застосовують метод стимулювання генерації творчих ідей, відомий як "</a:t>
            </a:r>
            <a:r>
              <a:rPr lang="uk-UA" sz="2600" dirty="0">
                <a:solidFill>
                  <a:schemeClr val="tx1"/>
                </a:solidFill>
                <a:hlinkClick r:id="rId2" tooltip="Основні правила проведення мозкового штурму"/>
              </a:rPr>
              <a:t>мозковий штурм"</a:t>
            </a:r>
            <a:r>
              <a:rPr lang="uk-UA" sz="26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uk-UA" sz="2900" b="1" dirty="0">
                <a:solidFill>
                  <a:srgbClr val="92D050"/>
                </a:solidFill>
              </a:rPr>
              <a:t>Загальні правила побудови діаграми </a:t>
            </a:r>
            <a:r>
              <a:rPr lang="uk-UA" sz="2900" b="1" dirty="0" err="1">
                <a:solidFill>
                  <a:srgbClr val="92D050"/>
                </a:solidFill>
              </a:rPr>
              <a:t>Ісікави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  <a:p>
            <a:r>
              <a:rPr lang="uk-UA" dirty="0"/>
              <a:t>Перш ніж приступати до побудови діаграми, всі учасники повинні прийти до єдиної думки щодо формулювання проблеми.</a:t>
            </a:r>
          </a:p>
          <a:p>
            <a:r>
              <a:rPr lang="uk-UA" dirty="0"/>
              <a:t>Досліджувана проблема записується із правої сторони в середині чистого аркуша паперу й полягає в рамку, до якої ліворуч підходить основна горизонтальна стрілка – "хребет" (діаграму </a:t>
            </a:r>
            <a:r>
              <a:rPr lang="uk-UA" dirty="0" err="1" smtClean="0"/>
              <a:t>Ісикави</a:t>
            </a:r>
            <a:r>
              <a:rPr lang="uk-UA" dirty="0" smtClean="0"/>
              <a:t> </a:t>
            </a:r>
            <a:r>
              <a:rPr lang="uk-UA" dirty="0"/>
              <a:t>через зовнішній вигляд часто називають "риб'ячим кістяком").</a:t>
            </a:r>
          </a:p>
          <a:p>
            <a:r>
              <a:rPr lang="uk-UA" dirty="0"/>
              <a:t>Наносяться головні причини (причини рівня 1), що впливають на проблему, – "більшої кістки". Вони полягають у рамки й з'єднуються похилими стрілками з "хребтом".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6996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00891"/>
            <a:ext cx="8596668" cy="5440471"/>
          </a:xfrm>
        </p:spPr>
        <p:txBody>
          <a:bodyPr/>
          <a:lstStyle/>
          <a:p>
            <a:r>
              <a:rPr lang="uk-UA" dirty="0"/>
              <a:t>Далі наносяться вторинні причини (причини рівня 2), які впливають на головні причини ("більшої кістки"), а ті, у свою чергу, є наслідком вторинних причин. Вторинні причини записуються й розташовуються у вигляді "середніх костей", що примикають до "більших". Причини рівня 3, які впливають на причини рівня 2, розташовуються у вигляді "дрібних костей", що примикають до "середніх", і </a:t>
            </a:r>
            <a:r>
              <a:rPr lang="uk-UA" dirty="0" err="1"/>
              <a:t>т.д</a:t>
            </a:r>
            <a:r>
              <a:rPr lang="uk-UA" dirty="0"/>
              <a:t>. (Якщо на діаграмі наведені не всі причини, та одна стрілка залишається порожній).</a:t>
            </a:r>
          </a:p>
          <a:p>
            <a:r>
              <a:rPr lang="uk-UA" dirty="0"/>
              <a:t>При аналізі повинні виявлятися й фіксуватися всі фактори, навіть ті, які здаються незначними, тому що ціль схеми – відшукати найбільш правильний шлях і ефективний спосіб </a:t>
            </a:r>
            <a:r>
              <a:rPr lang="uk-UA" dirty="0" smtClean="0"/>
              <a:t>вирішення </a:t>
            </a:r>
            <a:r>
              <a:rPr lang="uk-UA" dirty="0"/>
              <a:t>проблеми.</a:t>
            </a:r>
          </a:p>
          <a:p>
            <a:r>
              <a:rPr lang="uk-UA" dirty="0"/>
              <a:t>Причини (фактори) оцінюються й </a:t>
            </a:r>
            <a:r>
              <a:rPr lang="uk-UA" dirty="0" err="1"/>
              <a:t>ранжируются</a:t>
            </a:r>
            <a:r>
              <a:rPr lang="uk-UA" dirty="0"/>
              <a:t> по їхній значимості, виділяючи особливо важливі, які приблизно впливають на показник якості.</a:t>
            </a:r>
          </a:p>
          <a:p>
            <a:r>
              <a:rPr lang="uk-UA" dirty="0"/>
              <a:t>У діаграму вноситься вся необхідна інформація: її назва; найменування виробу; імена учасників; дата й </a:t>
            </a:r>
            <a:r>
              <a:rPr lang="uk-UA" dirty="0" err="1"/>
              <a:t>т.д</a:t>
            </a:r>
            <a:r>
              <a:rPr lang="uk-UA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6747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35429"/>
            <a:ext cx="8596668" cy="5605933"/>
          </a:xfrm>
        </p:spPr>
        <p:txBody>
          <a:bodyPr/>
          <a:lstStyle/>
          <a:p>
            <a:pPr marL="0" indent="0">
              <a:buNone/>
            </a:pPr>
            <a:r>
              <a:rPr lang="uk-UA" b="1" dirty="0">
                <a:solidFill>
                  <a:srgbClr val="00B050"/>
                </a:solidFill>
              </a:rPr>
              <a:t>Додаткова інформація: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  <a:p>
            <a:r>
              <a:rPr lang="uk-UA" dirty="0"/>
              <a:t>процес виявлення, аналізу й пояснення причин, є ключовим у структуруванні проблеми й переходу до коригувальних дій.</a:t>
            </a:r>
          </a:p>
          <a:p>
            <a:r>
              <a:rPr lang="uk-UA" dirty="0"/>
              <a:t>Задаючи при аналізі кожної причини питання "чому?", можна визначити першопричину проблеми (за аналогією з виявленням головної функції кожного елемента об'єкта при функціонально-вартісному аналізі).</a:t>
            </a:r>
          </a:p>
          <a:p>
            <a:r>
              <a:rPr lang="uk-UA" dirty="0"/>
              <a:t>Спосіб </a:t>
            </a:r>
            <a:r>
              <a:rPr lang="uk-UA" dirty="0" err="1"/>
              <a:t>Ісікави</a:t>
            </a:r>
            <a:r>
              <a:rPr lang="uk-UA" dirty="0"/>
              <a:t> впливає на виникнення думки  "чому?" полягає в тому, щоб розглядати цей напрямок у вигляді процесу поступового розкриття всього ланцюга послідовно зв'язаних між собою причинних факторів, що роблять вплив на проблему якості.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598476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</TotalTime>
  <Words>457</Words>
  <Application>Microsoft Office PowerPoint</Application>
  <PresentationFormat>Широкоэкранный</PresentationFormat>
  <Paragraphs>51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Trebuchet MS</vt:lpstr>
      <vt:lpstr>Verdana</vt:lpstr>
      <vt:lpstr>Wingdings 3</vt:lpstr>
      <vt:lpstr>Аспект</vt:lpstr>
      <vt:lpstr>Вивчення причинно-наслідкових взаємозв’язків методом Ісікави </vt:lpstr>
      <vt:lpstr>Презентация PowerPoint</vt:lpstr>
      <vt:lpstr>Схема знаходить широке застосування при розробці нової продукції, з метою виявлення потенційних факторів, дія яких викликає загальний ефект (Рис.1).</vt:lpstr>
      <vt:lpstr>Презентация PowerPoint</vt:lpstr>
      <vt:lpstr>Робота з діаграмою Ісикави проводиться в кілька етапів: </vt:lpstr>
      <vt:lpstr>Презентация PowerPoint</vt:lpstr>
      <vt:lpstr>Презентация PowerPoint</vt:lpstr>
      <vt:lpstr>Презентация PowerPoint</vt:lpstr>
      <vt:lpstr>Презентация PowerPoint</vt:lpstr>
      <vt:lpstr>Діаграма Ісікави має наступні переваги:</vt:lpstr>
      <vt:lpstr>До недоліків даного інструмента якості можна віднести:</vt:lpstr>
      <vt:lpstr>Інші методи графічного аналізу причинно-наслідкових взаємозв'язків, що доповнюють діаграму Ісікави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Вивчення причинно-наслідкових взаємозв’язків методом Ісікави</dc:title>
  <dc:creator>Professor</dc:creator>
  <cp:lastModifiedBy>Professor</cp:lastModifiedBy>
  <cp:revision>10</cp:revision>
  <dcterms:created xsi:type="dcterms:W3CDTF">2022-10-20T19:14:05Z</dcterms:created>
  <dcterms:modified xsi:type="dcterms:W3CDTF">2024-02-08T20:50:39Z</dcterms:modified>
</cp:coreProperties>
</file>