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1" r:id="rId4"/>
    <p:sldId id="278" r:id="rId5"/>
    <p:sldId id="279" r:id="rId6"/>
    <p:sldId id="257" r:id="rId7"/>
    <p:sldId id="258" r:id="rId8"/>
    <p:sldId id="273" r:id="rId9"/>
    <p:sldId id="272" r:id="rId10"/>
    <p:sldId id="280" r:id="rId11"/>
    <p:sldId id="269" r:id="rId12"/>
    <p:sldId id="275" r:id="rId13"/>
    <p:sldId id="336" r:id="rId14"/>
    <p:sldId id="268" r:id="rId15"/>
    <p:sldId id="260" r:id="rId16"/>
    <p:sldId id="337" r:id="rId17"/>
    <p:sldId id="338" r:id="rId18"/>
    <p:sldId id="334" r:id="rId19"/>
    <p:sldId id="262" r:id="rId20"/>
    <p:sldId id="270" r:id="rId21"/>
    <p:sldId id="266" r:id="rId22"/>
    <p:sldId id="263" r:id="rId23"/>
    <p:sldId id="265" r:id="rId24"/>
    <p:sldId id="339" r:id="rId25"/>
    <p:sldId id="274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A7BAE1-8A8C-44BD-AF4A-0DFC1FBC9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5B29393-65A0-4445-9EC7-5BF434D32A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CFEFCB-7433-4EE8-B090-1FC53B5CC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7A10-3D2E-442A-AECE-EC2CAF162380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AD9BD9-BD48-4C09-854A-873639286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6106A0-A2D7-464A-B438-1D7E78A43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831B6-A198-4596-AC8A-7DA6A7797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604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4CF27A-06B2-48B0-9F54-A5ABE43C3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F1A19C-C1B2-4AC1-946F-D10008A2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C1D135-F6B8-4A19-96B9-6BC88F71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7A10-3D2E-442A-AECE-EC2CAF162380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E77568-3BA4-4F05-8779-5F8B7E551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0E9D91-D167-40DE-819E-A675973E7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831B6-A198-4596-AC8A-7DA6A7797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685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4796B6E-5176-405F-BA7B-242BC1DD5D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2307211-10D0-4A20-B6C9-48B17BDAB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8BD5E1-7BCB-4A01-8DA7-A387E75DE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7A10-3D2E-442A-AECE-EC2CAF162380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0E6C28-8160-4E81-9D8F-7A4FA1B7A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4D1364-5D9E-4E32-80F1-28834B90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831B6-A198-4596-AC8A-7DA6A7797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733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D1E4A0-B4D9-4AD2-931A-0E974C331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E12AB3-6294-49BD-9DE4-B3CA00A9C9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30C87F-D13E-462F-AA14-C518ED784C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B3BD16-B930-4BB1-9F9D-C0BA83FC4E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9F7270-3656-4004-93B5-EB50B3BA26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4EDEE-2981-483E-8E26-B0FDF08BBF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9579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CDCA95-1000-4457-8BDA-813A463EE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1143EC-2269-4DE2-9DA3-8A1BEF255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DB374F-3271-4CD0-904B-55814F15F1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1D2900-BE95-4182-8DA5-CF30195FC8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AA0912-BC69-49AB-A084-3EDC4DD099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2EAF5-6B40-406D-B1F7-9BF1EBD3D5A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1519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A9E908-0C6E-42F7-BB31-128C244EF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E1E3D2-7779-4839-BAEC-D836F5EC4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247432-33F9-46FE-B90F-D8244F2324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A122CE-30C7-460D-8921-3785922CD2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902187-0B40-4ECE-AF7C-902BD086C5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79096-FD39-4B46-8507-174D3794EB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9684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BF5787-E9CA-4773-9012-C5246733C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0C6E79-C460-4BD2-9851-6FB3819221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2450ADA-938C-4833-A7C2-9A098D3862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CDDE1E-96ED-45BB-88CA-83AE02E650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21F20A-4459-4AC2-BE11-F78AFE1E35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EF5766-5E45-4998-B227-01F670257A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B6416-3FB4-4A8F-917B-D28179D724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349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0B3A06-90E5-43A8-A276-2F6FBD0EF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8A87AA-2808-4C83-B6B8-2647B828C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A2FE20-F53C-4095-919D-5AC8F96DB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ABAC3-1292-4EA6-A498-7CB3EF66C7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BE7816E-1D8F-43BC-991D-EB482E1486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117E766-9235-434B-9CBF-CA25248151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4B6A6B4-F6BD-450E-BCFF-B184AC7C35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E401888-D4FF-4174-9A19-B979B59970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C28F9-C9E1-494A-ACED-60EE8458F7A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5707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DC73E1-4F27-4B7A-8FA9-507D9207C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E62A55C-E666-4F3D-A64E-52F83A15BF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D130B7B-CD05-412F-98EC-365749C649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DFB2FD3-6A32-4ADF-A694-C00F2F6CBA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83FF7-8A24-4D89-80C8-2F29BDF5D9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9799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524A491-DAFD-413E-A1C7-D51B3B37CC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E01B1A1-BA17-48D3-8BD4-4502007A61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369940B-7947-415C-ACE2-691B939298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D65C8-1A4C-44B3-9137-431333D7FC6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7482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142DC3-C22A-424B-9EB0-ED3DA494E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B68E70-6DB9-4299-9CC3-D60BABF39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D30CA5-8313-4C73-9413-AD375AC95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A418E5-8819-448F-A06D-A052C8E8E4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5DD29A-4AE5-4359-BFD0-561A2D8BB5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E1B3AE-7D45-4A87-8F6C-D4FB024E4E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6C49B-415A-4E56-A446-B176D6DB26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8668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B5333E-2E16-47A8-9BF8-DBEED8CB2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62796D-8282-48B3-9936-8FD6E1648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D82A60-16DB-453B-92DF-69AD96D96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7A10-3D2E-442A-AECE-EC2CAF162380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FFEA68-0EB6-4943-A767-DD5A2811C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83DE60-DF8F-4AFF-BD4D-246CF722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831B6-A198-4596-AC8A-7DA6A7797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8958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6177FA-6218-48D0-BC60-10D738205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BEF2111-E469-479B-8FC6-E9A60AEE3B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C05EAE-3806-41DE-BF5E-B6E5A7022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95E801-C80D-4CF1-B060-EB858B4D07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AF612D-36BC-4BAF-B423-7C9C0C4246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0EF858-179F-42DD-8D5C-2BF88A8F05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9849E-301B-4ACF-BDE1-D6D092D4A1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9844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3B4987-506F-4C16-8E8F-B1D753AEC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DB59FF-BBB3-4171-83E3-7CEC212BA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DA7239-B0B5-4274-BC96-4B58952E13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9397CA-11AD-4182-B5D9-9AF263FD9C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FD335E-17EC-45AB-B759-0957ACB378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A54DE-911B-4B23-BA9E-BC2BBD2692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7784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C187589-C702-44DB-A389-25FDB1837D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207817-44DF-496D-889D-5CC984E64E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025E65-2AA2-4A70-BEB9-0DC905FA4B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445A16-8D84-4169-9BC5-73934E184E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268ACD-77FA-4FFA-A4FF-78CC7A7D24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C6CF1-6096-4D92-8DCA-A57E1FDE822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694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F6681C-09CF-4605-819A-AB2E3E3D9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>
            <a:extLst>
              <a:ext uri="{FF2B5EF4-FFF2-40B4-BE49-F238E27FC236}">
                <a16:creationId xmlns:a16="http://schemas.microsoft.com/office/drawing/2014/main" id="{2B68C76C-ED41-419D-B4BC-203A1E7D5148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D7052B-60DD-498D-84D0-46148C7191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C8C70D-C394-45AC-BC4B-9083C714F6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33FE02-FBE8-467E-9458-F7169CE851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5AB30-7C34-4C49-B699-18138FC769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5511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A07C00-DBC0-4FD3-BBE3-DEE81B440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3B8F34-7FF2-4AF7-86BB-91B7CDBCD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2ED526-7F0E-44D2-9820-B311E8470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7A10-3D2E-442A-AECE-EC2CAF162380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D6F291-013F-49FD-AF5C-5ED4F80AD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84D9F9-EC35-4964-9ED5-24B5C5089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831B6-A198-4596-AC8A-7DA6A7797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870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BA51E0-A955-45B4-9587-2E3866D06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1C14A7-3502-4346-9B79-6EDDE85415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F9614C-B2BA-4206-9D9C-A2E71C6587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D22DEC-0078-472E-A7CA-110ED9A47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7A10-3D2E-442A-AECE-EC2CAF162380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79DAF5-9617-4ED9-A795-FD1BC1DB8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BCB501-6212-4925-8473-C6BF64D00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831B6-A198-4596-AC8A-7DA6A7797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338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4E3801-72F0-4AAA-887E-F777F92AD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AD47E7-6034-4FE4-A871-A1E5F9E1F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D9ADBC-4A59-4388-8E71-7759AA2C59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334A1F6-82A5-4FDC-A02D-C1CEE1AD6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12E9BF4-BB57-4EF6-9B2D-3A9846739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8952B49-C47E-450F-AE12-806A07A3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7A10-3D2E-442A-AECE-EC2CAF162380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4E20C61-2702-4A1B-B08C-D0FC79EBD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96A9100-FAF1-42BD-A893-0AD03B9DC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831B6-A198-4596-AC8A-7DA6A7797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352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3C5277-2536-4B84-82AB-0A228240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AE063D9-F632-482B-8CDC-4147A76D8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7A10-3D2E-442A-AECE-EC2CAF162380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600022E-97B8-4CF0-B429-FEF654EEA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A7012C1-6984-4855-83BB-9F001D6A4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831B6-A198-4596-AC8A-7DA6A7797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597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44A1AA1-D075-42DF-9D75-87D972EA2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7A10-3D2E-442A-AECE-EC2CAF162380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6E342BF-6BCC-4471-90D7-EA51CED59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DB4DB92-C057-480D-AF33-5B71E9CD4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831B6-A198-4596-AC8A-7DA6A7797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306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170A8F-AEED-4254-A0A3-AECCC8CFF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361E90-864A-40CC-8A7D-47D4725B1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337B501-88A7-4162-8393-26FB5CC8DD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F03B96-CACD-4732-8CE7-93FF1013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7A10-3D2E-442A-AECE-EC2CAF162380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F4737A-1C49-4429-B240-6DCC412B6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45FF40-E1DF-4694-B8CD-2E8A3FAE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831B6-A198-4596-AC8A-7DA6A7797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811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692E61-F9EC-4C41-A4FC-3CB2E65B3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1FF93AD-39D6-45F4-BADC-AEB437B54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7413EF6-9B59-4118-80F4-5C0843054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7DB7B4-E916-4BE9-B379-EF9A53E1C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7A10-3D2E-442A-AECE-EC2CAF162380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2FADF4-847B-452D-A366-1D5FC1662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783D1D-04DD-48EB-BE30-069A811B2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831B6-A198-4596-AC8A-7DA6A7797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762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C6894-CA5E-4F37-AB59-D95894141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CA20AD-62EF-4B5E-9109-D4F56B189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8B1CB9-1485-4FBE-B176-8265660E43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87A10-3D2E-442A-AECE-EC2CAF162380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F878A3-D0C0-4BE6-AC72-0D60339E6C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E0C81E-8C49-4709-94CA-D95AD38CDE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831B6-A198-4596-AC8A-7DA6A7797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26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7F9EDC0-3EA8-4F94-8B82-13BDDB9502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D38C400-8467-42E2-9943-58654A2933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3E37A43-639B-44F2-9220-F72B8FA2A72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8561676-2233-4F80-B538-59BED5F14BD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1A91A01-096C-4C42-902E-F2619348BA7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87816BAA-558F-4BC7-AAF1-1EC9232A9E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997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0B713A-30C7-4C9B-9863-3DD7CD637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8984566" cy="1564566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 мікробіологічних досліджень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956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803DB8-5004-46B3-8A30-071E8ADFA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11240" cy="633681"/>
          </a:xfrm>
        </p:spPr>
        <p:txBody>
          <a:bodyPr>
            <a:normAutofit fontScale="90000"/>
          </a:bodyPr>
          <a:lstStyle/>
          <a:p>
            <a:r>
              <a:rPr lang="uk-UA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Автоклавування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ED7C427-22EC-448F-A4DE-0FE077F951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09436"/>
            <a:ext cx="10245531" cy="41479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7D5536-C8F3-468B-AA5A-4FA443E96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1388" y="365125"/>
            <a:ext cx="2302412" cy="230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39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BFB08B-8C8E-4EEC-815D-3A5EAC0C5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93004"/>
          </a:xfrm>
        </p:spPr>
        <p:txBody>
          <a:bodyPr>
            <a:noAutofit/>
          </a:bodyPr>
          <a:lstStyle/>
          <a:p>
            <a:r>
              <a:rPr lang="uk-UA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Стерилізатори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C77E264-4096-4AB2-B16A-8BB06B128B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949" y="1091494"/>
            <a:ext cx="3904086" cy="48206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AE5C3E-E0BF-4D22-9E74-ACDE6D763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466" y="1676383"/>
            <a:ext cx="3374577" cy="35052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4DCDB5-0278-4907-B79F-B3B6AE0C6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474" y="250350"/>
            <a:ext cx="3419605" cy="526093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0195B5A-3DE2-4FB9-9063-8EB046E0166B}"/>
              </a:ext>
            </a:extLst>
          </p:cNvPr>
          <p:cNvSpPr/>
          <p:nvPr/>
        </p:nvSpPr>
        <p:spPr>
          <a:xfrm>
            <a:off x="7935343" y="5758866"/>
            <a:ext cx="43269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NewRoman,Bold"/>
              </a:rPr>
              <a:t>Рис. 5. </a:t>
            </a:r>
            <a:r>
              <a:rPr lang="ru-RU" b="1" dirty="0" err="1">
                <a:latin typeface="TimesNewRoman,Bold"/>
              </a:rPr>
              <a:t>Сучасний</a:t>
            </a:r>
            <a:r>
              <a:rPr lang="ru-RU" b="1" dirty="0">
                <a:latin typeface="TimesNewRoman,Bold"/>
              </a:rPr>
              <a:t> </a:t>
            </a:r>
            <a:r>
              <a:rPr lang="ru-RU" b="1" dirty="0" err="1">
                <a:latin typeface="TimesNewRoman,Bold"/>
              </a:rPr>
              <a:t>електричний</a:t>
            </a:r>
            <a:endParaRPr lang="ru-RU" b="1" dirty="0">
              <a:latin typeface="TimesNewRoman,Bold"/>
            </a:endParaRPr>
          </a:p>
          <a:p>
            <a:r>
              <a:rPr lang="ru-RU" b="1" dirty="0">
                <a:latin typeface="TimesNewRoman,Bold"/>
              </a:rPr>
              <a:t>автоклав марки Н</a:t>
            </a:r>
            <a:r>
              <a:rPr lang="en-US" b="1" dirty="0">
                <a:latin typeface="TimesNewRoman,Bold"/>
              </a:rPr>
              <a:t>S-61.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6716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544E610A-8B89-438C-82F3-E238564B6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159" y="661182"/>
            <a:ext cx="7117339" cy="402335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858E309-9B3A-4E60-8ED8-4EA8EDA20522}"/>
              </a:ext>
            </a:extLst>
          </p:cNvPr>
          <p:cNvSpPr/>
          <p:nvPr/>
        </p:nvSpPr>
        <p:spPr>
          <a:xfrm>
            <a:off x="1125415" y="5008098"/>
            <a:ext cx="53488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NewRoman,Bold"/>
              </a:rPr>
              <a:t>Рис. 12. </a:t>
            </a:r>
            <a:r>
              <a:rPr lang="ru-RU" sz="2000" b="1" dirty="0" err="1">
                <a:latin typeface="TimesNewRoman,Bold"/>
              </a:rPr>
              <a:t>Лабораторний</a:t>
            </a:r>
            <a:r>
              <a:rPr lang="ru-RU" sz="2000" b="1" dirty="0">
                <a:latin typeface="TimesNewRoman,Bold"/>
              </a:rPr>
              <a:t> ферментер</a:t>
            </a:r>
          </a:p>
          <a:p>
            <a:r>
              <a:rPr lang="ru-RU" sz="2000" b="1" dirty="0">
                <a:latin typeface="TimesNewRoman,Bold"/>
              </a:rPr>
              <a:t>для </a:t>
            </a:r>
            <a:r>
              <a:rPr lang="ru-RU" sz="2000" b="1" dirty="0" err="1">
                <a:latin typeface="TimesNewRoman,Bold"/>
              </a:rPr>
              <a:t>глибинного</a:t>
            </a:r>
            <a:r>
              <a:rPr lang="ru-RU" sz="2000" b="1" dirty="0">
                <a:latin typeface="TimesNewRoman,Bold"/>
              </a:rPr>
              <a:t> </a:t>
            </a:r>
            <a:r>
              <a:rPr lang="ru-RU" sz="2000" b="1" dirty="0" err="1">
                <a:latin typeface="TimesNewRoman,Bold"/>
              </a:rPr>
              <a:t>культивування</a:t>
            </a:r>
            <a:r>
              <a:rPr lang="ru-RU" sz="2000" b="1" dirty="0">
                <a:latin typeface="TimesNewRoman,Bold"/>
              </a:rPr>
              <a:t> </a:t>
            </a:r>
            <a:r>
              <a:rPr lang="ru-RU" sz="2000" b="1" dirty="0" err="1">
                <a:latin typeface="TimesNewRoman,Bold"/>
              </a:rPr>
              <a:t>аеробних</a:t>
            </a:r>
            <a:r>
              <a:rPr lang="ru-RU" sz="2000" b="1" dirty="0">
                <a:latin typeface="TimesNewRoman,Bold"/>
              </a:rPr>
              <a:t> </a:t>
            </a:r>
            <a:r>
              <a:rPr lang="ru-RU" sz="2000" b="1" dirty="0" err="1">
                <a:latin typeface="TimesNewRoman,Bold"/>
              </a:rPr>
              <a:t>мікроорганізмів</a:t>
            </a:r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591360-17D6-4847-9DD1-4638D1772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010" y="984739"/>
            <a:ext cx="4036927" cy="422030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ABA22D7-C63C-4C80-A758-68356B85857B}"/>
              </a:ext>
            </a:extLst>
          </p:cNvPr>
          <p:cNvSpPr/>
          <p:nvPr/>
        </p:nvSpPr>
        <p:spPr>
          <a:xfrm>
            <a:off x="8102990" y="5314962"/>
            <a:ext cx="3108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NewRoman,Bold"/>
              </a:rPr>
              <a:t>Рис. 16. </a:t>
            </a:r>
            <a:r>
              <a:rPr lang="ru-RU" sz="2000" b="1" dirty="0" err="1">
                <a:latin typeface="TimesNewRoman,Bold"/>
              </a:rPr>
              <a:t>Металевий</a:t>
            </a:r>
            <a:r>
              <a:rPr lang="ru-RU" sz="2000" b="1" dirty="0">
                <a:latin typeface="TimesNewRoman,Bold"/>
              </a:rPr>
              <a:t> </a:t>
            </a:r>
            <a:r>
              <a:rPr lang="ru-RU" sz="2000" b="1" dirty="0" err="1">
                <a:latin typeface="TimesNewRoman,Bold"/>
              </a:rPr>
              <a:t>мікроанаеростат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66007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00FD0-ED97-4E09-92F6-9CEB0D122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9952"/>
          </a:xfrm>
        </p:spPr>
        <p:txBody>
          <a:bodyPr>
            <a:normAutofit/>
          </a:bodyPr>
          <a:lstStyle/>
          <a:p>
            <a:r>
              <a:rPr lang="uk-UA" sz="3600" b="1" dirty="0"/>
              <a:t>Інструменти і обладнання</a:t>
            </a:r>
            <a:endParaRPr lang="ru-RU" sz="3600" b="1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DB6E1DD-9A3B-4E4C-9FBA-B2211802B1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5999" y="1406769"/>
            <a:ext cx="5884485" cy="27572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442316-118E-43AE-B5B2-EB3E17590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40" y="1686894"/>
            <a:ext cx="3029708" cy="45310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222E54-0D4D-4FD0-90A7-5F7B19D5C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852" y="1406769"/>
            <a:ext cx="2108443" cy="509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99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E1A5EA4A-B3A9-471A-941E-7491A6E39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7314"/>
            <a:ext cx="10515600" cy="5349649"/>
          </a:xfrm>
        </p:spPr>
        <p:txBody>
          <a:bodyPr>
            <a:normAutofit fontScale="92500" lnSpcReduction="20000"/>
          </a:bodyPr>
          <a:lstStyle/>
          <a:p>
            <a:pPr marL="114300" marR="12065" indent="342900" algn="ctr">
              <a:lnSpc>
                <a:spcPct val="175000"/>
              </a:lnSpc>
            </a:pPr>
            <a:r>
              <a:rPr lang="uk-UA" sz="3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Лабораторна робота № 1</a:t>
            </a:r>
          </a:p>
          <a:p>
            <a:pPr marL="114300" marR="12065" indent="342900">
              <a:lnSpc>
                <a:spcPct val="175000"/>
              </a:lnSpc>
            </a:pPr>
            <a:r>
              <a:rPr lang="uk-UA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Тема:</a:t>
            </a:r>
            <a:r>
              <a:rPr lang="uk-UA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uk-UA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Методи мікроскопічних досліджень</a:t>
            </a:r>
            <a:endParaRPr lang="ru-RU" sz="32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97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Мета роботи: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ознайомити студентів із особливостями мікробіологічних досліджень і роботи в мікробіологічній лабораторії. Ознайомити з методами мікроскопічних досліджень, технікою приготування, фіксації і простого забарвлення тимчасових бактерійних препаратів, з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основними правилами імерсійної мікроскопії.</a:t>
            </a:r>
            <a:endParaRPr lang="ru-RU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Матеріали, реактиви, обладнання: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мікроскоп, бактеріологічна петля, предметні скельця, спиртівка, імерсійна олія, прилад для фарбування і промивання мазків, смужки фільтрувального паперу, реактиви для забарвлення мікробіологічних препаратів (розчин водного фуксину); чисті культури 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taphil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coccus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аи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uk-UA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еи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Sа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uk-UA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сіпа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flava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Рsеudотопаs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fluores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cens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uk-UA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Вaсіllus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subtilis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466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06F1E2-BCDB-428A-9D34-8242C959F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6561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Техніка безпеки і правила роботи в мікробіологічній лабораторії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E997B4-CBC8-4009-9EF1-EACEDF3D2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0160"/>
            <a:ext cx="10515600" cy="4896803"/>
          </a:xfrm>
        </p:spPr>
        <p:txBody>
          <a:bodyPr>
            <a:normAutofit fontScale="77500" lnSpcReduction="20000"/>
          </a:bodyPr>
          <a:lstStyle/>
          <a:p>
            <a:pPr indent="450215" algn="just"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Перш ніж починати освоєння практичних навичок з мікробіології на лабораторних заняттях, слід запам'ятати кілька необхідних правил з техніки безпеки при роботі з мікробними культурами.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TimesNewRoman"/>
              </a:rPr>
              <a:t>До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приміщення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лабораторії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заборонено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заходити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без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спеціального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одягу</a:t>
            </a:r>
            <a:r>
              <a:rPr lang="uk-UA" dirty="0">
                <a:latin typeface="Times New Roman" panose="02020603050405020304" pitchFamily="18" charset="0"/>
                <a:ea typeface="TimesNewRoman"/>
              </a:rPr>
              <a:t> (халату) і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заносити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сторонні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речі</a:t>
            </a:r>
            <a:r>
              <a:rPr lang="uk-UA" dirty="0">
                <a:latin typeface="Times New Roman" panose="02020603050405020304" pitchFamily="18" charset="0"/>
                <a:ea typeface="TimesNewRoman"/>
              </a:rPr>
              <a:t>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dirty="0" err="1">
                <a:latin typeface="Times New Roman" panose="02020603050405020304" pitchFamily="18" charset="0"/>
                <a:ea typeface="TimesNewRoman"/>
              </a:rPr>
              <a:t>Працювати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NewRoman"/>
              </a:rPr>
              <a:t>в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лабораторії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дозволяються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лише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NewRoman"/>
              </a:rPr>
              <a:t>в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спецодязі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(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халаті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) з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прибраним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волоссям</a:t>
            </a:r>
            <a:r>
              <a:rPr lang="uk-UA" dirty="0">
                <a:latin typeface="Times New Roman" panose="02020603050405020304" pitchFamily="18" charset="0"/>
                <a:ea typeface="TimesNewRoman"/>
              </a:rPr>
              <a:t> і застібнутими рукавами. Перед заняттям вимити руки.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TimesNewRoman"/>
              </a:rPr>
              <a:t>Не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дозволяється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виходити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межі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лабораторії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в халатах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або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одягати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верхній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одяг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на халат.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106680" algn="l"/>
              </a:tabLst>
            </a:pPr>
            <a:r>
              <a:rPr lang="ru-RU" dirty="0">
                <a:latin typeface="Times New Roman" panose="02020603050405020304" pitchFamily="18" charset="0"/>
                <a:ea typeface="TimesNewRoman"/>
              </a:rPr>
              <a:t>У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приміщенні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лабораторії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дозволяється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приймати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їжу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, не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допускається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зайвих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розмов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і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непотрібних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переходів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 проводити перерви в лабораторному приміщенні.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dirty="0" err="1">
                <a:latin typeface="Times New Roman" panose="02020603050405020304" pitchFamily="18" charset="0"/>
                <a:ea typeface="TimesNewRoman"/>
              </a:rPr>
              <a:t>Користуватися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лише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своїм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робочим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місцем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і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прикріпленим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нього</a:t>
            </a:r>
            <a:r>
              <a:rPr lang="ru-RU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NewRoman"/>
              </a:rPr>
              <a:t>обладнанням</a:t>
            </a:r>
            <a:r>
              <a:rPr lang="uk-UA" dirty="0">
                <a:latin typeface="Times New Roman" panose="02020603050405020304" pitchFamily="18" charset="0"/>
                <a:ea typeface="TimesNewRoman"/>
              </a:rPr>
              <a:t>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Працювати потрібно сидячи, не нахиляючи тулуб над столом, строго перпендикулярно робочої поверхні лабораторного столу.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5931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87047B9-FE8A-43A2-BD4A-145BD2651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828" y="351692"/>
            <a:ext cx="11422966" cy="6161650"/>
          </a:xfrm>
        </p:spPr>
        <p:txBody>
          <a:bodyPr>
            <a:noAutofit/>
          </a:bodyPr>
          <a:lstStyle/>
          <a:p>
            <a:pPr marL="0" lvl="0" indent="0" algn="just">
              <a:spcAft>
                <a:spcPts val="0"/>
              </a:spcAft>
              <a:buNone/>
            </a:pPr>
            <a:r>
              <a:rPr lang="uk-UA" sz="2000" dirty="0">
                <a:latin typeface="Times New Roman" panose="02020603050405020304" pitchFamily="18" charset="0"/>
                <a:ea typeface="TimesNewRoman"/>
              </a:rPr>
              <a:t>7. При роботі з мікробіологічним матеріалом необхідно використовувати загальноприйняті технічні прийоми, які виключають можливість контакту рук з мікробіологічним матеріалом</a:t>
            </a:r>
          </a:p>
          <a:p>
            <a:pPr marL="0" lvl="0" indent="0" algn="just">
              <a:spcAft>
                <a:spcPts val="0"/>
              </a:spcAft>
              <a:buNone/>
            </a:pP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8. При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використанні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біологічного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матеріалу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не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дозволяється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ставити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посуд,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який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містить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матеріал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для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дослідження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безпосередньо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стіл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. Для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цього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використовуються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підноси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або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кювети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, посуд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попередньо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протирають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ззовні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дезінфікуючим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розчином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spcAft>
                <a:spcPts val="0"/>
              </a:spcAft>
              <a:buNone/>
            </a:pP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9.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Під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час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роботи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підтримувати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чистоту та порядок.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Уникати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зайвих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рухів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руками над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відкритими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чашками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Петрі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Всі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реактиви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барвники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ставити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свої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місця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, не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класти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столи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пробки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від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пробірок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піпетки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бактеріологічні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петлі</a:t>
            </a:r>
            <a:r>
              <a:rPr lang="uk-UA" sz="2000" dirty="0">
                <a:latin typeface="Times New Roman" panose="02020603050405020304" pitchFamily="18" charset="0"/>
                <a:ea typeface="TimesNewRoman"/>
              </a:rPr>
              <a:t>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spcAft>
                <a:spcPts val="0"/>
              </a:spcAft>
              <a:buNone/>
            </a:pPr>
            <a:r>
              <a:rPr lang="uk-UA" sz="2000" dirty="0">
                <a:latin typeface="Times New Roman" panose="02020603050405020304" pitchFamily="18" charset="0"/>
                <a:ea typeface="TimesNewRoman"/>
              </a:rPr>
              <a:t>10.Використані піпетки, предметні й покривні скельця, шпателі тощо поміщають у дезінфікуючий розчин.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Пінцети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бактеріологічні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петлі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фламбують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полум’ї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пальника і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ставлять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uk-UA" sz="2000" dirty="0">
                <a:latin typeface="Times New Roman" panose="02020603050405020304" pitchFamily="18" charset="0"/>
                <a:ea typeface="TimesNewRoman"/>
              </a:rPr>
              <a:t>у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штатив</a:t>
            </a:r>
            <a:r>
              <a:rPr lang="uk-UA" sz="2000" dirty="0">
                <a:latin typeface="Times New Roman" panose="02020603050405020304" pitchFamily="18" charset="0"/>
                <a:ea typeface="TimesNewRoman"/>
              </a:rPr>
              <a:t>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spcAft>
                <a:spcPts val="0"/>
              </a:spcAft>
              <a:buNone/>
            </a:pPr>
            <a:r>
              <a:rPr lang="uk-UA" sz="2000" dirty="0">
                <a:latin typeface="Times New Roman" panose="02020603050405020304" pitchFamily="18" charset="0"/>
                <a:ea typeface="TimesNewRoman"/>
              </a:rPr>
              <a:t>11.У випадках пошкодження посуду з мікробіологічним матеріалом або його витіканням слід негайно повідомити викладача або старшого лаборанта і провести заходи для знезараження забрудненого одягу, частин тіла, предметів робочого місця.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spcAft>
                <a:spcPts val="0"/>
              </a:spcAft>
              <a:buNone/>
            </a:pP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12.Всі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посіви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мають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бути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підписані</a:t>
            </a:r>
            <a:r>
              <a:rPr lang="uk-UA" sz="2000" dirty="0">
                <a:latin typeface="Times New Roman" panose="02020603050405020304" pitchFamily="18" charset="0"/>
                <a:ea typeface="TimesNewRoman"/>
              </a:rPr>
              <a:t> (вказати латинську назву культури, дату посіву).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13.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Після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закінчення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роботи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поставити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в термостат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засіяні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чашки й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пробірки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Культури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мікроорганізмів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залишки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досліджуваного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матеріалу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необхідно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здати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викладачеві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, а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робоче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місце</a:t>
            </a:r>
            <a:r>
              <a:rPr lang="ru-RU" sz="2000" dirty="0">
                <a:latin typeface="Times New Roman" panose="02020603050405020304" pitchFamily="18" charset="0"/>
                <a:ea typeface="TimesNewRoman"/>
              </a:rPr>
              <a:t> привести в порядок і </a:t>
            </a:r>
            <a:r>
              <a:rPr lang="ru-RU" sz="2000" dirty="0" err="1">
                <a:latin typeface="Times New Roman" panose="02020603050405020304" pitchFamily="18" charset="0"/>
                <a:ea typeface="TimesNewRoman"/>
              </a:rPr>
              <a:t>продезінфікувати</a:t>
            </a:r>
            <a:r>
              <a:rPr lang="uk-UA" sz="2000" dirty="0">
                <a:latin typeface="Times New Roman" panose="02020603050405020304" pitchFamily="18" charset="0"/>
                <a:ea typeface="TimesNewRoman"/>
              </a:rPr>
              <a:t>. Вимити руки і обробити дезінфікуючими засобами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62990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569A4870-EE86-46B1-A95F-BA757930AF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04801"/>
            <a:ext cx="8229600" cy="792163"/>
          </a:xfrm>
        </p:spPr>
        <p:txBody>
          <a:bodyPr/>
          <a:lstStyle/>
          <a:p>
            <a:pPr eaLnBrk="1" hangingPunct="1"/>
            <a:r>
              <a:rPr lang="uk-UA" altLang="ru-RU" sz="2800" b="1"/>
              <a:t>Матеріали і обладнання</a:t>
            </a:r>
            <a:endParaRPr lang="ru-RU" altLang="ru-RU" sz="2800" b="1"/>
          </a:p>
        </p:txBody>
      </p:sp>
      <p:pic>
        <p:nvPicPr>
          <p:cNvPr id="5124" name="Picture 4" descr="20201124_125415">
            <a:extLst>
              <a:ext uri="{FF2B5EF4-FFF2-40B4-BE49-F238E27FC236}">
                <a16:creationId xmlns:a16="http://schemas.microsoft.com/office/drawing/2014/main" id="{7AEAD820-0F80-453F-B4FE-F5A486E1F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753" y="1219199"/>
            <a:ext cx="9931791" cy="516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473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5607780-6CCF-49ED-8C71-00EB2D9E1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625"/>
            <a:ext cx="10515600" cy="6400799"/>
          </a:xfrm>
        </p:spPr>
        <p:txBody>
          <a:bodyPr>
            <a:normAutofit fontScale="25000" lnSpcReduction="20000"/>
          </a:bodyPr>
          <a:lstStyle/>
          <a:p>
            <a:pPr marL="114300" marR="12065" indent="342900" algn="ctr">
              <a:lnSpc>
                <a:spcPct val="175000"/>
              </a:lnSpc>
              <a:spcAft>
                <a:spcPts val="0"/>
              </a:spcAft>
            </a:pPr>
            <a:r>
              <a:rPr lang="uk-UA" sz="1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Інструкція</a:t>
            </a:r>
            <a:endParaRPr lang="ru-RU" sz="112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R="12065" indent="457200" algn="just">
              <a:lnSpc>
                <a:spcPct val="120000"/>
              </a:lnSpc>
              <a:spcAft>
                <a:spcPts val="0"/>
              </a:spcAft>
            </a:pPr>
            <a:r>
              <a:rPr lang="uk-UA" sz="9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Завдання 1</a:t>
            </a:r>
            <a:r>
              <a:rPr lang="uk-UA" sz="9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Ознайомитись з технікою безпеки при роботі в мікробіологічній лабораторії. Законспектувати основні положення техніки безпеки до лабораторного зошита.</a:t>
            </a:r>
            <a:endParaRPr lang="ru-RU" sz="96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R="12065" indent="457200" algn="just">
              <a:lnSpc>
                <a:spcPct val="175000"/>
              </a:lnSpc>
              <a:spcAft>
                <a:spcPts val="0"/>
              </a:spcAft>
            </a:pPr>
            <a:r>
              <a:rPr lang="uk-UA" sz="9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Завдання 2</a:t>
            </a:r>
            <a:r>
              <a:rPr lang="uk-UA" sz="9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9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Засвоїти</a:t>
            </a:r>
            <a:r>
              <a:rPr lang="ru-RU" sz="9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9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методи</a:t>
            </a:r>
            <a:r>
              <a:rPr lang="ru-RU" sz="9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9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фіксації</a:t>
            </a:r>
            <a:r>
              <a:rPr lang="ru-RU" sz="9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9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забарвлення</a:t>
            </a:r>
            <a:r>
              <a:rPr lang="ru-RU" sz="9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9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тимчасових препаратів</a:t>
            </a:r>
            <a:r>
              <a:rPr lang="uk-UA" sz="8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8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02000"/>
              </a:lnSpc>
              <a:spcAft>
                <a:spcPts val="0"/>
              </a:spcAft>
            </a:pPr>
            <a:r>
              <a:rPr lang="uk-UA" sz="8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кількісного обліку, вивчення морфології клітин мікроорганізмів, виявлення структурних елементів, органоїдів, внутрішньоклітинних включень мазок бактеріальної культури необхідно зафіксувати і пофарбувати.</a:t>
            </a:r>
            <a:endParaRPr lang="ru-RU" sz="8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50215">
              <a:lnSpc>
                <a:spcPct val="97000"/>
              </a:lnSpc>
              <a:tabLst>
                <a:tab pos="398780" algn="l"/>
              </a:tabLst>
            </a:pPr>
            <a:r>
              <a:rPr lang="uk-UA" sz="8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Етапи приготування мазка:</a:t>
            </a:r>
            <a:endParaRPr lang="ru-RU" sz="8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50215">
              <a:lnSpc>
                <a:spcPct val="97000"/>
              </a:lnSpc>
              <a:tabLst>
                <a:tab pos="398780" algn="l"/>
              </a:tabLst>
            </a:pPr>
            <a:r>
              <a:rPr lang="uk-UA" sz="8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Нанесення мікробної культури.</a:t>
            </a:r>
            <a:endParaRPr lang="ru-RU" sz="8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50215">
              <a:lnSpc>
                <a:spcPct val="97000"/>
              </a:lnSpc>
              <a:tabLst>
                <a:tab pos="398780" algn="l"/>
              </a:tabLst>
            </a:pPr>
            <a:r>
              <a:rPr lang="uk-UA" sz="8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Висушування.</a:t>
            </a:r>
            <a:endParaRPr lang="ru-RU" sz="8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50215">
              <a:lnSpc>
                <a:spcPct val="97000"/>
              </a:lnSpc>
              <a:tabLst>
                <a:tab pos="398780" algn="l"/>
              </a:tabLst>
            </a:pPr>
            <a:r>
              <a:rPr lang="uk-UA" sz="8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Фіксація.</a:t>
            </a:r>
            <a:endParaRPr lang="ru-RU" sz="8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50215">
              <a:lnSpc>
                <a:spcPct val="97000"/>
              </a:lnSpc>
              <a:tabLst>
                <a:tab pos="398780" algn="l"/>
              </a:tabLst>
            </a:pPr>
            <a:r>
              <a:rPr lang="uk-UA" sz="8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Фарбування.</a:t>
            </a:r>
            <a:endParaRPr lang="ru-RU" sz="8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1652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BCB9E8-02CD-49DD-AB00-02F5D77DD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64869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Етапи приготування мазка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EF0904-BE93-4956-8C3E-62487A6E4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521" y="1026771"/>
            <a:ext cx="5910958" cy="14337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AC81F7-E696-4217-B856-0CC1EE626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390" y="2465198"/>
            <a:ext cx="5910957" cy="12342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1D36E2-3BB7-4B67-B908-67F832C8D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455" y="3694778"/>
            <a:ext cx="5910958" cy="12342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F822CA-EDFD-41F8-9FEF-827412142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455" y="4929015"/>
            <a:ext cx="5947221" cy="141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2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CD5F56-3E2E-43C0-AA55-024B3115E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07072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Мікробіологічна лабораторія</a:t>
            </a:r>
            <a:endParaRPr lang="ru-RU" b="1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09929E7-A373-4098-9ECC-E29832959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5416" y="934654"/>
            <a:ext cx="9650436" cy="549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53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385E41C-05E3-4B40-A0BE-478B34BE98C5}"/>
              </a:ext>
            </a:extLst>
          </p:cNvPr>
          <p:cNvSpPr/>
          <p:nvPr/>
        </p:nvSpPr>
        <p:spPr>
          <a:xfrm>
            <a:off x="773724" y="984737"/>
            <a:ext cx="10578904" cy="444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94000"/>
              </a:lnSpc>
              <a:spcAft>
                <a:spcPts val="0"/>
              </a:spcAft>
            </a:pP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Нанесення мікробної культури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94000"/>
              </a:lnSpc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Мазок готують на знежиреному чистому предметному склі, куди наносять невелику краплю води або фізіологічного розчину. У цій краплині емульгують досліджуваний матеріал, який розподіляють тонким шаром на поверхні близько 2 см</a:t>
            </a:r>
            <a:r>
              <a:rPr lang="uk-UA" sz="20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indent="450215" algn="just">
              <a:lnSpc>
                <a:spcPct val="94000"/>
              </a:lnSpc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Якщо мікроорганізми вирощені на рідкому поживному середовищі, то культуру беруть петлею або стерильною піпеткою і краплю наносять безпосередньо на скло (без фізіологічного розчину). 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94000"/>
              </a:lnSpc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Скельце з виготовленим мазком розміщують на спеціальному штативі з двох паралельних скляних трубочок, з'єднаних шлангами і розташованих над робочою ванночкою.  Після цього мазок висушують на повітрі й фіксують.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R="12065" indent="457200" algn="just">
              <a:lnSpc>
                <a:spcPct val="175000"/>
              </a:lnSpc>
              <a:spcAft>
                <a:spcPts val="0"/>
              </a:spcAft>
            </a:pP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Висушування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Препарати висушують при кімнатній температурі на повітрі. Для прискорення висушування препарат необхідно підігрівати, тримаючи скельце мазком угору в  потоці теплого повітря високо над полум'ям спиртівки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61442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8504538-38E3-457F-89BE-47128C769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73723"/>
            <a:ext cx="10515600" cy="5403240"/>
          </a:xfrm>
        </p:spPr>
        <p:txBody>
          <a:bodyPr>
            <a:normAutofit lnSpcReduction="10000"/>
          </a:bodyPr>
          <a:lstStyle/>
          <a:p>
            <a:pPr marR="12065" indent="457200" algn="just">
              <a:lnSpc>
                <a:spcPct val="175000"/>
              </a:lnSpc>
              <a:spcBef>
                <a:spcPts val="600"/>
              </a:spcBef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Фіксація</a:t>
            </a:r>
            <a:endParaRPr lang="ru-RU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50215">
              <a:lnSpc>
                <a:spcPct val="97000"/>
              </a:lnSpc>
              <a:tabLst>
                <a:tab pos="406400" algn="l"/>
              </a:tabLst>
            </a:pP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Методи фіксації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97000"/>
              </a:lnSpc>
              <a:spcAft>
                <a:spcPts val="0"/>
              </a:spcAft>
              <a:buNone/>
              <a:tabLst>
                <a:tab pos="4064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1) фізичний  –  над полум'ям спиртівки;.</a:t>
            </a:r>
            <a:endParaRPr lang="ru-RU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97000"/>
              </a:lnSpc>
              <a:spcAft>
                <a:spcPts val="0"/>
              </a:spcAft>
              <a:buFont typeface="+mj-lt"/>
              <a:buAutoNum type="arabicParenR" startAt="2"/>
              <a:tabLst>
                <a:tab pos="406400" algn="l"/>
                <a:tab pos="6858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хімічний – в розчинах спирту, ацетону, суміші Никифорова, формаліну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ts val="5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50215">
              <a:lnSpc>
                <a:spcPct val="120000"/>
              </a:lnSpc>
              <a:tabLst>
                <a:tab pos="390525" algn="l"/>
              </a:tabLst>
            </a:pP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Цілі фіксації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0">
              <a:lnSpc>
                <a:spcPct val="120000"/>
              </a:lnSpc>
              <a:buNone/>
              <a:tabLst>
                <a:tab pos="390525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а)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знезараження патогенних мікроорганізмів;</a:t>
            </a:r>
            <a:endParaRPr lang="ru-RU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0">
              <a:lnSpc>
                <a:spcPct val="120000"/>
              </a:lnSpc>
              <a:buNone/>
              <a:tabLst>
                <a:tab pos="390525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б) закріплення клітин на склі;</a:t>
            </a:r>
            <a:endParaRPr lang="ru-RU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в) вбиті мікроорганізми краще сприймають барвники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5185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A183B08-1F8F-498A-9D68-6546B8257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6265"/>
            <a:ext cx="10515600" cy="5290698"/>
          </a:xfrm>
        </p:spPr>
        <p:txBody>
          <a:bodyPr/>
          <a:lstStyle/>
          <a:p>
            <a:pPr marR="10795" indent="457200" algn="just">
              <a:lnSpc>
                <a:spcPct val="175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Фарбування</a:t>
            </a:r>
            <a:endParaRPr lang="ru-RU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Фіксовані препарати розміщують на  штативі, на мазок наносять кілька крапель розчину одного з барвників (розчин водного фуксину або метиленової синьки), витримують 2-5 хвилин на препараті, а потім його промивають водою, висушують за допомогою фільтрувального паперу.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0709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C2331D-2685-4469-8EC4-BC5622849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У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мікробіологічній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практиці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найчастіше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застосовуються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наступні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барвники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endParaRPr lang="ru-RU" sz="32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CF8E2F8-6208-48C6-BEAF-3A48323024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430" y="1972042"/>
            <a:ext cx="11043139" cy="358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49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59142-8994-484C-92E6-51A2FA2D4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Мікропрепарати культур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2420878-7182-4BD4-8CA9-1DAD4B1AF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2601" y="1459556"/>
            <a:ext cx="3444177" cy="320051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ADBF470-A8B7-4B96-8042-20EB96CFBE94}"/>
              </a:ext>
            </a:extLst>
          </p:cNvPr>
          <p:cNvSpPr/>
          <p:nvPr/>
        </p:nvSpPr>
        <p:spPr>
          <a:xfrm>
            <a:off x="882589" y="4901909"/>
            <a:ext cx="34325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065">
              <a:spcAft>
                <a:spcPts val="0"/>
              </a:spcAft>
            </a:pPr>
            <a:r>
              <a:rPr lang="en-GB" sz="2400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Staphylococus</a:t>
            </a:r>
            <a:r>
              <a:rPr lang="en-GB" sz="2400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 aureus </a:t>
            </a:r>
            <a:endParaRPr lang="ru-RU" sz="2400" i="1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E659F3-7959-4937-A0C8-DEF05A1BE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223" y="1463496"/>
            <a:ext cx="3920322" cy="481616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79E5450-22CD-462D-BE3B-830D25408D4A}"/>
              </a:ext>
            </a:extLst>
          </p:cNvPr>
          <p:cNvSpPr/>
          <p:nvPr/>
        </p:nvSpPr>
        <p:spPr>
          <a:xfrm>
            <a:off x="8887265" y="905075"/>
            <a:ext cx="24665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Sarcina</a:t>
            </a:r>
            <a:r>
              <a:rPr lang="en-GB" sz="2400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citra</a:t>
            </a:r>
            <a:endParaRPr lang="ru-RU" sz="2400" i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74BBDF-A9E5-4090-BB17-D800B6AF3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106" y="1491760"/>
            <a:ext cx="3444177" cy="320051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EA92429-2474-4D52-8D12-A0AE0AFD7614}"/>
              </a:ext>
            </a:extLst>
          </p:cNvPr>
          <p:cNvSpPr/>
          <p:nvPr/>
        </p:nvSpPr>
        <p:spPr>
          <a:xfrm>
            <a:off x="4318303" y="4780201"/>
            <a:ext cx="2940147" cy="648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ctr">
              <a:lnSpc>
                <a:spcPct val="175000"/>
              </a:lnSpc>
              <a:spcAft>
                <a:spcPts val="0"/>
              </a:spcAft>
            </a:pP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Escherichia coli</a:t>
            </a:r>
            <a:endParaRPr lang="ru-RU" sz="2400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430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3DD1AB-E505-4141-B554-D37288BAA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7410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Бокс</a:t>
            </a:r>
            <a:endParaRPr lang="ru-RU" b="1" dirty="0"/>
          </a:p>
        </p:txBody>
      </p:sp>
      <p:pic>
        <p:nvPicPr>
          <p:cNvPr id="5" name="Picture 5" descr="20201205_140013">
            <a:extLst>
              <a:ext uri="{FF2B5EF4-FFF2-40B4-BE49-F238E27FC236}">
                <a16:creationId xmlns:a16="http://schemas.microsoft.com/office/drawing/2014/main" id="{D28CF455-7530-4E64-843A-A99F5F529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98" y="1255279"/>
            <a:ext cx="7135299" cy="402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EF51E0-90D1-4811-B800-8ED5475A8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001" y="4028851"/>
            <a:ext cx="3138268" cy="23552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53CA98-8A98-408D-9894-741B25245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8469" y="888980"/>
            <a:ext cx="2769333" cy="287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88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30A090AA-3B35-4642-A8CE-C8306165C8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2197" y="493615"/>
            <a:ext cx="4619869" cy="55637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69BB06-E7CA-44CF-9D04-E9AEE39EF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999" y="647107"/>
            <a:ext cx="4619869" cy="556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99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DC1E03-01EA-4F99-88C6-FEDE46271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63" y="682172"/>
            <a:ext cx="10780237" cy="573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47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C1ECCF6-E08B-4CE8-8E76-B3857FA78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24" y="1374393"/>
            <a:ext cx="5515576" cy="410921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537A149-8BFB-4942-A0D5-E6F765053B95}"/>
              </a:ext>
            </a:extLst>
          </p:cNvPr>
          <p:cNvSpPr/>
          <p:nvPr/>
        </p:nvSpPr>
        <p:spPr>
          <a:xfrm>
            <a:off x="2510972" y="5780921"/>
            <a:ext cx="4165600" cy="457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6000"/>
              </a:lnSpc>
              <a:spcAft>
                <a:spcPts val="0"/>
              </a:spcAft>
            </a:pPr>
            <a:r>
              <a:rPr lang="uk-UA" sz="2400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Електронний мікроскоп</a:t>
            </a:r>
            <a:endParaRPr lang="ru-RU" sz="2400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8915C1-97F1-4731-A5AF-0A5A740A6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572" y="601470"/>
            <a:ext cx="4228299" cy="565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9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87A3B-F9DA-4A3A-90A2-5A945EAFD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402147" cy="1266727"/>
          </a:xfrm>
        </p:spPr>
        <p:txBody>
          <a:bodyPr>
            <a:norm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Стерилізація приміщень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FD62235-D673-4680-AAB5-59E820FD2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9108" y="2138289"/>
            <a:ext cx="6661239" cy="38305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AFB562-9BDB-4FA8-9219-544765135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606" y="841677"/>
            <a:ext cx="4345086" cy="299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21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9C0A79-C468-47E8-BA7B-E9E723BF0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870895" cy="436733"/>
          </a:xfrm>
        </p:spPr>
        <p:txBody>
          <a:bodyPr>
            <a:noAutofit/>
          </a:bodyPr>
          <a:lstStyle/>
          <a:p>
            <a:r>
              <a:rPr lang="uk-UA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Фламбування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кип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ятіння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097E7EC-B6E0-4B09-9A44-BAFCE34AFF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7633" y="963694"/>
            <a:ext cx="4591961" cy="27412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5D72F3-9769-4631-8371-3975BB8D7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82" y="963694"/>
            <a:ext cx="3493761" cy="35098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7EC421-BD86-49D6-9FCB-9A1FE8A1E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872" y="2749282"/>
            <a:ext cx="3343986" cy="387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76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273079-9F32-416C-8A58-4479E8D12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07072"/>
          </a:xfrm>
        </p:spPr>
        <p:txBody>
          <a:bodyPr>
            <a:no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Стерилізація сухим повітрям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D5F53D2-A400-4128-9422-A3F48DFB60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015" y="1020236"/>
            <a:ext cx="4728711" cy="52961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DBCDB0-B4FF-42BE-BB46-C59AA3D43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72198"/>
            <a:ext cx="5462702" cy="413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283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806</Words>
  <Application>Microsoft Office PowerPoint</Application>
  <PresentationFormat>Широкоэкранный</PresentationFormat>
  <Paragraphs>67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MS Mincho</vt:lpstr>
      <vt:lpstr>Arial</vt:lpstr>
      <vt:lpstr>Calibri</vt:lpstr>
      <vt:lpstr>Calibri Light</vt:lpstr>
      <vt:lpstr>Times New Roman</vt:lpstr>
      <vt:lpstr>TimesNewRoman</vt:lpstr>
      <vt:lpstr>TimesNewRoman,Bold</vt:lpstr>
      <vt:lpstr>Тема Office</vt:lpstr>
      <vt:lpstr>Оформление по умолчанию</vt:lpstr>
      <vt:lpstr>Методи мікробіологічних досліджень</vt:lpstr>
      <vt:lpstr>Мікробіологічна лабораторія</vt:lpstr>
      <vt:lpstr>Бокс</vt:lpstr>
      <vt:lpstr>Презентация PowerPoint</vt:lpstr>
      <vt:lpstr>Презентация PowerPoint</vt:lpstr>
      <vt:lpstr>Презентация PowerPoint</vt:lpstr>
      <vt:lpstr>Стерилізація приміщень</vt:lpstr>
      <vt:lpstr>Фламбування і кип’ятіння</vt:lpstr>
      <vt:lpstr>Стерилізація сухим повітрям</vt:lpstr>
      <vt:lpstr>Автоклавування</vt:lpstr>
      <vt:lpstr>Стерилізатори </vt:lpstr>
      <vt:lpstr>Презентация PowerPoint</vt:lpstr>
      <vt:lpstr>Інструменти і обладнання</vt:lpstr>
      <vt:lpstr>Презентация PowerPoint</vt:lpstr>
      <vt:lpstr>Техніка безпеки і правила роботи в мікробіологічній лабораторії</vt:lpstr>
      <vt:lpstr>Презентация PowerPoint</vt:lpstr>
      <vt:lpstr>Матеріали і обладнання</vt:lpstr>
      <vt:lpstr>Презентация PowerPoint</vt:lpstr>
      <vt:lpstr>Етапи приготування мазка</vt:lpstr>
      <vt:lpstr>Презентация PowerPoint</vt:lpstr>
      <vt:lpstr>Презентация PowerPoint</vt:lpstr>
      <vt:lpstr>Презентация PowerPoint</vt:lpstr>
      <vt:lpstr>У мікробіологічній практиці найчастіше застосовуються наступні барвники: </vt:lpstr>
      <vt:lpstr>Мікропрепарати культур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Natalia</dc:creator>
  <cp:lastModifiedBy>Natalia</cp:lastModifiedBy>
  <cp:revision>29</cp:revision>
  <dcterms:created xsi:type="dcterms:W3CDTF">2022-09-10T17:17:42Z</dcterms:created>
  <dcterms:modified xsi:type="dcterms:W3CDTF">2022-09-17T14:25:33Z</dcterms:modified>
</cp:coreProperties>
</file>