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6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67" r:id="rId14"/>
    <p:sldId id="268" r:id="rId15"/>
    <p:sldId id="283" r:id="rId16"/>
    <p:sldId id="284" r:id="rId17"/>
    <p:sldId id="292" r:id="rId18"/>
  </p:sldIdLst>
  <p:sldSz cx="9144000" cy="5143500" type="screen16x9"/>
  <p:notesSz cx="6858000" cy="9144000"/>
  <p:embeddedFontLst>
    <p:embeddedFont>
      <p:font typeface="Roboto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8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6d781a5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6d781a56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6d781a5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6d781a56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6d781a56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06d781a56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6d781a5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6d781a5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6d781a5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6d781a5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Стратег</a:t>
            </a:r>
            <a:r>
              <a:rPr lang="uk-UA" dirty="0" err="1" smtClean="0"/>
              <a:t>ічний</a:t>
            </a:r>
            <a:r>
              <a:rPr lang="uk-UA" dirty="0" smtClean="0"/>
              <a:t> менеджмент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80" y="997805"/>
            <a:ext cx="8222100" cy="76770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У цілому робота внутрішнього механізму підприємства оцінюється за такими параметрами: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340" y="1836420"/>
            <a:ext cx="7178040" cy="2838575"/>
          </a:xfrm>
        </p:spPr>
        <p:txBody>
          <a:bodyPr/>
          <a:lstStyle/>
          <a:p>
            <a:r>
              <a:rPr lang="uk-UA" sz="1600" dirty="0" smtClean="0">
                <a:solidFill>
                  <a:schemeClr val="bg2"/>
                </a:solidFill>
              </a:rPr>
              <a:t>які цілі воно собі ставить, </a:t>
            </a:r>
            <a:endParaRPr lang="uk-UA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кінцевий </a:t>
            </a:r>
            <a:r>
              <a:rPr lang="uk-UA" sz="1600" dirty="0" smtClean="0">
                <a:solidFill>
                  <a:schemeClr val="bg2"/>
                </a:solidFill>
              </a:rPr>
              <a:t>стан або очікуваний </a:t>
            </a:r>
            <a:r>
              <a:rPr lang="uk-UA" sz="1600" dirty="0" smtClean="0">
                <a:solidFill>
                  <a:schemeClr val="bg2"/>
                </a:solidFill>
              </a:rPr>
              <a:t>результат,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рівень </a:t>
            </a:r>
            <a:r>
              <a:rPr lang="uk-UA" sz="1600" dirty="0" smtClean="0">
                <a:solidFill>
                  <a:schemeClr val="bg2"/>
                </a:solidFill>
              </a:rPr>
              <a:t>взаємодії структурних рівнів управління і їхня ефективність;</a:t>
            </a: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uk-UA" sz="1600" dirty="0" smtClean="0">
                <a:solidFill>
                  <a:schemeClr val="bg2"/>
                </a:solidFill>
              </a:rPr>
              <a:t>завдання, що стоять перед підприємством. </a:t>
            </a:r>
            <a:r>
              <a:rPr lang="uk-UA" sz="1600" dirty="0" smtClean="0">
                <a:solidFill>
                  <a:schemeClr val="bg2"/>
                </a:solidFill>
              </a:rPr>
              <a:t>Завдання </a:t>
            </a:r>
            <a:r>
              <a:rPr lang="uk-UA" sz="1600" dirty="0" smtClean="0">
                <a:solidFill>
                  <a:schemeClr val="bg2"/>
                </a:solidFill>
              </a:rPr>
              <a:t>- це види робіт, які необхідно виконати певним способом у визначений </a:t>
            </a:r>
            <a:r>
              <a:rPr lang="uk-UA" sz="1600" dirty="0" smtClean="0">
                <a:solidFill>
                  <a:schemeClr val="bg2"/>
                </a:solidFill>
              </a:rPr>
              <a:t>термін.</a:t>
            </a:r>
            <a:endParaRPr lang="ru-RU" sz="1600" dirty="0" smtClean="0">
              <a:solidFill>
                <a:schemeClr val="bg2"/>
              </a:solidFill>
            </a:endParaRPr>
          </a:p>
          <a:p>
            <a:r>
              <a:rPr lang="uk-UA" sz="1600" dirty="0" smtClean="0">
                <a:solidFill>
                  <a:schemeClr val="bg2"/>
                </a:solidFill>
              </a:rPr>
              <a:t>якими </a:t>
            </a:r>
            <a:r>
              <a:rPr lang="uk-UA" sz="1600" dirty="0" smtClean="0">
                <a:solidFill>
                  <a:schemeClr val="bg2"/>
                </a:solidFill>
              </a:rPr>
              <a:t>технологіями володіє підприємство.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Дослідження середовища підприємства проводиться за допомогою сучасних методів аналізу, до яких відносяться:</a:t>
            </a: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dirty="0" smtClean="0"/>
              <a:t>метод </a:t>
            </a:r>
            <a:r>
              <a:rPr lang="en-US" dirty="0" smtClean="0"/>
              <a:t>STEP</a:t>
            </a:r>
            <a:r>
              <a:rPr lang="uk-UA" dirty="0" smtClean="0"/>
              <a:t> (початкові букви чотирьох типів факторів макросередовища: соціальні – </a:t>
            </a:r>
            <a:r>
              <a:rPr lang="en-US" dirty="0" smtClean="0"/>
              <a:t>S</a:t>
            </a:r>
            <a:r>
              <a:rPr lang="uk-UA" dirty="0" smtClean="0"/>
              <a:t>, технологічні – </a:t>
            </a:r>
            <a:r>
              <a:rPr lang="en-US" dirty="0" smtClean="0"/>
              <a:t>T</a:t>
            </a:r>
            <a:r>
              <a:rPr lang="uk-UA" dirty="0" smtClean="0"/>
              <a:t>, економічні – </a:t>
            </a:r>
            <a:r>
              <a:rPr lang="en-US" dirty="0" smtClean="0"/>
              <a:t>E</a:t>
            </a:r>
            <a:r>
              <a:rPr lang="uk-UA" dirty="0" smtClean="0"/>
              <a:t>, політичні – </a:t>
            </a:r>
            <a:r>
              <a:rPr lang="en-US" dirty="0" smtClean="0"/>
              <a:t>P</a:t>
            </a:r>
            <a:r>
              <a:rPr lang="uk-UA" dirty="0" smtClean="0"/>
              <a:t>);</a:t>
            </a:r>
            <a:endParaRPr lang="ru-RU" dirty="0" smtClean="0"/>
          </a:p>
          <a:p>
            <a:pPr lvl="0"/>
            <a:r>
              <a:rPr lang="en-US" dirty="0" smtClean="0"/>
              <a:t>SWOT</a:t>
            </a:r>
            <a:r>
              <a:rPr lang="uk-UA" dirty="0" smtClean="0"/>
              <a:t> – аналіз (складається з перших букв англійських слів </a:t>
            </a:r>
            <a:r>
              <a:rPr lang="en-US" dirty="0" smtClean="0"/>
              <a:t>Strengths</a:t>
            </a:r>
            <a:r>
              <a:rPr lang="uk-UA" dirty="0" smtClean="0"/>
              <a:t> – </a:t>
            </a:r>
            <a:r>
              <a:rPr lang="en-US" dirty="0" smtClean="0"/>
              <a:t>S</a:t>
            </a:r>
            <a:r>
              <a:rPr lang="uk-UA" dirty="0" smtClean="0"/>
              <a:t>, </a:t>
            </a:r>
            <a:r>
              <a:rPr lang="en-US" dirty="0" smtClean="0"/>
              <a:t>Weaknesses</a:t>
            </a:r>
            <a:r>
              <a:rPr lang="uk-UA" dirty="0" smtClean="0"/>
              <a:t> – </a:t>
            </a:r>
            <a:r>
              <a:rPr lang="en-US" dirty="0" smtClean="0"/>
              <a:t>W</a:t>
            </a:r>
            <a:r>
              <a:rPr lang="uk-UA" dirty="0" smtClean="0"/>
              <a:t>, </a:t>
            </a:r>
            <a:r>
              <a:rPr lang="en-US" dirty="0" smtClean="0"/>
              <a:t>Opportunities</a:t>
            </a:r>
            <a:r>
              <a:rPr lang="uk-UA" dirty="0" smtClean="0"/>
              <a:t> – </a:t>
            </a:r>
            <a:r>
              <a:rPr lang="en-US" dirty="0" smtClean="0"/>
              <a:t>O</a:t>
            </a:r>
            <a:r>
              <a:rPr lang="uk-UA" dirty="0" smtClean="0"/>
              <a:t>, </a:t>
            </a:r>
            <a:r>
              <a:rPr lang="en-US" dirty="0" smtClean="0"/>
              <a:t>Threats</a:t>
            </a:r>
            <a:r>
              <a:rPr lang="uk-UA" dirty="0" smtClean="0"/>
              <a:t> – </a:t>
            </a:r>
            <a:r>
              <a:rPr lang="en-US" dirty="0" smtClean="0"/>
              <a:t>T </a:t>
            </a:r>
            <a:r>
              <a:rPr lang="uk-UA" dirty="0" smtClean="0"/>
              <a:t>і сильні сторони, слабості, можливості, погрози).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SWOT</a:t>
            </a:r>
            <a:r>
              <a:rPr lang="uk-UA" b="1" dirty="0" smtClean="0">
                <a:solidFill>
                  <a:schemeClr val="bg2"/>
                </a:solidFill>
              </a:rPr>
              <a:t> - аналіз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має </a:t>
            </a:r>
            <a:r>
              <a:rPr lang="uk-UA" dirty="0" smtClean="0">
                <a:solidFill>
                  <a:schemeClr val="bg2"/>
                </a:solidFill>
              </a:rPr>
              <a:t>на меті формування представлення в керівництва про внутрішній потенціал і недоліки підприємства, а також про відповідні зовнішні проблеми на етапі стратегічного планування. Діагностика внутрішніх проблем являє собою методичну оцінку функціональних зон підприємства, призначену для виявлення її стратегічно сильних і слабких сторін.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Як правило, </a:t>
            </a:r>
            <a:r>
              <a:rPr lang="uk-UA" b="1" u="sng" dirty="0" smtClean="0">
                <a:solidFill>
                  <a:schemeClr val="bg2"/>
                </a:solidFill>
              </a:rPr>
              <a:t>аналізують п’ять функцій: </a:t>
            </a:r>
            <a:r>
              <a:rPr lang="uk-UA" dirty="0" smtClean="0">
                <a:solidFill>
                  <a:schemeClr val="bg2"/>
                </a:solidFill>
              </a:rPr>
              <a:t>маркетинг, фінанси, система управління виробництвом, трудові ресурси, культура й образ корпорації.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bg2"/>
                </a:solidFill>
              </a:rPr>
              <a:t>При обстеженні</a:t>
            </a:r>
            <a:r>
              <a:rPr lang="uk-UA" sz="1800" b="1" i="1" u="sng" dirty="0" smtClean="0">
                <a:solidFill>
                  <a:schemeClr val="bg2"/>
                </a:solidFill>
              </a:rPr>
              <a:t> маркетингу </a:t>
            </a:r>
            <a:r>
              <a:rPr lang="uk-UA" sz="1800" b="1" dirty="0" smtClean="0">
                <a:solidFill>
                  <a:schemeClr val="bg2"/>
                </a:solidFill>
              </a:rPr>
              <a:t>виділяють сім загальних областей для аналізу і дослідження:</a:t>
            </a:r>
            <a:r>
              <a:rPr lang="ru-RU" sz="1800" b="1" dirty="0" smtClean="0">
                <a:solidFill>
                  <a:schemeClr val="bg2"/>
                </a:solidFill>
              </a:rPr>
              <a:t/>
            </a:r>
            <a:br>
              <a:rPr lang="ru-RU" sz="1800" b="1" dirty="0" smtClean="0">
                <a:solidFill>
                  <a:schemeClr val="bg2"/>
                </a:solidFill>
              </a:rPr>
            </a:br>
            <a:endParaRPr sz="1800" b="1">
              <a:solidFill>
                <a:schemeClr val="bg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4844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dirty="0" smtClean="0">
                <a:solidFill>
                  <a:schemeClr val="bg2"/>
                </a:solidFill>
              </a:rPr>
              <a:t>а</a:t>
            </a:r>
            <a:r>
              <a:rPr lang="uk-UA" sz="1400" dirty="0" smtClean="0">
                <a:solidFill>
                  <a:schemeClr val="bg2"/>
                </a:solidFill>
              </a:rPr>
              <a:t>) Частка ринку, що обслуговується, і конкурентоздатність. Бажана частка ринку встановлюється і контролюється керівником підприємства, однак прибутковість можна забезпечити і при незначних обсягах контрольованого ринку. Приміром, автомобілі марки «Джип» займають 2-3% від автомобільного ринку США, але забезпечують прибутковість корпорації «</a:t>
            </a:r>
            <a:r>
              <a:rPr lang="uk-UA" sz="1400" dirty="0" err="1" smtClean="0">
                <a:solidFill>
                  <a:schemeClr val="bg2"/>
                </a:solidFill>
              </a:rPr>
              <a:t>Даймлер-Крайслер</a:t>
            </a:r>
            <a:r>
              <a:rPr lang="uk-UA" sz="1400" dirty="0" smtClean="0">
                <a:solidFill>
                  <a:schemeClr val="bg2"/>
                </a:solidFill>
              </a:rPr>
              <a:t>».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400" dirty="0" smtClean="0">
                <a:solidFill>
                  <a:schemeClr val="bg2"/>
                </a:solidFill>
              </a:rPr>
              <a:t>б) Розмаїтість і якість асортименту товару. Орієнтація може бути як на обмежене коло виробів, так і на широке залежно від рівня їхньої прибутковості.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400" dirty="0" smtClean="0">
                <a:solidFill>
                  <a:schemeClr val="bg2"/>
                </a:solidFill>
              </a:rPr>
              <a:t>в) Ринкова демографічна статистика. Це контроль змін на ринках в інтересах споживачів. До приклада «постаріння» суспільства України визначить орієнтацію на забезпечення товарами людей середнього і літнього віку.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400" dirty="0" smtClean="0">
                <a:solidFill>
                  <a:schemeClr val="bg2"/>
                </a:solidFill>
              </a:rPr>
              <a:t>г) Ринкові дослідження і розробки. Орієнтація на нові товари і розробки.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400" dirty="0" smtClean="0">
                <a:solidFill>
                  <a:schemeClr val="bg2"/>
                </a:solidFill>
              </a:rPr>
              <a:t>д) Передпродажне і дослідницьке обслуговування клієнтів. Це часто – слабість фірм, але і потужній фактор посилення привабливості своїх товарів.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400" dirty="0" smtClean="0">
                <a:solidFill>
                  <a:schemeClr val="bg2"/>
                </a:solidFill>
              </a:rPr>
              <a:t>е) Ефективний збут, реклама і просування товару. Координація збуту, реклами і просування товару, є істотною управлінською функцією.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just"/>
            <a:r>
              <a:rPr lang="uk-UA" sz="1400" dirty="0" smtClean="0">
                <a:solidFill>
                  <a:schemeClr val="bg2"/>
                </a:solidFill>
              </a:rPr>
              <a:t>ж) Ціноутворення і прибуток. Постійний контроль за прибутком </a:t>
            </a:r>
            <a:r>
              <a:rPr lang="uk-UA" sz="1400" dirty="0" err="1" smtClean="0">
                <a:solidFill>
                  <a:schemeClr val="bg2"/>
                </a:solidFill>
              </a:rPr>
              <a:t>–важливий</a:t>
            </a:r>
            <a:r>
              <a:rPr lang="uk-UA" sz="1400" dirty="0" smtClean="0">
                <a:solidFill>
                  <a:schemeClr val="bg2"/>
                </a:solidFill>
              </a:rPr>
              <a:t> елемент функцій маркетингу. Для некомерційних організацій першорядною метою є ефективність операцій.</a:t>
            </a:r>
            <a:endParaRPr lang="ru-RU" sz="1400" dirty="0" smtClean="0">
              <a:solidFill>
                <a:schemeClr val="bg2"/>
              </a:solidFill>
            </a:endParaRPr>
          </a:p>
          <a:p>
            <a:pPr marL="0" indent="0" algn="just">
              <a:spcAft>
                <a:spcPts val="1600"/>
              </a:spcAft>
              <a:buNone/>
            </a:pPr>
            <a:endParaRPr lang="ru-RU" sz="1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rgbClr val="000000"/>
              </a:solidFill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3"/>
          <a:srcRect l="27107" t="23676" r="25925" b="18192"/>
          <a:stretch>
            <a:fillRect/>
          </a:stretch>
        </p:blipFill>
        <p:spPr bwMode="auto">
          <a:xfrm>
            <a:off x="979714" y="0"/>
            <a:ext cx="6671388" cy="463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Рисунок 1"/>
          <p:cNvPicPr>
            <a:picLocks noChangeAspect="1" noChangeArrowheads="1"/>
          </p:cNvPicPr>
          <p:nvPr/>
        </p:nvPicPr>
        <p:blipFill>
          <a:blip r:embed="rId2"/>
          <a:srcRect l="27643" t="30449" r="28712" b="16010"/>
          <a:stretch>
            <a:fillRect/>
          </a:stretch>
        </p:blipFill>
        <p:spPr bwMode="auto">
          <a:xfrm>
            <a:off x="1109680" y="522515"/>
            <a:ext cx="5860288" cy="403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3934" y="1"/>
            <a:ext cx="8733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Простежити співвідношення факторів зовнішнього та внутріш­нього середовища, що трактується в категоріях SWOT-аналізу, можна за допомогою певної матриці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589435"/>
            <a:ext cx="8222100" cy="767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602" y="1396561"/>
            <a:ext cx="8222100" cy="271020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На </a:t>
            </a:r>
            <a:r>
              <a:rPr lang="uk-UA" sz="1600" dirty="0" smtClean="0">
                <a:solidFill>
                  <a:schemeClr val="bg2"/>
                </a:solidFill>
              </a:rPr>
              <a:t>перетинах окремих; складових груп факторів формуються поля, для яких характерні; певні комбінації, що їх треба врахову­вати надалі в ході розробки стратегій певного типу: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i="1" dirty="0" smtClean="0">
                <a:solidFill>
                  <a:schemeClr val="bg2"/>
                </a:solidFill>
              </a:rPr>
              <a:t>• поле СіМ – </a:t>
            </a:r>
            <a:r>
              <a:rPr lang="uk-UA" sz="1600" dirty="0" smtClean="0">
                <a:solidFill>
                  <a:schemeClr val="bg2"/>
                </a:solidFill>
              </a:rPr>
              <a:t>потребує стратегій підтримки та розвитку сильних сторін підприємства в напрямку реалізації шансів зовнішнього оточення; 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i="1" dirty="0" smtClean="0">
                <a:solidFill>
                  <a:schemeClr val="bg2"/>
                </a:solidFill>
              </a:rPr>
              <a:t>• поле </a:t>
            </a:r>
            <a:r>
              <a:rPr lang="uk-UA" sz="1600" i="1" dirty="0" err="1" smtClean="0">
                <a:solidFill>
                  <a:schemeClr val="bg2"/>
                </a:solidFill>
              </a:rPr>
              <a:t>СіЗ</a:t>
            </a:r>
            <a:r>
              <a:rPr lang="uk-UA" sz="1600" i="1" dirty="0" smtClean="0">
                <a:solidFill>
                  <a:schemeClr val="bg2"/>
                </a:solidFill>
              </a:rPr>
              <a:t> </a:t>
            </a:r>
            <a:r>
              <a:rPr lang="uk-UA" sz="1600" dirty="0" smtClean="0">
                <a:solidFill>
                  <a:schemeClr val="bg2"/>
                </a:solidFill>
              </a:rPr>
              <a:t>– передбачення стратегій використання сильних сторін підприємства з метою пом’якшення (усунення) загроз;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i="1" dirty="0" smtClean="0">
                <a:solidFill>
                  <a:schemeClr val="bg2"/>
                </a:solidFill>
              </a:rPr>
              <a:t>• поле </a:t>
            </a:r>
            <a:r>
              <a:rPr lang="uk-UA" sz="1600" i="1" dirty="0" err="1" smtClean="0">
                <a:solidFill>
                  <a:schemeClr val="bg2"/>
                </a:solidFill>
              </a:rPr>
              <a:t>СлМ</a:t>
            </a:r>
            <a:r>
              <a:rPr lang="uk-UA" sz="1600" i="1" dirty="0" smtClean="0">
                <a:solidFill>
                  <a:schemeClr val="bg2"/>
                </a:solidFill>
              </a:rPr>
              <a:t> </a:t>
            </a:r>
            <a:r>
              <a:rPr lang="uk-UA" sz="1600" dirty="0" smtClean="0">
                <a:solidFill>
                  <a:schemeClr val="bg2"/>
                </a:solidFill>
              </a:rPr>
              <a:t>– розробка стратегії подолання </a:t>
            </a:r>
            <a:r>
              <a:rPr lang="uk-UA" sz="1600" dirty="0" err="1" smtClean="0">
                <a:solidFill>
                  <a:schemeClr val="bg2"/>
                </a:solidFill>
              </a:rPr>
              <a:t>слабкостей</a:t>
            </a:r>
            <a:r>
              <a:rPr lang="uk-UA" sz="1600" dirty="0" smtClean="0">
                <a:solidFill>
                  <a:schemeClr val="bg2"/>
                </a:solidFill>
              </a:rPr>
              <a:t> підприємства за рахунок можливостей, що їх надає зовнішнє середовище;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i="1" dirty="0" smtClean="0">
                <a:solidFill>
                  <a:schemeClr val="bg2"/>
                </a:solidFill>
              </a:rPr>
              <a:t>• поле </a:t>
            </a:r>
            <a:r>
              <a:rPr lang="uk-UA" sz="1600" i="1" dirty="0" err="1" smtClean="0">
                <a:solidFill>
                  <a:schemeClr val="bg2"/>
                </a:solidFill>
              </a:rPr>
              <a:t>СлЗ</a:t>
            </a:r>
            <a:r>
              <a:rPr lang="uk-UA" sz="1600" i="1" dirty="0" smtClean="0">
                <a:solidFill>
                  <a:schemeClr val="bg2"/>
                </a:solidFill>
              </a:rPr>
              <a:t> – </a:t>
            </a:r>
            <a:r>
              <a:rPr lang="uk-UA" sz="1600" dirty="0" smtClean="0">
                <a:solidFill>
                  <a:schemeClr val="bg2"/>
                </a:solidFill>
              </a:rPr>
              <a:t>іноді називають «кризовим полем», оскільки тут поєднуються загрози середовища зі слабкістю підприємства. З огляду на це існує нагальна потреба розробки стратегій як подолання загроз, так і усунення слабкості підприємства, що завжди є важким завданням. </a:t>
            </a:r>
            <a:r>
              <a:rPr lang="uk-UA" sz="1600" baseline="30000" dirty="0" smtClean="0">
                <a:solidFill>
                  <a:schemeClr val="bg2"/>
                </a:solidFill>
              </a:rPr>
              <a:t>:</a:t>
            </a:r>
            <a:endParaRPr lang="ru-RU" sz="1600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165" y="170180"/>
            <a:ext cx="3330575" cy="444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680" y="168275"/>
            <a:ext cx="3383279" cy="443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uk-UA" sz="1800" b="1" i="1" dirty="0" smtClean="0">
                <a:solidFill>
                  <a:schemeClr val="bg2"/>
                </a:solidFill>
              </a:rPr>
              <a:t>Тема </a:t>
            </a:r>
            <a:r>
              <a:rPr lang="uk-UA" sz="1800" b="1" i="1" dirty="0" smtClean="0">
                <a:solidFill>
                  <a:schemeClr val="bg2"/>
                </a:solidFill>
              </a:rPr>
              <a:t>3. </a:t>
            </a:r>
            <a:r>
              <a:rPr lang="uk-UA" sz="2400" b="1" i="1" dirty="0" smtClean="0">
                <a:solidFill>
                  <a:schemeClr val="bg2"/>
                </a:solidFill>
                <a:latin typeface="+mn-lt"/>
              </a:rPr>
              <a:t>СЕРЕДОВИЩЕ ГОСПОДАРСЬКОЇ ОРГАНІЗАЦІЇ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1.Зовнішнє</a:t>
            </a:r>
            <a:r>
              <a:rPr lang="uk-UA" dirty="0" smtClean="0">
                <a:solidFill>
                  <a:schemeClr val="bg2"/>
                </a:solidFill>
              </a:rPr>
              <a:t>, проміжне та внутрішнє середовище організації</a:t>
            </a:r>
            <a:r>
              <a:rPr lang="uk-UA" dirty="0" smtClean="0">
                <a:solidFill>
                  <a:schemeClr val="bg2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2.  </a:t>
            </a:r>
            <a:r>
              <a:rPr lang="uk-UA" dirty="0" smtClean="0">
                <a:solidFill>
                  <a:schemeClr val="bg2"/>
                </a:solidFill>
              </a:rPr>
              <a:t>Схема стратегічного аналізу підприємства. 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3. Методи </a:t>
            </a:r>
            <a:r>
              <a:rPr lang="uk-UA" dirty="0" smtClean="0">
                <a:solidFill>
                  <a:schemeClr val="bg2"/>
                </a:solidFill>
              </a:rPr>
              <a:t>аналізу та прогнозування розвитку середовища організації. 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4. Матриця </a:t>
            </a:r>
            <a:r>
              <a:rPr lang="uk-UA" dirty="0" smtClean="0">
                <a:solidFill>
                  <a:schemeClr val="bg2"/>
                </a:solidFill>
              </a:rPr>
              <a:t>РЕSТ-АНАЛІЗУ. 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5. Аналіз </a:t>
            </a:r>
            <a:r>
              <a:rPr lang="uk-UA" dirty="0" smtClean="0">
                <a:solidFill>
                  <a:schemeClr val="bg2"/>
                </a:solidFill>
              </a:rPr>
              <a:t>впливу факторів зовнішнього середовища підприємства.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2464889"/>
            <a:ext cx="9144000" cy="1724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uk-UA" sz="2000" b="1" i="1" u="sng" dirty="0" smtClean="0">
                <a:solidFill>
                  <a:schemeClr val="bg2"/>
                </a:solidFill>
              </a:rPr>
              <a:t>Внутрішнє середовище </a:t>
            </a:r>
            <a:r>
              <a:rPr lang="uk-UA" sz="1600" b="1" dirty="0" smtClean="0">
                <a:solidFill>
                  <a:schemeClr val="bg2"/>
                </a:solidFill>
              </a:rPr>
              <a:t>– це сукупність факторів які формують довгостроковий прибуток (машини, обладнання, будинки, споруди, транспорт, ноу-хау тощо) і знаходяться безпосередньо під контролем </a:t>
            </a:r>
            <a:r>
              <a:rPr lang="uk-UA" sz="1600" b="1" dirty="0" smtClean="0">
                <a:solidFill>
                  <a:schemeClr val="bg2"/>
                </a:solidFill>
              </a:rPr>
              <a:t>власників, керівників </a:t>
            </a:r>
            <a:r>
              <a:rPr lang="uk-UA" sz="1600" b="1" dirty="0" smtClean="0">
                <a:solidFill>
                  <a:schemeClr val="bg2"/>
                </a:solidFill>
              </a:rPr>
              <a:t>та персоналу.</a:t>
            </a:r>
            <a:r>
              <a:rPr lang="ru-RU" sz="1600" b="1" dirty="0" smtClean="0">
                <a:solidFill>
                  <a:schemeClr val="bg2"/>
                </a:solidFill>
              </a:rPr>
              <a:t/>
            </a:r>
            <a:br>
              <a:rPr lang="ru-RU" sz="1600" b="1" dirty="0" smtClean="0">
                <a:solidFill>
                  <a:schemeClr val="bg2"/>
                </a:solidFill>
              </a:rPr>
            </a:br>
            <a:r>
              <a:rPr lang="ru-RU" sz="1600" b="1" dirty="0" smtClean="0">
                <a:solidFill>
                  <a:schemeClr val="bg2"/>
                </a:solidFill>
              </a:rPr>
              <a:t/>
            </a:r>
            <a:br>
              <a:rPr lang="ru-RU" sz="1600" b="1" dirty="0" smtClean="0">
                <a:solidFill>
                  <a:schemeClr val="bg2"/>
                </a:solidFill>
              </a:rPr>
            </a:br>
            <a:r>
              <a:rPr lang="uk-UA" sz="2000" b="1" i="1" u="sng" dirty="0" smtClean="0">
                <a:solidFill>
                  <a:schemeClr val="bg2"/>
                </a:solidFill>
              </a:rPr>
              <a:t>Зовнішнє </a:t>
            </a:r>
            <a:r>
              <a:rPr lang="uk-UA" sz="2000" b="1" i="1" u="sng" dirty="0" smtClean="0">
                <a:solidFill>
                  <a:schemeClr val="bg2"/>
                </a:solidFill>
              </a:rPr>
              <a:t>середовище </a:t>
            </a:r>
            <a:r>
              <a:rPr lang="uk-UA" sz="1600" b="1" dirty="0" smtClean="0">
                <a:solidFill>
                  <a:schemeClr val="bg2"/>
                </a:solidFill>
              </a:rPr>
              <a:t>включає фактори, на які підприємство не в змозі зовсім впливати або </a:t>
            </a:r>
            <a:r>
              <a:rPr lang="uk-UA" sz="1600" b="1" dirty="0" smtClean="0">
                <a:solidFill>
                  <a:schemeClr val="bg2"/>
                </a:solidFill>
              </a:rPr>
              <a:t>незначно</a:t>
            </a:r>
            <a:br>
              <a:rPr lang="uk-UA" sz="1600" b="1" dirty="0" smtClean="0">
                <a:solidFill>
                  <a:schemeClr val="bg2"/>
                </a:solidFill>
              </a:rPr>
            </a:br>
            <a:r>
              <a:rPr lang="uk-UA" sz="1600" b="1" dirty="0" smtClean="0">
                <a:solidFill>
                  <a:schemeClr val="bg2"/>
                </a:solidFill>
              </a:rPr>
              <a:t/>
            </a:r>
            <a:br>
              <a:rPr lang="uk-UA" sz="1600" b="1" dirty="0" smtClean="0">
                <a:solidFill>
                  <a:schemeClr val="bg2"/>
                </a:solidFill>
              </a:rPr>
            </a:br>
            <a:r>
              <a:rPr lang="uk-UA" sz="2000" b="1" i="1" u="sng" dirty="0" smtClean="0">
                <a:solidFill>
                  <a:schemeClr val="bg2"/>
                </a:solidFill>
              </a:rPr>
              <a:t>Проміжне </a:t>
            </a:r>
            <a:r>
              <a:rPr lang="uk-UA" sz="2000" b="1" i="1" u="sng" dirty="0" smtClean="0">
                <a:solidFill>
                  <a:schemeClr val="bg2"/>
                </a:solidFill>
              </a:rPr>
              <a:t>середовище </a:t>
            </a:r>
            <a:r>
              <a:rPr lang="uk-UA" sz="1600" b="1" dirty="0" smtClean="0">
                <a:solidFill>
                  <a:schemeClr val="bg2"/>
                </a:solidFill>
              </a:rPr>
              <a:t>це фактори, на які підприємство може впливати за допомогою ефективних комунікацій. </a:t>
            </a:r>
            <a:endParaRPr sz="1600" b="1">
              <a:solidFill>
                <a:schemeClr val="bg2"/>
              </a:solidFill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1772817" y="4114800"/>
            <a:ext cx="6902521" cy="897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-UA" b="1" i="1" u="sng" dirty="0" smtClean="0">
                <a:solidFill>
                  <a:srgbClr val="FF0000"/>
                </a:solidFill>
              </a:rPr>
              <a:t>Д/з:  </a:t>
            </a:r>
            <a:r>
              <a:rPr lang="uk-UA" b="1" i="1" u="sng" dirty="0" smtClean="0">
                <a:solidFill>
                  <a:srgbClr val="FF0000"/>
                </a:solidFill>
              </a:rPr>
              <a:t>Обрати </a:t>
            </a:r>
            <a:r>
              <a:rPr lang="uk-UA" b="1" i="1" u="sng" dirty="0" smtClean="0">
                <a:solidFill>
                  <a:srgbClr val="FF0000"/>
                </a:solidFill>
              </a:rPr>
              <a:t>підприємство та на його прикладі розповісти про </a:t>
            </a:r>
            <a:r>
              <a:rPr lang="uk-UA" b="1" i="1" u="sng" dirty="0" smtClean="0">
                <a:solidFill>
                  <a:srgbClr val="FF0000"/>
                </a:solidFill>
              </a:rPr>
              <a:t>складові середовищ.</a:t>
            </a:r>
            <a:endParaRPr b="1" i="1" u="sng">
              <a:solidFill>
                <a:srgbClr val="FF00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7584" y="0"/>
            <a:ext cx="65780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Середовище управління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це найважливіший об’єкт уваги стратегічного менеджменту і перший об’єкт стратегічного аналізу. Для того, щоб знати не тільки де знаходиться підприємство, а й куди воно хоче піти, треба знати середовище. У стратегічному аналізі розглядаються зовнішнє,внутрішнє  та проміжне середовища.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0" y="174251"/>
            <a:ext cx="8619355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</a:rPr>
              <a:t>Недостатньо тільки проаналізувати вплив зовнішнього та внутрішнього середовища, поставити діагноз конкурентоспроможності підприємства – необхідно ще обґрунтувати вагомість та рівень впливу цих факторів на розвиток організації в цілому та окремих факторів.</a:t>
            </a:r>
            <a:endParaRPr lang="ru-RU" b="1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	Відомо, що не буває </a:t>
            </a:r>
            <a:r>
              <a:rPr lang="uk-UA" dirty="0" smtClean="0">
                <a:solidFill>
                  <a:schemeClr val="bg2"/>
                </a:solidFill>
              </a:rPr>
              <a:t>явищ, які </a:t>
            </a:r>
            <a:r>
              <a:rPr lang="uk-UA" dirty="0" smtClean="0">
                <a:solidFill>
                  <a:schemeClr val="bg2"/>
                </a:solidFill>
              </a:rPr>
              <a:t>мають тільки позитивні чи негативні наслідки. </a:t>
            </a:r>
            <a:r>
              <a:rPr lang="uk-UA" dirty="0" smtClean="0">
                <a:solidFill>
                  <a:schemeClr val="bg2"/>
                </a:solidFill>
              </a:rPr>
              <a:t>Тому </a:t>
            </a:r>
            <a:r>
              <a:rPr lang="uk-UA" dirty="0" smtClean="0">
                <a:solidFill>
                  <a:schemeClr val="bg2"/>
                </a:solidFill>
              </a:rPr>
              <a:t>необхідно аналізувати зовнішнє і внутрішнє середовище в їх взаємозв’язку та взаємозалежності. Для цього складається </a:t>
            </a:r>
            <a:r>
              <a:rPr lang="uk-UA" b="1" i="1" u="sng" dirty="0" smtClean="0">
                <a:solidFill>
                  <a:schemeClr val="bg2"/>
                </a:solidFill>
              </a:rPr>
              <a:t>стратегічний баланс.</a:t>
            </a:r>
            <a:endParaRPr lang="ru-RU" b="1" i="1" u="sng" dirty="0" smtClean="0">
              <a:solidFill>
                <a:schemeClr val="bg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11967" y="2827176"/>
            <a:ext cx="87614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Стратегічний баланс </a:t>
            </a:r>
            <a:r>
              <a:rPr lang="uk-UA" dirty="0" smtClean="0"/>
              <a:t>– це певне поєднання факторів (загроз і можливостей), які негативно та позитивно впливають на діяльність підприємства і об'єктивно існують у зовнішньому середовищі підприємства та суб'єктивно оцінені його керівниками, з порівняно сильними та слабкими сторонами у функціонуванні підприємства. </a:t>
            </a:r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dirty="0" smtClean="0"/>
              <a:t>Потрібно </a:t>
            </a:r>
            <a:r>
              <a:rPr lang="uk-UA" b="1" u="sng" dirty="0" smtClean="0"/>
              <a:t>своєчасно</a:t>
            </a:r>
            <a:r>
              <a:rPr lang="uk-UA" dirty="0" smtClean="0"/>
              <a:t> виявляти загрози з метою запобігання кризі підприємства, а чітке уявлення про </a:t>
            </a:r>
            <a:r>
              <a:rPr lang="uk-UA" b="1" u="sng" dirty="0" smtClean="0"/>
              <a:t>потенційні можливості </a:t>
            </a:r>
            <a:r>
              <a:rPr lang="uk-UA" dirty="0" smtClean="0"/>
              <a:t>дає змогу заздалегідь підготуватися до найбільш ефективного їх використання. Процвітаючі фірми, що ефективно застосовують стратегічне управління, складають стратегічний баланс у вигляді </a:t>
            </a:r>
            <a:r>
              <a:rPr lang="de-DE" b="1" i="1" u="sng" dirty="0" smtClean="0"/>
              <a:t>PEST, SPACE</a:t>
            </a:r>
            <a:r>
              <a:rPr lang="uk-UA" b="1" i="1" u="sng" dirty="0" smtClean="0"/>
              <a:t>- або </a:t>
            </a:r>
            <a:r>
              <a:rPr lang="de-DE" b="1" i="1" u="sng" dirty="0" smtClean="0"/>
              <a:t>SWOT-</a:t>
            </a:r>
            <a:r>
              <a:rPr lang="uk-UA" b="1" i="1" u="sng" dirty="0" smtClean="0"/>
              <a:t>аналізу </a:t>
            </a:r>
            <a:r>
              <a:rPr lang="uk-UA" dirty="0" smtClean="0"/>
              <a:t>за обраним переліком і оцінками факторів.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509222" y="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uk-UA" sz="1800" b="1" dirty="0" smtClean="0">
                <a:solidFill>
                  <a:schemeClr val="bg2"/>
                </a:solidFill>
              </a:rPr>
              <a:t>Можна виділити та класифікувати ряд методик, що спрямовані на дослідження окремих складових середовища організації</a:t>
            </a:r>
            <a:endParaRPr sz="1800" b="1">
              <a:solidFill>
                <a:schemeClr val="bg2"/>
              </a:solidFill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509222" y="1265931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/>
          <a:srcRect l="27441" t="27692" r="26498" b="10144"/>
          <a:stretch>
            <a:fillRect/>
          </a:stretch>
        </p:blipFill>
        <p:spPr bwMode="auto">
          <a:xfrm>
            <a:off x="1567544" y="773157"/>
            <a:ext cx="5607696" cy="42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69" y="421484"/>
            <a:ext cx="8222100" cy="7677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/>
                </a:solidFill>
              </a:rPr>
              <a:t>Фактори зовнішнього середовища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960" y="671804"/>
            <a:ext cx="8789436" cy="2949765"/>
          </a:xfrm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прямої </a:t>
            </a:r>
            <a:r>
              <a:rPr lang="uk-UA" dirty="0" smtClean="0">
                <a:solidFill>
                  <a:schemeClr val="bg2"/>
                </a:solidFill>
              </a:rPr>
              <a:t>дії (безпосередньо впливає на діяльність підприємства і залежить від цієї </a:t>
            </a:r>
            <a:r>
              <a:rPr lang="uk-UA" dirty="0" smtClean="0">
                <a:solidFill>
                  <a:schemeClr val="bg2"/>
                </a:solidFill>
              </a:rPr>
              <a:t>діяльності): постачальники</a:t>
            </a:r>
            <a:r>
              <a:rPr lang="uk-UA" dirty="0" smtClean="0">
                <a:solidFill>
                  <a:schemeClr val="bg2"/>
                </a:solidFill>
              </a:rPr>
              <a:t>, законодавчі акти, державні органи влади, споживачі, конкуренти.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непрямої </a:t>
            </a:r>
            <a:r>
              <a:rPr lang="uk-UA" dirty="0" smtClean="0">
                <a:solidFill>
                  <a:schemeClr val="bg2"/>
                </a:solidFill>
              </a:rPr>
              <a:t>дії (впливають не безпосередньо, а через визначені взаємодії і механізми</a:t>
            </a:r>
            <a:r>
              <a:rPr lang="uk-UA" dirty="0" smtClean="0">
                <a:solidFill>
                  <a:schemeClr val="bg2"/>
                </a:solidFill>
              </a:rPr>
              <a:t>)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uk-UA" dirty="0" smtClean="0">
                <a:solidFill>
                  <a:schemeClr val="bg2"/>
                </a:solidFill>
              </a:rPr>
              <a:t>: </a:t>
            </a:r>
            <a:r>
              <a:rPr lang="uk-UA" dirty="0" smtClean="0">
                <a:solidFill>
                  <a:schemeClr val="bg2"/>
                </a:solidFill>
              </a:rPr>
              <a:t>міжнародні події і оточення, політична обстановка, соціально-культурні обставини, стан техніки й технології, стан економіки, власності економічних відносин.</a:t>
            </a:r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uk-UA" sz="1600" b="1" u="sng" dirty="0" smtClean="0">
                <a:solidFill>
                  <a:schemeClr val="bg2"/>
                </a:solidFill>
              </a:rPr>
              <a:t>Кожний </a:t>
            </a:r>
            <a:r>
              <a:rPr lang="uk-UA" sz="1600" b="1" u="sng" dirty="0" smtClean="0">
                <a:solidFill>
                  <a:schemeClr val="bg2"/>
                </a:solidFill>
              </a:rPr>
              <a:t>з факторів може бути кількісно оцінений сукупністю якихось показників.</a:t>
            </a:r>
            <a:endParaRPr lang="ru-RU" sz="1600" b="1" u="sng" dirty="0" smtClean="0">
              <a:solidFill>
                <a:schemeClr val="bg2"/>
              </a:solidFill>
            </a:endParaRPr>
          </a:p>
          <a:p>
            <a:pPr algn="just"/>
            <a:endParaRPr lang="uk-UA" sz="1600" dirty="0" smtClean="0">
              <a:solidFill>
                <a:schemeClr val="bg2"/>
              </a:solidFill>
            </a:endParaRPr>
          </a:p>
          <a:p>
            <a:pPr algn="ctr"/>
            <a:r>
              <a:rPr lang="uk-UA" sz="1600" b="1" i="1" u="sng" dirty="0" smtClean="0">
                <a:solidFill>
                  <a:schemeClr val="bg2"/>
                </a:solidFill>
              </a:rPr>
              <a:t>Етапи аналізу</a:t>
            </a:r>
            <a:r>
              <a:rPr lang="uk-UA" sz="1600" b="1" i="1" u="sng" dirty="0" smtClean="0">
                <a:solidFill>
                  <a:schemeClr val="bg2"/>
                </a:solidFill>
              </a:rPr>
              <a:t>:</a:t>
            </a:r>
            <a:endParaRPr lang="uk-UA" sz="1600" b="1" i="1" u="sng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dirty="0" smtClean="0">
                <a:solidFill>
                  <a:schemeClr val="bg2"/>
                </a:solidFill>
              </a:rPr>
              <a:t> </a:t>
            </a:r>
            <a:r>
              <a:rPr lang="uk-UA" sz="1600" dirty="0" smtClean="0">
                <a:solidFill>
                  <a:schemeClr val="bg2"/>
                </a:solidFill>
              </a:rPr>
              <a:t>І - аналіз тенденцій і можливих змін, </a:t>
            </a:r>
            <a:endParaRPr lang="uk-UA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dirty="0" smtClean="0">
                <a:solidFill>
                  <a:schemeClr val="bg2"/>
                </a:solidFill>
              </a:rPr>
              <a:t>ІІ </a:t>
            </a:r>
            <a:r>
              <a:rPr lang="uk-UA" sz="1600" dirty="0" smtClean="0">
                <a:solidFill>
                  <a:schemeClr val="bg2"/>
                </a:solidFill>
              </a:rPr>
              <a:t>- оцінка можливого впливу встановлених тенденцій.</a:t>
            </a:r>
            <a:endParaRPr lang="ru-RU" sz="1600" dirty="0" smtClean="0">
              <a:solidFill>
                <a:schemeClr val="bg2"/>
              </a:solidFill>
            </a:endParaRPr>
          </a:p>
          <a:p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0"/>
            <a:ext cx="8222100" cy="7677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/>
                </a:solidFill>
              </a:rPr>
              <a:t>Карта для аналізу середовища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7" name="Рисунок 1"/>
          <p:cNvPicPr>
            <a:picLocks noChangeAspect="1" noChangeArrowheads="1"/>
          </p:cNvPicPr>
          <p:nvPr/>
        </p:nvPicPr>
        <p:blipFill>
          <a:blip r:embed="rId2"/>
          <a:srcRect l="26625" t="20110" r="20898" b="8264"/>
          <a:stretch>
            <a:fillRect/>
          </a:stretch>
        </p:blipFill>
        <p:spPr bwMode="auto">
          <a:xfrm>
            <a:off x="1847461" y="905069"/>
            <a:ext cx="5523722" cy="423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332654" y="933061"/>
            <a:ext cx="1259633" cy="18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2"/>
                </a:solidFill>
              </a:rPr>
              <a:t>Фактори внутрішнього середовища.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55576"/>
            <a:ext cx="8694000" cy="2791144"/>
          </a:xfrm>
        </p:spPr>
        <p:txBody>
          <a:bodyPr/>
          <a:lstStyle/>
          <a:p>
            <a:pPr algn="just"/>
            <a:r>
              <a:rPr lang="uk-UA" sz="1600" b="1" i="1" u="sng" dirty="0" smtClean="0">
                <a:solidFill>
                  <a:schemeClr val="bg2"/>
                </a:solidFill>
              </a:rPr>
              <a:t>Внутрішнє середовище підприємства </a:t>
            </a:r>
            <a:r>
              <a:rPr lang="uk-UA" sz="1600" dirty="0" smtClean="0">
                <a:solidFill>
                  <a:schemeClr val="bg2"/>
                </a:solidFill>
              </a:rPr>
              <a:t>- це та частина загального середовища, що знаходиться всередині підприємства. Вона робить постійний і самий прямий вплив на функціонування підприємства і характеризується станом потенціалу і можливостей, які має підприємство. Це організаційна структура підприємства, персонал, сфера виробництва, маркетинг.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uk-UA" sz="1600" u="sng" dirty="0" smtClean="0">
                <a:solidFill>
                  <a:schemeClr val="bg2"/>
                </a:solidFill>
              </a:rPr>
              <a:t>Кадри характеризують такі фактори</a:t>
            </a:r>
            <a:r>
              <a:rPr lang="uk-UA" sz="1600" dirty="0" smtClean="0">
                <a:solidFill>
                  <a:schemeClr val="bg2"/>
                </a:solidFill>
              </a:rPr>
              <a:t>: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управлінський персонал;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мораль і кваліфікація співробітників;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кадрова політика;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використання стимулів для мотивування виконання робіт;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можливість контролювати цикли наймання робочої сили;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плинність кадрів і прогули;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 algn="just"/>
            <a:r>
              <a:rPr lang="uk-UA" sz="1600" dirty="0" smtClean="0">
                <a:solidFill>
                  <a:schemeClr val="bg2"/>
                </a:solidFill>
              </a:rPr>
              <a:t>загальна кваліфікація </a:t>
            </a:r>
            <a:r>
              <a:rPr lang="uk-UA" sz="1600" dirty="0" smtClean="0">
                <a:solidFill>
                  <a:schemeClr val="bg2"/>
                </a:solidFill>
              </a:rPr>
              <a:t>співробітників; досвід</a:t>
            </a:r>
            <a:r>
              <a:rPr lang="uk-UA" sz="1600" dirty="0" smtClean="0">
                <a:solidFill>
                  <a:schemeClr val="bg2"/>
                </a:solidFill>
              </a:rPr>
              <a:t>.</a:t>
            </a:r>
            <a:endParaRPr lang="ru-RU" sz="16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320" y="1394045"/>
            <a:ext cx="8222100" cy="767700"/>
          </a:xfrm>
        </p:spPr>
        <p:txBody>
          <a:bodyPr/>
          <a:lstStyle/>
          <a:p>
            <a:pPr lvl="0"/>
            <a:r>
              <a:rPr lang="ru-RU" sz="1200" dirty="0" smtClean="0">
                <a:solidFill>
                  <a:schemeClr val="bg2"/>
                </a:solidFill>
              </a:rPr>
              <a:t/>
            </a:r>
            <a:br>
              <a:rPr lang="ru-RU" sz="12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 </a:t>
            </a:r>
            <a:r>
              <a:rPr lang="uk-UA" sz="1400" u="sng" dirty="0" smtClean="0">
                <a:solidFill>
                  <a:schemeClr val="bg2"/>
                </a:solidFill>
              </a:rPr>
              <a:t>Фінанси й </a:t>
            </a:r>
            <a:r>
              <a:rPr lang="uk-UA" sz="1400" u="sng" dirty="0" smtClean="0">
                <a:solidFill>
                  <a:schemeClr val="bg2"/>
                </a:solidFill>
              </a:rPr>
              <a:t>облік: 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можливість залучення короткострокового капіталу;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можливість залучення довгострокового капіталу;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відношення до податків;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відношення до власників, інвесторів, акціонерів;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ефективність контролю за витратами, можливість зниження витрат;</a:t>
            </a: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uk-UA" sz="1400" dirty="0" smtClean="0">
                <a:solidFill>
                  <a:schemeClr val="bg2"/>
                </a:solidFill>
              </a:rPr>
              <a:t>система обліку витрат і планування прибутку.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722120"/>
            <a:ext cx="4443000" cy="2739515"/>
          </a:xfrm>
        </p:spPr>
        <p:txBody>
          <a:bodyPr/>
          <a:lstStyle/>
          <a:p>
            <a:pPr>
              <a:buNone/>
            </a:pPr>
            <a:r>
              <a:rPr lang="uk-UA" u="sng" dirty="0" smtClean="0"/>
              <a:t>Організація загального управління:</a:t>
            </a:r>
            <a:endParaRPr lang="ru-RU" u="sng" dirty="0" smtClean="0"/>
          </a:p>
          <a:p>
            <a:pPr lvl="0">
              <a:buNone/>
            </a:pPr>
            <a:r>
              <a:rPr lang="uk-UA" dirty="0" smtClean="0"/>
              <a:t>організаційна структура</a:t>
            </a:r>
            <a:r>
              <a:rPr lang="uk-UA" dirty="0" smtClean="0"/>
              <a:t>; престиж </a:t>
            </a:r>
            <a:r>
              <a:rPr lang="uk-UA" dirty="0" smtClean="0"/>
              <a:t>і </a:t>
            </a:r>
            <a:r>
              <a:rPr lang="uk-UA" dirty="0" smtClean="0"/>
              <a:t>імідж;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організація системи </a:t>
            </a:r>
            <a:r>
              <a:rPr lang="uk-UA" dirty="0" smtClean="0"/>
              <a:t>комунікацій;</a:t>
            </a:r>
            <a:r>
              <a:rPr lang="ru-RU" dirty="0" smtClean="0"/>
              <a:t> о</a:t>
            </a:r>
            <a:r>
              <a:rPr lang="uk-UA" dirty="0" err="1" smtClean="0"/>
              <a:t>рганізаційний</a:t>
            </a:r>
            <a:r>
              <a:rPr lang="uk-UA" dirty="0" smtClean="0"/>
              <a:t> </a:t>
            </a:r>
            <a:r>
              <a:rPr lang="uk-UA" dirty="0" smtClean="0"/>
              <a:t>клімат і </a:t>
            </a:r>
            <a:r>
              <a:rPr lang="uk-UA" dirty="0" smtClean="0"/>
              <a:t>структура.</a:t>
            </a:r>
            <a:endParaRPr lang="ru-RU" dirty="0" smtClean="0"/>
          </a:p>
          <a:p>
            <a:pPr>
              <a:buNone/>
            </a:pPr>
            <a:r>
              <a:rPr lang="uk-UA" u="sng" dirty="0" smtClean="0"/>
              <a:t>Сфера виробництва:</a:t>
            </a:r>
            <a:endParaRPr lang="ru-RU" u="sng" dirty="0" smtClean="0"/>
          </a:p>
          <a:p>
            <a:pPr lvl="0">
              <a:buNone/>
            </a:pPr>
            <a:r>
              <a:rPr lang="uk-UA" dirty="0" smtClean="0"/>
              <a:t>вартість сировини, відносини з </a:t>
            </a:r>
            <a:r>
              <a:rPr lang="uk-UA" dirty="0" smtClean="0"/>
              <a:t>постачальниками;</a:t>
            </a:r>
            <a:r>
              <a:rPr lang="ru-RU" dirty="0" smtClean="0"/>
              <a:t> </a:t>
            </a:r>
            <a:r>
              <a:rPr lang="uk-UA" dirty="0" smtClean="0"/>
              <a:t>система </a:t>
            </a:r>
            <a:r>
              <a:rPr lang="uk-UA" dirty="0" smtClean="0"/>
              <a:t>контролю запасів, їхній </a:t>
            </a:r>
            <a:r>
              <a:rPr lang="uk-UA" dirty="0" smtClean="0"/>
              <a:t>оборот;</a:t>
            </a:r>
            <a:r>
              <a:rPr lang="ru-RU" dirty="0" smtClean="0"/>
              <a:t> </a:t>
            </a:r>
            <a:r>
              <a:rPr lang="uk-UA" dirty="0" smtClean="0"/>
              <a:t>місцезнаходження </a:t>
            </a:r>
            <a:r>
              <a:rPr lang="uk-UA" dirty="0" smtClean="0"/>
              <a:t>виробничих приміщень, розташування і використання </a:t>
            </a:r>
            <a:r>
              <a:rPr lang="uk-UA" dirty="0" smtClean="0"/>
              <a:t>потужностей;</a:t>
            </a:r>
            <a:r>
              <a:rPr lang="ru-RU" dirty="0" smtClean="0"/>
              <a:t> </a:t>
            </a:r>
            <a:r>
              <a:rPr lang="uk-UA" dirty="0" smtClean="0"/>
              <a:t>наявність </a:t>
            </a:r>
            <a:r>
              <a:rPr lang="uk-UA" dirty="0" smtClean="0"/>
              <a:t>графіка випуску продукції</a:t>
            </a:r>
            <a:r>
              <a:rPr lang="uk-UA" dirty="0" smtClean="0"/>
              <a:t>; дослідження </a:t>
            </a:r>
            <a:r>
              <a:rPr lang="uk-UA" dirty="0" smtClean="0"/>
              <a:t>і розробка, </a:t>
            </a:r>
            <a:r>
              <a:rPr lang="uk-UA" dirty="0" smtClean="0"/>
              <a:t>інновації</a:t>
            </a:r>
            <a:r>
              <a:rPr lang="uk-UA" dirty="0" smtClean="0"/>
              <a:t>.</a:t>
            </a: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731571" y="1713802"/>
            <a:ext cx="4207155" cy="2710200"/>
          </a:xfrm>
        </p:spPr>
        <p:txBody>
          <a:bodyPr/>
          <a:lstStyle/>
          <a:p>
            <a:pPr>
              <a:buNone/>
            </a:pPr>
            <a:r>
              <a:rPr lang="uk-UA" u="sng" dirty="0" smtClean="0"/>
              <a:t>Маркетинг:</a:t>
            </a:r>
            <a:endParaRPr lang="ru-RU" u="sng" dirty="0" smtClean="0"/>
          </a:p>
          <a:p>
            <a:pPr lvl="0">
              <a:buNone/>
            </a:pPr>
            <a:r>
              <a:rPr lang="uk-UA" dirty="0" smtClean="0"/>
              <a:t>продукція, вироблена підприємством, її </a:t>
            </a:r>
            <a:r>
              <a:rPr lang="uk-UA" dirty="0" smtClean="0"/>
              <a:t>номенклатура; збір </a:t>
            </a:r>
            <a:r>
              <a:rPr lang="uk-UA" dirty="0" smtClean="0"/>
              <a:t>необхідної інформації про </a:t>
            </a:r>
            <a:r>
              <a:rPr lang="uk-UA" dirty="0" smtClean="0"/>
              <a:t>ринки; частка ринку; життєвий </a:t>
            </a:r>
            <a:r>
              <a:rPr lang="uk-UA" dirty="0" smtClean="0"/>
              <a:t>цикл основної </a:t>
            </a:r>
            <a:r>
              <a:rPr lang="uk-UA" dirty="0" smtClean="0"/>
              <a:t>продукції; канали </a:t>
            </a:r>
            <a:r>
              <a:rPr lang="uk-UA" dirty="0" smtClean="0"/>
              <a:t>поширення: число, охоплення, знання покупців</a:t>
            </a:r>
            <a:r>
              <a:rPr lang="uk-UA" dirty="0" smtClean="0"/>
              <a:t>; імідж</a:t>
            </a:r>
            <a:r>
              <a:rPr lang="uk-UA" dirty="0" smtClean="0"/>
              <a:t>, репутація і якість товару</a:t>
            </a:r>
            <a:r>
              <a:rPr lang="uk-UA" dirty="0" smtClean="0"/>
              <a:t>;</a:t>
            </a:r>
            <a:r>
              <a:rPr lang="ru-RU" dirty="0" smtClean="0"/>
              <a:t> </a:t>
            </a:r>
            <a:r>
              <a:rPr lang="uk-UA" dirty="0" smtClean="0"/>
              <a:t>реклама; цінова політика; розвиток </a:t>
            </a:r>
            <a:r>
              <a:rPr lang="uk-UA" dirty="0" smtClean="0"/>
              <a:t>нових продуктів, послуг і </a:t>
            </a:r>
            <a:r>
              <a:rPr lang="uk-UA" dirty="0" smtClean="0"/>
              <a:t>ринків; обслуговування </a:t>
            </a:r>
            <a:r>
              <a:rPr lang="uk-UA" dirty="0" smtClean="0"/>
              <a:t>після продажу і  відстеження проданого товару;</a:t>
            </a:r>
            <a:endParaRPr lang="ru-RU" dirty="0" smtClean="0"/>
          </a:p>
          <a:p>
            <a:pPr lvl="0"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1143</Words>
  <Application>Microsoft Office PowerPoint</Application>
  <PresentationFormat>Экран (16:9)</PresentationFormat>
  <Paragraphs>70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Roboto</vt:lpstr>
      <vt:lpstr>Times New Roman</vt:lpstr>
      <vt:lpstr>Material</vt:lpstr>
      <vt:lpstr>Стратегічний менеджмент</vt:lpstr>
      <vt:lpstr>Тема 3. СЕРЕДОВИЩЕ ГОСПОДАРСЬКОЇ ОРГАНІЗАЦІЇ </vt:lpstr>
      <vt:lpstr>Внутрішнє середовище – це сукупність факторів які формують довгостроковий прибуток (машини, обладнання, будинки, споруди, транспорт, ноу-хау тощо) і знаходяться безпосередньо під контролем власників, керівників та персоналу.  Зовнішнє середовище включає фактори, на які підприємство не в змозі зовсім впливати або незначно  Проміжне середовище це фактори, на які підприємство може впливати за допомогою ефективних комунікацій. </vt:lpstr>
      <vt:lpstr>Слайд 4</vt:lpstr>
      <vt:lpstr>Можна виділити та класифікувати ряд методик, що спрямовані на дослідження окремих складових середовища організації</vt:lpstr>
      <vt:lpstr>Фактори зовнішнього середовища </vt:lpstr>
      <vt:lpstr>Карта для аналізу середовища</vt:lpstr>
      <vt:lpstr>Фактори внутрішнього середовища. </vt:lpstr>
      <vt:lpstr>  Фінанси й облік:  можливість залучення короткострокового капіталу; можливість залучення довгострокового капіталу; відношення до податків; відношення до власників, інвесторів, акціонерів; ефективність контролю за витратами, можливість зниження витрат; система обліку витрат і планування прибутку.  </vt:lpstr>
      <vt:lpstr>У цілому робота внутрішнього механізму підприємства оцінюється за такими параметрами:  </vt:lpstr>
      <vt:lpstr>Дослідження середовища підприємства проводиться за допомогою сучасних методів аналізу, до яких відносяться: </vt:lpstr>
      <vt:lpstr>SWOT - аналіз </vt:lpstr>
      <vt:lpstr>При обстеженні маркетингу виділяють сім загальних областей для аналізу і дослідження: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36</cp:revision>
  <dcterms:modified xsi:type="dcterms:W3CDTF">2019-09-13T08:46:42Z</dcterms:modified>
</cp:coreProperties>
</file>