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7" r:id="rId9"/>
    <p:sldId id="263" r:id="rId10"/>
    <p:sldId id="264" r:id="rId11"/>
    <p:sldId id="273" r:id="rId12"/>
    <p:sldId id="274" r:id="rId13"/>
    <p:sldId id="275" r:id="rId14"/>
    <p:sldId id="272" r:id="rId15"/>
    <p:sldId id="265" r:id="rId16"/>
    <p:sldId id="266" r:id="rId17"/>
    <p:sldId id="267" r:id="rId18"/>
    <p:sldId id="268" r:id="rId19"/>
    <p:sldId id="269" r:id="rId20"/>
    <p:sldId id="270" r:id="rId21"/>
    <p:sldId id="276" r:id="rId22"/>
    <p:sldId id="271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176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Національна держава і національна автономія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01167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3200" b="1" dirty="0" smtClean="0"/>
              <a:t>3. національними є всі держави, в основі яких лежить принцип нації на самовизначення</a:t>
            </a:r>
          </a:p>
          <a:p>
            <a:pPr algn="just"/>
            <a:r>
              <a:rPr lang="uk-UA" sz="3200" b="1" dirty="0" smtClean="0">
                <a:solidFill>
                  <a:srgbClr val="FF0000"/>
                </a:solidFill>
              </a:rPr>
              <a:t>Але цим правом володіють територіальні спільноти, а не етнічні!!!!!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3780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User\Desktop\img1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764704"/>
            <a:ext cx="7560840" cy="5507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26169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User\Desktop\images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04664"/>
            <a:ext cx="7704856" cy="5976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66807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User\Desktop\img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04664"/>
            <a:ext cx="8496943" cy="59046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77130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Фіксує такі </a:t>
            </a:r>
            <a:r>
              <a:rPr lang="uk-UA" dirty="0"/>
              <a:t>форми самовизначення: </a:t>
            </a:r>
            <a:endParaRPr lang="uk-UA" dirty="0" smtClean="0"/>
          </a:p>
          <a:p>
            <a:pPr algn="just"/>
            <a:r>
              <a:rPr lang="uk-UA" b="1" dirty="0" smtClean="0"/>
              <a:t>«</a:t>
            </a:r>
            <a:r>
              <a:rPr lang="uk-UA" b="1" dirty="0"/>
              <a:t>створення суверенної і незалежної держави, </a:t>
            </a:r>
            <a:endParaRPr lang="uk-UA" b="1" dirty="0" smtClean="0"/>
          </a:p>
          <a:p>
            <a:pPr algn="just"/>
            <a:r>
              <a:rPr lang="uk-UA" b="1" dirty="0" smtClean="0"/>
              <a:t>вільне </a:t>
            </a:r>
            <a:r>
              <a:rPr lang="uk-UA" b="1" dirty="0"/>
              <a:t>приєднання до незалежної держави або об’єднання з нею, </a:t>
            </a:r>
            <a:endParaRPr lang="uk-UA" b="1" dirty="0" smtClean="0"/>
          </a:p>
          <a:p>
            <a:pPr algn="just"/>
            <a:r>
              <a:rPr lang="uk-UA" b="1" dirty="0" smtClean="0"/>
              <a:t>або </a:t>
            </a:r>
            <a:r>
              <a:rPr lang="uk-UA" b="1" dirty="0"/>
              <a:t>встановлення будь-якого іншого політичного статусу, що вільно визначається народом, </a:t>
            </a:r>
            <a:endParaRPr lang="uk-UA" b="1" dirty="0" smtClean="0"/>
          </a:p>
          <a:p>
            <a:pPr algn="just"/>
            <a:r>
              <a:rPr lang="uk-UA" b="1" dirty="0" smtClean="0"/>
              <a:t>є </a:t>
            </a:r>
            <a:r>
              <a:rPr lang="uk-UA" b="1" dirty="0"/>
              <a:t>способами здійснення цим народом права на самовизначення» </a:t>
            </a:r>
            <a:endParaRPr lang="ru-RU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Декларація </a:t>
            </a:r>
            <a:r>
              <a:rPr lang="uk-UA" dirty="0"/>
              <a:t>про принципи міжнародного права (1970 р.)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36383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uk-UA" b="1" dirty="0" smtClean="0"/>
              <a:t>Ю. </a:t>
            </a:r>
            <a:r>
              <a:rPr lang="uk-UA" b="1" dirty="0" err="1" smtClean="0"/>
              <a:t>Габермас</a:t>
            </a:r>
            <a:endParaRPr lang="uk-UA" b="1" dirty="0" smtClean="0"/>
          </a:p>
          <a:p>
            <a:endParaRPr lang="uk-UA" b="1" dirty="0"/>
          </a:p>
          <a:p>
            <a:endParaRPr lang="uk-UA" b="1" dirty="0" smtClean="0"/>
          </a:p>
          <a:p>
            <a:endParaRPr lang="uk-UA" b="1" dirty="0" smtClean="0"/>
          </a:p>
          <a:p>
            <a:r>
              <a:rPr lang="uk-UA" b="1" dirty="0" smtClean="0"/>
              <a:t>1. дії політичних еліт – держава формує націю, а потім – національну державу</a:t>
            </a:r>
          </a:p>
          <a:p>
            <a:r>
              <a:rPr lang="uk-UA" b="1" dirty="0" smtClean="0"/>
              <a:t>2. Вплив інтелектуальної еліти (Італія, Німеччина)</a:t>
            </a:r>
          </a:p>
          <a:p>
            <a:r>
              <a:rPr lang="uk-UA" b="1" dirty="0" smtClean="0"/>
              <a:t>3. розпад колоніальної системи</a:t>
            </a:r>
          </a:p>
          <a:p>
            <a:r>
              <a:rPr lang="uk-UA" b="1" dirty="0" smtClean="0"/>
              <a:t>4. розпад багатонаціональних імперій</a:t>
            </a:r>
            <a:endParaRPr lang="ru-RU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Шляхи формування національних держав</a:t>
            </a:r>
            <a:endParaRPr lang="ru-RU" dirty="0"/>
          </a:p>
        </p:txBody>
      </p:sp>
      <p:pic>
        <p:nvPicPr>
          <p:cNvPr id="6146" name="Picture 2" descr="C:\Users\User\Desktop\Без названия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1" y="1858963"/>
            <a:ext cx="2219648" cy="2146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75086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800" b="1" dirty="0" smtClean="0"/>
              <a:t>Також:</a:t>
            </a:r>
          </a:p>
          <a:p>
            <a:r>
              <a:rPr lang="uk-UA" sz="2800" b="1" dirty="0" smtClean="0"/>
              <a:t>Поступова трансформація династичних держав в національну (Данія, Швеція)</a:t>
            </a:r>
          </a:p>
          <a:p>
            <a:r>
              <a:rPr lang="uk-UA" sz="2800" b="1" dirty="0" smtClean="0"/>
              <a:t>Перехід від династичних держав до національних </a:t>
            </a:r>
            <a:r>
              <a:rPr lang="uk-UA" sz="2800" b="1" dirty="0" err="1" smtClean="0"/>
              <a:t>революц</a:t>
            </a:r>
            <a:r>
              <a:rPr lang="uk-UA" sz="2800" b="1" dirty="0" smtClean="0"/>
              <a:t>. шляхом (Франція)</a:t>
            </a:r>
          </a:p>
          <a:p>
            <a:r>
              <a:rPr lang="uk-UA" sz="2800" b="1" dirty="0" smtClean="0"/>
              <a:t>Об'єднання територіальних династичних  держав в одну (Італія, Німеччина)</a:t>
            </a:r>
            <a:endParaRPr lang="ru-RU" sz="2800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09730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800" b="1" dirty="0" smtClean="0"/>
              <a:t>Територія, населення, суверенітет</a:t>
            </a:r>
          </a:p>
          <a:p>
            <a:r>
              <a:rPr lang="uk-UA" sz="2800" b="1" dirty="0" smtClean="0"/>
              <a:t>Титульна нація</a:t>
            </a:r>
          </a:p>
          <a:p>
            <a:r>
              <a:rPr lang="uk-UA" sz="2800" b="1" dirty="0" smtClean="0"/>
              <a:t>Націоналізм як ідеологія</a:t>
            </a:r>
          </a:p>
          <a:p>
            <a:r>
              <a:rPr lang="uk-UA" sz="2800" b="1" dirty="0" smtClean="0"/>
              <a:t>Втілення ідеї народного суверенітету</a:t>
            </a:r>
          </a:p>
          <a:p>
            <a:r>
              <a:rPr lang="uk-UA" sz="2800" b="1" dirty="0" smtClean="0"/>
              <a:t>Монополія на формування національної культури</a:t>
            </a:r>
          </a:p>
          <a:p>
            <a:r>
              <a:rPr lang="uk-UA" sz="2800" b="1" dirty="0" smtClean="0"/>
              <a:t>Монополія на систему освіти</a:t>
            </a:r>
            <a:endParaRPr lang="ru-RU" sz="2800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Ознаки національних держав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08929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Одна з форм права на самовизначення</a:t>
            </a:r>
          </a:p>
          <a:p>
            <a:pPr algn="ctr"/>
            <a:r>
              <a:rPr lang="uk-U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принципом формування</a:t>
            </a:r>
          </a:p>
          <a:p>
            <a:pPr algn="ctr"/>
            <a:endParaRPr lang="uk-UA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uk-UA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uk-U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Територіальні </a:t>
            </a:r>
            <a:r>
              <a:rPr lang="uk-UA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Е</a:t>
            </a:r>
            <a:r>
              <a:rPr lang="uk-U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кстериторіальні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Національна автономія</a:t>
            </a:r>
            <a:endParaRPr lang="ru-RU" dirty="0"/>
          </a:p>
        </p:txBody>
      </p:sp>
      <p:sp>
        <p:nvSpPr>
          <p:cNvPr id="4" name="Выгнутая влево стрелка 3"/>
          <p:cNvSpPr/>
          <p:nvPr/>
        </p:nvSpPr>
        <p:spPr>
          <a:xfrm>
            <a:off x="1979712" y="3717032"/>
            <a:ext cx="720080" cy="108012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Выгнутая вправо стрелка 4"/>
          <p:cNvSpPr/>
          <p:nvPr/>
        </p:nvSpPr>
        <p:spPr>
          <a:xfrm>
            <a:off x="6516216" y="3717032"/>
            <a:ext cx="576064" cy="108012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12509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b="1" dirty="0" smtClean="0"/>
              <a:t>1. </a:t>
            </a:r>
            <a:r>
              <a:rPr lang="uk-UA" b="1" dirty="0" smtClean="0">
                <a:solidFill>
                  <a:srgbClr val="FF0000"/>
                </a:solidFill>
              </a:rPr>
              <a:t>адміністративно-територіальна </a:t>
            </a:r>
            <a:r>
              <a:rPr lang="uk-UA" b="1" dirty="0" smtClean="0"/>
              <a:t>– це АТО, утворене для певної регіональної спільноти, без прив’язки до етнічного чинника – Кримська АР</a:t>
            </a:r>
          </a:p>
          <a:p>
            <a:r>
              <a:rPr lang="uk-UA" b="1" dirty="0" smtClean="0"/>
              <a:t>2. </a:t>
            </a:r>
            <a:r>
              <a:rPr lang="uk-UA" b="1" dirty="0" smtClean="0">
                <a:solidFill>
                  <a:srgbClr val="FF0000"/>
                </a:solidFill>
              </a:rPr>
              <a:t>національно-державна </a:t>
            </a:r>
            <a:r>
              <a:rPr lang="uk-UA" b="1" dirty="0" smtClean="0"/>
              <a:t>– державна самостійність меншини – багато повноважень, державні атрибути, законодавча і виконавча </a:t>
            </a:r>
            <a:r>
              <a:rPr lang="uk-UA" b="1" dirty="0" smtClean="0"/>
              <a:t>влада – </a:t>
            </a:r>
            <a:r>
              <a:rPr lang="uk-UA" b="1" dirty="0" smtClean="0"/>
              <a:t>Абхазія, Аджарія</a:t>
            </a:r>
          </a:p>
          <a:p>
            <a:r>
              <a:rPr lang="uk-UA" b="1" dirty="0" smtClean="0"/>
              <a:t>3. </a:t>
            </a:r>
            <a:r>
              <a:rPr lang="uk-UA" b="1" dirty="0" smtClean="0">
                <a:solidFill>
                  <a:srgbClr val="FF0000"/>
                </a:solidFill>
              </a:rPr>
              <a:t>національно-територіальна</a:t>
            </a:r>
            <a:r>
              <a:rPr lang="uk-UA" b="1" dirty="0" smtClean="0"/>
              <a:t> – нижчий ступінь самостійності (Гренландія, </a:t>
            </a:r>
            <a:r>
              <a:rPr lang="uk-UA" b="1" dirty="0" err="1" smtClean="0"/>
              <a:t>Фарери</a:t>
            </a:r>
            <a:r>
              <a:rPr lang="uk-UA" b="1" dirty="0" smtClean="0"/>
              <a:t> – Данія, </a:t>
            </a:r>
            <a:r>
              <a:rPr lang="uk-UA" b="1" dirty="0" err="1" smtClean="0"/>
              <a:t>Галісія</a:t>
            </a:r>
            <a:r>
              <a:rPr lang="uk-UA" b="1" dirty="0" smtClean="0"/>
              <a:t>, Каталонія – Іспанія)</a:t>
            </a:r>
            <a:endParaRPr lang="ru-RU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Територіальна автономія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46468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3600" b="1" dirty="0" smtClean="0"/>
              <a:t>1. Моноетнічні, </a:t>
            </a:r>
            <a:r>
              <a:rPr lang="uk-UA" sz="3600" b="1" dirty="0" err="1" smtClean="0"/>
              <a:t>поліетнічні</a:t>
            </a:r>
            <a:r>
              <a:rPr lang="uk-UA" sz="3600" b="1" dirty="0" smtClean="0"/>
              <a:t> і багатонаціональні держави.</a:t>
            </a:r>
          </a:p>
          <a:p>
            <a:pPr algn="just"/>
            <a:r>
              <a:rPr lang="uk-UA" sz="3600" b="1" dirty="0" smtClean="0"/>
              <a:t>2. Сутність національної держави.</a:t>
            </a:r>
          </a:p>
          <a:p>
            <a:pPr algn="just"/>
            <a:r>
              <a:rPr lang="uk-UA" sz="3600" b="1" dirty="0" smtClean="0"/>
              <a:t>3. Автономія та її види.</a:t>
            </a:r>
            <a:endParaRPr lang="ru-RU" sz="3600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План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60856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Форма самоврядування етносу незалежно від місця проживання його представників на території держави</a:t>
            </a:r>
          </a:p>
          <a:p>
            <a:r>
              <a:rPr lang="uk-UA" dirty="0" smtClean="0"/>
              <a:t>О. Бауер і К. </a:t>
            </a:r>
            <a:r>
              <a:rPr lang="uk-UA" dirty="0" err="1" smtClean="0"/>
              <a:t>Реннер</a:t>
            </a:r>
            <a:r>
              <a:rPr lang="uk-UA" dirty="0" smtClean="0"/>
              <a:t> – </a:t>
            </a:r>
            <a:r>
              <a:rPr lang="uk-UA" dirty="0" err="1" smtClean="0"/>
              <a:t>австромарксисти</a:t>
            </a:r>
            <a:endParaRPr lang="uk-UA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Культурно-національна автономія</a:t>
            </a:r>
            <a:endParaRPr lang="ru-RU" dirty="0"/>
          </a:p>
        </p:txBody>
      </p:sp>
      <p:pic>
        <p:nvPicPr>
          <p:cNvPr id="4098" name="Picture 2" descr="C:\Users\User\Desktop\274px-Sennecke_-_Otto_Bauer,_19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3582988"/>
            <a:ext cx="2808311" cy="2438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User\Desktop\Karl_Renner_190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5" y="3582988"/>
            <a:ext cx="2808312" cy="2438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04043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3600" b="1" dirty="0" smtClean="0"/>
              <a:t>Персональний </a:t>
            </a:r>
            <a:r>
              <a:rPr lang="uk-UA" sz="3600" b="1" dirty="0"/>
              <a:t>принцип конституювання </a:t>
            </a:r>
            <a:r>
              <a:rPr lang="uk-UA" sz="3600" b="1" dirty="0" smtClean="0"/>
              <a:t>нації </a:t>
            </a:r>
            <a:r>
              <a:rPr lang="uk-UA" sz="3600" b="1" dirty="0" smtClean="0"/>
              <a:t>– </a:t>
            </a:r>
            <a:r>
              <a:rPr lang="uk-UA" sz="3600" b="1" dirty="0" smtClean="0">
                <a:solidFill>
                  <a:srgbClr val="FF0000"/>
                </a:solidFill>
              </a:rPr>
              <a:t>нація </a:t>
            </a:r>
            <a:r>
              <a:rPr lang="uk-UA" sz="3600" b="1" dirty="0" smtClean="0"/>
              <a:t>- персональний </a:t>
            </a:r>
            <a:r>
              <a:rPr lang="uk-UA" sz="3600" b="1" dirty="0"/>
              <a:t>союз </a:t>
            </a:r>
            <a:r>
              <a:rPr lang="uk-UA" sz="3600" b="1" dirty="0" smtClean="0"/>
              <a:t>представників </a:t>
            </a:r>
            <a:r>
              <a:rPr lang="uk-UA" sz="3600" b="1" dirty="0"/>
              <a:t>однієї </a:t>
            </a:r>
            <a:r>
              <a:rPr lang="uk-UA" sz="3600" b="1" dirty="0" smtClean="0"/>
              <a:t>національності, </a:t>
            </a:r>
            <a:r>
              <a:rPr lang="uk-UA" sz="3600" b="1" dirty="0"/>
              <a:t>яку люди </a:t>
            </a:r>
            <a:r>
              <a:rPr lang="uk-UA" sz="3600" b="1" dirty="0" smtClean="0"/>
              <a:t>самостійно обирають і фіксують у Національних кадастрах</a:t>
            </a:r>
            <a:endParaRPr lang="ru-RU" sz="3600" b="1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44310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99247" y="2248347"/>
            <a:ext cx="7977209" cy="3877815"/>
          </a:xfrm>
        </p:spPr>
        <p:txBody>
          <a:bodyPr>
            <a:normAutofit/>
          </a:bodyPr>
          <a:lstStyle/>
          <a:p>
            <a:endParaRPr lang="uk-UA" sz="2000" dirty="0" smtClean="0"/>
          </a:p>
          <a:p>
            <a:endParaRPr lang="uk-UA" sz="2000" dirty="0"/>
          </a:p>
          <a:p>
            <a:endParaRPr lang="uk-UA" sz="2000" dirty="0" smtClean="0"/>
          </a:p>
          <a:p>
            <a:r>
              <a:rPr lang="uk-UA" sz="3600" b="1" dirty="0" smtClean="0"/>
              <a:t>Корпоративна</a:t>
            </a:r>
            <a:r>
              <a:rPr lang="uk-UA" sz="3600" b="1" dirty="0"/>
              <a:t>	</a:t>
            </a:r>
            <a:r>
              <a:rPr lang="uk-UA" sz="3600" b="1" dirty="0" smtClean="0"/>
              <a:t>	Персональна </a:t>
            </a:r>
          </a:p>
          <a:p>
            <a:r>
              <a:rPr lang="uk-UA" sz="2000" b="1" dirty="0"/>
              <a:t>(</a:t>
            </a:r>
            <a:r>
              <a:rPr lang="uk-UA" sz="2000" b="1" dirty="0" smtClean="0"/>
              <a:t>інституційні органи для	(право на користування мовою)</a:t>
            </a:r>
          </a:p>
          <a:p>
            <a:pPr lvl="1"/>
            <a:r>
              <a:rPr lang="uk-UA" sz="1800" b="1" dirty="0"/>
              <a:t>з</a:t>
            </a:r>
            <a:r>
              <a:rPr lang="uk-UA" sz="1800" b="1" dirty="0" smtClean="0"/>
              <a:t>ахисту прав)</a:t>
            </a:r>
            <a:endParaRPr lang="ru-RU" sz="1800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Види національно-культурної автономії</a:t>
            </a:r>
            <a:endParaRPr lang="ru-RU" dirty="0"/>
          </a:p>
        </p:txBody>
      </p:sp>
      <p:sp>
        <p:nvSpPr>
          <p:cNvPr id="4" name="Выгнутая влево стрелка 3"/>
          <p:cNvSpPr/>
          <p:nvPr/>
        </p:nvSpPr>
        <p:spPr>
          <a:xfrm>
            <a:off x="2051720" y="2564904"/>
            <a:ext cx="648072" cy="86409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Выгнутая вправо стрелка 4"/>
          <p:cNvSpPr/>
          <p:nvPr/>
        </p:nvSpPr>
        <p:spPr>
          <a:xfrm>
            <a:off x="6372200" y="2564904"/>
            <a:ext cx="576064" cy="100811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457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Держави за етнічним складом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uk-UA" sz="3600" b="1" dirty="0" smtClean="0"/>
              <a:t>Моноетнічні – більше 90% один етнос</a:t>
            </a:r>
            <a:endParaRPr lang="ru-RU" sz="3600" b="1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645151" y="2636912"/>
            <a:ext cx="3803904" cy="3816424"/>
          </a:xfrm>
        </p:spPr>
        <p:txBody>
          <a:bodyPr/>
          <a:lstStyle/>
          <a:p>
            <a:r>
              <a:rPr lang="uk-UA" sz="3600" b="1" dirty="0" err="1" smtClean="0"/>
              <a:t>Поліетнічні</a:t>
            </a:r>
            <a:r>
              <a:rPr lang="uk-UA" sz="3600" b="1" dirty="0" smtClean="0"/>
              <a:t> </a:t>
            </a:r>
            <a:endParaRPr lang="ru-RU" sz="3600" b="1" dirty="0"/>
          </a:p>
        </p:txBody>
      </p:sp>
      <p:pic>
        <p:nvPicPr>
          <p:cNvPr id="7170" name="Picture 2" descr="C:\Users\User\Desktop\image33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3645024"/>
            <a:ext cx="5219626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0402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Виокремив такі </a:t>
            </a:r>
            <a:r>
              <a:rPr lang="uk-UA" dirty="0" err="1" smtClean="0"/>
              <a:t>поліетнічні</a:t>
            </a:r>
            <a:r>
              <a:rPr lang="uk-UA" dirty="0" smtClean="0"/>
              <a:t> держави:</a:t>
            </a:r>
          </a:p>
          <a:p>
            <a:pPr algn="just"/>
            <a:r>
              <a:rPr lang="uk-UA" dirty="0" smtClean="0"/>
              <a:t>1. </a:t>
            </a:r>
            <a:r>
              <a:rPr lang="ru-RU" b="1" dirty="0" err="1" smtClean="0"/>
              <a:t>політично</a:t>
            </a:r>
            <a:r>
              <a:rPr lang="ru-RU" b="1" dirty="0" smtClean="0"/>
              <a:t> </a:t>
            </a:r>
            <a:r>
              <a:rPr lang="ru-RU" b="1" dirty="0" err="1" smtClean="0"/>
              <a:t>домінуюча</a:t>
            </a:r>
            <a:r>
              <a:rPr lang="ru-RU" b="1" dirty="0" smtClean="0"/>
              <a:t> </a:t>
            </a:r>
            <a:r>
              <a:rPr lang="ru-RU" b="1" dirty="0" err="1" smtClean="0"/>
              <a:t>більшість</a:t>
            </a:r>
            <a:r>
              <a:rPr lang="ru-RU" b="1" dirty="0" smtClean="0"/>
              <a:t> </a:t>
            </a:r>
            <a:r>
              <a:rPr lang="ru-RU" b="1" dirty="0" err="1" smtClean="0"/>
              <a:t>протистоїть</a:t>
            </a:r>
            <a:r>
              <a:rPr lang="ru-RU" b="1" dirty="0" smtClean="0"/>
              <a:t> </a:t>
            </a:r>
            <a:r>
              <a:rPr lang="ru-RU" b="1" dirty="0" err="1" smtClean="0"/>
              <a:t>підкореній</a:t>
            </a:r>
            <a:r>
              <a:rPr lang="ru-RU" b="1" dirty="0" smtClean="0"/>
              <a:t> </a:t>
            </a:r>
            <a:r>
              <a:rPr lang="ru-RU" b="1" dirty="0" err="1" smtClean="0"/>
              <a:t>меншості</a:t>
            </a:r>
            <a:r>
              <a:rPr lang="ru-RU" b="1" dirty="0" smtClean="0"/>
              <a:t> - Канада</a:t>
            </a:r>
          </a:p>
          <a:p>
            <a:pPr algn="just"/>
            <a:r>
              <a:rPr lang="uk-UA" b="1" dirty="0" smtClean="0"/>
              <a:t>2. політично домінуюча меншість протистоїть більшості – ПАР</a:t>
            </a:r>
          </a:p>
          <a:p>
            <a:pPr algn="just"/>
            <a:r>
              <a:rPr lang="uk-UA" b="1" dirty="0" smtClean="0"/>
              <a:t>3. домінуюче етнічне ядро протистоїть іншим етносам – СРСР, США</a:t>
            </a:r>
          </a:p>
          <a:p>
            <a:pPr algn="just"/>
            <a:r>
              <a:rPr lang="uk-UA" b="1" dirty="0" smtClean="0"/>
              <a:t>4. один етнос домінує економічно, інші – політично (колишні радянські республіки)</a:t>
            </a:r>
            <a:endParaRPr lang="ru-RU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Дж. Ротшильд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6335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b="1" dirty="0" smtClean="0"/>
              <a:t>5. економічно сильні, але політично вразливі меншості реалізують себе в окремих сферах (євреї в США, чеченці в РФ)</a:t>
            </a:r>
          </a:p>
          <a:p>
            <a:pPr algn="just"/>
            <a:r>
              <a:rPr lang="uk-UA" b="1" dirty="0" smtClean="0"/>
              <a:t>6. є багато етносів – маловпливових і більш впливових – Кенія</a:t>
            </a:r>
          </a:p>
          <a:p>
            <a:pPr algn="just"/>
            <a:r>
              <a:rPr lang="uk-UA" b="1" dirty="0" smtClean="0"/>
              <a:t>7. етнічні спільноти </a:t>
            </a:r>
            <a:r>
              <a:rPr lang="uk-UA" b="1" dirty="0" smtClean="0"/>
              <a:t>маловпливові </a:t>
            </a:r>
            <a:r>
              <a:rPr lang="uk-UA" b="1" dirty="0" smtClean="0"/>
              <a:t>- </a:t>
            </a:r>
            <a:r>
              <a:rPr lang="uk-UA" b="1" dirty="0" smtClean="0"/>
              <a:t>Заїр</a:t>
            </a:r>
            <a:endParaRPr lang="ru-RU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526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3600" b="1" dirty="0" smtClean="0"/>
              <a:t>Нації виникають на основі етносів-автохтонів, мають високий ступінь національної свідомості, прагнуть до автономії</a:t>
            </a:r>
            <a:endParaRPr lang="ru-RU" sz="3600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Багатонаціональна держава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00125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3600" b="1" dirty="0" smtClean="0"/>
              <a:t>Виникла у кінці 18 – на початку 19 ст.</a:t>
            </a:r>
          </a:p>
          <a:p>
            <a:pPr algn="just"/>
            <a:r>
              <a:rPr lang="ru-RU" sz="3600" b="1" dirty="0" err="1"/>
              <a:t>Націоналізм</a:t>
            </a:r>
            <a:r>
              <a:rPr lang="ru-RU" sz="3600" b="1" dirty="0"/>
              <a:t> – </a:t>
            </a:r>
            <a:r>
              <a:rPr lang="ru-RU" sz="3600" b="1" dirty="0" err="1"/>
              <a:t>процес</a:t>
            </a:r>
            <a:r>
              <a:rPr lang="ru-RU" sz="3600" b="1" dirty="0"/>
              <a:t> </a:t>
            </a:r>
            <a:r>
              <a:rPr lang="ru-RU" sz="3600" b="1" dirty="0" err="1"/>
              <a:t>формування</a:t>
            </a:r>
            <a:r>
              <a:rPr lang="ru-RU" sz="3600" b="1" dirty="0"/>
              <a:t> </a:t>
            </a:r>
            <a:r>
              <a:rPr lang="ru-RU" sz="3600" b="1" dirty="0" err="1"/>
              <a:t>нації</a:t>
            </a:r>
            <a:r>
              <a:rPr lang="ru-RU" sz="3600" b="1" dirty="0"/>
              <a:t>  і </a:t>
            </a:r>
            <a:r>
              <a:rPr lang="ru-RU" sz="3600" b="1" dirty="0" err="1"/>
              <a:t>утвердження</a:t>
            </a:r>
            <a:r>
              <a:rPr lang="ru-RU" sz="3600" b="1" dirty="0"/>
              <a:t> </a:t>
            </a:r>
            <a:r>
              <a:rPr lang="ru-RU" sz="3600" b="1" dirty="0" err="1"/>
              <a:t>національних</a:t>
            </a:r>
            <a:r>
              <a:rPr lang="ru-RU" sz="3600" b="1" dirty="0"/>
              <a:t> держав</a:t>
            </a:r>
          </a:p>
          <a:p>
            <a:endParaRPr lang="uk-UA" dirty="0" smtClean="0"/>
          </a:p>
          <a:p>
            <a:endParaRPr lang="uk-UA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Національна держава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88061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dirty="0"/>
              <a:t>Е. </a:t>
            </a:r>
            <a:r>
              <a:rPr lang="uk-UA" b="1" dirty="0" err="1"/>
              <a:t>Гелнер</a:t>
            </a:r>
            <a:r>
              <a:rPr lang="uk-UA" b="1" dirty="0"/>
              <a:t> – націоналізм – це політичний принцип, за яким етнічна і політична одиниця повинні збігатися. </a:t>
            </a:r>
            <a:endParaRPr lang="ru-RU" b="1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122" name="Picture 2" descr="C:\Users\User\Desktop\Без названия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3140074"/>
            <a:ext cx="2998143" cy="3169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51614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uk-UA" sz="2800" b="1" dirty="0" smtClean="0"/>
              <a:t>1. це держава з абсолютною більшістю етнічно однорідного за складом населення, але їх у світі всього 10%</a:t>
            </a:r>
          </a:p>
          <a:p>
            <a:r>
              <a:rPr lang="uk-UA" sz="2800" b="1" dirty="0" smtClean="0"/>
              <a:t>2. національна держава носить назву одного етносу, який є </a:t>
            </a:r>
            <a:r>
              <a:rPr lang="uk-UA" sz="2800" b="1" dirty="0" err="1" smtClean="0"/>
              <a:t>державоутворюючим</a:t>
            </a:r>
            <a:r>
              <a:rPr lang="uk-UA" sz="2800" b="1" dirty="0" smtClean="0"/>
              <a:t> і виступає як титульна нація (титульна нація, як правило, </a:t>
            </a:r>
            <a:r>
              <a:rPr lang="uk-UA" sz="2800" b="1" dirty="0" smtClean="0"/>
              <a:t>найбільша</a:t>
            </a:r>
            <a:r>
              <a:rPr lang="uk-UA" sz="2800" b="1" dirty="0" smtClean="0"/>
              <a:t>, державна мова – </a:t>
            </a:r>
            <a:r>
              <a:rPr lang="uk-UA" sz="2800" b="1" dirty="0" err="1" smtClean="0"/>
              <a:t>мова</a:t>
            </a:r>
            <a:r>
              <a:rPr lang="uk-UA" sz="2800" b="1" dirty="0" smtClean="0"/>
              <a:t> титульної нації, назва держави – </a:t>
            </a:r>
            <a:r>
              <a:rPr lang="uk-UA" sz="2800" b="1" dirty="0" smtClean="0"/>
              <a:t>етнонім групи)</a:t>
            </a:r>
            <a:endParaRPr lang="ru-RU" sz="2800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Три значення «національна держава»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90302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вердый переплет">
  <a:themeElements>
    <a:clrScheme name="Твердый переплет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Твердый переплет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83</TotalTime>
  <Words>564</Words>
  <Application>Microsoft Office PowerPoint</Application>
  <PresentationFormat>Экран (4:3)</PresentationFormat>
  <Paragraphs>75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Твердый переплет</vt:lpstr>
      <vt:lpstr>Національна держава і національна автономія</vt:lpstr>
      <vt:lpstr>План</vt:lpstr>
      <vt:lpstr>Держави за етнічним складом</vt:lpstr>
      <vt:lpstr>Дж. Ротшильд</vt:lpstr>
      <vt:lpstr>Презентация PowerPoint</vt:lpstr>
      <vt:lpstr>Багатонаціональна держава</vt:lpstr>
      <vt:lpstr>Національна держава</vt:lpstr>
      <vt:lpstr>Презентация PowerPoint</vt:lpstr>
      <vt:lpstr>Три значення «національна держава»</vt:lpstr>
      <vt:lpstr>Презентация PowerPoint</vt:lpstr>
      <vt:lpstr>Презентация PowerPoint</vt:lpstr>
      <vt:lpstr>Презентация PowerPoint</vt:lpstr>
      <vt:lpstr>Презентация PowerPoint</vt:lpstr>
      <vt:lpstr>Декларація про принципи міжнародного права (1970 р.)</vt:lpstr>
      <vt:lpstr>Шляхи формування національних держав</vt:lpstr>
      <vt:lpstr>Презентация PowerPoint</vt:lpstr>
      <vt:lpstr>Ознаки національних держав</vt:lpstr>
      <vt:lpstr>Національна автономія</vt:lpstr>
      <vt:lpstr>Територіальна автономія</vt:lpstr>
      <vt:lpstr>Культурно-національна автономія</vt:lpstr>
      <vt:lpstr>Презентация PowerPoint</vt:lpstr>
      <vt:lpstr>Види національно-культурної автономії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Нацоінальна держава і національна автономія</dc:title>
  <dc:creator>User</dc:creator>
  <cp:lastModifiedBy>User</cp:lastModifiedBy>
  <cp:revision>11</cp:revision>
  <dcterms:created xsi:type="dcterms:W3CDTF">2020-11-11T22:01:52Z</dcterms:created>
  <dcterms:modified xsi:type="dcterms:W3CDTF">2020-11-12T05:29:36Z</dcterms:modified>
</cp:coreProperties>
</file>