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3" r:id="rId3"/>
    <p:sldId id="287" r:id="rId4"/>
    <p:sldId id="286" r:id="rId5"/>
    <p:sldId id="288" r:id="rId6"/>
    <p:sldId id="289" r:id="rId7"/>
    <p:sldId id="290" r:id="rId8"/>
    <p:sldId id="296" r:id="rId9"/>
    <p:sldId id="298" r:id="rId10"/>
    <p:sldId id="300" r:id="rId11"/>
    <p:sldId id="302" r:id="rId12"/>
    <p:sldId id="291" r:id="rId13"/>
    <p:sldId id="293" r:id="rId14"/>
    <p:sldId id="294" r:id="rId15"/>
    <p:sldId id="292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1042" y="-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BBC1E3-8018-4A88-BCE8-DD5980B45C79}" type="doc">
      <dgm:prSet loTypeId="urn:microsoft.com/office/officeart/2005/8/layout/default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16BC21C1-5EFE-4C84-843F-58152BFF09F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2019 </a:t>
          </a:r>
          <a:r>
            <a:rPr lang="ru-RU" dirty="0" err="1" smtClean="0">
              <a:solidFill>
                <a:schemeClr val="tx1"/>
              </a:solidFill>
            </a:rPr>
            <a:t>рік</a:t>
          </a:r>
          <a:endParaRPr lang="ru-RU" dirty="0">
            <a:solidFill>
              <a:schemeClr val="tx1"/>
            </a:solidFill>
          </a:endParaRPr>
        </a:p>
      </dgm:t>
    </dgm:pt>
    <dgm:pt modelId="{00CF7EB4-9462-4EDC-988E-3D0E59101B03}" type="parTrans" cxnId="{F36706E0-00E5-4E15-AE0A-60768AA6F883}">
      <dgm:prSet/>
      <dgm:spPr/>
      <dgm:t>
        <a:bodyPr/>
        <a:lstStyle/>
        <a:p>
          <a:endParaRPr lang="ru-RU"/>
        </a:p>
      </dgm:t>
    </dgm:pt>
    <dgm:pt modelId="{C85DE9A1-A325-4F2A-BB7A-AB8108417C29}" type="sibTrans" cxnId="{F36706E0-00E5-4E15-AE0A-60768AA6F883}">
      <dgm:prSet/>
      <dgm:spPr/>
      <dgm:t>
        <a:bodyPr/>
        <a:lstStyle/>
        <a:p>
          <a:endParaRPr lang="ru-RU"/>
        </a:p>
      </dgm:t>
    </dgm:pt>
    <dgm:pt modelId="{924C29DE-110F-4798-AFB4-D6D49A237956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ПОНАД 102 МЛН ОСІБ ПЕРЕТНУЛИ КОРДОН</a:t>
          </a:r>
          <a:endParaRPr lang="ru-RU" sz="2400" dirty="0">
            <a:solidFill>
              <a:schemeClr val="tx1"/>
            </a:solidFill>
          </a:endParaRPr>
        </a:p>
      </dgm:t>
    </dgm:pt>
    <dgm:pt modelId="{13E481EB-D821-4A6C-A504-6D79F536A347}" type="parTrans" cxnId="{82F91798-6967-4292-AC2C-5C9656676FC1}">
      <dgm:prSet/>
      <dgm:spPr/>
      <dgm:t>
        <a:bodyPr/>
        <a:lstStyle/>
        <a:p>
          <a:endParaRPr lang="ru-RU"/>
        </a:p>
      </dgm:t>
    </dgm:pt>
    <dgm:pt modelId="{78F7A871-61C1-43EB-9360-E013F7D3DEA4}" type="sibTrans" cxnId="{82F91798-6967-4292-AC2C-5C9656676FC1}">
      <dgm:prSet/>
      <dgm:spPr/>
      <dgm:t>
        <a:bodyPr/>
        <a:lstStyle/>
        <a:p>
          <a:endParaRPr lang="ru-RU"/>
        </a:p>
      </dgm:t>
    </dgm:pt>
    <dgm:pt modelId="{6A0AE60C-60E9-46E2-AF62-50F2EF94024F}">
      <dgm:prSet phldrT="[Текст]" custT="1"/>
      <dgm:spPr/>
      <dgm:t>
        <a:bodyPr/>
        <a:lstStyle/>
        <a:p>
          <a:r>
            <a:rPr lang="ru-RU" sz="3200" dirty="0" smtClean="0"/>
            <a:t>СЕРЕДНЯ ТРИВАЛІСТЬ ПРОЇЗДУ</a:t>
          </a:r>
          <a:endParaRPr lang="ru-RU" sz="3200" dirty="0"/>
        </a:p>
      </dgm:t>
    </dgm:pt>
    <dgm:pt modelId="{681553B6-07D9-414E-A174-0652FF0AE285}" type="parTrans" cxnId="{BA3D3F5F-7EE1-4B00-ACD3-5455CAAC7752}">
      <dgm:prSet/>
      <dgm:spPr/>
      <dgm:t>
        <a:bodyPr/>
        <a:lstStyle/>
        <a:p>
          <a:endParaRPr lang="ru-RU"/>
        </a:p>
      </dgm:t>
    </dgm:pt>
    <dgm:pt modelId="{533260BE-5C9B-4E73-AD67-A01D93879CAC}" type="sibTrans" cxnId="{BA3D3F5F-7EE1-4B00-ACD3-5455CAAC7752}">
      <dgm:prSet/>
      <dgm:spPr/>
      <dgm:t>
        <a:bodyPr/>
        <a:lstStyle/>
        <a:p>
          <a:endParaRPr lang="ru-RU"/>
        </a:p>
      </dgm:t>
    </dgm:pt>
    <dgm:pt modelId="{1E72921E-A36C-46BF-8098-277D0B6477A1}">
      <dgm:prSet phldrT="[Текст]" custT="1"/>
      <dgm:spPr/>
      <dgm:t>
        <a:bodyPr/>
        <a:lstStyle/>
        <a:p>
          <a:r>
            <a:rPr lang="uk-UA" sz="2400" noProof="0" dirty="0" smtClean="0"/>
            <a:t>ВІД 0,3 ДО 5 ГОДИН</a:t>
          </a:r>
          <a:endParaRPr lang="uk-UA" sz="2400" noProof="0" dirty="0"/>
        </a:p>
      </dgm:t>
    </dgm:pt>
    <dgm:pt modelId="{E6E3E1AD-B231-450A-B637-B7897B41B111}" type="parTrans" cxnId="{9DA27142-2D70-4DA3-8A8C-86AF72074BCD}">
      <dgm:prSet/>
      <dgm:spPr/>
      <dgm:t>
        <a:bodyPr/>
        <a:lstStyle/>
        <a:p>
          <a:endParaRPr lang="ru-RU"/>
        </a:p>
      </dgm:t>
    </dgm:pt>
    <dgm:pt modelId="{BA2AF4A4-A005-4F35-BE86-36A5347F8554}" type="sibTrans" cxnId="{9DA27142-2D70-4DA3-8A8C-86AF72074BCD}">
      <dgm:prSet/>
      <dgm:spPr/>
      <dgm:t>
        <a:bodyPr/>
        <a:lstStyle/>
        <a:p>
          <a:endParaRPr lang="ru-RU"/>
        </a:p>
      </dgm:t>
    </dgm:pt>
    <dgm:pt modelId="{99C4F67D-21AB-454D-9C2E-75474BD28A0A}" type="pres">
      <dgm:prSet presAssocID="{D8BBC1E3-8018-4A88-BCE8-DD5980B45C7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612B89D-62D5-4FD9-8631-0BFB32218876}" type="pres">
      <dgm:prSet presAssocID="{16BC21C1-5EFE-4C84-843F-58152BFF09F4}" presName="node" presStyleLbl="node1" presStyleIdx="0" presStyleCnt="4" custLinFactNeighborX="-20086" custLinFactNeighborY="-22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58D95-F3CA-4F1C-9E87-0998463BDE9F}" type="pres">
      <dgm:prSet presAssocID="{C85DE9A1-A325-4F2A-BB7A-AB8108417C29}" presName="sibTrans" presStyleCnt="0"/>
      <dgm:spPr/>
    </dgm:pt>
    <dgm:pt modelId="{82DF1FE0-164A-46DB-A4B7-12CFC14ED836}" type="pres">
      <dgm:prSet presAssocID="{924C29DE-110F-4798-AFB4-D6D49A23795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AAD09-D9CF-4FF1-B43F-BD366E881EA3}" type="pres">
      <dgm:prSet presAssocID="{78F7A871-61C1-43EB-9360-E013F7D3DEA4}" presName="sibTrans" presStyleCnt="0"/>
      <dgm:spPr/>
    </dgm:pt>
    <dgm:pt modelId="{A46C273A-0CFA-406E-9367-D5CB4762B987}" type="pres">
      <dgm:prSet presAssocID="{6A0AE60C-60E9-46E2-AF62-50F2EF9402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DDC31-5C27-4F76-BA05-CA9CAF16DE64}" type="pres">
      <dgm:prSet presAssocID="{533260BE-5C9B-4E73-AD67-A01D93879CAC}" presName="sibTrans" presStyleCnt="0"/>
      <dgm:spPr/>
    </dgm:pt>
    <dgm:pt modelId="{715535D6-2210-4525-BAE0-04B16EF051DB}" type="pres">
      <dgm:prSet presAssocID="{1E72921E-A36C-46BF-8098-277D0B6477A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A5471A-8ADA-483A-83C8-249493D1CDEF}" type="presOf" srcId="{D8BBC1E3-8018-4A88-BCE8-DD5980B45C79}" destId="{99C4F67D-21AB-454D-9C2E-75474BD28A0A}" srcOrd="0" destOrd="0" presId="urn:microsoft.com/office/officeart/2005/8/layout/default#1"/>
    <dgm:cxn modelId="{52A24C50-2B11-407E-93AD-02954604308C}" type="presOf" srcId="{16BC21C1-5EFE-4C84-843F-58152BFF09F4}" destId="{D612B89D-62D5-4FD9-8631-0BFB32218876}" srcOrd="0" destOrd="0" presId="urn:microsoft.com/office/officeart/2005/8/layout/default#1"/>
    <dgm:cxn modelId="{F36706E0-00E5-4E15-AE0A-60768AA6F883}" srcId="{D8BBC1E3-8018-4A88-BCE8-DD5980B45C79}" destId="{16BC21C1-5EFE-4C84-843F-58152BFF09F4}" srcOrd="0" destOrd="0" parTransId="{00CF7EB4-9462-4EDC-988E-3D0E59101B03}" sibTransId="{C85DE9A1-A325-4F2A-BB7A-AB8108417C29}"/>
    <dgm:cxn modelId="{9DA27142-2D70-4DA3-8A8C-86AF72074BCD}" srcId="{D8BBC1E3-8018-4A88-BCE8-DD5980B45C79}" destId="{1E72921E-A36C-46BF-8098-277D0B6477A1}" srcOrd="3" destOrd="0" parTransId="{E6E3E1AD-B231-450A-B637-B7897B41B111}" sibTransId="{BA2AF4A4-A005-4F35-BE86-36A5347F8554}"/>
    <dgm:cxn modelId="{0DEA8F9F-9A04-405F-AC3C-D7A87575B31A}" type="presOf" srcId="{6A0AE60C-60E9-46E2-AF62-50F2EF94024F}" destId="{A46C273A-0CFA-406E-9367-D5CB4762B987}" srcOrd="0" destOrd="0" presId="urn:microsoft.com/office/officeart/2005/8/layout/default#1"/>
    <dgm:cxn modelId="{82C95644-321E-4E91-8DB5-8B788AE33801}" type="presOf" srcId="{1E72921E-A36C-46BF-8098-277D0B6477A1}" destId="{715535D6-2210-4525-BAE0-04B16EF051DB}" srcOrd="0" destOrd="0" presId="urn:microsoft.com/office/officeart/2005/8/layout/default#1"/>
    <dgm:cxn modelId="{BA3D3F5F-7EE1-4B00-ACD3-5455CAAC7752}" srcId="{D8BBC1E3-8018-4A88-BCE8-DD5980B45C79}" destId="{6A0AE60C-60E9-46E2-AF62-50F2EF94024F}" srcOrd="2" destOrd="0" parTransId="{681553B6-07D9-414E-A174-0652FF0AE285}" sibTransId="{533260BE-5C9B-4E73-AD67-A01D93879CAC}"/>
    <dgm:cxn modelId="{82F91798-6967-4292-AC2C-5C9656676FC1}" srcId="{D8BBC1E3-8018-4A88-BCE8-DD5980B45C79}" destId="{924C29DE-110F-4798-AFB4-D6D49A237956}" srcOrd="1" destOrd="0" parTransId="{13E481EB-D821-4A6C-A504-6D79F536A347}" sibTransId="{78F7A871-61C1-43EB-9360-E013F7D3DEA4}"/>
    <dgm:cxn modelId="{FAB0232D-1440-44D8-BA72-8B655FBBCEC1}" type="presOf" srcId="{924C29DE-110F-4798-AFB4-D6D49A237956}" destId="{82DF1FE0-164A-46DB-A4B7-12CFC14ED836}" srcOrd="0" destOrd="0" presId="urn:microsoft.com/office/officeart/2005/8/layout/default#1"/>
    <dgm:cxn modelId="{6FFCB9CD-2E31-4964-90D3-973DB2D8B54B}" type="presParOf" srcId="{99C4F67D-21AB-454D-9C2E-75474BD28A0A}" destId="{D612B89D-62D5-4FD9-8631-0BFB32218876}" srcOrd="0" destOrd="0" presId="urn:microsoft.com/office/officeart/2005/8/layout/default#1"/>
    <dgm:cxn modelId="{DF055E64-2AB0-41DE-B3C4-31CFCA250E66}" type="presParOf" srcId="{99C4F67D-21AB-454D-9C2E-75474BD28A0A}" destId="{26758D95-F3CA-4F1C-9E87-0998463BDE9F}" srcOrd="1" destOrd="0" presId="urn:microsoft.com/office/officeart/2005/8/layout/default#1"/>
    <dgm:cxn modelId="{FFD925BD-07ED-457D-BE74-96BA56DBCC7D}" type="presParOf" srcId="{99C4F67D-21AB-454D-9C2E-75474BD28A0A}" destId="{82DF1FE0-164A-46DB-A4B7-12CFC14ED836}" srcOrd="2" destOrd="0" presId="urn:microsoft.com/office/officeart/2005/8/layout/default#1"/>
    <dgm:cxn modelId="{4AFBE94F-4F3F-45C4-BED3-226C72C2E860}" type="presParOf" srcId="{99C4F67D-21AB-454D-9C2E-75474BD28A0A}" destId="{DD6AAD09-D9CF-4FF1-B43F-BD366E881EA3}" srcOrd="3" destOrd="0" presId="urn:microsoft.com/office/officeart/2005/8/layout/default#1"/>
    <dgm:cxn modelId="{688CA9D8-E88E-4DED-A1DC-38B81906F1D7}" type="presParOf" srcId="{99C4F67D-21AB-454D-9C2E-75474BD28A0A}" destId="{A46C273A-0CFA-406E-9367-D5CB4762B987}" srcOrd="4" destOrd="0" presId="urn:microsoft.com/office/officeart/2005/8/layout/default#1"/>
    <dgm:cxn modelId="{AC3AEB9E-911A-4E3B-A370-ABC17F90E142}" type="presParOf" srcId="{99C4F67D-21AB-454D-9C2E-75474BD28A0A}" destId="{23DDDC31-5C27-4F76-BA05-CA9CAF16DE64}" srcOrd="5" destOrd="0" presId="urn:microsoft.com/office/officeart/2005/8/layout/default#1"/>
    <dgm:cxn modelId="{40016F92-A303-4566-ACB2-3F43C216996F}" type="presParOf" srcId="{99C4F67D-21AB-454D-9C2E-75474BD28A0A}" destId="{715535D6-2210-4525-BAE0-04B16EF051D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970023-686F-4FA0-83E8-C1F0A15F7E53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5FB32C0-7922-49F7-AB30-36B856E2341A}" type="pres">
      <dgm:prSet presAssocID="{8B970023-686F-4FA0-83E8-C1F0A15F7E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C1DB36F5-FE55-4F6C-9864-3273017D3554}" type="presOf" srcId="{8B970023-686F-4FA0-83E8-C1F0A15F7E53}" destId="{15FB32C0-7922-49F7-AB30-36B856E234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2B89D-62D5-4FD9-8631-0BFB32218876}">
      <dsp:nvSpPr>
        <dsp:cNvPr id="0" name=""/>
        <dsp:cNvSpPr/>
      </dsp:nvSpPr>
      <dsp:spPr>
        <a:xfrm>
          <a:off x="0" y="0"/>
          <a:ext cx="2749561" cy="164973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>
              <a:solidFill>
                <a:schemeClr val="tx1"/>
              </a:solidFill>
            </a:rPr>
            <a:t>2019 </a:t>
          </a:r>
          <a:r>
            <a:rPr lang="ru-RU" sz="5300" kern="1200" dirty="0" err="1" smtClean="0">
              <a:solidFill>
                <a:schemeClr val="tx1"/>
              </a:solidFill>
            </a:rPr>
            <a:t>рік</a:t>
          </a:r>
          <a:endParaRPr lang="ru-RU" sz="5300" kern="1200" dirty="0">
            <a:solidFill>
              <a:schemeClr val="tx1"/>
            </a:solidFill>
          </a:endParaRPr>
        </a:p>
      </dsp:txBody>
      <dsp:txXfrm>
        <a:off x="0" y="0"/>
        <a:ext cx="2749561" cy="1649736"/>
      </dsp:txXfrm>
    </dsp:sp>
    <dsp:sp modelId="{82DF1FE0-164A-46DB-A4B7-12CFC14ED836}">
      <dsp:nvSpPr>
        <dsp:cNvPr id="0" name=""/>
        <dsp:cNvSpPr/>
      </dsp:nvSpPr>
      <dsp:spPr>
        <a:xfrm>
          <a:off x="3025222" y="4774"/>
          <a:ext cx="2749561" cy="1649736"/>
        </a:xfrm>
        <a:prstGeom prst="rect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ПОНАД 102 МЛН ОСІБ ПЕРЕТНУЛИ КОРДОН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025222" y="4774"/>
        <a:ext cx="2749561" cy="1649736"/>
      </dsp:txXfrm>
    </dsp:sp>
    <dsp:sp modelId="{A46C273A-0CFA-406E-9367-D5CB4762B987}">
      <dsp:nvSpPr>
        <dsp:cNvPr id="0" name=""/>
        <dsp:cNvSpPr/>
      </dsp:nvSpPr>
      <dsp:spPr>
        <a:xfrm>
          <a:off x="705" y="1929467"/>
          <a:ext cx="2749561" cy="1649736"/>
        </a:xfrm>
        <a:prstGeom prst="rect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СЕРЕДНЯ ТРИВАЛІСТЬ ПРОЇЗДУ</a:t>
          </a:r>
          <a:endParaRPr lang="ru-RU" sz="3200" kern="1200" dirty="0"/>
        </a:p>
      </dsp:txBody>
      <dsp:txXfrm>
        <a:off x="705" y="1929467"/>
        <a:ext cx="2749561" cy="1649736"/>
      </dsp:txXfrm>
    </dsp:sp>
    <dsp:sp modelId="{715535D6-2210-4525-BAE0-04B16EF051DB}">
      <dsp:nvSpPr>
        <dsp:cNvPr id="0" name=""/>
        <dsp:cNvSpPr/>
      </dsp:nvSpPr>
      <dsp:spPr>
        <a:xfrm>
          <a:off x="3025222" y="1929467"/>
          <a:ext cx="2749561" cy="1649736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noProof="0" dirty="0" smtClean="0"/>
            <a:t>ВІД 0,3 ДО 5 ГОДИН</a:t>
          </a:r>
          <a:endParaRPr lang="uk-UA" sz="2400" kern="1200" noProof="0" dirty="0"/>
        </a:p>
      </dsp:txBody>
      <dsp:txXfrm>
        <a:off x="3025222" y="1929467"/>
        <a:ext cx="2749561" cy="16497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16649-264D-48E2-94B9-4227D5379AA2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47B69-794D-47F0-9FA5-A88A390F96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7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279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112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307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240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920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418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60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04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406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363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739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183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396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40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88BF7-0795-4802-B801-33D6FAE189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27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11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97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67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103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1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13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149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931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5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26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5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2437B-B9CD-450B-BA8E-899F523642C1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CE15-3BFC-4630-8986-713ABAF96F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26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em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microsoft.com/office/2007/relationships/diagramDrawing" Target="../diagrams/drawin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emf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microsoft.com/office/2007/relationships/diagramDrawing" Target="../diagrams/drawing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em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microsoft.com/office/2007/relationships/diagramDrawing" Target="../diagrams/drawin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.emf"/><Relationship Id="rId9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emf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emf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microsoft.com/office/2007/relationships/diagramDrawing" Target="../diagrams/drawin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e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em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microsoft.com/office/2007/relationships/diagramDrawing" Target="../diagrams/drawin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279"/>
            <a:ext cx="12192000" cy="5257800"/>
          </a:xfrm>
          <a:prstGeom prst="rect">
            <a:avLst/>
          </a:prstGeom>
          <a:solidFill>
            <a:srgbClr val="003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2891" y="1881678"/>
            <a:ext cx="98521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400" b="1" cap="all" dirty="0">
                <a:solidFill>
                  <a:prstClr val="white"/>
                </a:solidFill>
              </a:rPr>
              <a:t>Партнерство </a:t>
            </a:r>
            <a:r>
              <a:rPr lang="ru-RU" sz="5400" b="1" cap="all" dirty="0" err="1">
                <a:solidFill>
                  <a:prstClr val="white"/>
                </a:solidFill>
              </a:rPr>
              <a:t>України</a:t>
            </a:r>
            <a:r>
              <a:rPr lang="ru-RU" sz="5400" b="1" cap="all" dirty="0">
                <a:solidFill>
                  <a:prstClr val="white"/>
                </a:solidFill>
              </a:rPr>
              <a:t> та ЄС у </a:t>
            </a:r>
            <a:r>
              <a:rPr lang="ru-RU" sz="5400" b="1" cap="all" dirty="0" err="1">
                <a:solidFill>
                  <a:prstClr val="white"/>
                </a:solidFill>
              </a:rPr>
              <a:t>вимірі</a:t>
            </a:r>
            <a:r>
              <a:rPr lang="ru-RU" sz="5400" b="1" cap="all" dirty="0">
                <a:solidFill>
                  <a:prstClr val="white"/>
                </a:solidFill>
              </a:rPr>
              <a:t> </a:t>
            </a:r>
            <a:r>
              <a:rPr lang="ru-RU" sz="5400" b="1" cap="all" dirty="0" err="1">
                <a:solidFill>
                  <a:prstClr val="white"/>
                </a:solidFill>
              </a:rPr>
              <a:t>управління</a:t>
            </a:r>
            <a:r>
              <a:rPr lang="ru-RU" sz="5400" b="1" cap="all" dirty="0">
                <a:solidFill>
                  <a:prstClr val="white"/>
                </a:solidFill>
              </a:rPr>
              <a:t> </a:t>
            </a:r>
            <a:r>
              <a:rPr lang="ru-RU" sz="5400" b="1" cap="all" dirty="0" err="1">
                <a:solidFill>
                  <a:prstClr val="white"/>
                </a:solidFill>
              </a:rPr>
              <a:t>міграцією</a:t>
            </a:r>
            <a:r>
              <a:rPr lang="ru-RU" sz="5400" b="1" cap="all" dirty="0">
                <a:solidFill>
                  <a:prstClr val="white"/>
                </a:solidFill>
              </a:rPr>
              <a:t> та кордонами</a:t>
            </a:r>
            <a:endParaRPr kumimoji="0" lang="uk-UA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5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57332" y="158834"/>
            <a:ext cx="10418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ЗМЕНШЕННЯ НЕЗАКОННОЇ МІГРАЦІЇ, ЗАБЕЗПЕЧЕННЯ ПРАВ БІЖЕНЦІВ ТА ШУКАЧІВ ПРИТУЛКУ, ПОПЕРЕДЖЕННЯ РИЗИКУ ПОЯВИ ОСІБ БЕЗ ГРОМАДЯНСТВА</a:t>
            </a:r>
            <a:endParaRPr lang="uk-UA" sz="3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116043" y="1330772"/>
            <a:ext cx="8993179" cy="15026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0" y="2311445"/>
            <a:ext cx="5501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Станом на 2019 </a:t>
            </a:r>
            <a:r>
              <a:rPr lang="ru-RU" sz="2400" dirty="0" err="1"/>
              <a:t>рік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проживали 2172 </a:t>
            </a:r>
            <a:r>
              <a:rPr lang="ru-RU" sz="2400" dirty="0" err="1"/>
              <a:t>біженця</a:t>
            </a:r>
            <a:r>
              <a:rPr lang="ru-RU" sz="2400" dirty="0"/>
              <a:t> та </a:t>
            </a:r>
            <a:r>
              <a:rPr lang="ru-RU" sz="2400" dirty="0" err="1"/>
              <a:t>понад</a:t>
            </a:r>
            <a:r>
              <a:rPr lang="ru-RU" sz="2400" dirty="0"/>
              <a:t> 700 людей,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потребують</a:t>
            </a:r>
            <a:r>
              <a:rPr lang="ru-RU" sz="2400" dirty="0" smtClean="0"/>
              <a:t> </a:t>
            </a:r>
            <a:r>
              <a:rPr lang="ru-RU" sz="2400" dirty="0" err="1"/>
              <a:t>додаткового</a:t>
            </a:r>
            <a:r>
              <a:rPr lang="ru-RU" sz="2400" dirty="0"/>
              <a:t> </a:t>
            </a:r>
            <a:r>
              <a:rPr lang="ru-RU" sz="2400" dirty="0" err="1" smtClean="0"/>
              <a:t>захисту</a:t>
            </a:r>
            <a:r>
              <a:rPr lang="ru-RU" sz="2400" dirty="0"/>
              <a:t>, 2537 людей </a:t>
            </a:r>
            <a:r>
              <a:rPr lang="ru-RU" sz="2400" dirty="0" err="1"/>
              <a:t>шукали</a:t>
            </a:r>
            <a:r>
              <a:rPr lang="ru-RU" sz="2400" dirty="0"/>
              <a:t> </a:t>
            </a:r>
            <a:r>
              <a:rPr lang="ru-RU" sz="2400" dirty="0" err="1"/>
              <a:t>притулок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endParaRPr lang="ru-RU" sz="24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у </a:t>
            </a:r>
            <a:r>
              <a:rPr lang="ru-RU" sz="2400" dirty="0"/>
              <a:t>2019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/>
              <a:t>затримано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12 </a:t>
            </a:r>
            <a:r>
              <a:rPr lang="ru-RU" sz="2400" dirty="0" err="1"/>
              <a:t>тисяч</a:t>
            </a:r>
            <a:r>
              <a:rPr lang="ru-RU" sz="2400" dirty="0"/>
              <a:t> </a:t>
            </a:r>
            <a:r>
              <a:rPr lang="ru-RU" sz="2400" dirty="0" err="1"/>
              <a:t>нелегальних</a:t>
            </a:r>
            <a:r>
              <a:rPr lang="ru-RU" sz="2400" dirty="0"/>
              <a:t> </a:t>
            </a:r>
            <a:r>
              <a:rPr lang="ru-RU" sz="2400" dirty="0" err="1"/>
              <a:t>мігрантів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850" y="1388226"/>
            <a:ext cx="47625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0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14882" y="440112"/>
            <a:ext cx="4405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ПДВЛ і Угода про Асоціацію</a:t>
            </a:r>
            <a:endParaRPr lang="uk-UA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077076" y="1029280"/>
            <a:ext cx="8993179" cy="15026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546" y="1601092"/>
            <a:ext cx="7002237" cy="373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8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3606" y="195944"/>
            <a:ext cx="7144788" cy="22216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840" y="2698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523606" y="2541624"/>
            <a:ext cx="71447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uk-UA" sz="2400" dirty="0"/>
              <a:t>покращення </a:t>
            </a:r>
            <a:r>
              <a:rPr lang="uk-UA" sz="2400" dirty="0" err="1" smtClean="0">
                <a:solidFill>
                  <a:schemeClr val="accent2"/>
                </a:solidFill>
              </a:rPr>
              <a:t>опе</a:t>
            </a:r>
            <a:r>
              <a:rPr lang="ru-RU" sz="2400" dirty="0" err="1" smtClean="0">
                <a:solidFill>
                  <a:schemeClr val="accent2"/>
                </a:solidFill>
              </a:rPr>
              <a:t>ративних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>
                <a:solidFill>
                  <a:schemeClr val="accent2"/>
                </a:solidFill>
              </a:rPr>
              <a:t>процедур та </a:t>
            </a:r>
            <a:r>
              <a:rPr lang="ru-RU" sz="2400" dirty="0" err="1">
                <a:solidFill>
                  <a:schemeClr val="accent2"/>
                </a:solidFill>
              </a:rPr>
              <a:t>інтегрованого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управління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інформацією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smtClean="0"/>
              <a:t>ДМС, ДПС, </a:t>
            </a:r>
            <a:r>
              <a:rPr lang="ru-RU" sz="2400" dirty="0" err="1" smtClean="0"/>
              <a:t>Національною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поліцією</a:t>
            </a:r>
            <a:r>
              <a:rPr lang="ru-RU" sz="2400" dirty="0"/>
              <a:t> </a:t>
            </a:r>
            <a:r>
              <a:rPr lang="uk-UA" sz="2400" dirty="0" smtClean="0"/>
              <a:t>та МЗС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uk-UA" sz="2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ru-RU" sz="2400" dirty="0" err="1"/>
              <a:t>аналіз</a:t>
            </a:r>
            <a:r>
              <a:rPr lang="ru-RU" sz="2400" dirty="0"/>
              <a:t> та </a:t>
            </a:r>
            <a:r>
              <a:rPr lang="ru-RU" sz="2400" dirty="0" err="1"/>
              <a:t>удосконалення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бізнес-процесів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міграційного</a:t>
            </a:r>
            <a:r>
              <a:rPr lang="ru-RU" sz="2400" dirty="0"/>
              <a:t> </a:t>
            </a:r>
            <a:r>
              <a:rPr lang="ru-RU" sz="2400" dirty="0" smtClean="0"/>
              <a:t>менеджменту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endParaRPr lang="ru-RU" sz="2400" dirty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>
                <a:solidFill>
                  <a:schemeClr val="accent2"/>
                </a:solidFill>
              </a:rPr>
              <a:t>ІТ-</a:t>
            </a:r>
            <a:r>
              <a:rPr lang="ru-RU" sz="2400" dirty="0" err="1">
                <a:solidFill>
                  <a:schemeClr val="accent2"/>
                </a:solidFill>
              </a:rPr>
              <a:t>складової</a:t>
            </a:r>
            <a:r>
              <a:rPr lang="ru-RU" sz="2400" dirty="0"/>
              <a:t> для </a:t>
            </a:r>
            <a:r>
              <a:rPr lang="ru-RU" sz="2400" dirty="0" err="1"/>
              <a:t>покращення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міграційними</a:t>
            </a:r>
            <a:r>
              <a:rPr lang="ru-RU" sz="2400" dirty="0"/>
              <a:t> </a:t>
            </a:r>
            <a:r>
              <a:rPr lang="ru-RU" sz="2400" dirty="0" err="1"/>
              <a:t>процесами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8616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21" b="42488"/>
          <a:stretch/>
        </p:blipFill>
        <p:spPr>
          <a:xfrm>
            <a:off x="2003720" y="62301"/>
            <a:ext cx="7664674" cy="30050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8045" y="143476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855907" y="6037154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840" y="2698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523606" y="3161211"/>
            <a:ext cx="7144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uk-UA" sz="2400" dirty="0"/>
              <a:t>а</a:t>
            </a:r>
            <a:r>
              <a:rPr lang="uk-UA" sz="2400" dirty="0" smtClean="0"/>
              <a:t>наліз </a:t>
            </a:r>
            <a:r>
              <a:rPr lang="uk-UA" sz="2400" dirty="0"/>
              <a:t>та реструктуризація </a:t>
            </a:r>
            <a:r>
              <a:rPr lang="uk-UA" sz="2400" dirty="0">
                <a:solidFill>
                  <a:schemeClr val="accent2"/>
                </a:solidFill>
              </a:rPr>
              <a:t>бізнес-процесів </a:t>
            </a:r>
            <a:r>
              <a:rPr lang="uk-UA" sz="2400" dirty="0" smtClean="0">
                <a:solidFill>
                  <a:schemeClr val="accent2"/>
                </a:solidFill>
              </a:rPr>
              <a:t>державних </a:t>
            </a:r>
            <a:r>
              <a:rPr lang="uk-UA" sz="2400" dirty="0">
                <a:solidFill>
                  <a:schemeClr val="accent2"/>
                </a:solidFill>
              </a:rPr>
              <a:t>агенцій</a:t>
            </a:r>
            <a:r>
              <a:rPr lang="uk-UA" sz="2400" dirty="0"/>
              <a:t>, що працюють на </a:t>
            </a:r>
            <a:r>
              <a:rPr lang="uk-UA" sz="2400" dirty="0" smtClean="0"/>
              <a:t>кордоні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uk-UA" sz="2400" dirty="0"/>
              <a:t>у</a:t>
            </a:r>
            <a:r>
              <a:rPr lang="uk-UA" sz="2400" dirty="0" smtClean="0"/>
              <a:t>досконалення </a:t>
            </a:r>
            <a:r>
              <a:rPr lang="uk-UA" sz="2400" dirty="0" smtClean="0">
                <a:solidFill>
                  <a:schemeClr val="accent2"/>
                </a:solidFill>
              </a:rPr>
              <a:t>процедур </a:t>
            </a:r>
            <a:r>
              <a:rPr lang="uk-UA" sz="2400" dirty="0">
                <a:solidFill>
                  <a:schemeClr val="accent2"/>
                </a:solidFill>
              </a:rPr>
              <a:t>прикордонного контролю</a:t>
            </a:r>
            <a:r>
              <a:rPr lang="uk-UA" sz="2400" dirty="0"/>
              <a:t> в окремих типах пунктів пропуску через кордон, </a:t>
            </a:r>
            <a:r>
              <a:rPr lang="uk-UA" sz="2400" dirty="0" smtClean="0"/>
              <a:t>впровадження концепції </a:t>
            </a:r>
            <a:r>
              <a:rPr lang="uk-UA" sz="2400" dirty="0"/>
              <a:t>модельних пунктів </a:t>
            </a:r>
            <a:r>
              <a:rPr lang="uk-UA" sz="2400" dirty="0" smtClean="0"/>
              <a:t>пропуску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uk-UA" sz="2400" dirty="0" smtClean="0"/>
              <a:t>модернізація </a:t>
            </a:r>
            <a:r>
              <a:rPr lang="uk-UA" sz="2400" dirty="0">
                <a:solidFill>
                  <a:schemeClr val="accent2"/>
                </a:solidFill>
              </a:rPr>
              <a:t>системи управління персоналом </a:t>
            </a:r>
            <a:r>
              <a:rPr lang="uk-UA" sz="2400" dirty="0" smtClean="0">
                <a:solidFill>
                  <a:schemeClr val="accent2"/>
                </a:solidFill>
              </a:rPr>
              <a:t>ДПС</a:t>
            </a:r>
            <a:endParaRPr lang="uk-UA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595" y="135937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98317" y="6063281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840" y="26980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359947" y="3067393"/>
            <a:ext cx="747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uk-UA" sz="2400" dirty="0"/>
              <a:t>у</a:t>
            </a:r>
            <a:r>
              <a:rPr lang="uk-UA" sz="2400" dirty="0" smtClean="0"/>
              <a:t>досконалення </a:t>
            </a:r>
            <a:r>
              <a:rPr lang="uk-UA" sz="2400" dirty="0" smtClean="0">
                <a:solidFill>
                  <a:schemeClr val="accent2"/>
                </a:solidFill>
              </a:rPr>
              <a:t>міжвідомчої координації</a:t>
            </a:r>
            <a:r>
              <a:rPr lang="uk-UA" sz="2400" dirty="0" smtClean="0"/>
              <a:t>, </a:t>
            </a:r>
            <a:r>
              <a:rPr lang="uk-UA" sz="2400" dirty="0" smtClean="0">
                <a:solidFill>
                  <a:schemeClr val="accent2"/>
                </a:solidFill>
              </a:rPr>
              <a:t>співробітництва </a:t>
            </a:r>
            <a:r>
              <a:rPr lang="uk-UA" sz="2400" dirty="0">
                <a:solidFill>
                  <a:schemeClr val="accent2"/>
                </a:solidFill>
              </a:rPr>
              <a:t>та </a:t>
            </a:r>
            <a:r>
              <a:rPr lang="uk-UA" sz="2400" dirty="0" smtClean="0">
                <a:solidFill>
                  <a:schemeClr val="accent2"/>
                </a:solidFill>
              </a:rPr>
              <a:t>обміну </a:t>
            </a:r>
            <a:r>
              <a:rPr lang="uk-UA" sz="2400" dirty="0">
                <a:solidFill>
                  <a:schemeClr val="accent2"/>
                </a:solidFill>
              </a:rPr>
              <a:t>інформацією </a:t>
            </a:r>
            <a:r>
              <a:rPr lang="uk-UA" sz="2400" dirty="0"/>
              <a:t>між відповідними суб’єктами </a:t>
            </a:r>
            <a:r>
              <a:rPr lang="uk-UA" sz="2400" dirty="0" smtClean="0"/>
              <a:t>ІУК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uk-UA" sz="2400" dirty="0"/>
              <a:t>п</a:t>
            </a:r>
            <a:r>
              <a:rPr lang="uk-UA" sz="2400" dirty="0" smtClean="0"/>
              <a:t>окращення </a:t>
            </a:r>
            <a:r>
              <a:rPr lang="uk-UA" sz="2400" dirty="0">
                <a:solidFill>
                  <a:schemeClr val="accent2"/>
                </a:solidFill>
              </a:rPr>
              <a:t>управління активами та бюджетом, </a:t>
            </a:r>
            <a:r>
              <a:rPr lang="uk-UA" sz="2400" dirty="0" smtClean="0">
                <a:solidFill>
                  <a:schemeClr val="accent2"/>
                </a:solidFill>
              </a:rPr>
              <a:t>системою </a:t>
            </a:r>
            <a:r>
              <a:rPr lang="uk-UA" sz="2400" dirty="0">
                <a:solidFill>
                  <a:schemeClr val="accent2"/>
                </a:solidFill>
              </a:rPr>
              <a:t>внутрішнього аудиту та управління </a:t>
            </a:r>
            <a:r>
              <a:rPr lang="uk-UA" sz="2400" dirty="0" smtClean="0">
                <a:solidFill>
                  <a:schemeClr val="accent2"/>
                </a:solidFill>
              </a:rPr>
              <a:t>якістю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uk-UA" sz="2400" dirty="0"/>
              <a:t>п</a:t>
            </a:r>
            <a:r>
              <a:rPr lang="uk-UA" sz="2400" dirty="0" smtClean="0"/>
              <a:t>оглиблення </a:t>
            </a:r>
            <a:r>
              <a:rPr lang="uk-UA" sz="2400" dirty="0" smtClean="0">
                <a:solidFill>
                  <a:schemeClr val="accent2"/>
                </a:solidFill>
              </a:rPr>
              <a:t>транскордонної співпраці </a:t>
            </a:r>
            <a:r>
              <a:rPr lang="uk-UA" sz="2400" dirty="0"/>
              <a:t>та </a:t>
            </a:r>
            <a:r>
              <a:rPr lang="uk-UA" sz="2400" dirty="0" smtClean="0"/>
              <a:t>обміну </a:t>
            </a:r>
            <a:r>
              <a:rPr lang="uk-UA" sz="2400" dirty="0"/>
              <a:t>інформацією з сусідніми країнами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421" b="42488"/>
          <a:stretch/>
        </p:blipFill>
        <p:spPr>
          <a:xfrm>
            <a:off x="2003720" y="62301"/>
            <a:ext cx="7664674" cy="30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82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640" y="251213"/>
            <a:ext cx="4124597" cy="5499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6989" y="1058785"/>
            <a:ext cx="5814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uk-UA" sz="2400" dirty="0"/>
              <a:t> </a:t>
            </a:r>
            <a:r>
              <a:rPr lang="uk-UA" sz="2400" dirty="0" smtClean="0"/>
              <a:t>контроль </a:t>
            </a:r>
            <a:r>
              <a:rPr lang="uk-UA" sz="2400" dirty="0"/>
              <a:t>у пунктах пропуску </a:t>
            </a:r>
            <a:r>
              <a:rPr lang="uk-UA" sz="2400" dirty="0" smtClean="0">
                <a:solidFill>
                  <a:schemeClr val="accent2"/>
                </a:solidFill>
              </a:rPr>
              <a:t>виключно </a:t>
            </a:r>
            <a:r>
              <a:rPr lang="uk-UA" sz="2400" dirty="0">
                <a:solidFill>
                  <a:schemeClr val="accent2"/>
                </a:solidFill>
              </a:rPr>
              <a:t>на українському боці </a:t>
            </a:r>
            <a:r>
              <a:rPr lang="uk-UA" sz="2400" dirty="0" smtClean="0">
                <a:solidFill>
                  <a:schemeClr val="accent2"/>
                </a:solidFill>
              </a:rPr>
              <a:t>кордону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uk-UA" sz="2400" dirty="0"/>
              <a:t>п</a:t>
            </a:r>
            <a:r>
              <a:rPr lang="uk-UA" sz="2400" dirty="0" smtClean="0"/>
              <a:t>рикордонні </a:t>
            </a:r>
            <a:r>
              <a:rPr lang="uk-UA" sz="2400" dirty="0"/>
              <a:t>та митні органи України та Молдови </a:t>
            </a:r>
            <a:r>
              <a:rPr lang="uk-UA" sz="2400" dirty="0">
                <a:solidFill>
                  <a:schemeClr val="accent2"/>
                </a:solidFill>
              </a:rPr>
              <a:t>спільно працюватимуть </a:t>
            </a:r>
            <a:r>
              <a:rPr lang="uk-UA" sz="2400" dirty="0"/>
              <a:t>у </a:t>
            </a:r>
            <a:r>
              <a:rPr lang="uk-UA" sz="2400" dirty="0" smtClean="0"/>
              <a:t>реконструйованих та сучасно оснащених пунктах </a:t>
            </a:r>
            <a:r>
              <a:rPr lang="uk-UA" sz="2400" dirty="0"/>
              <a:t>пропуску </a:t>
            </a:r>
            <a:r>
              <a:rPr lang="uk-UA" sz="2400" dirty="0">
                <a:solidFill>
                  <a:schemeClr val="accent2"/>
                </a:solidFill>
              </a:rPr>
              <a:t>«</a:t>
            </a:r>
            <a:r>
              <a:rPr lang="uk-UA" sz="2400" dirty="0" err="1">
                <a:solidFill>
                  <a:schemeClr val="accent2"/>
                </a:solidFill>
              </a:rPr>
              <a:t>Кучурган</a:t>
            </a:r>
            <a:r>
              <a:rPr lang="uk-UA" sz="2400" dirty="0">
                <a:solidFill>
                  <a:schemeClr val="accent2"/>
                </a:solidFill>
              </a:rPr>
              <a:t>» </a:t>
            </a:r>
            <a:r>
              <a:rPr lang="uk-UA" sz="2400" dirty="0"/>
              <a:t>та</a:t>
            </a:r>
            <a:r>
              <a:rPr lang="uk-UA" sz="2400" dirty="0">
                <a:solidFill>
                  <a:schemeClr val="accent2"/>
                </a:solidFill>
              </a:rPr>
              <a:t> «Рені</a:t>
            </a:r>
            <a:r>
              <a:rPr lang="uk-UA" sz="2400" dirty="0" smtClean="0">
                <a:solidFill>
                  <a:schemeClr val="accent2"/>
                </a:solidFill>
              </a:rPr>
              <a:t>»</a:t>
            </a: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uk-UA" sz="2400" dirty="0"/>
              <a:t>з</a:t>
            </a:r>
            <a:r>
              <a:rPr lang="uk-UA" sz="2400" dirty="0" smtClean="0"/>
              <a:t>меншення черг </a:t>
            </a:r>
            <a:r>
              <a:rPr lang="uk-UA" sz="2400" dirty="0"/>
              <a:t>на </a:t>
            </a:r>
            <a:r>
              <a:rPr lang="uk-UA" sz="2400" dirty="0" smtClean="0"/>
              <a:t>кордоні для </a:t>
            </a:r>
            <a:r>
              <a:rPr lang="uk-UA" sz="2400" dirty="0"/>
              <a:t>п</a:t>
            </a:r>
            <a:r>
              <a:rPr lang="uk-UA" sz="2400" dirty="0" smtClean="0"/>
              <a:t>онад </a:t>
            </a:r>
            <a:r>
              <a:rPr lang="uk-UA" sz="2400" dirty="0">
                <a:solidFill>
                  <a:schemeClr val="accent2"/>
                </a:solidFill>
              </a:rPr>
              <a:t>3 млн людей на </a:t>
            </a:r>
            <a:r>
              <a:rPr lang="uk-UA" sz="2400" dirty="0" smtClean="0">
                <a:solidFill>
                  <a:schemeClr val="accent2"/>
                </a:solidFill>
              </a:rPr>
              <a:t>рік</a:t>
            </a:r>
            <a:r>
              <a:rPr lang="uk-UA" sz="2400" dirty="0" smtClean="0"/>
              <a:t>, підвищення </a:t>
            </a:r>
            <a:r>
              <a:rPr lang="uk-UA" sz="2400" dirty="0"/>
              <a:t>пропускної здатності пунктів пропуску.</a:t>
            </a:r>
          </a:p>
        </p:txBody>
      </p:sp>
    </p:spTree>
    <p:extLst>
      <p:ext uri="{BB962C8B-B14F-4D97-AF65-F5344CB8AC3E}">
        <p14:creationId xmlns:p14="http://schemas.microsoft.com/office/powerpoint/2010/main" xmlns="" val="1427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279"/>
            <a:ext cx="12192000" cy="5257800"/>
          </a:xfrm>
          <a:prstGeom prst="rect">
            <a:avLst/>
          </a:prstGeom>
          <a:solidFill>
            <a:srgbClr val="003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5850" y="827487"/>
            <a:ext cx="9852141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5400" b="1" cap="all" dirty="0" err="1" smtClean="0">
                <a:solidFill>
                  <a:prstClr val="white"/>
                </a:solidFill>
              </a:rPr>
              <a:t>Інформаційна</a:t>
            </a:r>
            <a:r>
              <a:rPr lang="ru-RU" sz="5400" b="1" cap="all" dirty="0" smtClean="0">
                <a:solidFill>
                  <a:prstClr val="white"/>
                </a:solidFill>
              </a:rPr>
              <a:t> </a:t>
            </a:r>
            <a:r>
              <a:rPr lang="ru-RU" sz="5400" b="1" cap="all" dirty="0" err="1" smtClean="0">
                <a:solidFill>
                  <a:prstClr val="white"/>
                </a:solidFill>
              </a:rPr>
              <a:t>підтримка</a:t>
            </a:r>
            <a:r>
              <a:rPr lang="ru-RU" sz="5400" b="1" cap="all" dirty="0" smtClean="0">
                <a:solidFill>
                  <a:prstClr val="white"/>
                </a:solidFill>
              </a:rPr>
              <a:t> мереж ЄС в </a:t>
            </a:r>
            <a:r>
              <a:rPr lang="ru-RU" sz="5400" b="1" cap="all" dirty="0" err="1" smtClean="0">
                <a:solidFill>
                  <a:prstClr val="white"/>
                </a:solidFill>
              </a:rPr>
              <a:t>Україні</a:t>
            </a:r>
            <a:endParaRPr lang="ru-RU" sz="5400" b="1" cap="all" dirty="0" smtClean="0">
              <a:solidFill>
                <a:prstClr val="white"/>
              </a:solidFill>
            </a:endParaRPr>
          </a:p>
          <a:p>
            <a:pPr lvl="0" algn="ctr">
              <a:defRPr/>
            </a:pPr>
            <a:endParaRPr lang="uk-UA" sz="5400" b="1" cap="all" dirty="0" smtClean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en-GB" sz="4000" b="1" dirty="0">
                <a:solidFill>
                  <a:prstClr val="white"/>
                </a:solidFill>
              </a:rPr>
              <a:t>euroquiz.org.ua</a:t>
            </a:r>
            <a:endParaRPr lang="uk-UA" sz="4000" b="1" dirty="0" smtClean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en-GB" sz="4000" b="1" dirty="0" smtClean="0">
                <a:solidFill>
                  <a:prstClr val="white"/>
                </a:solidFill>
              </a:rPr>
              <a:t>t.me/</a:t>
            </a:r>
            <a:r>
              <a:rPr lang="en-GB" sz="4000" b="1" dirty="0" err="1" smtClean="0">
                <a:solidFill>
                  <a:prstClr val="white"/>
                </a:solidFill>
              </a:rPr>
              <a:t>euroquizz</a:t>
            </a:r>
            <a:endParaRPr lang="en-GB" sz="4000" b="1" dirty="0" smtClean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en-GB" sz="4000" b="1" dirty="0" smtClean="0">
                <a:solidFill>
                  <a:prstClr val="white"/>
                </a:solidFill>
              </a:rPr>
              <a:t>www.facebook.com/euroquiz.org.ua/</a:t>
            </a:r>
          </a:p>
          <a:p>
            <a:pPr lvl="0" algn="ctr">
              <a:defRPr/>
            </a:pPr>
            <a:endParaRPr lang="ru-RU" sz="5400" b="1" cap="all" dirty="0" smtClean="0">
              <a:solidFill>
                <a:prstClr val="white"/>
              </a:solidFill>
            </a:endParaRPr>
          </a:p>
          <a:p>
            <a:pPr lvl="0" algn="ctr">
              <a:defRPr/>
            </a:pPr>
            <a:endParaRPr kumimoji="0" lang="uk-UA" sz="54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endParaRPr kumimoji="0" lang="uk-UA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scontent.fiev1-1.fna.fbcdn.net/v/t1.15752-9/96769446_733261464090907_1112394167431987200_n.png?_nc_cat=106&amp;_nc_sid=b96e70&amp;_nc_ohc=jqzo92oqRewAX9taO8z&amp;_nc_ht=scontent.fiev1-1.fna&amp;oh=b100e3580ee558980bcfa3dfa45b3b3b&amp;oe=5EE12F7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85106" y="5575203"/>
            <a:ext cx="1080827" cy="108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35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279"/>
            <a:ext cx="12192000" cy="5257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645" y="1527715"/>
            <a:ext cx="11252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uk-UA" sz="4800" dirty="0" smtClean="0">
                <a:solidFill>
                  <a:schemeClr val="accent5">
                    <a:lumMod val="75000"/>
                  </a:schemeClr>
                </a:solidFill>
              </a:rPr>
              <a:t>ЧОМУ РЕФОРМИ У СФЕРІ УПРАВЛІННЯ МІГРАЦІЄЮ І КОРДОНАМИ Є КЛЮЧОВИМИ ДЛЯ СПІВПРАЦІ УКРАЇНИ ТА ЄС? </a:t>
            </a:r>
            <a:endParaRPr kumimoji="0" lang="uk-UA" sz="4800" b="0" i="0" u="none" strike="noStrike" kern="1200" cap="none" spc="0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2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552032053"/>
              </p:ext>
            </p:extLst>
          </p:nvPr>
        </p:nvGraphicFramePr>
        <p:xfrm>
          <a:off x="5904410" y="1571893"/>
          <a:ext cx="5775489" cy="3583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331" y="1602375"/>
            <a:ext cx="5199017" cy="34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4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56" b="5333"/>
          <a:stretch/>
        </p:blipFill>
        <p:spPr>
          <a:xfrm>
            <a:off x="1555078" y="862803"/>
            <a:ext cx="8630292" cy="49522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2055" y="155146"/>
            <a:ext cx="670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СЕРЕДНЯ ТРИВАЛІСТЬ ПЕРЕТИНУ КОРДОНУ</a:t>
            </a:r>
            <a:endParaRPr lang="uk-UA" sz="28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1862055" y="770709"/>
            <a:ext cx="6704784" cy="15026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67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70963780"/>
              </p:ext>
            </p:extLst>
          </p:nvPr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5" r="-1" b="6878"/>
          <a:stretch/>
        </p:blipFill>
        <p:spPr>
          <a:xfrm>
            <a:off x="1921066" y="77068"/>
            <a:ext cx="8349867" cy="581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4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70963780"/>
              </p:ext>
            </p:extLst>
          </p:nvPr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27"/>
          <a:stretch/>
        </p:blipFill>
        <p:spPr>
          <a:xfrm>
            <a:off x="1739537" y="-425095"/>
            <a:ext cx="8712925" cy="63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6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70963780"/>
              </p:ext>
            </p:extLst>
          </p:nvPr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762"/>
          <a:stretch/>
        </p:blipFill>
        <p:spPr>
          <a:xfrm>
            <a:off x="838200" y="521880"/>
            <a:ext cx="10086292" cy="44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5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70963780"/>
              </p:ext>
            </p:extLst>
          </p:nvPr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8022" y="1330233"/>
            <a:ext cx="6338494" cy="3568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7076" y="413717"/>
            <a:ext cx="1027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ЗАБЕЗПЕЧЕННЯ ДЕРЖАВНОЇ БЕЗПЕКИ НА УКРАЇНСЬКИХ КОРДОНАХ</a:t>
            </a:r>
            <a:endParaRPr lang="uk-UA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077076" y="1029280"/>
            <a:ext cx="8993179" cy="15026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109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45" y="5892154"/>
            <a:ext cx="1432410" cy="44329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62055" y="5815086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ПРЯМУЄМО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99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РАЗОМ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99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838200" y="365125"/>
          <a:ext cx="10515600" cy="143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77076" y="413717"/>
            <a:ext cx="9210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ЗМЕНШЕННЯ НЕЗАКОННОЇ ТОРГІВЛІ ЛЮДЬМИ І ТОВАРАМИ</a:t>
            </a:r>
            <a:endParaRPr lang="uk-UA" sz="28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077076" y="1029280"/>
            <a:ext cx="8993179" cy="15026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96000" y="1502000"/>
            <a:ext cx="55013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ru-RU" sz="2400" dirty="0" smtClean="0"/>
              <a:t>з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 контрабандою </a:t>
            </a:r>
            <a:r>
              <a:rPr lang="ru-RU" sz="2400" dirty="0" err="1"/>
              <a:t>вивозиться</a:t>
            </a:r>
            <a:r>
              <a:rPr lang="ru-RU" sz="2400" dirty="0"/>
              <a:t> </a:t>
            </a:r>
            <a:r>
              <a:rPr lang="ru-RU" sz="2400" dirty="0" err="1">
                <a:solidFill>
                  <a:schemeClr val="accent2"/>
                </a:solidFill>
              </a:rPr>
              <a:t>понад</a:t>
            </a:r>
            <a:r>
              <a:rPr lang="ru-RU" sz="2400" dirty="0">
                <a:solidFill>
                  <a:schemeClr val="accent2"/>
                </a:solidFill>
              </a:rPr>
              <a:t> 4,8 млрд сигарет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становить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2"/>
                </a:solidFill>
              </a:rPr>
              <a:t>11 %</a:t>
            </a:r>
            <a:r>
              <a:rPr lang="ru-RU" sz="2400" dirty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загального</a:t>
            </a:r>
            <a:r>
              <a:rPr lang="ru-RU" sz="2400" dirty="0" smtClean="0"/>
              <a:t> </a:t>
            </a:r>
            <a:r>
              <a:rPr lang="ru-RU" sz="2400" dirty="0" err="1"/>
              <a:t>обсягу</a:t>
            </a:r>
            <a:r>
              <a:rPr lang="ru-RU" sz="2400" dirty="0"/>
              <a:t> </a:t>
            </a:r>
            <a:r>
              <a:rPr lang="ru-RU" sz="2400" dirty="0" err="1"/>
              <a:t>контрабандних</a:t>
            </a:r>
            <a:r>
              <a:rPr lang="ru-RU" sz="2400" dirty="0"/>
              <a:t> </a:t>
            </a:r>
            <a:r>
              <a:rPr lang="ru-RU" sz="2400" dirty="0" err="1"/>
              <a:t>товарів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постачаються</a:t>
            </a:r>
            <a:r>
              <a:rPr lang="ru-RU" sz="2400" dirty="0"/>
              <a:t> до </a:t>
            </a:r>
            <a:r>
              <a:rPr lang="ru-RU" sz="2400" dirty="0" err="1"/>
              <a:t>країн</a:t>
            </a:r>
            <a:r>
              <a:rPr lang="ru-RU" sz="2400" dirty="0"/>
              <a:t> ЄС</a:t>
            </a:r>
            <a:endParaRPr lang="uk-UA" sz="2400" dirty="0" smtClean="0"/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q"/>
            </a:pPr>
            <a:r>
              <a:rPr lang="ru-RU" sz="2400" dirty="0"/>
              <a:t>у 2019 </a:t>
            </a:r>
            <a:r>
              <a:rPr lang="ru-RU" sz="2400" dirty="0" err="1"/>
              <a:t>році</a:t>
            </a:r>
            <a:r>
              <a:rPr lang="ru-RU" sz="2400" dirty="0"/>
              <a:t> в </a:t>
            </a:r>
            <a:r>
              <a:rPr lang="ru-RU" sz="2400" dirty="0" err="1"/>
              <a:t>Україні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відкрито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2"/>
                </a:solidFill>
              </a:rPr>
              <a:t>306 </a:t>
            </a:r>
            <a:r>
              <a:rPr lang="ru-RU" sz="2400" dirty="0" err="1" smtClean="0">
                <a:solidFill>
                  <a:schemeClr val="accent2"/>
                </a:solidFill>
              </a:rPr>
              <a:t>кримінальних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>
                <a:solidFill>
                  <a:schemeClr val="accent2"/>
                </a:solidFill>
              </a:rPr>
              <a:t>справ </a:t>
            </a:r>
            <a:r>
              <a:rPr lang="ru-RU" sz="2400" dirty="0" err="1">
                <a:solidFill>
                  <a:schemeClr val="accent2"/>
                </a:solidFill>
              </a:rPr>
              <a:t>щодо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err="1">
                <a:solidFill>
                  <a:schemeClr val="accent2"/>
                </a:solidFill>
              </a:rPr>
              <a:t>торгівлі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людьми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4520" y="1574605"/>
            <a:ext cx="4817663" cy="29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07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10787</TotalTime>
  <Words>308</Words>
  <Application>Microsoft Office PowerPoint</Application>
  <PresentationFormat>Произвольный</PresentationFormat>
  <Paragraphs>82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Жека</dc:creator>
  <cp:lastModifiedBy>kulik</cp:lastModifiedBy>
  <cp:revision>48</cp:revision>
  <dcterms:created xsi:type="dcterms:W3CDTF">2020-05-04T07:15:37Z</dcterms:created>
  <dcterms:modified xsi:type="dcterms:W3CDTF">2020-11-12T12:55:51Z</dcterms:modified>
</cp:coreProperties>
</file>