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096586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739812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268090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57856182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78569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526191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957690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23184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61448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26.03.2024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36183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9216836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26.03.2024</a:t>
            </a:fld>
            <a:endParaRPr lang="ru-RU"/>
          </a:p>
        </p:txBody>
      </p:sp>
      <p:sp>
        <p:nvSpPr>
          <p:cNvPr id="8" name="Footer Placeholder 7"/>
          <p:cNvSpPr>
            <a:spLocks noGrp="1"/>
          </p:cNvSpPr>
          <p:nvPr>
            <p:ph type="ftr" sz="quarter" idx="11"/>
          </p:nvPr>
        </p:nvSpPr>
        <p:spPr/>
        <p:txBody>
          <a:bodyPr/>
          <a:lstStyle/>
          <a:p>
            <a:endParaRPr lang="ru-RU"/>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325798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26.03.2024</a:t>
            </a:fld>
            <a:endParaRPr lang="ru-RU"/>
          </a:p>
        </p:txBody>
      </p:sp>
      <p:sp>
        <p:nvSpPr>
          <p:cNvPr id="4" name="Footer Placeholder 3"/>
          <p:cNvSpPr>
            <a:spLocks noGrp="1"/>
          </p:cNvSpPr>
          <p:nvPr>
            <p:ph type="ftr" sz="quarter" idx="11"/>
          </p:nvPr>
        </p:nvSpPr>
        <p:spPr/>
        <p:txBody>
          <a:bodyPr/>
          <a:lstStyle/>
          <a:p>
            <a:endParaRPr lang="ru-RU"/>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723637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26.03.2024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2562274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18018032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26.03.2024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9B0651-EE4F-4900-A07F-96A6BFA9D0F0}" type="slidenum">
              <a:rPr lang="ru-RU" smtClean="0"/>
              <a:t>‹#›</a:t>
            </a:fld>
            <a:endParaRPr lang="ru-RU"/>
          </a:p>
        </p:txBody>
      </p:sp>
    </p:spTree>
    <p:extLst>
      <p:ext uri="{BB962C8B-B14F-4D97-AF65-F5344CB8AC3E}">
        <p14:creationId xmlns:p14="http://schemas.microsoft.com/office/powerpoint/2010/main" val="4078701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4C71EC6-210F-42DE-9C53-41977AD35B3D}" type="datetimeFigureOut">
              <a:rPr lang="ru-RU" smtClean="0"/>
              <a:t>26.03.2024</a:t>
            </a:fld>
            <a:endParaRPr lang="ru-RU"/>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9B0651-EE4F-4900-A07F-96A6BFA9D0F0}" type="slidenum">
              <a:rPr lang="ru-RU" smtClean="0"/>
              <a:t>‹#›</a:t>
            </a:fld>
            <a:endParaRPr lang="ru-RU"/>
          </a:p>
        </p:txBody>
      </p:sp>
    </p:spTree>
    <p:extLst>
      <p:ext uri="{BB962C8B-B14F-4D97-AF65-F5344CB8AC3E}">
        <p14:creationId xmlns:p14="http://schemas.microsoft.com/office/powerpoint/2010/main" val="31877653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oodle.znu.edu.ua/course/view.php?id=956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691680" y="260648"/>
            <a:ext cx="6600451" cy="2262781"/>
          </a:xfrm>
        </p:spPr>
        <p:txBody>
          <a:bodyPr>
            <a:normAutofit fontScale="90000"/>
          </a:bodyPr>
          <a:lstStyle/>
          <a:p>
            <a:r>
              <a:rPr lang="uk-UA" dirty="0" smtClean="0"/>
              <a:t>ПРАКТИКА ПЕРЕКЛАДУ З ПОЛЬСЬКОЇ МОВИ</a:t>
            </a:r>
            <a:endParaRPr lang="ru-RU" dirty="0"/>
          </a:p>
        </p:txBody>
      </p:sp>
      <p:sp>
        <p:nvSpPr>
          <p:cNvPr id="3" name="Подзаголовок 2"/>
          <p:cNvSpPr>
            <a:spLocks noGrp="1"/>
          </p:cNvSpPr>
          <p:nvPr>
            <p:ph type="subTitle" idx="1"/>
          </p:nvPr>
        </p:nvSpPr>
        <p:spPr>
          <a:xfrm>
            <a:off x="1763688" y="3645024"/>
            <a:ext cx="6779179" cy="2258639"/>
          </a:xfrm>
        </p:spPr>
        <p:txBody>
          <a:bodyPr>
            <a:normAutofit/>
          </a:bodyPr>
          <a:lstStyle/>
          <a:p>
            <a:r>
              <a:rPr lang="uk-UA" b="1" dirty="0"/>
              <a:t>Викладач:</a:t>
            </a:r>
            <a:r>
              <a:rPr lang="uk-UA" dirty="0"/>
              <a:t> </a:t>
            </a:r>
            <a:r>
              <a:rPr lang="uk-UA" i="1" dirty="0"/>
              <a:t>Халаши Михайло Андрійович</a:t>
            </a:r>
            <a:endParaRPr lang="ru-RU" dirty="0"/>
          </a:p>
          <a:p>
            <a:r>
              <a:rPr lang="uk-UA" b="1" dirty="0"/>
              <a:t>Кафедра: </a:t>
            </a:r>
            <a:r>
              <a:rPr lang="uk-UA" i="1" dirty="0"/>
              <a:t>слов’янської філології, ІІ корпус, </a:t>
            </a:r>
            <a:r>
              <a:rPr lang="uk-UA" i="1" dirty="0" err="1"/>
              <a:t>ауд</a:t>
            </a:r>
            <a:r>
              <a:rPr lang="uk-UA" i="1" dirty="0"/>
              <a:t>. 426</a:t>
            </a:r>
            <a:endParaRPr lang="ru-RU" dirty="0"/>
          </a:p>
          <a:p>
            <a:r>
              <a:rPr lang="uk-UA" b="1" dirty="0"/>
              <a:t>E-</a:t>
            </a:r>
            <a:r>
              <a:rPr lang="uk-UA" b="1" dirty="0" err="1"/>
              <a:t>mail</a:t>
            </a:r>
            <a:r>
              <a:rPr lang="uk-UA" b="1" dirty="0"/>
              <a:t>: </a:t>
            </a:r>
            <a:r>
              <a:rPr lang="en-US" i="1" dirty="0"/>
              <a:t>mihhalltexnico@gmail.com</a:t>
            </a:r>
            <a:endParaRPr lang="ru-RU" dirty="0"/>
          </a:p>
          <a:p>
            <a:r>
              <a:rPr lang="uk-UA" b="1" dirty="0"/>
              <a:t>Телефон: </a:t>
            </a:r>
            <a:r>
              <a:rPr lang="uk-UA" i="1" dirty="0"/>
              <a:t>0666684933</a:t>
            </a:r>
            <a:endParaRPr lang="ru-RU" dirty="0"/>
          </a:p>
          <a:p>
            <a:r>
              <a:rPr lang="uk-UA" b="1" dirty="0"/>
              <a:t>Інші засоби зв’язку: </a:t>
            </a:r>
            <a:r>
              <a:rPr lang="en-US" i="1" dirty="0"/>
              <a:t>Moodle</a:t>
            </a:r>
            <a:r>
              <a:rPr lang="uk-UA" i="1" dirty="0"/>
              <a:t>  (форум курсу, приватні повідомлення)</a:t>
            </a:r>
            <a:endParaRPr lang="ru-RU" dirty="0"/>
          </a:p>
          <a:p>
            <a:endParaRPr lang="ru-RU" dirty="0"/>
          </a:p>
        </p:txBody>
      </p:sp>
    </p:spTree>
    <p:extLst>
      <p:ext uri="{BB962C8B-B14F-4D97-AF65-F5344CB8AC3E}">
        <p14:creationId xmlns:p14="http://schemas.microsoft.com/office/powerpoint/2010/main" val="1825775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670202109"/>
              </p:ext>
            </p:extLst>
          </p:nvPr>
        </p:nvGraphicFramePr>
        <p:xfrm>
          <a:off x="971600" y="2636912"/>
          <a:ext cx="7562800" cy="2208773"/>
        </p:xfrm>
        <a:graphic>
          <a:graphicData uri="http://schemas.openxmlformats.org/drawingml/2006/table">
            <a:tbl>
              <a:tblPr>
                <a:tableStyleId>{5C22544A-7EE6-4342-B048-85BDC9FD1C3A}</a:tableStyleId>
              </a:tblPr>
              <a:tblGrid>
                <a:gridCol w="3299502"/>
                <a:gridCol w="460066"/>
                <a:gridCol w="460066"/>
                <a:gridCol w="3343166"/>
              </a:tblGrid>
              <a:tr h="490838">
                <a:tc>
                  <a:txBody>
                    <a:bodyPr/>
                    <a:lstStyle/>
                    <a:p>
                      <a:pPr>
                        <a:spcAft>
                          <a:spcPts val="0"/>
                        </a:spcAft>
                      </a:pPr>
                      <a:r>
                        <a:rPr lang="uk-UA" sz="1200">
                          <a:effectLst/>
                        </a:rPr>
                        <a:t>Вид контролю</a:t>
                      </a:r>
                      <a:endParaRPr lang="ru-RU" sz="1200">
                        <a:effectLst/>
                        <a:latin typeface="Times New Roman" panose="02020603050405020304" pitchFamily="18" charset="0"/>
                        <a:ea typeface="MS Mincho"/>
                        <a:cs typeface="Times New Roman" panose="02020603050405020304" pitchFamily="18" charset="0"/>
                      </a:endParaRPr>
                    </a:p>
                  </a:txBody>
                  <a:tcPr marL="68580" marR="68580" marT="0" marB="0"/>
                </a:tc>
                <a:tc gridSpan="2">
                  <a:txBody>
                    <a:bodyPr/>
                    <a:lstStyle/>
                    <a:p>
                      <a:pPr>
                        <a:spcAft>
                          <a:spcPts val="0"/>
                        </a:spcAft>
                      </a:pPr>
                      <a:r>
                        <a:rPr lang="uk-UA" sz="1200">
                          <a:effectLst/>
                        </a:rPr>
                        <a:t>залік</a:t>
                      </a:r>
                      <a:endParaRPr lang="ru-RU" sz="1200">
                        <a:effectLst/>
                        <a:latin typeface="Times New Roman" panose="02020603050405020304" pitchFamily="18" charset="0"/>
                        <a:ea typeface="MS Mincho"/>
                        <a:cs typeface="Times New Roman" panose="02020603050405020304" pitchFamily="18" charset="0"/>
                      </a:endParaRPr>
                    </a:p>
                  </a:txBody>
                  <a:tcPr marL="68580" marR="68580" marT="0" marB="0"/>
                </a:tc>
                <a:tc hMerge="1">
                  <a:txBody>
                    <a:bodyPr/>
                    <a:lstStyle/>
                    <a:p>
                      <a:endParaRPr lang="ru-RU"/>
                    </a:p>
                  </a:txBody>
                  <a:tcPr/>
                </a:tc>
                <a:tc>
                  <a:txBody>
                    <a:bodyPr/>
                    <a:lstStyle/>
                    <a:p>
                      <a:pPr>
                        <a:spcAft>
                          <a:spcPts val="0"/>
                        </a:spcAft>
                      </a:pPr>
                      <a:r>
                        <a:rPr lang="uk-UA" sz="1200">
                          <a:effectLst/>
                        </a:rPr>
                        <a:t> </a:t>
                      </a:r>
                      <a:endParaRPr lang="ru-RU" sz="1200">
                        <a:effectLst/>
                        <a:latin typeface="Times New Roman" panose="02020603050405020304" pitchFamily="18" charset="0"/>
                        <a:ea typeface="MS Mincho"/>
                        <a:cs typeface="Times New Roman" panose="02020603050405020304" pitchFamily="18" charset="0"/>
                      </a:endParaRPr>
                    </a:p>
                  </a:txBody>
                  <a:tcPr marL="68580" marR="68580" marT="0" marB="0"/>
                </a:tc>
              </a:tr>
              <a:tr h="736258">
                <a:tc gridSpan="2">
                  <a:txBody>
                    <a:bodyPr/>
                    <a:lstStyle/>
                    <a:p>
                      <a:pPr>
                        <a:spcAft>
                          <a:spcPts val="0"/>
                        </a:spcAft>
                      </a:pPr>
                      <a:r>
                        <a:rPr lang="uk-UA" sz="1200">
                          <a:effectLst/>
                        </a:rPr>
                        <a:t>Посилання на курс в Moodle</a:t>
                      </a:r>
                      <a:endParaRPr lang="ru-RU" sz="1200">
                        <a:effectLst/>
                        <a:latin typeface="Times New Roman" panose="02020603050405020304" pitchFamily="18" charset="0"/>
                        <a:ea typeface="MS Mincho"/>
                        <a:cs typeface="Times New Roman" panose="02020603050405020304" pitchFamily="18" charset="0"/>
                      </a:endParaRPr>
                    </a:p>
                  </a:txBody>
                  <a:tcPr marL="68580" marR="68580" marT="0" marB="0"/>
                </a:tc>
                <a:tc hMerge="1">
                  <a:txBody>
                    <a:bodyPr/>
                    <a:lstStyle/>
                    <a:p>
                      <a:endParaRPr lang="ru-RU"/>
                    </a:p>
                  </a:txBody>
                  <a:tcPr/>
                </a:tc>
                <a:tc gridSpan="2">
                  <a:txBody>
                    <a:bodyPr/>
                    <a:lstStyle/>
                    <a:p>
                      <a:pPr>
                        <a:spcAft>
                          <a:spcPts val="0"/>
                        </a:spcAft>
                      </a:pPr>
                      <a:r>
                        <a:rPr lang="en-US" sz="1200">
                          <a:effectLst/>
                        </a:rPr>
                        <a:t>https</a:t>
                      </a:r>
                      <a:r>
                        <a:rPr lang="uk-UA" sz="1200">
                          <a:effectLst/>
                        </a:rPr>
                        <a:t>://</a:t>
                      </a:r>
                      <a:r>
                        <a:rPr lang="en-US" sz="1200">
                          <a:effectLst/>
                        </a:rPr>
                        <a:t>moodle</a:t>
                      </a:r>
                      <a:r>
                        <a:rPr lang="uk-UA" sz="1200">
                          <a:effectLst/>
                        </a:rPr>
                        <a:t>.</a:t>
                      </a:r>
                      <a:r>
                        <a:rPr lang="en-US" sz="1200">
                          <a:effectLst/>
                        </a:rPr>
                        <a:t>znu</a:t>
                      </a:r>
                      <a:r>
                        <a:rPr lang="uk-UA" sz="1200">
                          <a:effectLst/>
                        </a:rPr>
                        <a:t>.</a:t>
                      </a:r>
                      <a:r>
                        <a:rPr lang="en-US" sz="1200">
                          <a:effectLst/>
                        </a:rPr>
                        <a:t>edu</a:t>
                      </a:r>
                      <a:r>
                        <a:rPr lang="uk-UA" sz="1200">
                          <a:effectLst/>
                        </a:rPr>
                        <a:t>.</a:t>
                      </a:r>
                      <a:r>
                        <a:rPr lang="en-US" sz="1200">
                          <a:effectLst/>
                        </a:rPr>
                        <a:t>ua</a:t>
                      </a:r>
                      <a:r>
                        <a:rPr lang="uk-UA" sz="1200">
                          <a:effectLst/>
                        </a:rPr>
                        <a:t>/</a:t>
                      </a:r>
                      <a:r>
                        <a:rPr lang="en-US" sz="1200">
                          <a:effectLst/>
                        </a:rPr>
                        <a:t>course</a:t>
                      </a:r>
                      <a:r>
                        <a:rPr lang="uk-UA" sz="1200">
                          <a:effectLst/>
                        </a:rPr>
                        <a:t>/</a:t>
                      </a:r>
                      <a:r>
                        <a:rPr lang="en-US" sz="1200">
                          <a:effectLst/>
                        </a:rPr>
                        <a:t>view</a:t>
                      </a:r>
                      <a:r>
                        <a:rPr lang="uk-UA" sz="1200">
                          <a:effectLst/>
                        </a:rPr>
                        <a:t>.</a:t>
                      </a:r>
                      <a:r>
                        <a:rPr lang="en-US" sz="1200">
                          <a:effectLst/>
                        </a:rPr>
                        <a:t>php</a:t>
                      </a:r>
                      <a:r>
                        <a:rPr lang="uk-UA" sz="1200">
                          <a:effectLst/>
                        </a:rPr>
                        <a:t>?</a:t>
                      </a:r>
                      <a:r>
                        <a:rPr lang="en-US" sz="1200">
                          <a:effectLst/>
                        </a:rPr>
                        <a:t>id</a:t>
                      </a:r>
                      <a:r>
                        <a:rPr lang="uk-UA" sz="1200">
                          <a:effectLst/>
                        </a:rPr>
                        <a:t>=9561</a:t>
                      </a:r>
                      <a:endParaRPr lang="ru-RU" sz="1200">
                        <a:effectLst/>
                        <a:latin typeface="Times New Roman" panose="02020603050405020304" pitchFamily="18" charset="0"/>
                        <a:ea typeface="MS Mincho"/>
                        <a:cs typeface="Times New Roman" panose="02020603050405020304" pitchFamily="18" charset="0"/>
                      </a:endParaRPr>
                    </a:p>
                  </a:txBody>
                  <a:tcPr marL="68580" marR="68580" marT="0" marB="0"/>
                </a:tc>
                <a:tc hMerge="1">
                  <a:txBody>
                    <a:bodyPr/>
                    <a:lstStyle/>
                    <a:p>
                      <a:endParaRPr lang="ru-RU"/>
                    </a:p>
                  </a:txBody>
                  <a:tcPr/>
                </a:tc>
              </a:tr>
              <a:tr h="981677">
                <a:tc gridSpan="4">
                  <a:txBody>
                    <a:bodyPr/>
                    <a:lstStyle/>
                    <a:p>
                      <a:pPr>
                        <a:spcAft>
                          <a:spcPts val="0"/>
                        </a:spcAft>
                      </a:pPr>
                      <a:r>
                        <a:rPr lang="uk-UA" sz="1200" dirty="0">
                          <a:effectLst/>
                        </a:rPr>
                        <a:t>Консультації: особисті – </a:t>
                      </a:r>
                      <a:endParaRPr lang="ru-RU" sz="1200" dirty="0">
                        <a:effectLst/>
                      </a:endParaRPr>
                    </a:p>
                    <a:p>
                      <a:pPr>
                        <a:spcAft>
                          <a:spcPts val="0"/>
                        </a:spcAft>
                      </a:pPr>
                      <a:r>
                        <a:rPr lang="uk-UA" sz="1200" dirty="0">
                          <a:effectLst/>
                        </a:rPr>
                        <a:t>Дистанційні за домовленістю чи електронною  поштою</a:t>
                      </a:r>
                      <a:endParaRPr lang="ru-RU" sz="1200" dirty="0">
                        <a:effectLst/>
                      </a:endParaRPr>
                    </a:p>
                    <a:p>
                      <a:pPr>
                        <a:spcAft>
                          <a:spcPts val="0"/>
                        </a:spcAft>
                      </a:pPr>
                      <a:r>
                        <a:rPr lang="uk-UA" sz="1200" dirty="0">
                          <a:effectLst/>
                        </a:rPr>
                        <a:t> </a:t>
                      </a:r>
                      <a:endParaRPr lang="ru-RU" sz="1200" dirty="0">
                        <a:effectLst/>
                        <a:latin typeface="Times New Roman" panose="02020603050405020304" pitchFamily="18" charset="0"/>
                        <a:ea typeface="MS Mincho"/>
                        <a:cs typeface="Times New Roman" panose="02020603050405020304" pitchFamily="18" charset="0"/>
                      </a:endParaRPr>
                    </a:p>
                  </a:txBody>
                  <a:tcPr marL="68580" marR="68580" marT="0" marB="0"/>
                </a:tc>
                <a:tc hMerge="1">
                  <a:txBody>
                    <a:bodyPr/>
                    <a:lstStyle/>
                    <a:p>
                      <a:endParaRPr lang="ru-RU"/>
                    </a:p>
                  </a:txBody>
                  <a:tcPr/>
                </a:tc>
                <a:tc hMerge="1">
                  <a:txBody>
                    <a:bodyPr/>
                    <a:lstStyle/>
                    <a:p>
                      <a:endParaRPr lang="ru-RU"/>
                    </a:p>
                  </a:txBody>
                  <a:tcPr/>
                </a:tc>
                <a:tc hMerge="1">
                  <a:txBody>
                    <a:bodyPr/>
                    <a:lstStyle/>
                    <a:p>
                      <a:endParaRPr lang="ru-RU"/>
                    </a:p>
                  </a:txBody>
                  <a:tcPr/>
                </a:tc>
              </a:tr>
            </a:tbl>
          </a:graphicData>
        </a:graphic>
      </p:graphicFrame>
    </p:spTree>
    <p:extLst>
      <p:ext uri="{BB962C8B-B14F-4D97-AF65-F5344CB8AC3E}">
        <p14:creationId xmlns:p14="http://schemas.microsoft.com/office/powerpoint/2010/main" val="14819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43609" y="1268760"/>
            <a:ext cx="7490792" cy="4642462"/>
          </a:xfrm>
        </p:spPr>
        <p:txBody>
          <a:bodyPr>
            <a:normAutofit fontScale="92500" lnSpcReduction="10000"/>
          </a:bodyPr>
          <a:lstStyle/>
          <a:p>
            <a:r>
              <a:rPr lang="uk-UA" dirty="0"/>
              <a:t>Курс «Практика перекладу з польської мови» входить до циклу професійної підготовки студентів-перекладачів. Предметом навчальної дисципліни є здійснення усного та письмового перекладу текстів різних стилів та жанрів з української та польської мов. В процесі вивчення курсу майбутні перекладачі, які вивчають польську мову, удосконалюють існуючі навички усного та письмового перекладу, застосовують теоретичні знання на практиці. Курс спонукає до більш глибокого оволодіння польською та українською мовами, збагаченню лексичного та фразеологічного запасу студентів в усіх жанрах і стилях усної та писемної мови. </a:t>
            </a:r>
            <a:endParaRPr lang="ru-RU" dirty="0"/>
          </a:p>
          <a:p>
            <a:r>
              <a:rPr lang="uk-UA" dirty="0"/>
              <a:t>Даний курс має практичну спрямованість. Система практичних занять разом із системою самостійної роботи дає змогу навчити студентів поверхнево та глибино аналізувати різні за стилем тексти шляхом їх перекладу, зберігати основну інформацію при перекладі, ідентифікувати три рівні розуміння тексту : формальний, інформативний (смисловий) та прагматичний.</a:t>
            </a:r>
            <a:endParaRPr lang="ru-RU" dirty="0"/>
          </a:p>
          <a:p>
            <a:endParaRPr lang="ru-RU" dirty="0"/>
          </a:p>
        </p:txBody>
      </p:sp>
    </p:spTree>
    <p:extLst>
      <p:ext uri="{BB962C8B-B14F-4D97-AF65-F5344CB8AC3E}">
        <p14:creationId xmlns:p14="http://schemas.microsoft.com/office/powerpoint/2010/main" val="34005455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15617" y="908720"/>
            <a:ext cx="7418784" cy="5002502"/>
          </a:xfrm>
        </p:spPr>
        <p:txBody>
          <a:bodyPr>
            <a:normAutofit fontScale="85000" lnSpcReduction="10000"/>
          </a:bodyPr>
          <a:lstStyle/>
          <a:p>
            <a:pPr algn="ctr"/>
            <a:r>
              <a:rPr lang="ru-RU" b="1" dirty="0"/>
              <a:t>КОНТРОЛЬНІ ЗАХОДИ</a:t>
            </a:r>
            <a:endParaRPr lang="ru-RU" dirty="0"/>
          </a:p>
          <a:p>
            <a:r>
              <a:rPr lang="ru-RU" b="1" u="sng" dirty="0" err="1"/>
              <a:t>Поточні</a:t>
            </a:r>
            <a:r>
              <a:rPr lang="ru-RU" b="1" u="sng" dirty="0"/>
              <a:t> </a:t>
            </a:r>
            <a:r>
              <a:rPr lang="ru-RU" b="1" u="sng" dirty="0" err="1"/>
              <a:t>контрольні</a:t>
            </a:r>
            <a:r>
              <a:rPr lang="ru-RU" b="1" u="sng" dirty="0"/>
              <a:t> заходи ( </a:t>
            </a:r>
            <a:r>
              <a:rPr lang="en-US" b="1" u="sng" dirty="0"/>
              <a:t>max</a:t>
            </a:r>
            <a:r>
              <a:rPr lang="ru-RU" b="1" u="sng" dirty="0"/>
              <a:t> 60 </a:t>
            </a:r>
            <a:r>
              <a:rPr lang="uk-UA" b="1" u="sng" dirty="0"/>
              <a:t>балів)</a:t>
            </a:r>
            <a:endParaRPr lang="ru-RU" dirty="0"/>
          </a:p>
          <a:p>
            <a:r>
              <a:rPr lang="ru-RU" b="1" dirty="0" err="1"/>
              <a:t>Поточний</a:t>
            </a:r>
            <a:r>
              <a:rPr lang="ru-RU" b="1" dirty="0"/>
              <a:t> контроль </a:t>
            </a:r>
            <a:r>
              <a:rPr lang="ru-RU" b="1" dirty="0" err="1"/>
              <a:t>передбачає</a:t>
            </a:r>
            <a:r>
              <a:rPr lang="ru-RU" b="1" dirty="0"/>
              <a:t> </a:t>
            </a:r>
            <a:r>
              <a:rPr lang="ru-RU" b="1" dirty="0" err="1"/>
              <a:t>такі</a:t>
            </a:r>
            <a:r>
              <a:rPr lang="ru-RU" b="1" dirty="0"/>
              <a:t> </a:t>
            </a:r>
            <a:r>
              <a:rPr lang="ru-RU" b="1" dirty="0" err="1"/>
              <a:t>завдання</a:t>
            </a:r>
            <a:r>
              <a:rPr lang="ru-RU" b="1" dirty="0"/>
              <a:t>:</a:t>
            </a:r>
            <a:endParaRPr lang="ru-RU" dirty="0"/>
          </a:p>
          <a:p>
            <a:r>
              <a:rPr lang="uk-UA" dirty="0"/>
              <a:t>Робота у групі над </a:t>
            </a:r>
            <a:r>
              <a:rPr lang="uk-UA" dirty="0" err="1"/>
              <a:t>розв</a:t>
            </a:r>
            <a:r>
              <a:rPr lang="ru-RU" dirty="0"/>
              <a:t>`</a:t>
            </a:r>
            <a:r>
              <a:rPr lang="uk-UA" dirty="0" err="1"/>
              <a:t>язанням</a:t>
            </a:r>
            <a:r>
              <a:rPr lang="uk-UA" dirty="0"/>
              <a:t> практичного завдання, поставленого викладачем (</a:t>
            </a:r>
            <a:r>
              <a:rPr lang="en-US" dirty="0"/>
              <a:t>max </a:t>
            </a:r>
            <a:r>
              <a:rPr lang="ru-RU" dirty="0"/>
              <a:t>7.5 </a:t>
            </a:r>
            <a:r>
              <a:rPr lang="uk-UA" dirty="0"/>
              <a:t>балів) – на кожному практичному занятті.</a:t>
            </a:r>
            <a:endParaRPr lang="ru-RU" dirty="0"/>
          </a:p>
          <a:p>
            <a:r>
              <a:rPr lang="uk-UA" dirty="0"/>
              <a:t>Додаткові види роботи:</a:t>
            </a:r>
            <a:endParaRPr lang="ru-RU" dirty="0"/>
          </a:p>
          <a:p>
            <a:r>
              <a:rPr lang="uk-UA" dirty="0"/>
              <a:t>Індивідуальне письмове завдання у вигляді реферату (</a:t>
            </a:r>
            <a:r>
              <a:rPr lang="en-US" dirty="0"/>
              <a:t>max </a:t>
            </a:r>
            <a:r>
              <a:rPr lang="uk-UA" dirty="0"/>
              <a:t>бали) виконується за бажанням студента. Гранична кількість індивідуальних письмових завдань – не більше  2 рефератів за семестр. Усі письмові подаються виключно  через платформу </a:t>
            </a:r>
            <a:r>
              <a:rPr lang="en-US" dirty="0"/>
              <a:t>Moodle</a:t>
            </a:r>
            <a:endParaRPr lang="ru-RU" dirty="0"/>
          </a:p>
          <a:p>
            <a:r>
              <a:rPr lang="uk-UA" dirty="0"/>
              <a:t> </a:t>
            </a:r>
            <a:endParaRPr lang="ru-RU" dirty="0"/>
          </a:p>
          <a:p>
            <a:r>
              <a:rPr lang="uk-UA" b="1" u="sng" dirty="0"/>
              <a:t>Підсумкові контрольні заходи:</a:t>
            </a:r>
            <a:r>
              <a:rPr lang="uk-UA" dirty="0"/>
              <a:t> (</a:t>
            </a:r>
            <a:r>
              <a:rPr lang="en-US" dirty="0"/>
              <a:t>max</a:t>
            </a:r>
            <a:r>
              <a:rPr lang="uk-UA" dirty="0"/>
              <a:t> 40 балів)</a:t>
            </a:r>
            <a:endParaRPr lang="ru-RU" dirty="0"/>
          </a:p>
          <a:p>
            <a:r>
              <a:rPr lang="uk-UA" dirty="0"/>
              <a:t>Залік з курсу передбачає розгорнуте висвітлення двох питань: теоретичного (</a:t>
            </a:r>
            <a:r>
              <a:rPr lang="en-US" dirty="0"/>
              <a:t>max</a:t>
            </a:r>
            <a:r>
              <a:rPr lang="uk-UA" dirty="0"/>
              <a:t> 20 балів): </a:t>
            </a:r>
            <a:r>
              <a:rPr lang="ru-RU" dirty="0" err="1"/>
              <a:t>відповідно</a:t>
            </a:r>
            <a:r>
              <a:rPr lang="ru-RU" dirty="0"/>
              <a:t> до тематики </a:t>
            </a:r>
            <a:r>
              <a:rPr lang="ru-RU" dirty="0" err="1"/>
              <a:t>практичних</a:t>
            </a:r>
            <a:r>
              <a:rPr lang="ru-RU" dirty="0"/>
              <a:t> занять та </a:t>
            </a:r>
            <a:r>
              <a:rPr lang="ru-RU" dirty="0" err="1"/>
              <a:t>самостійної</a:t>
            </a:r>
            <a:r>
              <a:rPr lang="ru-RU" dirty="0"/>
              <a:t> </a:t>
            </a:r>
            <a:r>
              <a:rPr lang="ru-RU" dirty="0" err="1"/>
              <a:t>роботи</a:t>
            </a:r>
            <a:r>
              <a:rPr lang="ru-RU" dirty="0"/>
              <a:t>,</a:t>
            </a:r>
            <a:r>
              <a:rPr lang="uk-UA" dirty="0"/>
              <a:t> практичного (</a:t>
            </a:r>
            <a:r>
              <a:rPr lang="en-US" dirty="0"/>
              <a:t>max</a:t>
            </a:r>
            <a:r>
              <a:rPr lang="uk-UA" dirty="0"/>
              <a:t> 20 балів). Перелік завдань дивись на сторінці курсу у </a:t>
            </a:r>
            <a:r>
              <a:rPr lang="en-US" dirty="0"/>
              <a:t>Moodle</a:t>
            </a:r>
            <a:r>
              <a:rPr lang="uk-UA" dirty="0"/>
              <a:t>: </a:t>
            </a:r>
            <a:r>
              <a:rPr lang="en-US" u="sng" dirty="0">
                <a:hlinkClick r:id="rId2"/>
              </a:rPr>
              <a:t>https</a:t>
            </a:r>
            <a:r>
              <a:rPr lang="ru-RU" u="sng" dirty="0">
                <a:hlinkClick r:id="rId2"/>
              </a:rPr>
              <a:t>://</a:t>
            </a:r>
            <a:r>
              <a:rPr lang="en-US" u="sng" dirty="0" err="1">
                <a:hlinkClick r:id="rId2"/>
              </a:rPr>
              <a:t>moodle</a:t>
            </a:r>
            <a:r>
              <a:rPr lang="ru-RU" u="sng" dirty="0">
                <a:hlinkClick r:id="rId2"/>
              </a:rPr>
              <a:t>.</a:t>
            </a:r>
            <a:r>
              <a:rPr lang="en-US" u="sng" dirty="0" err="1">
                <a:hlinkClick r:id="rId2"/>
              </a:rPr>
              <a:t>znu</a:t>
            </a:r>
            <a:r>
              <a:rPr lang="ru-RU" u="sng" dirty="0">
                <a:hlinkClick r:id="rId2"/>
              </a:rPr>
              <a:t>.</a:t>
            </a:r>
            <a:r>
              <a:rPr lang="en-US" u="sng" dirty="0" err="1">
                <a:hlinkClick r:id="rId2"/>
              </a:rPr>
              <a:t>edu</a:t>
            </a:r>
            <a:r>
              <a:rPr lang="ru-RU" u="sng" dirty="0">
                <a:hlinkClick r:id="rId2"/>
              </a:rPr>
              <a:t>.</a:t>
            </a:r>
            <a:r>
              <a:rPr lang="en-US" u="sng" dirty="0" err="1">
                <a:hlinkClick r:id="rId2"/>
              </a:rPr>
              <a:t>ua</a:t>
            </a:r>
            <a:r>
              <a:rPr lang="ru-RU" u="sng" dirty="0">
                <a:hlinkClick r:id="rId2"/>
              </a:rPr>
              <a:t>/</a:t>
            </a:r>
            <a:r>
              <a:rPr lang="en-US" u="sng" dirty="0">
                <a:hlinkClick r:id="rId2"/>
              </a:rPr>
              <a:t>course</a:t>
            </a:r>
            <a:r>
              <a:rPr lang="ru-RU" u="sng" dirty="0">
                <a:hlinkClick r:id="rId2"/>
              </a:rPr>
              <a:t>/</a:t>
            </a:r>
            <a:r>
              <a:rPr lang="en-US" u="sng" dirty="0">
                <a:hlinkClick r:id="rId2"/>
              </a:rPr>
              <a:t>view</a:t>
            </a:r>
            <a:r>
              <a:rPr lang="ru-RU" u="sng" dirty="0">
                <a:hlinkClick r:id="rId2"/>
              </a:rPr>
              <a:t>.</a:t>
            </a:r>
            <a:r>
              <a:rPr lang="en-US" u="sng" dirty="0" err="1">
                <a:hlinkClick r:id="rId2"/>
              </a:rPr>
              <a:t>php</a:t>
            </a:r>
            <a:r>
              <a:rPr lang="ru-RU" u="sng" dirty="0">
                <a:hlinkClick r:id="rId2"/>
              </a:rPr>
              <a:t>?</a:t>
            </a:r>
            <a:r>
              <a:rPr lang="en-US" u="sng" dirty="0">
                <a:hlinkClick r:id="rId2"/>
              </a:rPr>
              <a:t>id</a:t>
            </a:r>
            <a:r>
              <a:rPr lang="ru-RU" u="sng" dirty="0">
                <a:hlinkClick r:id="rId2"/>
              </a:rPr>
              <a:t>=9561</a:t>
            </a:r>
            <a:endParaRPr lang="ru-RU" dirty="0"/>
          </a:p>
          <a:p>
            <a:r>
              <a:rPr lang="ru-RU" dirty="0"/>
              <a:t> </a:t>
            </a:r>
          </a:p>
          <a:p>
            <a:endParaRPr lang="ru-RU" dirty="0"/>
          </a:p>
        </p:txBody>
      </p:sp>
    </p:spTree>
    <p:extLst>
      <p:ext uri="{BB962C8B-B14F-4D97-AF65-F5344CB8AC3E}">
        <p14:creationId xmlns:p14="http://schemas.microsoft.com/office/powerpoint/2010/main" val="611819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3413321400"/>
              </p:ext>
            </p:extLst>
          </p:nvPr>
        </p:nvGraphicFramePr>
        <p:xfrm>
          <a:off x="1331639" y="2276870"/>
          <a:ext cx="7202760" cy="3006584"/>
        </p:xfrm>
        <a:graphic>
          <a:graphicData uri="http://schemas.openxmlformats.org/drawingml/2006/table">
            <a:tbl>
              <a:tblPr>
                <a:tableStyleId>{5C22544A-7EE6-4342-B048-85BDC9FD1C3A}</a:tableStyleId>
              </a:tblPr>
              <a:tblGrid>
                <a:gridCol w="1439875"/>
                <a:gridCol w="3054485"/>
                <a:gridCol w="1439875"/>
                <a:gridCol w="1268525"/>
              </a:tblGrid>
              <a:tr h="192936">
                <a:tc rowSpan="2">
                  <a:txBody>
                    <a:bodyPr/>
                    <a:lstStyle/>
                    <a:p>
                      <a:pPr algn="ctr">
                        <a:lnSpc>
                          <a:spcPct val="92000"/>
                        </a:lnSpc>
                        <a:spcBef>
                          <a:spcPts val="200"/>
                        </a:spcBef>
                        <a:spcAft>
                          <a:spcPts val="0"/>
                        </a:spcAft>
                      </a:pPr>
                      <a:r>
                        <a:rPr lang="uk-UA" sz="1200" cap="all" dirty="0">
                          <a:effectLst/>
                        </a:rPr>
                        <a:t>З</a:t>
                      </a:r>
                      <a:r>
                        <a:rPr lang="uk-UA" sz="1200" dirty="0">
                          <a:effectLst/>
                        </a:rPr>
                        <a:t>а шкалою</a:t>
                      </a:r>
                      <a:endParaRPr lang="ru-RU" sz="1000" dirty="0">
                        <a:effectLst/>
                      </a:endParaRPr>
                    </a:p>
                    <a:p>
                      <a:pPr algn="ctr">
                        <a:lnSpc>
                          <a:spcPct val="92000"/>
                        </a:lnSpc>
                        <a:spcBef>
                          <a:spcPts val="200"/>
                        </a:spcBef>
                        <a:spcAft>
                          <a:spcPts val="0"/>
                        </a:spcAft>
                      </a:pPr>
                      <a:r>
                        <a:rPr lang="uk-UA" sz="1000" dirty="0">
                          <a:effectLst/>
                        </a:rPr>
                        <a:t>ECTS</a:t>
                      </a:r>
                      <a:endParaRPr lang="ru-RU" sz="1000" b="1" dirty="0">
                        <a:solidFill>
                          <a:srgbClr val="243F60"/>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tc>
                <a:tc rowSpan="2">
                  <a:txBody>
                    <a:bodyPr/>
                    <a:lstStyle/>
                    <a:p>
                      <a:pPr algn="ctr">
                        <a:lnSpc>
                          <a:spcPct val="92000"/>
                        </a:lnSpc>
                        <a:spcBef>
                          <a:spcPts val="200"/>
                        </a:spcBef>
                        <a:spcAft>
                          <a:spcPts val="0"/>
                        </a:spcAft>
                      </a:pPr>
                      <a:r>
                        <a:rPr lang="uk-UA" sz="1000">
                          <a:effectLst/>
                        </a:rPr>
                        <a:t>За шкалою університету</a:t>
                      </a:r>
                      <a:endParaRPr lang="ru-RU" sz="1000" b="1">
                        <a:solidFill>
                          <a:srgbClr val="365F91"/>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tc>
                <a:tc gridSpan="2">
                  <a:txBody>
                    <a:bodyPr/>
                    <a:lstStyle/>
                    <a:p>
                      <a:pPr algn="ctr">
                        <a:lnSpc>
                          <a:spcPct val="92000"/>
                        </a:lnSpc>
                        <a:spcBef>
                          <a:spcPts val="200"/>
                        </a:spcBef>
                        <a:spcAft>
                          <a:spcPts val="0"/>
                        </a:spcAft>
                      </a:pPr>
                      <a:r>
                        <a:rPr lang="uk-UA" sz="1000">
                          <a:effectLst/>
                        </a:rPr>
                        <a:t>За національною шкалою</a:t>
                      </a:r>
                      <a:endParaRPr lang="ru-RU" sz="1000" b="1">
                        <a:solidFill>
                          <a:srgbClr val="243F60"/>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tc>
                <a:tc hMerge="1">
                  <a:txBody>
                    <a:bodyPr/>
                    <a:lstStyle/>
                    <a:p>
                      <a:endParaRPr lang="ru-RU"/>
                    </a:p>
                  </a:txBody>
                  <a:tcPr/>
                </a:tc>
              </a:tr>
              <a:tr h="266510">
                <a:tc vMerge="1">
                  <a:txBody>
                    <a:bodyPr/>
                    <a:lstStyle/>
                    <a:p>
                      <a:endParaRPr lang="ru-RU"/>
                    </a:p>
                  </a:txBody>
                  <a:tcPr/>
                </a:tc>
                <a:tc vMerge="1">
                  <a:txBody>
                    <a:bodyPr/>
                    <a:lstStyle/>
                    <a:p>
                      <a:endParaRPr lang="ru-RU"/>
                    </a:p>
                  </a:txBody>
                  <a:tcPr/>
                </a:tc>
                <a:tc>
                  <a:txBody>
                    <a:bodyPr/>
                    <a:lstStyle/>
                    <a:p>
                      <a:pPr algn="ctr">
                        <a:lnSpc>
                          <a:spcPct val="92000"/>
                        </a:lnSpc>
                        <a:spcBef>
                          <a:spcPts val="200"/>
                        </a:spcBef>
                        <a:spcAft>
                          <a:spcPts val="0"/>
                        </a:spcAft>
                      </a:pPr>
                      <a:r>
                        <a:rPr lang="uk-UA" sz="1000">
                          <a:effectLst/>
                        </a:rPr>
                        <a:t>Екзамен</a:t>
                      </a:r>
                      <a:endParaRPr lang="ru-RU" sz="1000" b="1">
                        <a:solidFill>
                          <a:srgbClr val="243F60"/>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tc>
                <a:tc>
                  <a:txBody>
                    <a:bodyPr/>
                    <a:lstStyle/>
                    <a:p>
                      <a:pPr algn="ctr">
                        <a:lnSpc>
                          <a:spcPct val="92000"/>
                        </a:lnSpc>
                        <a:spcBef>
                          <a:spcPts val="200"/>
                        </a:spcBef>
                        <a:spcAft>
                          <a:spcPts val="0"/>
                        </a:spcAft>
                      </a:pPr>
                      <a:r>
                        <a:rPr lang="uk-UA" sz="1000">
                          <a:effectLst/>
                        </a:rPr>
                        <a:t>Залік</a:t>
                      </a:r>
                      <a:endParaRPr lang="ru-RU" sz="1000" b="1">
                        <a:solidFill>
                          <a:srgbClr val="243F60"/>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tc>
              </a:tr>
              <a:tr h="231558">
                <a:tc>
                  <a:txBody>
                    <a:bodyPr/>
                    <a:lstStyle/>
                    <a:p>
                      <a:pPr algn="ctr">
                        <a:lnSpc>
                          <a:spcPct val="92000"/>
                        </a:lnSpc>
                        <a:spcAft>
                          <a:spcPts val="0"/>
                        </a:spcAft>
                      </a:pPr>
                      <a:r>
                        <a:rPr lang="uk-UA" sz="1200" spc="-10">
                          <a:effectLst/>
                        </a:rPr>
                        <a:t>A</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90 – 100 (відмінно)</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algn="ctr">
                        <a:lnSpc>
                          <a:spcPct val="92000"/>
                        </a:lnSpc>
                        <a:spcBef>
                          <a:spcPts val="200"/>
                        </a:spcBef>
                        <a:spcAft>
                          <a:spcPts val="0"/>
                        </a:spcAft>
                      </a:pPr>
                      <a:r>
                        <a:rPr lang="uk-UA" sz="1000">
                          <a:effectLst/>
                        </a:rPr>
                        <a:t>5 (відмінно)</a:t>
                      </a:r>
                      <a:endParaRPr lang="ru-RU" sz="1000" b="1" i="1">
                        <a:solidFill>
                          <a:srgbClr val="365F91"/>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nchor="ctr"/>
                </a:tc>
                <a:tc rowSpan="5">
                  <a:txBody>
                    <a:bodyPr/>
                    <a:lstStyle/>
                    <a:p>
                      <a:pPr algn="ctr">
                        <a:lnSpc>
                          <a:spcPct val="92000"/>
                        </a:lnSpc>
                        <a:spcBef>
                          <a:spcPts val="200"/>
                        </a:spcBef>
                        <a:spcAft>
                          <a:spcPts val="0"/>
                        </a:spcAft>
                      </a:pPr>
                      <a:r>
                        <a:rPr lang="uk-UA" sz="1000">
                          <a:effectLst/>
                        </a:rPr>
                        <a:t>Зараховано</a:t>
                      </a:r>
                      <a:endParaRPr lang="ru-RU" sz="1000" b="1" i="1">
                        <a:solidFill>
                          <a:srgbClr val="365F91"/>
                        </a:solidFill>
                        <a:effectLst/>
                        <a:latin typeface="Calibri" panose="020F0502020204030204" pitchFamily="34" charset="0"/>
                        <a:ea typeface="MS Gothic" panose="020B0609070205080204" pitchFamily="49" charset="-128"/>
                        <a:cs typeface="Times New Roman" panose="02020603050405020304" pitchFamily="18" charset="0"/>
                      </a:endParaRPr>
                    </a:p>
                  </a:txBody>
                  <a:tcPr marL="66936" marR="66936" marT="0" marB="0" anchor="ctr"/>
                </a:tc>
              </a:tr>
              <a:tr h="231558">
                <a:tc>
                  <a:txBody>
                    <a:bodyPr/>
                    <a:lstStyle/>
                    <a:p>
                      <a:pPr algn="ctr">
                        <a:lnSpc>
                          <a:spcPct val="92000"/>
                        </a:lnSpc>
                        <a:spcAft>
                          <a:spcPts val="0"/>
                        </a:spcAft>
                      </a:pPr>
                      <a:r>
                        <a:rPr lang="uk-UA" sz="1200" spc="-10">
                          <a:effectLst/>
                        </a:rPr>
                        <a:t>B</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85 – 89 (дуже добре)</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rowSpan="2">
                  <a:txBody>
                    <a:bodyPr/>
                    <a:lstStyle/>
                    <a:p>
                      <a:pPr algn="ctr">
                        <a:lnSpc>
                          <a:spcPct val="92000"/>
                        </a:lnSpc>
                        <a:spcAft>
                          <a:spcPts val="0"/>
                        </a:spcAft>
                      </a:pPr>
                      <a:r>
                        <a:rPr lang="uk-UA" sz="1200" spc="-10">
                          <a:effectLst/>
                        </a:rPr>
                        <a:t>4 (добре)</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vMerge="1">
                  <a:txBody>
                    <a:bodyPr/>
                    <a:lstStyle/>
                    <a:p>
                      <a:endParaRPr lang="ru-RU"/>
                    </a:p>
                  </a:txBody>
                  <a:tcPr/>
                </a:tc>
              </a:tr>
              <a:tr h="231558">
                <a:tc>
                  <a:txBody>
                    <a:bodyPr/>
                    <a:lstStyle/>
                    <a:p>
                      <a:pPr algn="ctr">
                        <a:lnSpc>
                          <a:spcPct val="92000"/>
                        </a:lnSpc>
                        <a:spcAft>
                          <a:spcPts val="0"/>
                        </a:spcAft>
                      </a:pPr>
                      <a:r>
                        <a:rPr lang="uk-UA" sz="1200" spc="-10">
                          <a:effectLst/>
                        </a:rPr>
                        <a:t>C</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75 – 84 (добре)</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vMerge="1">
                  <a:txBody>
                    <a:bodyPr/>
                    <a:lstStyle/>
                    <a:p>
                      <a:endParaRPr lang="ru-RU"/>
                    </a:p>
                  </a:txBody>
                  <a:tcPr/>
                </a:tc>
                <a:tc vMerge="1">
                  <a:txBody>
                    <a:bodyPr/>
                    <a:lstStyle/>
                    <a:p>
                      <a:endParaRPr lang="ru-RU"/>
                    </a:p>
                  </a:txBody>
                  <a:tcPr/>
                </a:tc>
              </a:tr>
              <a:tr h="231558">
                <a:tc>
                  <a:txBody>
                    <a:bodyPr/>
                    <a:lstStyle/>
                    <a:p>
                      <a:pPr algn="ctr">
                        <a:lnSpc>
                          <a:spcPct val="92000"/>
                        </a:lnSpc>
                        <a:spcAft>
                          <a:spcPts val="0"/>
                        </a:spcAft>
                      </a:pPr>
                      <a:r>
                        <a:rPr lang="uk-UA" sz="1200" spc="-10">
                          <a:effectLst/>
                        </a:rPr>
                        <a:t>D</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70 – 74 (задовільно) </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rowSpan="2">
                  <a:txBody>
                    <a:bodyPr/>
                    <a:lstStyle/>
                    <a:p>
                      <a:pPr algn="ctr">
                        <a:lnSpc>
                          <a:spcPct val="92000"/>
                        </a:lnSpc>
                        <a:spcAft>
                          <a:spcPts val="0"/>
                        </a:spcAft>
                      </a:pPr>
                      <a:r>
                        <a:rPr lang="uk-UA" sz="1200" spc="-10">
                          <a:effectLst/>
                        </a:rPr>
                        <a:t>3 (задовільно)</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vMerge="1">
                  <a:txBody>
                    <a:bodyPr/>
                    <a:lstStyle/>
                    <a:p>
                      <a:endParaRPr lang="ru-RU"/>
                    </a:p>
                  </a:txBody>
                  <a:tcPr/>
                </a:tc>
              </a:tr>
              <a:tr h="231558">
                <a:tc>
                  <a:txBody>
                    <a:bodyPr/>
                    <a:lstStyle/>
                    <a:p>
                      <a:pPr algn="ctr">
                        <a:lnSpc>
                          <a:spcPct val="92000"/>
                        </a:lnSpc>
                        <a:spcAft>
                          <a:spcPts val="0"/>
                        </a:spcAft>
                      </a:pPr>
                      <a:r>
                        <a:rPr lang="uk-UA" sz="1200" spc="-10">
                          <a:effectLst/>
                        </a:rPr>
                        <a:t>E</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60 – 69 (достатньо)</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vMerge="1">
                  <a:txBody>
                    <a:bodyPr/>
                    <a:lstStyle/>
                    <a:p>
                      <a:endParaRPr lang="ru-RU"/>
                    </a:p>
                  </a:txBody>
                  <a:tcPr/>
                </a:tc>
                <a:tc vMerge="1">
                  <a:txBody>
                    <a:bodyPr/>
                    <a:lstStyle/>
                    <a:p>
                      <a:endParaRPr lang="ru-RU"/>
                    </a:p>
                  </a:txBody>
                  <a:tcPr/>
                </a:tc>
              </a:tr>
              <a:tr h="694674">
                <a:tc>
                  <a:txBody>
                    <a:bodyPr/>
                    <a:lstStyle/>
                    <a:p>
                      <a:pPr algn="ctr">
                        <a:lnSpc>
                          <a:spcPct val="92000"/>
                        </a:lnSpc>
                        <a:spcAft>
                          <a:spcPts val="0"/>
                        </a:spcAft>
                      </a:pPr>
                      <a:r>
                        <a:rPr lang="uk-UA" sz="1200" spc="-10">
                          <a:effectLst/>
                        </a:rPr>
                        <a:t>FX</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a:effectLst/>
                        </a:rPr>
                        <a:t>35 – 59 (незадовільно – з можливістю повторного складання)</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rowSpan="2">
                  <a:txBody>
                    <a:bodyPr/>
                    <a:lstStyle/>
                    <a:p>
                      <a:pPr algn="ctr">
                        <a:lnSpc>
                          <a:spcPct val="92000"/>
                        </a:lnSpc>
                        <a:spcAft>
                          <a:spcPts val="0"/>
                        </a:spcAft>
                      </a:pPr>
                      <a:r>
                        <a:rPr lang="uk-UA" sz="1200" spc="-10">
                          <a:effectLst/>
                        </a:rPr>
                        <a:t>2 (незадовільно)</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rowSpan="2">
                  <a:txBody>
                    <a:bodyPr/>
                    <a:lstStyle/>
                    <a:p>
                      <a:pPr>
                        <a:lnSpc>
                          <a:spcPct val="92000"/>
                        </a:lnSpc>
                        <a:spcAft>
                          <a:spcPts val="0"/>
                        </a:spcAft>
                      </a:pPr>
                      <a:r>
                        <a:rPr lang="uk-UA" sz="1200" spc="-10">
                          <a:effectLst/>
                        </a:rPr>
                        <a:t>Не зараховано</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r>
              <a:tr h="694674">
                <a:tc>
                  <a:txBody>
                    <a:bodyPr/>
                    <a:lstStyle/>
                    <a:p>
                      <a:pPr algn="ctr">
                        <a:lnSpc>
                          <a:spcPct val="92000"/>
                        </a:lnSpc>
                        <a:spcAft>
                          <a:spcPts val="0"/>
                        </a:spcAft>
                      </a:pPr>
                      <a:r>
                        <a:rPr lang="uk-UA" sz="1200" spc="-10">
                          <a:effectLst/>
                        </a:rPr>
                        <a:t>F</a:t>
                      </a:r>
                      <a:endParaRPr lang="ru-RU" sz="1200">
                        <a:effectLst/>
                        <a:latin typeface="Times New Roman" panose="02020603050405020304" pitchFamily="18" charset="0"/>
                        <a:ea typeface="MS Mincho"/>
                        <a:cs typeface="Times New Roman" panose="02020603050405020304" pitchFamily="18" charset="0"/>
                      </a:endParaRPr>
                    </a:p>
                  </a:txBody>
                  <a:tcPr marL="66936" marR="66936" marT="0" marB="0" anchor="ctr"/>
                </a:tc>
                <a:tc>
                  <a:txBody>
                    <a:bodyPr/>
                    <a:lstStyle/>
                    <a:p>
                      <a:pPr marR="141605" algn="ctr">
                        <a:lnSpc>
                          <a:spcPct val="92000"/>
                        </a:lnSpc>
                        <a:spcAft>
                          <a:spcPts val="0"/>
                        </a:spcAft>
                      </a:pPr>
                      <a:r>
                        <a:rPr lang="uk-UA" sz="1200" spc="-10" dirty="0">
                          <a:effectLst/>
                        </a:rPr>
                        <a:t>1 – 34 (незадовільно – з обов’язковим повторним курсом)</a:t>
                      </a:r>
                      <a:endParaRPr lang="ru-RU" sz="1200" dirty="0">
                        <a:effectLst/>
                        <a:latin typeface="Times New Roman" panose="02020603050405020304" pitchFamily="18" charset="0"/>
                        <a:ea typeface="MS Mincho"/>
                        <a:cs typeface="Times New Roman" panose="02020603050405020304" pitchFamily="18" charset="0"/>
                      </a:endParaRPr>
                    </a:p>
                  </a:txBody>
                  <a:tcPr marL="66936" marR="66936" marT="0" marB="0" anchor="ctr"/>
                </a:tc>
                <a:tc vMerge="1">
                  <a:txBody>
                    <a:bodyPr/>
                    <a:lstStyle/>
                    <a:p>
                      <a:endParaRPr lang="ru-RU"/>
                    </a:p>
                  </a:txBody>
                  <a:tcPr/>
                </a:tc>
                <a:tc vMerge="1">
                  <a:txBody>
                    <a:bodyPr/>
                    <a:lstStyle/>
                    <a:p>
                      <a:endParaRPr lang="ru-RU"/>
                    </a:p>
                  </a:txBody>
                  <a:tcPr/>
                </a:tc>
              </a:tr>
            </a:tbl>
          </a:graphicData>
        </a:graphic>
      </p:graphicFrame>
      <p:sp>
        <p:nvSpPr>
          <p:cNvPr id="5" name="Rectangle 1"/>
          <p:cNvSpPr>
            <a:spLocks noGrp="1" noChangeArrowheads="1"/>
          </p:cNvSpPr>
          <p:nvPr>
            <p:ph type="title"/>
          </p:nvPr>
        </p:nvSpPr>
        <p:spPr bwMode="auto">
          <a:xfrm>
            <a:off x="1497004" y="820849"/>
            <a:ext cx="7485597" cy="8874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25392" rIns="-68241" bIns="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uk-UA" altLang="ru-RU" sz="2800" b="1" i="0" u="none" strike="noStrike" cap="none" normalizeH="0" baseline="0" dirty="0" smtClean="0">
                <a:ln>
                  <a:noFill/>
                </a:ln>
                <a:solidFill>
                  <a:schemeClr val="tx1"/>
                </a:solidFill>
                <a:effectLst/>
                <a:latin typeface="Times New Roman" panose="02020603050405020304" pitchFamily="18" charset="0"/>
                <a:ea typeface="MS Mincho"/>
                <a:cs typeface="Times New Roman" panose="02020603050405020304" pitchFamily="18" charset="0"/>
              </a:rPr>
              <a:t>Шкала оцінювання: національна та ECTS</a:t>
            </a:r>
            <a:endParaRPr kumimoji="0" lang="ru-RU" altLang="ru-RU"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2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05486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115616" y="260648"/>
            <a:ext cx="7704855" cy="6480720"/>
          </a:xfrm>
        </p:spPr>
        <p:txBody>
          <a:bodyPr>
            <a:normAutofit fontScale="55000" lnSpcReduction="20000"/>
          </a:bodyPr>
          <a:lstStyle/>
          <a:p>
            <a:pPr algn="ctr"/>
            <a:r>
              <a:rPr lang="uk-UA" b="1" dirty="0"/>
              <a:t>ОСНОВНІ ДЖЕРЕЛА</a:t>
            </a:r>
            <a:endParaRPr lang="ru-RU" dirty="0"/>
          </a:p>
          <a:p>
            <a:r>
              <a:rPr lang="uk-UA" dirty="0"/>
              <a:t>Тексти офіційно-ділового стилю.</a:t>
            </a:r>
            <a:endParaRPr lang="ru-RU" dirty="0"/>
          </a:p>
          <a:p>
            <a:r>
              <a:rPr lang="uk-UA" dirty="0"/>
              <a:t>Тексти публіцистичного стилю.</a:t>
            </a:r>
            <a:endParaRPr lang="ru-RU" dirty="0"/>
          </a:p>
          <a:p>
            <a:r>
              <a:rPr lang="uk-UA" dirty="0"/>
              <a:t>Тексти наукового стилю. </a:t>
            </a:r>
            <a:endParaRPr lang="ru-RU" dirty="0"/>
          </a:p>
          <a:p>
            <a:r>
              <a:rPr lang="en-US" b="1" i="1" dirty="0" err="1"/>
              <a:t>Основна</a:t>
            </a:r>
            <a:r>
              <a:rPr lang="en-US" b="1" i="1" dirty="0"/>
              <a:t>:</a:t>
            </a:r>
            <a:endParaRPr lang="ru-RU" dirty="0"/>
          </a:p>
          <a:p>
            <a:pPr lvl="0"/>
            <a:r>
              <a:rPr lang="pl-PL" dirty="0"/>
              <a:t>Barbara Guzik-Świca, Kamila Kwiatkowska, Agnieszka Roczniak, Maria Maćkowicz. Język polski bez granic (B1). Warszawa : Wspólnota Polska, 2020. 212 s.</a:t>
            </a:r>
            <a:endParaRPr lang="ru-RU" dirty="0"/>
          </a:p>
          <a:p>
            <a:pPr lvl="0"/>
            <a:r>
              <a:rPr lang="uk-UA" dirty="0" err="1"/>
              <a:t>Stempek</a:t>
            </a:r>
            <a:r>
              <a:rPr lang="uk-UA" dirty="0"/>
              <a:t> I., </a:t>
            </a:r>
            <a:r>
              <a:rPr lang="uk-UA" dirty="0" err="1"/>
              <a:t>Stelmach</a:t>
            </a:r>
            <a:r>
              <a:rPr lang="uk-UA" dirty="0"/>
              <a:t> A., </a:t>
            </a:r>
            <a:r>
              <a:rPr lang="uk-UA" dirty="0" err="1"/>
              <a:t>Dawidek</a:t>
            </a:r>
            <a:r>
              <a:rPr lang="uk-UA" dirty="0"/>
              <a:t> S., </a:t>
            </a:r>
            <a:r>
              <a:rPr lang="uk-UA" dirty="0" err="1"/>
              <a:t>Szymkiewicz</a:t>
            </a:r>
            <a:r>
              <a:rPr lang="uk-UA" dirty="0"/>
              <a:t> A. </a:t>
            </a:r>
            <a:r>
              <a:rPr lang="uk-UA" dirty="0" err="1"/>
              <a:t>Polski</a:t>
            </a:r>
            <a:r>
              <a:rPr lang="uk-UA" dirty="0"/>
              <a:t>, </a:t>
            </a:r>
            <a:r>
              <a:rPr lang="uk-UA" dirty="0" err="1"/>
              <a:t>Krok</a:t>
            </a:r>
            <a:r>
              <a:rPr lang="uk-UA" dirty="0"/>
              <a:t> </a:t>
            </a:r>
            <a:r>
              <a:rPr lang="uk-UA" dirty="0" err="1"/>
              <a:t>po</a:t>
            </a:r>
            <a:r>
              <a:rPr lang="uk-UA" dirty="0"/>
              <a:t> </a:t>
            </a:r>
            <a:r>
              <a:rPr lang="uk-UA" dirty="0" err="1"/>
              <a:t>kroku</a:t>
            </a:r>
            <a:r>
              <a:rPr lang="uk-UA" dirty="0"/>
              <a:t> (A1). </a:t>
            </a:r>
            <a:r>
              <a:rPr lang="uk-UA" dirty="0" err="1"/>
              <a:t>Kraków</a:t>
            </a:r>
            <a:r>
              <a:rPr lang="uk-UA" dirty="0"/>
              <a:t> : </a:t>
            </a:r>
            <a:r>
              <a:rPr lang="uk-UA" dirty="0" err="1"/>
              <a:t>Polish-courses</a:t>
            </a:r>
            <a:r>
              <a:rPr lang="uk-UA" dirty="0"/>
              <a:t>, 2010. 180 s.</a:t>
            </a:r>
            <a:endParaRPr lang="ru-RU" dirty="0"/>
          </a:p>
          <a:p>
            <a:pPr lvl="0"/>
            <a:r>
              <a:rPr lang="uk-UA" dirty="0"/>
              <a:t>Кононенко І., </a:t>
            </a:r>
            <a:r>
              <a:rPr lang="uk-UA" dirty="0" err="1"/>
              <a:t>Шпівак</a:t>
            </a:r>
            <a:r>
              <a:rPr lang="uk-UA" dirty="0"/>
              <a:t> О. Українсько-польський словник міжмовних омонімів і паронімів. Київ : Вища </a:t>
            </a:r>
            <a:r>
              <a:rPr lang="uk-UA" dirty="0" err="1"/>
              <a:t>шк</a:t>
            </a:r>
            <a:r>
              <a:rPr lang="uk-UA" dirty="0"/>
              <a:t>., 2008. 343 с.</a:t>
            </a:r>
            <a:endParaRPr lang="ru-RU" dirty="0"/>
          </a:p>
          <a:p>
            <a:pPr lvl="0"/>
            <a:r>
              <a:rPr lang="uk-UA" dirty="0"/>
              <a:t>Литвин І. </a:t>
            </a:r>
            <a:r>
              <a:rPr lang="uk-UA" dirty="0" err="1"/>
              <a:t>Перекладознавство</a:t>
            </a:r>
            <a:r>
              <a:rPr lang="uk-UA" dirty="0"/>
              <a:t>. Черкаси : Вид-во Ю.А. Чабаненко, 2014. 288 с.</a:t>
            </a:r>
            <a:endParaRPr lang="ru-RU" dirty="0"/>
          </a:p>
          <a:p>
            <a:pPr lvl="0"/>
            <a:r>
              <a:rPr lang="uk-UA" dirty="0" err="1"/>
              <a:t>Шумлянська</a:t>
            </a:r>
            <a:r>
              <a:rPr lang="uk-UA" dirty="0"/>
              <a:t> Н. Граматика польської мови. Київ : Арій, 2023. 64 с</a:t>
            </a:r>
            <a:r>
              <a:rPr lang="uk-UA" dirty="0" smtClean="0"/>
              <a:t>.</a:t>
            </a:r>
            <a:endParaRPr lang="ru-RU" dirty="0"/>
          </a:p>
          <a:p>
            <a:r>
              <a:rPr lang="en-US" b="1" i="1" dirty="0" err="1"/>
              <a:t>Додаткова</a:t>
            </a:r>
            <a:r>
              <a:rPr lang="en-US" b="1" i="1" dirty="0"/>
              <a:t>:</a:t>
            </a:r>
            <a:endParaRPr lang="ru-RU" dirty="0"/>
          </a:p>
          <a:p>
            <a:pPr lvl="0"/>
            <a:r>
              <a:rPr lang="uk-UA" dirty="0" err="1"/>
              <a:t>Bąk</a:t>
            </a:r>
            <a:r>
              <a:rPr lang="uk-UA" dirty="0"/>
              <a:t> P. </a:t>
            </a:r>
            <a:r>
              <a:rPr lang="uk-UA" dirty="0" err="1"/>
              <a:t>Gramatyka</a:t>
            </a:r>
            <a:r>
              <a:rPr lang="uk-UA" dirty="0"/>
              <a:t> </a:t>
            </a:r>
            <a:r>
              <a:rPr lang="uk-UA" dirty="0" err="1"/>
              <a:t>języka</a:t>
            </a:r>
            <a:r>
              <a:rPr lang="uk-UA" dirty="0"/>
              <a:t> </a:t>
            </a:r>
            <a:r>
              <a:rPr lang="uk-UA" dirty="0" err="1"/>
              <a:t>polskiego</a:t>
            </a:r>
            <a:r>
              <a:rPr lang="uk-UA" dirty="0"/>
              <a:t>. </a:t>
            </a:r>
            <a:r>
              <a:rPr lang="uk-UA" dirty="0" err="1"/>
              <a:t>Warszawa</a:t>
            </a:r>
            <a:r>
              <a:rPr lang="uk-UA" dirty="0"/>
              <a:t> : </a:t>
            </a:r>
            <a:r>
              <a:rPr lang="uk-UA" dirty="0" err="1"/>
              <a:t>Wiedza</a:t>
            </a:r>
            <a:r>
              <a:rPr lang="uk-UA" dirty="0"/>
              <a:t> </a:t>
            </a:r>
            <a:r>
              <a:rPr lang="uk-UA" dirty="0" err="1"/>
              <a:t>Powszechna</a:t>
            </a:r>
            <a:r>
              <a:rPr lang="uk-UA" dirty="0"/>
              <a:t>, 1997. 883 s.</a:t>
            </a:r>
            <a:endParaRPr lang="ru-RU" dirty="0"/>
          </a:p>
          <a:p>
            <a:pPr lvl="0"/>
            <a:r>
              <a:rPr lang="uk-UA" dirty="0" err="1"/>
              <a:t>Bartnicka</a:t>
            </a:r>
            <a:r>
              <a:rPr lang="uk-UA" dirty="0"/>
              <a:t> B., </a:t>
            </a:r>
            <a:r>
              <a:rPr lang="uk-UA" dirty="0" err="1"/>
              <a:t>Dąbrowski</a:t>
            </a:r>
            <a:r>
              <a:rPr lang="uk-UA" dirty="0"/>
              <a:t> G., </a:t>
            </a:r>
            <a:r>
              <a:rPr lang="uk-UA" dirty="0" err="1"/>
              <a:t>Jekiel</a:t>
            </a:r>
            <a:r>
              <a:rPr lang="uk-UA" dirty="0"/>
              <a:t> W. </a:t>
            </a:r>
            <a:r>
              <a:rPr lang="uk-UA" dirty="0" err="1"/>
              <a:t>Uczymy</a:t>
            </a:r>
            <a:r>
              <a:rPr lang="uk-UA" dirty="0"/>
              <a:t> </a:t>
            </a:r>
            <a:r>
              <a:rPr lang="uk-UA" dirty="0" err="1"/>
              <a:t>się</a:t>
            </a:r>
            <a:r>
              <a:rPr lang="uk-UA" dirty="0"/>
              <a:t> </a:t>
            </a:r>
            <a:r>
              <a:rPr lang="uk-UA" dirty="0" err="1"/>
              <a:t>polskiego</a:t>
            </a:r>
            <a:r>
              <a:rPr lang="uk-UA" dirty="0"/>
              <a:t>. </a:t>
            </a:r>
            <a:r>
              <a:rPr lang="uk-UA" dirty="0" err="1"/>
              <a:t>Podręcznik</a:t>
            </a:r>
            <a:r>
              <a:rPr lang="uk-UA" dirty="0"/>
              <a:t> </a:t>
            </a:r>
            <a:r>
              <a:rPr lang="uk-UA" dirty="0" err="1"/>
              <a:t>języka</a:t>
            </a:r>
            <a:r>
              <a:rPr lang="uk-UA" dirty="0"/>
              <a:t> </a:t>
            </a:r>
            <a:r>
              <a:rPr lang="uk-UA" dirty="0" err="1"/>
              <a:t>polskiego</a:t>
            </a:r>
            <a:r>
              <a:rPr lang="uk-UA" dirty="0"/>
              <a:t> </a:t>
            </a:r>
            <a:r>
              <a:rPr lang="uk-UA" dirty="0" err="1"/>
              <a:t>dla</a:t>
            </a:r>
            <a:r>
              <a:rPr lang="uk-UA" dirty="0"/>
              <a:t> </a:t>
            </a:r>
            <a:r>
              <a:rPr lang="uk-UA" dirty="0" err="1"/>
              <a:t>cudzoziemców</a:t>
            </a:r>
            <a:r>
              <a:rPr lang="uk-UA" dirty="0"/>
              <a:t>. </a:t>
            </a:r>
            <a:r>
              <a:rPr lang="uk-UA" dirty="0" err="1"/>
              <a:t>Teksty</a:t>
            </a:r>
            <a:r>
              <a:rPr lang="uk-UA" dirty="0"/>
              <a:t>. </a:t>
            </a:r>
            <a:r>
              <a:rPr lang="uk-UA" dirty="0" err="1"/>
              <a:t>Warszawa</a:t>
            </a:r>
            <a:r>
              <a:rPr lang="uk-UA" dirty="0"/>
              <a:t> : </a:t>
            </a:r>
            <a:r>
              <a:rPr lang="uk-UA" dirty="0" err="1"/>
              <a:t>Takt</a:t>
            </a:r>
            <a:r>
              <a:rPr lang="uk-UA" dirty="0"/>
              <a:t>, 1998. 428 s.</a:t>
            </a:r>
            <a:endParaRPr lang="ru-RU" dirty="0"/>
          </a:p>
          <a:p>
            <a:pPr lvl="0"/>
            <a:r>
              <a:rPr lang="uk-UA" dirty="0" err="1"/>
              <a:t>Konopka</a:t>
            </a:r>
            <a:r>
              <a:rPr lang="uk-UA" dirty="0"/>
              <a:t> B. </a:t>
            </a:r>
            <a:r>
              <a:rPr lang="uk-UA" dirty="0" err="1"/>
              <a:t>Podręcznik</a:t>
            </a:r>
            <a:r>
              <a:rPr lang="uk-UA" dirty="0"/>
              <a:t> </a:t>
            </a:r>
            <a:r>
              <a:rPr lang="uk-UA" dirty="0" err="1"/>
              <a:t>języka</a:t>
            </a:r>
            <a:r>
              <a:rPr lang="uk-UA" dirty="0"/>
              <a:t> </a:t>
            </a:r>
            <a:r>
              <a:rPr lang="uk-UA" dirty="0" err="1"/>
              <a:t>polkiego</a:t>
            </a:r>
            <a:r>
              <a:rPr lang="uk-UA" dirty="0"/>
              <a:t>. </a:t>
            </a:r>
            <a:r>
              <a:rPr lang="uk-UA" dirty="0" err="1"/>
              <a:t>Warszawa</a:t>
            </a:r>
            <a:r>
              <a:rPr lang="uk-UA" dirty="0"/>
              <a:t> : </a:t>
            </a:r>
            <a:r>
              <a:rPr lang="uk-UA" dirty="0" err="1"/>
              <a:t>Fundacja</a:t>
            </a:r>
            <a:r>
              <a:rPr lang="uk-UA" dirty="0"/>
              <a:t> </a:t>
            </a:r>
            <a:r>
              <a:rPr lang="uk-UA" dirty="0" err="1"/>
              <a:t>Pomocy</a:t>
            </a:r>
            <a:r>
              <a:rPr lang="uk-UA" dirty="0"/>
              <a:t> </a:t>
            </a:r>
            <a:r>
              <a:rPr lang="uk-UA" dirty="0" err="1"/>
              <a:t>Polakom</a:t>
            </a:r>
            <a:r>
              <a:rPr lang="uk-UA" dirty="0"/>
              <a:t> </a:t>
            </a:r>
            <a:r>
              <a:rPr lang="uk-UA" dirty="0" err="1"/>
              <a:t>na</a:t>
            </a:r>
            <a:r>
              <a:rPr lang="uk-UA" dirty="0"/>
              <a:t> </a:t>
            </a:r>
            <a:r>
              <a:rPr lang="uk-UA" dirty="0" err="1"/>
              <a:t>Wschodzie</a:t>
            </a:r>
            <a:r>
              <a:rPr lang="uk-UA" dirty="0"/>
              <a:t>, 1999. 242 s.</a:t>
            </a:r>
            <a:endParaRPr lang="ru-RU" dirty="0"/>
          </a:p>
          <a:p>
            <a:pPr lvl="0"/>
            <a:r>
              <a:rPr lang="uk-UA" dirty="0" err="1"/>
              <a:t>Kucharczyk</a:t>
            </a:r>
            <a:r>
              <a:rPr lang="uk-UA" dirty="0"/>
              <a:t> J. </a:t>
            </a:r>
            <a:r>
              <a:rPr lang="uk-UA" dirty="0" err="1"/>
              <a:t>Już</a:t>
            </a:r>
            <a:r>
              <a:rPr lang="uk-UA" dirty="0"/>
              <a:t> </a:t>
            </a:r>
            <a:r>
              <a:rPr lang="uk-UA" dirty="0" err="1"/>
              <a:t>mówię</a:t>
            </a:r>
            <a:r>
              <a:rPr lang="uk-UA" dirty="0"/>
              <a:t> </a:t>
            </a:r>
            <a:r>
              <a:rPr lang="uk-UA" dirty="0" err="1"/>
              <a:t>po</a:t>
            </a:r>
            <a:r>
              <a:rPr lang="uk-UA" dirty="0"/>
              <a:t> </a:t>
            </a:r>
            <a:r>
              <a:rPr lang="uk-UA" dirty="0" err="1"/>
              <a:t>polsku</a:t>
            </a:r>
            <a:r>
              <a:rPr lang="uk-UA" dirty="0"/>
              <a:t>. </a:t>
            </a:r>
            <a:r>
              <a:rPr lang="uk-UA" dirty="0" err="1"/>
              <a:t>Łódź</a:t>
            </a:r>
            <a:r>
              <a:rPr lang="uk-UA" dirty="0"/>
              <a:t> : Wing,1999. 215 s.</a:t>
            </a:r>
            <a:endParaRPr lang="ru-RU" dirty="0"/>
          </a:p>
          <a:p>
            <a:pPr lvl="0"/>
            <a:r>
              <a:rPr lang="uk-UA" dirty="0" err="1"/>
              <a:t>Orłóń</a:t>
            </a:r>
            <a:r>
              <a:rPr lang="uk-UA" dirty="0"/>
              <a:t> M., </a:t>
            </a:r>
            <a:r>
              <a:rPr lang="uk-UA" dirty="0" err="1"/>
              <a:t>Tyszkiewicz</a:t>
            </a:r>
            <a:r>
              <a:rPr lang="uk-UA" dirty="0"/>
              <a:t> J. </a:t>
            </a:r>
            <a:r>
              <a:rPr lang="uk-UA" dirty="0" err="1"/>
              <a:t>Legendy</a:t>
            </a:r>
            <a:r>
              <a:rPr lang="uk-UA" dirty="0"/>
              <a:t> i </a:t>
            </a:r>
            <a:r>
              <a:rPr lang="uk-UA" dirty="0" err="1"/>
              <a:t>podania</a:t>
            </a:r>
            <a:r>
              <a:rPr lang="uk-UA" dirty="0"/>
              <a:t> </a:t>
            </a:r>
            <a:r>
              <a:rPr lang="uk-UA" dirty="0" err="1"/>
              <a:t>polskie</a:t>
            </a:r>
            <a:r>
              <a:rPr lang="uk-UA" dirty="0"/>
              <a:t>. </a:t>
            </a:r>
            <a:r>
              <a:rPr lang="uk-UA" dirty="0" err="1"/>
              <a:t>Warszawa</a:t>
            </a:r>
            <a:r>
              <a:rPr lang="uk-UA" dirty="0"/>
              <a:t> : PTTK “</a:t>
            </a:r>
            <a:r>
              <a:rPr lang="uk-UA" dirty="0" err="1"/>
              <a:t>Kraj</a:t>
            </a:r>
            <a:r>
              <a:rPr lang="uk-UA" dirty="0"/>
              <a:t>”, 1990. 192 s.</a:t>
            </a:r>
            <a:endParaRPr lang="ru-RU" dirty="0"/>
          </a:p>
          <a:p>
            <a:pPr lvl="0"/>
            <a:r>
              <a:rPr lang="uk-UA" dirty="0" err="1"/>
              <a:t>Strutyński</a:t>
            </a:r>
            <a:r>
              <a:rPr lang="uk-UA" dirty="0"/>
              <a:t> J. </a:t>
            </a:r>
            <a:r>
              <a:rPr lang="uk-UA" dirty="0" err="1"/>
              <a:t>Gramatyka</a:t>
            </a:r>
            <a:r>
              <a:rPr lang="uk-UA" dirty="0"/>
              <a:t> </a:t>
            </a:r>
            <a:r>
              <a:rPr lang="uk-UA" dirty="0" err="1"/>
              <a:t>polska</a:t>
            </a:r>
            <a:r>
              <a:rPr lang="uk-UA" dirty="0"/>
              <a:t>. </a:t>
            </a:r>
            <a:r>
              <a:rPr lang="uk-UA" dirty="0" err="1"/>
              <a:t>Kraków</a:t>
            </a:r>
            <a:r>
              <a:rPr lang="uk-UA" dirty="0"/>
              <a:t> : </a:t>
            </a:r>
            <a:r>
              <a:rPr lang="uk-UA" dirty="0" err="1"/>
              <a:t>Wydawnictwo</a:t>
            </a:r>
            <a:r>
              <a:rPr lang="uk-UA" dirty="0"/>
              <a:t> </a:t>
            </a:r>
            <a:r>
              <a:rPr lang="uk-UA" dirty="0" err="1"/>
              <a:t>Tomasz</a:t>
            </a:r>
            <a:r>
              <a:rPr lang="uk-UA" dirty="0"/>
              <a:t> </a:t>
            </a:r>
            <a:r>
              <a:rPr lang="uk-UA" dirty="0" err="1"/>
              <a:t>Strutyński</a:t>
            </a:r>
            <a:r>
              <a:rPr lang="uk-UA" dirty="0"/>
              <a:t>, 2002. 83 s.</a:t>
            </a:r>
            <a:endParaRPr lang="ru-RU" dirty="0"/>
          </a:p>
          <a:p>
            <a:pPr lvl="0"/>
            <a:r>
              <a:rPr lang="uk-UA" dirty="0" err="1"/>
              <a:t>Szule</a:t>
            </a:r>
            <a:r>
              <a:rPr lang="uk-UA" dirty="0"/>
              <a:t> M., </a:t>
            </a:r>
            <a:r>
              <a:rPr lang="uk-UA" dirty="0" err="1"/>
              <a:t>Gorzałczyńska-Mróz</a:t>
            </a:r>
            <a:r>
              <a:rPr lang="uk-UA" dirty="0"/>
              <a:t> A. </a:t>
            </a:r>
            <a:r>
              <a:rPr lang="uk-UA" dirty="0" err="1"/>
              <a:t>Swoimi</a:t>
            </a:r>
            <a:r>
              <a:rPr lang="uk-UA" dirty="0"/>
              <a:t> </a:t>
            </a:r>
            <a:r>
              <a:rPr lang="uk-UA" dirty="0" err="1"/>
              <a:t>słowami</a:t>
            </a:r>
            <a:r>
              <a:rPr lang="uk-UA" dirty="0"/>
              <a:t> 1 </a:t>
            </a:r>
            <a:r>
              <a:rPr lang="uk-UA" dirty="0" err="1"/>
              <a:t>język</a:t>
            </a:r>
            <a:r>
              <a:rPr lang="uk-UA" dirty="0"/>
              <a:t> </a:t>
            </a:r>
            <a:r>
              <a:rPr lang="uk-UA" dirty="0" err="1"/>
              <a:t>polski</a:t>
            </a:r>
            <a:r>
              <a:rPr lang="uk-UA" dirty="0"/>
              <a:t>. </a:t>
            </a:r>
            <a:r>
              <a:rPr lang="uk-UA" dirty="0" err="1"/>
              <a:t>Podręcznik</a:t>
            </a:r>
            <a:r>
              <a:rPr lang="uk-UA" dirty="0"/>
              <a:t>. </a:t>
            </a:r>
            <a:r>
              <a:rPr lang="uk-UA" dirty="0" err="1"/>
              <a:t>Część</a:t>
            </a:r>
            <a:r>
              <a:rPr lang="uk-UA" dirty="0"/>
              <a:t> 2. </a:t>
            </a:r>
            <a:r>
              <a:rPr lang="uk-UA" dirty="0" err="1"/>
              <a:t>Warszawa</a:t>
            </a:r>
            <a:r>
              <a:rPr lang="uk-UA" dirty="0"/>
              <a:t> : </a:t>
            </a:r>
            <a:r>
              <a:rPr lang="uk-UA" dirty="0" err="1"/>
              <a:t>Nowa</a:t>
            </a:r>
            <a:r>
              <a:rPr lang="uk-UA" dirty="0"/>
              <a:t> </a:t>
            </a:r>
            <a:r>
              <a:rPr lang="uk-UA" dirty="0" err="1"/>
              <a:t>Era</a:t>
            </a:r>
            <a:r>
              <a:rPr lang="uk-UA" dirty="0"/>
              <a:t>, 2009. 80 s.</a:t>
            </a:r>
            <a:endParaRPr lang="ru-RU" dirty="0"/>
          </a:p>
          <a:p>
            <a:pPr lvl="0"/>
            <a:r>
              <a:rPr lang="uk-UA" dirty="0" err="1"/>
              <a:t>Пучковський</a:t>
            </a:r>
            <a:r>
              <a:rPr lang="uk-UA" dirty="0"/>
              <a:t> Ю.Я. Посібник з польської мови. Київ : Чумацький Шлях, 2013. 272 </a:t>
            </a:r>
            <a:r>
              <a:rPr lang="uk-UA"/>
              <a:t>с</a:t>
            </a:r>
            <a:r>
              <a:rPr lang="uk-UA" smtClean="0"/>
              <a:t>.</a:t>
            </a:r>
            <a:endParaRPr lang="ru-RU" dirty="0"/>
          </a:p>
          <a:p>
            <a:r>
              <a:rPr lang="en-US" b="1" i="1" dirty="0" err="1"/>
              <a:t>Інформаційні</a:t>
            </a:r>
            <a:r>
              <a:rPr lang="en-US" b="1" i="1" dirty="0"/>
              <a:t> </a:t>
            </a:r>
            <a:r>
              <a:rPr lang="en-US" b="1" i="1" dirty="0" err="1"/>
              <a:t>ресурси</a:t>
            </a:r>
            <a:r>
              <a:rPr lang="en-US" b="1" i="1" dirty="0"/>
              <a:t>:</a:t>
            </a:r>
            <a:endParaRPr lang="ru-RU" dirty="0"/>
          </a:p>
          <a:p>
            <a:pPr lvl="0"/>
            <a:r>
              <a:rPr lang="en-US" dirty="0"/>
              <a:t>Dictionary</a:t>
            </a:r>
            <a:r>
              <a:rPr lang="uk-UA" dirty="0"/>
              <a:t>. </a:t>
            </a:r>
            <a:r>
              <a:rPr lang="en-US" dirty="0"/>
              <a:t>com URL</a:t>
            </a:r>
            <a:r>
              <a:rPr lang="uk-UA" dirty="0"/>
              <a:t>: </a:t>
            </a:r>
            <a:r>
              <a:rPr lang="en-US" dirty="0"/>
              <a:t>http</a:t>
            </a:r>
            <a:r>
              <a:rPr lang="uk-UA" dirty="0"/>
              <a:t>://</a:t>
            </a:r>
            <a:r>
              <a:rPr lang="en-US" dirty="0"/>
              <a:t>www</a:t>
            </a:r>
            <a:r>
              <a:rPr lang="uk-UA" dirty="0"/>
              <a:t>.</a:t>
            </a:r>
            <a:r>
              <a:rPr lang="en-US" dirty="0"/>
              <a:t>dictionary</a:t>
            </a:r>
            <a:r>
              <a:rPr lang="uk-UA" dirty="0"/>
              <a:t>.</a:t>
            </a:r>
            <a:r>
              <a:rPr lang="en-US" dirty="0"/>
              <a:t>reference</a:t>
            </a:r>
            <a:r>
              <a:rPr lang="uk-UA" dirty="0"/>
              <a:t>.</a:t>
            </a:r>
            <a:r>
              <a:rPr lang="en-US" dirty="0"/>
              <a:t>com</a:t>
            </a:r>
            <a:r>
              <a:rPr lang="uk-UA" dirty="0"/>
              <a:t>/</a:t>
            </a:r>
            <a:endParaRPr lang="ru-RU" dirty="0"/>
          </a:p>
          <a:p>
            <a:pPr lvl="0"/>
            <a:r>
              <a:rPr lang="en-US" dirty="0"/>
              <a:t>The Free Dictionary URL</a:t>
            </a:r>
            <a:r>
              <a:rPr lang="uk-UA" dirty="0"/>
              <a:t>: </a:t>
            </a:r>
            <a:r>
              <a:rPr lang="en-US" dirty="0"/>
              <a:t>http</a:t>
            </a:r>
            <a:r>
              <a:rPr lang="uk-UA" dirty="0"/>
              <a:t>://</a:t>
            </a:r>
            <a:r>
              <a:rPr lang="en-US" dirty="0"/>
              <a:t>www</a:t>
            </a:r>
            <a:r>
              <a:rPr lang="uk-UA" dirty="0"/>
              <a:t>.</a:t>
            </a:r>
            <a:r>
              <a:rPr lang="en-US" dirty="0"/>
              <a:t>thefreedictionary.com/</a:t>
            </a:r>
            <a:endParaRPr lang="ru-RU" dirty="0"/>
          </a:p>
          <a:p>
            <a:pPr lvl="0"/>
            <a:r>
              <a:rPr lang="en-US" dirty="0"/>
              <a:t>Cambridge Dictionary URL: http://www.dictionary.cambridge.org/</a:t>
            </a:r>
            <a:endParaRPr lang="ru-RU" dirty="0"/>
          </a:p>
          <a:p>
            <a:pPr lvl="0"/>
            <a:r>
              <a:rPr lang="fr-FR" dirty="0"/>
              <a:t>Merriam-Webster URL: http://www.merriam-webster.com</a:t>
            </a:r>
            <a:endParaRPr lang="ru-RU" dirty="0"/>
          </a:p>
        </p:txBody>
      </p:sp>
    </p:spTree>
    <p:extLst>
      <p:ext uri="{BB962C8B-B14F-4D97-AF65-F5344CB8AC3E}">
        <p14:creationId xmlns:p14="http://schemas.microsoft.com/office/powerpoint/2010/main" val="776410468"/>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463</Words>
  <Application>Microsoft Office PowerPoint</Application>
  <PresentationFormat>Экран (4:3)</PresentationFormat>
  <Paragraphs>77</Paragraphs>
  <Slides>6</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6</vt:i4>
      </vt:variant>
    </vt:vector>
  </HeadingPairs>
  <TitlesOfParts>
    <vt:vector size="14" baseType="lpstr">
      <vt:lpstr>MS Gothic</vt:lpstr>
      <vt:lpstr>Arial</vt:lpstr>
      <vt:lpstr>Calibri</vt:lpstr>
      <vt:lpstr>Century Gothic</vt:lpstr>
      <vt:lpstr>MS Mincho</vt:lpstr>
      <vt:lpstr>Times New Roman</vt:lpstr>
      <vt:lpstr>Wingdings 3</vt:lpstr>
      <vt:lpstr>Легкий дым</vt:lpstr>
      <vt:lpstr>ПРАКТИКА ПЕРЕКЛАДУ З ПОЛЬСЬКОЇ МОВИ</vt:lpstr>
      <vt:lpstr>Презентация PowerPoint</vt:lpstr>
      <vt:lpstr>Презентация PowerPoint</vt:lpstr>
      <vt:lpstr>Презентация PowerPoint</vt:lpstr>
      <vt:lpstr>Шкала оцінювання: національна та ECTS </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ПРАКТИКА ПЕРЕКЛАДУ З ПОЛЬСЬКОЇ МОВИ</dc:title>
  <dc:creator>Аліна</dc:creator>
  <cp:lastModifiedBy>Lenovo</cp:lastModifiedBy>
  <cp:revision>1</cp:revision>
  <dcterms:created xsi:type="dcterms:W3CDTF">2024-03-26T17:43:26Z</dcterms:created>
  <dcterms:modified xsi:type="dcterms:W3CDTF">2024-03-26T17:47:48Z</dcterms:modified>
</cp:coreProperties>
</file>