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 id="302" r:id="rId47"/>
    <p:sldId id="303" r:id="rId48"/>
    <p:sldId id="304" r:id="rId49"/>
    <p:sldId id="305" r:id="rId50"/>
    <p:sldId id="306" r:id="rId51"/>
    <p:sldId id="307" r:id="rId52"/>
    <p:sldId id="308" r:id="rId53"/>
    <p:sldId id="309" r:id="rId54"/>
    <p:sldId id="299" r:id="rId5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C3C2611-4C71-4FC5-86AE-919BDF0F9419}" styleName="">
    <a:wholeTbl>
      <a:tcTxStyle>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a:fontRef idx="major">
          <a:srgbClr val="000000"/>
        </a:fontRef>
        <a:srgbClr val="000000"/>
      </a:tcTxStyle>
      <a:tcStyle>
        <a:tcBdr>
          <a:left>
            <a:ln w="6350" cap="flat">
              <a:solidFill>
                <a:schemeClr val="accent5"/>
              </a:solidFill>
              <a:prstDash val="solid"/>
              <a:miter lim="800000"/>
            </a:ln>
          </a:left>
          <a:right>
            <a:ln w="6350" cap="flat">
              <a:solidFill>
                <a:schemeClr val="accent5"/>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a:fontRef idx="major">
          <a:srgbClr val="000000"/>
        </a:fontRef>
        <a:srgbClr val="000000"/>
      </a:tcTxStyle>
      <a:tcStyle>
        <a:tcBdr>
          <a:left>
            <a:ln w="12700" cap="flat">
              <a:noFill/>
              <a:miter lim="400000"/>
            </a:ln>
          </a:left>
          <a:right>
            <a:ln w="12700" cap="flat">
              <a:noFill/>
              <a:miter lim="400000"/>
            </a:ln>
          </a:right>
          <a:top>
            <a:ln w="50800" cap="flat">
              <a:solidFill>
                <a:schemeClr val="accent5"/>
              </a:solidFill>
              <a:prstDash val="solid"/>
              <a:round/>
            </a:ln>
          </a:top>
          <a:bottom>
            <a:ln w="6350" cap="flat">
              <a:solidFill>
                <a:schemeClr val="accent5"/>
              </a:solidFill>
              <a:prstDash val="solid"/>
              <a:miter lim="800000"/>
            </a:ln>
          </a:bottom>
          <a:insideH>
            <a:ln w="12700" cap="flat">
              <a:noFill/>
              <a:miter lim="400000"/>
            </a:ln>
          </a:insideH>
          <a:insideV>
            <a:ln w="12700" cap="flat">
              <a:noFill/>
              <a:miter lim="400000"/>
            </a:ln>
          </a:insideV>
        </a:tcBdr>
        <a:fill>
          <a:noFill/>
        </a:fill>
      </a:tcStyle>
    </a:lastRow>
    <a:firstRow>
      <a:tcTxStyle b="on">
        <a:fontRef idx="major">
          <a:srgbClr val="FFFFFF"/>
        </a:fontRef>
        <a:srgbClr val="FFFFFF"/>
      </a:tcTxStyle>
      <a:tcStyle>
        <a:tcBdr>
          <a:left>
            <a:ln w="12700" cap="flat">
              <a:noFill/>
              <a:miter lim="400000"/>
            </a:ln>
          </a:left>
          <a:right>
            <a:ln w="12700" cap="flat">
              <a:noFill/>
              <a:miter lim="400000"/>
            </a:ln>
          </a:right>
          <a:top>
            <a:ln w="6350" cap="flat">
              <a:solidFill>
                <a:schemeClr val="accent5"/>
              </a:solidFill>
              <a:prstDash val="solid"/>
              <a:miter lim="800000"/>
            </a:ln>
          </a:top>
          <a:bottom>
            <a:ln w="6350" cap="flat">
              <a:solidFill>
                <a:schemeClr val="accent5"/>
              </a:solidFill>
              <a:prstDash val="solid"/>
              <a:miter lim="800000"/>
            </a:ln>
          </a:bottom>
          <a:insideH>
            <a:ln w="12700" cap="flat">
              <a:noFill/>
              <a:miter lim="400000"/>
            </a:ln>
          </a:insideH>
          <a:insideV>
            <a:ln w="12700" cap="flat">
              <a:noFill/>
              <a:miter lim="400000"/>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1143000" y="685800"/>
            <a:ext cx="4572000" cy="3429000"/>
          </a:xfrm>
          <a:prstGeom prst="rect">
            <a:avLst/>
          </a:prstGeom>
        </p:spPr>
        <p:txBody>
          <a:bodyPr/>
          <a:lstStyle/>
          <a:p>
            <a:endParaRPr/>
          </a:p>
        </p:txBody>
      </p:sp>
      <p:sp>
        <p:nvSpPr>
          <p:cNvPr id="245" name="Shape 2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Neue Haas Grotesk Text Pro"/>
      </a:defRPr>
    </a:lvl1pPr>
    <a:lvl2pPr indent="228600" latinLnBrk="0">
      <a:defRPr sz="1200">
        <a:latin typeface="+mj-lt"/>
        <a:ea typeface="+mj-ea"/>
        <a:cs typeface="+mj-cs"/>
        <a:sym typeface="Neue Haas Grotesk Text Pro"/>
      </a:defRPr>
    </a:lvl2pPr>
    <a:lvl3pPr indent="457200" latinLnBrk="0">
      <a:defRPr sz="1200">
        <a:latin typeface="+mj-lt"/>
        <a:ea typeface="+mj-ea"/>
        <a:cs typeface="+mj-cs"/>
        <a:sym typeface="Neue Haas Grotesk Text Pro"/>
      </a:defRPr>
    </a:lvl3pPr>
    <a:lvl4pPr indent="685800" latinLnBrk="0">
      <a:defRPr sz="1200">
        <a:latin typeface="+mj-lt"/>
        <a:ea typeface="+mj-ea"/>
        <a:cs typeface="+mj-cs"/>
        <a:sym typeface="Neue Haas Grotesk Text Pro"/>
      </a:defRPr>
    </a:lvl4pPr>
    <a:lvl5pPr indent="914400" latinLnBrk="0">
      <a:defRPr sz="1200">
        <a:latin typeface="+mj-lt"/>
        <a:ea typeface="+mj-ea"/>
        <a:cs typeface="+mj-cs"/>
        <a:sym typeface="Neue Haas Grotesk Text Pro"/>
      </a:defRPr>
    </a:lvl5pPr>
    <a:lvl6pPr indent="1143000" latinLnBrk="0">
      <a:defRPr sz="1200">
        <a:latin typeface="+mj-lt"/>
        <a:ea typeface="+mj-ea"/>
        <a:cs typeface="+mj-cs"/>
        <a:sym typeface="Neue Haas Grotesk Text Pro"/>
      </a:defRPr>
    </a:lvl6pPr>
    <a:lvl7pPr indent="1371600" latinLnBrk="0">
      <a:defRPr sz="1200">
        <a:latin typeface="+mj-lt"/>
        <a:ea typeface="+mj-ea"/>
        <a:cs typeface="+mj-cs"/>
        <a:sym typeface="Neue Haas Grotesk Text Pro"/>
      </a:defRPr>
    </a:lvl7pPr>
    <a:lvl8pPr indent="1600200" latinLnBrk="0">
      <a:defRPr sz="1200">
        <a:latin typeface="+mj-lt"/>
        <a:ea typeface="+mj-ea"/>
        <a:cs typeface="+mj-cs"/>
        <a:sym typeface="Neue Haas Grotesk Text Pro"/>
      </a:defRPr>
    </a:lvl8pPr>
    <a:lvl9pPr indent="1828800" latinLnBrk="0">
      <a:defRPr sz="1200">
        <a:latin typeface="+mj-lt"/>
        <a:ea typeface="+mj-ea"/>
        <a:cs typeface="+mj-cs"/>
        <a:sym typeface="Neue Haas Grotesk Text Pro"/>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35" name="Group 42"/>
          <p:cNvGrpSpPr/>
          <p:nvPr/>
        </p:nvGrpSpPr>
        <p:grpSpPr>
          <a:xfrm>
            <a:off x="6201387" y="0"/>
            <a:ext cx="5990614" cy="6858001"/>
            <a:chOff x="0" y="0"/>
            <a:chExt cx="5990612" cy="6858000"/>
          </a:xfrm>
        </p:grpSpPr>
        <p:sp>
          <p:nvSpPr>
            <p:cNvPr id="11" name="Oval 44"/>
            <p:cNvSpPr/>
            <p:nvPr/>
          </p:nvSpPr>
          <p:spPr>
            <a:xfrm>
              <a:off x="-1"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Freeform 46"/>
            <p:cNvSpPr/>
            <p:nvPr/>
          </p:nvSpPr>
          <p:spPr>
            <a:xfrm>
              <a:off x="0" y="1"/>
              <a:ext cx="1130726" cy="565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Freeform 48"/>
            <p:cNvSpPr/>
            <p:nvPr/>
          </p:nvSpPr>
          <p:spPr>
            <a:xfrm>
              <a:off x="1362866" y="6292425"/>
              <a:ext cx="1130724"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Oval 50"/>
            <p:cNvSpPr/>
            <p:nvPr/>
          </p:nvSpPr>
          <p:spPr>
            <a:xfrm>
              <a:off x="1362864"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Oval 59"/>
            <p:cNvSpPr/>
            <p:nvPr/>
          </p:nvSpPr>
          <p:spPr>
            <a:xfrm>
              <a:off x="1362864" y="2177880"/>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 name="Oval 62"/>
            <p:cNvSpPr/>
            <p:nvPr/>
          </p:nvSpPr>
          <p:spPr>
            <a:xfrm>
              <a:off x="1362864" y="806366"/>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 name="Freeform 63"/>
            <p:cNvSpPr/>
            <p:nvPr/>
          </p:nvSpPr>
          <p:spPr>
            <a:xfrm>
              <a:off x="1362865" y="1"/>
              <a:ext cx="1130726" cy="565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 name="Freeform 64"/>
            <p:cNvSpPr/>
            <p:nvPr/>
          </p:nvSpPr>
          <p:spPr>
            <a:xfrm>
              <a:off x="2725729" y="6292425"/>
              <a:ext cx="1130725"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 name="Oval 66"/>
            <p:cNvSpPr/>
            <p:nvPr/>
          </p:nvSpPr>
          <p:spPr>
            <a:xfrm>
              <a:off x="2725729" y="4920910"/>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 name="Oval 67"/>
            <p:cNvSpPr/>
            <p:nvPr/>
          </p:nvSpPr>
          <p:spPr>
            <a:xfrm>
              <a:off x="2725729" y="3549395"/>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 name="Oval 68"/>
            <p:cNvSpPr/>
            <p:nvPr/>
          </p:nvSpPr>
          <p:spPr>
            <a:xfrm>
              <a:off x="2725729" y="2177880"/>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2" name="Oval 69"/>
            <p:cNvSpPr/>
            <p:nvPr/>
          </p:nvSpPr>
          <p:spPr>
            <a:xfrm>
              <a:off x="2725729" y="806366"/>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 name="Freeform 70"/>
            <p:cNvSpPr/>
            <p:nvPr/>
          </p:nvSpPr>
          <p:spPr>
            <a:xfrm>
              <a:off x="2725728" y="0"/>
              <a:ext cx="1130727" cy="565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 name="Freeform 71"/>
            <p:cNvSpPr/>
            <p:nvPr/>
          </p:nvSpPr>
          <p:spPr>
            <a:xfrm>
              <a:off x="4088595" y="6292425"/>
              <a:ext cx="1130725"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 name="Oval 72"/>
            <p:cNvSpPr/>
            <p:nvPr/>
          </p:nvSpPr>
          <p:spPr>
            <a:xfrm>
              <a:off x="4088595" y="4920910"/>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 name="Oval 73"/>
            <p:cNvSpPr/>
            <p:nvPr/>
          </p:nvSpPr>
          <p:spPr>
            <a:xfrm>
              <a:off x="4088595"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 name="Oval 74"/>
            <p:cNvSpPr/>
            <p:nvPr/>
          </p:nvSpPr>
          <p:spPr>
            <a:xfrm>
              <a:off x="4088595" y="806366"/>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 name="Freeform 75"/>
            <p:cNvSpPr/>
            <p:nvPr/>
          </p:nvSpPr>
          <p:spPr>
            <a:xfrm>
              <a:off x="4088594" y="0"/>
              <a:ext cx="1130727" cy="565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 name="Freeform 76"/>
            <p:cNvSpPr/>
            <p:nvPr/>
          </p:nvSpPr>
          <p:spPr>
            <a:xfrm>
              <a:off x="5451465" y="6295068"/>
              <a:ext cx="539147" cy="5629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9"/>
                    <a:pt x="7764" y="2362"/>
                    <a:pt x="18085" y="33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 name="Freeform 77"/>
            <p:cNvSpPr/>
            <p:nvPr/>
          </p:nvSpPr>
          <p:spPr>
            <a:xfrm>
              <a:off x="5451464" y="4923554"/>
              <a:ext cx="539148" cy="11254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 name="Freeform 78"/>
            <p:cNvSpPr/>
            <p:nvPr/>
          </p:nvSpPr>
          <p:spPr>
            <a:xfrm>
              <a:off x="5451464" y="3552038"/>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 name="Freeform 79"/>
            <p:cNvSpPr/>
            <p:nvPr/>
          </p:nvSpPr>
          <p:spPr>
            <a:xfrm>
              <a:off x="5451464" y="2180523"/>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 name="Freeform 80"/>
            <p:cNvSpPr/>
            <p:nvPr/>
          </p:nvSpPr>
          <p:spPr>
            <a:xfrm>
              <a:off x="5451464" y="809010"/>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4" name="Freeform 81"/>
            <p:cNvSpPr/>
            <p:nvPr/>
          </p:nvSpPr>
          <p:spPr>
            <a:xfrm>
              <a:off x="5451464" y="1"/>
              <a:ext cx="539148" cy="562934"/>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85" y="21261"/>
                  </a:lnTo>
                  <a:cubicBezTo>
                    <a:pt x="7764" y="19238"/>
                    <a:pt x="0" y="10491"/>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6" name="Titeltext"/>
          <p:cNvSpPr txBox="1">
            <a:spLocks noGrp="1"/>
          </p:cNvSpPr>
          <p:nvPr>
            <p:ph type="title" hasCustomPrompt="1"/>
          </p:nvPr>
        </p:nvSpPr>
        <p:spPr>
          <a:xfrm>
            <a:off x="565150" y="768334"/>
            <a:ext cx="5066001" cy="2866406"/>
          </a:xfrm>
          <a:prstGeom prst="rect">
            <a:avLst/>
          </a:prstGeom>
        </p:spPr>
        <p:txBody>
          <a:bodyPr/>
          <a:lstStyle>
            <a:lvl1pPr>
              <a:defRPr sz="6000"/>
            </a:lvl1pPr>
          </a:lstStyle>
          <a:p>
            <a:r>
              <a:t>Titeltext</a:t>
            </a:r>
          </a:p>
        </p:txBody>
      </p:sp>
      <p:sp>
        <p:nvSpPr>
          <p:cNvPr id="37" name="Textebene 1…"/>
          <p:cNvSpPr txBox="1">
            <a:spLocks noGrp="1"/>
          </p:cNvSpPr>
          <p:nvPr>
            <p:ph type="body" sz="quarter" idx="1" hasCustomPrompt="1"/>
          </p:nvPr>
        </p:nvSpPr>
        <p:spPr>
          <a:xfrm>
            <a:off x="565150" y="4283238"/>
            <a:ext cx="5066001" cy="147517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r>
              <a:t>Textebene 1</a:t>
            </a:r>
          </a:p>
          <a:p>
            <a:pPr lvl="1"/>
            <a:r>
              <a:t>Textebene 2</a:t>
            </a:r>
          </a:p>
          <a:p>
            <a:pPr lvl="2"/>
            <a:r>
              <a:t>Textebene 3</a:t>
            </a:r>
          </a:p>
          <a:p>
            <a:pPr lvl="3"/>
            <a:r>
              <a:t>Textebene 4</a:t>
            </a:r>
          </a:p>
          <a:p>
            <a:pPr lvl="4"/>
            <a:r>
              <a:t>Textebene 5</a:t>
            </a:r>
          </a:p>
        </p:txBody>
      </p:sp>
      <p:sp>
        <p:nvSpPr>
          <p:cNvPr id="38" name="Straight Connector 6"/>
          <p:cNvSpPr/>
          <p:nvPr/>
        </p:nvSpPr>
        <p:spPr>
          <a:xfrm>
            <a:off x="565149" y="6087109"/>
            <a:ext cx="5066002" cy="1"/>
          </a:xfrm>
          <a:prstGeom prst="line">
            <a:avLst/>
          </a:prstGeom>
          <a:ln w="12700">
            <a:solidFill>
              <a:srgbClr val="A6A6A6"/>
            </a:solidFill>
            <a:miter/>
          </a:ln>
        </p:spPr>
        <p:txBody>
          <a:bodyPr lIns="45719" rIns="45719"/>
          <a:lstStyle/>
          <a:p>
            <a:endParaRPr/>
          </a:p>
        </p:txBody>
      </p:sp>
      <p:sp>
        <p:nvSpPr>
          <p:cNvPr id="39" name="Foliennummer"/>
          <p:cNvSpPr txBox="1">
            <a:spLocks noGrp="1"/>
          </p:cNvSpPr>
          <p:nvPr>
            <p:ph type="sldNum" sz="quarter" idx="2"/>
          </p:nvPr>
        </p:nvSpPr>
        <p:spPr>
          <a:xfrm>
            <a:off x="5385748" y="6201727"/>
            <a:ext cx="245404" cy="243841"/>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grpSp>
        <p:nvGrpSpPr>
          <p:cNvPr id="214" name="Group 15"/>
          <p:cNvGrpSpPr/>
          <p:nvPr/>
        </p:nvGrpSpPr>
        <p:grpSpPr>
          <a:xfrm>
            <a:off x="10290315" y="-1"/>
            <a:ext cx="1901687" cy="6858001"/>
            <a:chOff x="0" y="0"/>
            <a:chExt cx="1901686" cy="6858000"/>
          </a:xfrm>
        </p:grpSpPr>
        <p:sp>
          <p:nvSpPr>
            <p:cNvPr id="208" name="Freeform 17"/>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9" name="Freeform 18"/>
            <p:cNvSpPr/>
            <p:nvPr/>
          </p:nvSpPr>
          <p:spPr>
            <a:xfrm>
              <a:off x="1362865" y="6295093"/>
              <a:ext cx="538822" cy="5629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8"/>
                    <a:pt x="7769" y="2361"/>
                    <a:pt x="18096" y="33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0" name="Freeform 19"/>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1" name="Freeform 20"/>
            <p:cNvSpPr/>
            <p:nvPr/>
          </p:nvSpPr>
          <p:spPr>
            <a:xfrm>
              <a:off x="1362865" y="2180552"/>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2" name="Freeform 21"/>
            <p:cNvSpPr/>
            <p:nvPr/>
          </p:nvSpPr>
          <p:spPr>
            <a:xfrm>
              <a:off x="1362865" y="809038"/>
              <a:ext cx="538822" cy="11253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3" name="Freeform 22"/>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15" name="Titeltext"/>
          <p:cNvSpPr txBox="1">
            <a:spLocks noGrp="1"/>
          </p:cNvSpPr>
          <p:nvPr>
            <p:ph type="title" hasCustomPrompt="1"/>
          </p:nvPr>
        </p:nvSpPr>
        <p:spPr>
          <a:xfrm>
            <a:off x="565151" y="764972"/>
            <a:ext cx="3609982" cy="1395045"/>
          </a:xfrm>
          <a:prstGeom prst="rect">
            <a:avLst/>
          </a:prstGeom>
        </p:spPr>
        <p:txBody>
          <a:bodyPr/>
          <a:lstStyle>
            <a:lvl1pPr>
              <a:defRPr sz="3200"/>
            </a:lvl1pPr>
          </a:lstStyle>
          <a:p>
            <a:r>
              <a:t>Titeltext</a:t>
            </a:r>
          </a:p>
        </p:txBody>
      </p:sp>
      <p:sp>
        <p:nvSpPr>
          <p:cNvPr id="216" name="Textebene 1…"/>
          <p:cNvSpPr txBox="1">
            <a:spLocks noGrp="1"/>
          </p:cNvSpPr>
          <p:nvPr>
            <p:ph type="body" sz="half" idx="1" hasCustomPrompt="1"/>
          </p:nvPr>
        </p:nvSpPr>
        <p:spPr>
          <a:xfrm>
            <a:off x="5104831" y="770890"/>
            <a:ext cx="6112518" cy="4800571"/>
          </a:xfrm>
          <a:prstGeom prst="rect">
            <a:avLst/>
          </a:prstGeom>
        </p:spPr>
        <p:txBody>
          <a:bodyPr/>
          <a:lstStyle>
            <a:lvl1pPr>
              <a:defRPr sz="2800"/>
            </a:lvl1pPr>
            <a:lvl2pPr marL="723900" indent="-266700">
              <a:defRPr sz="2800"/>
            </a:lvl2pPr>
            <a:lvl3pPr marL="1234440" indent="-320040">
              <a:defRPr sz="2800"/>
            </a:lvl3pPr>
            <a:lvl4pPr marL="1727200" indent="-355600">
              <a:defRPr sz="2800"/>
            </a:lvl4pPr>
            <a:lvl5pPr marL="2228850" indent="-400050">
              <a:defRPr sz="2800"/>
            </a:lvl5pPr>
          </a:lstStyle>
          <a:p>
            <a:r>
              <a:t>Textebene 1</a:t>
            </a:r>
          </a:p>
          <a:p>
            <a:pPr lvl="1"/>
            <a:r>
              <a:t>Textebene 2</a:t>
            </a:r>
          </a:p>
          <a:p>
            <a:pPr lvl="2"/>
            <a:r>
              <a:t>Textebene 3</a:t>
            </a:r>
          </a:p>
          <a:p>
            <a:pPr lvl="3"/>
            <a:r>
              <a:t>Textebene 4</a:t>
            </a:r>
          </a:p>
          <a:p>
            <a:pPr lvl="4"/>
            <a:r>
              <a:t>Textebene 5</a:t>
            </a:r>
          </a:p>
        </p:txBody>
      </p:sp>
      <p:sp>
        <p:nvSpPr>
          <p:cNvPr id="217" name="Text Placeholder 3"/>
          <p:cNvSpPr>
            <a:spLocks noGrp="1"/>
          </p:cNvSpPr>
          <p:nvPr>
            <p:ph type="body" sz="quarter" idx="21"/>
          </p:nvPr>
        </p:nvSpPr>
        <p:spPr>
          <a:xfrm>
            <a:off x="565149" y="2160015"/>
            <a:ext cx="3609985" cy="3708974"/>
          </a:xfrm>
          <a:prstGeom prst="rect">
            <a:avLst/>
          </a:prstGeom>
        </p:spPr>
        <p:txBody>
          <a:bodyPr/>
          <a:lstStyle/>
          <a:p>
            <a:pPr marL="0" indent="0">
              <a:buSzTx/>
              <a:buFontTx/>
              <a:buNone/>
              <a:defRPr sz="1600"/>
            </a:pPr>
            <a:endParaRPr/>
          </a:p>
        </p:txBody>
      </p:sp>
      <p:sp>
        <p:nvSpPr>
          <p:cNvPr id="218" name="Straight Connector 7"/>
          <p:cNvSpPr/>
          <p:nvPr/>
        </p:nvSpPr>
        <p:spPr>
          <a:xfrm>
            <a:off x="565150" y="6087109"/>
            <a:ext cx="11058344" cy="1"/>
          </a:xfrm>
          <a:prstGeom prst="line">
            <a:avLst/>
          </a:prstGeom>
          <a:ln w="12700">
            <a:solidFill>
              <a:srgbClr val="A6A6A6"/>
            </a:solidFill>
            <a:miter/>
          </a:ln>
        </p:spPr>
        <p:txBody>
          <a:bodyPr lIns="45719" rIns="45719"/>
          <a:lstStyle/>
          <a:p>
            <a:endParaRPr/>
          </a:p>
        </p:txBody>
      </p:sp>
      <p:sp>
        <p:nvSpPr>
          <p:cNvPr id="219" name="Foliennumm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grpSp>
        <p:nvGrpSpPr>
          <p:cNvPr id="233" name="Group 15"/>
          <p:cNvGrpSpPr/>
          <p:nvPr/>
        </p:nvGrpSpPr>
        <p:grpSpPr>
          <a:xfrm>
            <a:off x="10290315" y="-1"/>
            <a:ext cx="1901687" cy="6858001"/>
            <a:chOff x="0" y="0"/>
            <a:chExt cx="1901686" cy="6858000"/>
          </a:xfrm>
        </p:grpSpPr>
        <p:sp>
          <p:nvSpPr>
            <p:cNvPr id="226" name="Oval 16"/>
            <p:cNvSpPr/>
            <p:nvPr/>
          </p:nvSpPr>
          <p:spPr>
            <a:xfrm>
              <a:off x="0" y="806361"/>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27" name="Freeform 17"/>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28" name="Freeform 18"/>
            <p:cNvSpPr/>
            <p:nvPr/>
          </p:nvSpPr>
          <p:spPr>
            <a:xfrm>
              <a:off x="1362865" y="6295093"/>
              <a:ext cx="538822" cy="5629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8"/>
                    <a:pt x="7769" y="2361"/>
                    <a:pt x="18096" y="33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29" name="Freeform 19"/>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0" name="Freeform 20"/>
            <p:cNvSpPr/>
            <p:nvPr/>
          </p:nvSpPr>
          <p:spPr>
            <a:xfrm>
              <a:off x="1362865" y="2180552"/>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 name="Freeform 21"/>
            <p:cNvSpPr/>
            <p:nvPr/>
          </p:nvSpPr>
          <p:spPr>
            <a:xfrm>
              <a:off x="1362865" y="809038"/>
              <a:ext cx="538822" cy="11253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2" name="Freeform 22"/>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34" name="Titeltext"/>
          <p:cNvSpPr txBox="1">
            <a:spLocks noGrp="1"/>
          </p:cNvSpPr>
          <p:nvPr>
            <p:ph type="title" hasCustomPrompt="1"/>
          </p:nvPr>
        </p:nvSpPr>
        <p:spPr>
          <a:xfrm>
            <a:off x="565150" y="770888"/>
            <a:ext cx="3609984" cy="1389129"/>
          </a:xfrm>
          <a:prstGeom prst="rect">
            <a:avLst/>
          </a:prstGeom>
        </p:spPr>
        <p:txBody>
          <a:bodyPr/>
          <a:lstStyle>
            <a:lvl1pPr>
              <a:defRPr sz="3200"/>
            </a:lvl1pPr>
          </a:lstStyle>
          <a:p>
            <a:r>
              <a:t>Titeltext</a:t>
            </a:r>
          </a:p>
        </p:txBody>
      </p:sp>
      <p:sp>
        <p:nvSpPr>
          <p:cNvPr id="235" name="Picture Placeholder 2"/>
          <p:cNvSpPr>
            <a:spLocks noGrp="1"/>
          </p:cNvSpPr>
          <p:nvPr>
            <p:ph type="pic" sz="half" idx="21"/>
          </p:nvPr>
        </p:nvSpPr>
        <p:spPr>
          <a:xfrm>
            <a:off x="5223838" y="890815"/>
            <a:ext cx="6060137" cy="4870412"/>
          </a:xfrm>
          <a:prstGeom prst="rect">
            <a:avLst/>
          </a:prstGeom>
        </p:spPr>
        <p:txBody>
          <a:bodyPr lIns="91439" rIns="91439">
            <a:noAutofit/>
          </a:bodyPr>
          <a:lstStyle/>
          <a:p>
            <a:endParaRPr/>
          </a:p>
        </p:txBody>
      </p:sp>
      <p:sp>
        <p:nvSpPr>
          <p:cNvPr id="236" name="Textebene 1…"/>
          <p:cNvSpPr txBox="1">
            <a:spLocks noGrp="1"/>
          </p:cNvSpPr>
          <p:nvPr>
            <p:ph type="body" sz="quarter" idx="1" hasCustomPrompt="1"/>
          </p:nvPr>
        </p:nvSpPr>
        <p:spPr>
          <a:xfrm>
            <a:off x="565150" y="2160016"/>
            <a:ext cx="3609984" cy="3601211"/>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Textebene 1</a:t>
            </a:r>
          </a:p>
          <a:p>
            <a:pPr lvl="1"/>
            <a:r>
              <a:t>Textebene 2</a:t>
            </a:r>
          </a:p>
          <a:p>
            <a:pPr lvl="2"/>
            <a:r>
              <a:t>Textebene 3</a:t>
            </a:r>
          </a:p>
          <a:p>
            <a:pPr lvl="3"/>
            <a:r>
              <a:t>Textebene 4</a:t>
            </a:r>
          </a:p>
          <a:p>
            <a:pPr lvl="4"/>
            <a:r>
              <a:t>Textebene 5</a:t>
            </a:r>
          </a:p>
        </p:txBody>
      </p:sp>
      <p:sp>
        <p:nvSpPr>
          <p:cNvPr id="237" name="Straight Connector 7"/>
          <p:cNvSpPr/>
          <p:nvPr/>
        </p:nvSpPr>
        <p:spPr>
          <a:xfrm>
            <a:off x="565150" y="6087109"/>
            <a:ext cx="11058344" cy="1"/>
          </a:xfrm>
          <a:prstGeom prst="line">
            <a:avLst/>
          </a:prstGeom>
          <a:ln w="12700">
            <a:solidFill>
              <a:srgbClr val="A6A6A6"/>
            </a:solidFill>
            <a:miter/>
          </a:ln>
        </p:spPr>
        <p:txBody>
          <a:bodyPr lIns="45719" rIns="45719"/>
          <a:lstStyle/>
          <a:p>
            <a:endParaRPr/>
          </a:p>
        </p:txBody>
      </p:sp>
      <p:sp>
        <p:nvSpPr>
          <p:cNvPr id="238" name="Foliennumm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grpSp>
        <p:nvGrpSpPr>
          <p:cNvPr id="59" name="Group 21"/>
          <p:cNvGrpSpPr/>
          <p:nvPr/>
        </p:nvGrpSpPr>
        <p:grpSpPr>
          <a:xfrm>
            <a:off x="8928527" y="0"/>
            <a:ext cx="3263473" cy="6858001"/>
            <a:chOff x="0" y="0"/>
            <a:chExt cx="3263472" cy="6858000"/>
          </a:xfrm>
        </p:grpSpPr>
        <p:sp>
          <p:nvSpPr>
            <p:cNvPr id="46" name="Oval 22"/>
            <p:cNvSpPr/>
            <p:nvPr/>
          </p:nvSpPr>
          <p:spPr>
            <a:xfrm>
              <a:off x="0" y="806361"/>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 name="Freeform 23"/>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 name="Freeform 24"/>
            <p:cNvSpPr/>
            <p:nvPr/>
          </p:nvSpPr>
          <p:spPr>
            <a:xfrm>
              <a:off x="1362863" y="6292417"/>
              <a:ext cx="1130725" cy="5655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9" name="Oval 25"/>
            <p:cNvSpPr/>
            <p:nvPr/>
          </p:nvSpPr>
          <p:spPr>
            <a:xfrm>
              <a:off x="1362864" y="3549389"/>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0" name="Oval 26"/>
            <p:cNvSpPr/>
            <p:nvPr/>
          </p:nvSpPr>
          <p:spPr>
            <a:xfrm>
              <a:off x="1362864" y="2177875"/>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1" name="Oval 27"/>
            <p:cNvSpPr/>
            <p:nvPr/>
          </p:nvSpPr>
          <p:spPr>
            <a:xfrm>
              <a:off x="1362864" y="806362"/>
              <a:ext cx="1130725"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 name="Freeform 28"/>
            <p:cNvSpPr/>
            <p:nvPr/>
          </p:nvSpPr>
          <p:spPr>
            <a:xfrm>
              <a:off x="1362864"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3" name="Freeform 29"/>
            <p:cNvSpPr/>
            <p:nvPr/>
          </p:nvSpPr>
          <p:spPr>
            <a:xfrm>
              <a:off x="2725728" y="6295201"/>
              <a:ext cx="537745" cy="562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6"/>
                    <a:pt x="7784" y="2357"/>
                    <a:pt x="18133" y="334"/>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4" name="Freeform 30"/>
            <p:cNvSpPr/>
            <p:nvPr/>
          </p:nvSpPr>
          <p:spPr>
            <a:xfrm>
              <a:off x="2725728" y="4923686"/>
              <a:ext cx="537745" cy="11251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5" name="Freeform 31"/>
            <p:cNvSpPr/>
            <p:nvPr/>
          </p:nvSpPr>
          <p:spPr>
            <a:xfrm>
              <a:off x="2725728" y="3552172"/>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 name="Freeform 32"/>
            <p:cNvSpPr/>
            <p:nvPr/>
          </p:nvSpPr>
          <p:spPr>
            <a:xfrm>
              <a:off x="2725728" y="2180658"/>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7" name="Freeform 33"/>
            <p:cNvSpPr/>
            <p:nvPr/>
          </p:nvSpPr>
          <p:spPr>
            <a:xfrm>
              <a:off x="2725728" y="809145"/>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8" name="Freeform 34"/>
            <p:cNvSpPr/>
            <p:nvPr/>
          </p:nvSpPr>
          <p:spPr>
            <a:xfrm>
              <a:off x="2725728" y="-1"/>
              <a:ext cx="537745" cy="56278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133" y="21266"/>
                  </a:lnTo>
                  <a:cubicBezTo>
                    <a:pt x="7784" y="19243"/>
                    <a:pt x="0" y="10494"/>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60" name="Titeltext"/>
          <p:cNvSpPr txBox="1">
            <a:spLocks noGrp="1"/>
          </p:cNvSpPr>
          <p:nvPr>
            <p:ph type="title" hasCustomPrompt="1"/>
          </p:nvPr>
        </p:nvSpPr>
        <p:spPr>
          <a:xfrm>
            <a:off x="565150" y="770890"/>
            <a:ext cx="7335836" cy="1268984"/>
          </a:xfrm>
          <a:prstGeom prst="rect">
            <a:avLst/>
          </a:prstGeom>
        </p:spPr>
        <p:txBody>
          <a:bodyPr/>
          <a:lstStyle/>
          <a:p>
            <a:r>
              <a:t>Titeltext</a:t>
            </a:r>
          </a:p>
        </p:txBody>
      </p:sp>
      <p:sp>
        <p:nvSpPr>
          <p:cNvPr id="61" name="Textebene 1…"/>
          <p:cNvSpPr txBox="1">
            <a:spLocks noGrp="1"/>
          </p:cNvSpPr>
          <p:nvPr>
            <p:ph type="body" sz="half" idx="1" hasCustomPrompt="1"/>
          </p:nvPr>
        </p:nvSpPr>
        <p:spPr>
          <a:xfrm>
            <a:off x="565150" y="2160016"/>
            <a:ext cx="7335836" cy="3601212"/>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62" name="Straight Connector 6"/>
          <p:cNvSpPr/>
          <p:nvPr/>
        </p:nvSpPr>
        <p:spPr>
          <a:xfrm>
            <a:off x="565149" y="6087109"/>
            <a:ext cx="7335837" cy="1"/>
          </a:xfrm>
          <a:prstGeom prst="line">
            <a:avLst/>
          </a:prstGeom>
          <a:ln w="12700">
            <a:solidFill>
              <a:srgbClr val="A6A6A6"/>
            </a:solidFill>
            <a:miter/>
          </a:ln>
        </p:spPr>
        <p:txBody>
          <a:bodyPr lIns="45719" rIns="45719"/>
          <a:lstStyle/>
          <a:p>
            <a:endParaRPr/>
          </a:p>
        </p:txBody>
      </p:sp>
      <p:sp>
        <p:nvSpPr>
          <p:cNvPr id="63" name="Foliennummer"/>
          <p:cNvSpPr txBox="1">
            <a:spLocks noGrp="1"/>
          </p:cNvSpPr>
          <p:nvPr>
            <p:ph type="sldNum" sz="quarter" idx="2"/>
          </p:nvPr>
        </p:nvSpPr>
        <p:spPr>
          <a:xfrm>
            <a:off x="7655582" y="6201727"/>
            <a:ext cx="245403" cy="243841"/>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0">
    <p:bg>
      <p:bgPr>
        <a:solidFill>
          <a:srgbClr val="22363C"/>
        </a:solidFill>
        <a:effectLst/>
      </p:bgPr>
    </p:bg>
    <p:spTree>
      <p:nvGrpSpPr>
        <p:cNvPr id="1" name=""/>
        <p:cNvGrpSpPr/>
        <p:nvPr/>
      </p:nvGrpSpPr>
      <p:grpSpPr>
        <a:xfrm>
          <a:off x="0" y="0"/>
          <a:ext cx="0" cy="0"/>
          <a:chOff x="0" y="0"/>
          <a:chExt cx="0" cy="0"/>
        </a:xfrm>
      </p:grpSpPr>
      <p:grpSp>
        <p:nvGrpSpPr>
          <p:cNvPr id="83" name="Group 21"/>
          <p:cNvGrpSpPr/>
          <p:nvPr/>
        </p:nvGrpSpPr>
        <p:grpSpPr>
          <a:xfrm>
            <a:off x="8928527" y="0"/>
            <a:ext cx="3263473" cy="6858001"/>
            <a:chOff x="0" y="0"/>
            <a:chExt cx="3263472" cy="6858000"/>
          </a:xfrm>
        </p:grpSpPr>
        <p:sp>
          <p:nvSpPr>
            <p:cNvPr id="70" name="Oval 22"/>
            <p:cNvSpPr/>
            <p:nvPr/>
          </p:nvSpPr>
          <p:spPr>
            <a:xfrm>
              <a:off x="0" y="806361"/>
              <a:ext cx="1130725" cy="1130725"/>
            </a:xfrm>
            <a:prstGeom prst="ellipse">
              <a:avLst/>
            </a:pr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 name="Freeform 23"/>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2" name="Freeform 24"/>
            <p:cNvSpPr/>
            <p:nvPr/>
          </p:nvSpPr>
          <p:spPr>
            <a:xfrm>
              <a:off x="1362863" y="6292417"/>
              <a:ext cx="1130725" cy="5655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3" name="Oval 25"/>
            <p:cNvSpPr/>
            <p:nvPr/>
          </p:nvSpPr>
          <p:spPr>
            <a:xfrm>
              <a:off x="1362864" y="3549389"/>
              <a:ext cx="1130725" cy="1130725"/>
            </a:xfrm>
            <a:prstGeom prst="ellipse">
              <a:avLst/>
            </a:pr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4" name="Oval 26"/>
            <p:cNvSpPr/>
            <p:nvPr/>
          </p:nvSpPr>
          <p:spPr>
            <a:xfrm>
              <a:off x="1362864" y="2177875"/>
              <a:ext cx="1130725" cy="1130725"/>
            </a:xfrm>
            <a:prstGeom prst="ellipse">
              <a:avLst/>
            </a:pr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5" name="Oval 27"/>
            <p:cNvSpPr/>
            <p:nvPr/>
          </p:nvSpPr>
          <p:spPr>
            <a:xfrm>
              <a:off x="1362864" y="806362"/>
              <a:ext cx="1130725"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6" name="Freeform 28"/>
            <p:cNvSpPr/>
            <p:nvPr/>
          </p:nvSpPr>
          <p:spPr>
            <a:xfrm>
              <a:off x="1362864"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7" name="Freeform 29"/>
            <p:cNvSpPr/>
            <p:nvPr/>
          </p:nvSpPr>
          <p:spPr>
            <a:xfrm>
              <a:off x="2725728" y="6295201"/>
              <a:ext cx="537745" cy="562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6"/>
                    <a:pt x="7784" y="2357"/>
                    <a:pt x="18133" y="334"/>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8" name="Freeform 30"/>
            <p:cNvSpPr/>
            <p:nvPr/>
          </p:nvSpPr>
          <p:spPr>
            <a:xfrm>
              <a:off x="2725728" y="4923686"/>
              <a:ext cx="537745" cy="11251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 name="Freeform 31"/>
            <p:cNvSpPr/>
            <p:nvPr/>
          </p:nvSpPr>
          <p:spPr>
            <a:xfrm>
              <a:off x="2725728" y="3552172"/>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0" name="Freeform 32"/>
            <p:cNvSpPr/>
            <p:nvPr/>
          </p:nvSpPr>
          <p:spPr>
            <a:xfrm>
              <a:off x="2725728" y="2180658"/>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1" name="Freeform 33"/>
            <p:cNvSpPr/>
            <p:nvPr/>
          </p:nvSpPr>
          <p:spPr>
            <a:xfrm>
              <a:off x="2725728" y="809145"/>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2" name="Freeform 34"/>
            <p:cNvSpPr/>
            <p:nvPr/>
          </p:nvSpPr>
          <p:spPr>
            <a:xfrm>
              <a:off x="2725728" y="-1"/>
              <a:ext cx="537745" cy="56278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133" y="21266"/>
                  </a:lnTo>
                  <a:cubicBezTo>
                    <a:pt x="7784" y="19243"/>
                    <a:pt x="0" y="10494"/>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84" name="Titeltext"/>
          <p:cNvSpPr txBox="1">
            <a:spLocks noGrp="1"/>
          </p:cNvSpPr>
          <p:nvPr>
            <p:ph type="title" hasCustomPrompt="1"/>
          </p:nvPr>
        </p:nvSpPr>
        <p:spPr>
          <a:xfrm>
            <a:off x="565150" y="770890"/>
            <a:ext cx="7335836" cy="1268984"/>
          </a:xfrm>
          <a:prstGeom prst="rect">
            <a:avLst/>
          </a:prstGeom>
        </p:spPr>
        <p:txBody>
          <a:bodyPr/>
          <a:lstStyle>
            <a:lvl1pPr>
              <a:defRPr>
                <a:solidFill>
                  <a:srgbClr val="FFFFFF"/>
                </a:solidFill>
              </a:defRPr>
            </a:lvl1pPr>
          </a:lstStyle>
          <a:p>
            <a:r>
              <a:t>Titeltext</a:t>
            </a:r>
          </a:p>
        </p:txBody>
      </p:sp>
      <p:sp>
        <p:nvSpPr>
          <p:cNvPr id="85" name="Textebene 1…"/>
          <p:cNvSpPr txBox="1">
            <a:spLocks noGrp="1"/>
          </p:cNvSpPr>
          <p:nvPr>
            <p:ph type="body" sz="half" idx="1" hasCustomPrompt="1"/>
          </p:nvPr>
        </p:nvSpPr>
        <p:spPr>
          <a:xfrm>
            <a:off x="565150" y="2160016"/>
            <a:ext cx="7335836" cy="3601212"/>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Textebene 1</a:t>
            </a:r>
          </a:p>
          <a:p>
            <a:pPr lvl="1"/>
            <a:r>
              <a:t>Textebene 2</a:t>
            </a:r>
          </a:p>
          <a:p>
            <a:pPr lvl="2"/>
            <a:r>
              <a:t>Textebene 3</a:t>
            </a:r>
          </a:p>
          <a:p>
            <a:pPr lvl="3"/>
            <a:r>
              <a:t>Textebene 4</a:t>
            </a:r>
          </a:p>
          <a:p>
            <a:pPr lvl="4"/>
            <a:r>
              <a:t>Textebene 5</a:t>
            </a:r>
          </a:p>
        </p:txBody>
      </p:sp>
      <p:sp>
        <p:nvSpPr>
          <p:cNvPr id="86" name="Straight Connector 6"/>
          <p:cNvSpPr/>
          <p:nvPr/>
        </p:nvSpPr>
        <p:spPr>
          <a:xfrm>
            <a:off x="565149" y="6087109"/>
            <a:ext cx="7335837" cy="1"/>
          </a:xfrm>
          <a:prstGeom prst="line">
            <a:avLst/>
          </a:prstGeom>
          <a:ln w="12700">
            <a:solidFill>
              <a:srgbClr val="000000"/>
            </a:solidFill>
            <a:miter/>
          </a:ln>
        </p:spPr>
        <p:txBody>
          <a:bodyPr lIns="45719" rIns="45719"/>
          <a:lstStyle/>
          <a:p>
            <a:endParaRPr/>
          </a:p>
        </p:txBody>
      </p:sp>
      <p:sp>
        <p:nvSpPr>
          <p:cNvPr id="87" name="Foliennummer"/>
          <p:cNvSpPr txBox="1">
            <a:spLocks noGrp="1"/>
          </p:cNvSpPr>
          <p:nvPr>
            <p:ph type="sldNum" sz="quarter" idx="2"/>
          </p:nvPr>
        </p:nvSpPr>
        <p:spPr>
          <a:xfrm>
            <a:off x="7655582" y="6201727"/>
            <a:ext cx="245403" cy="243841"/>
          </a:xfrm>
          <a:prstGeom prst="rect">
            <a:avLst/>
          </a:prstGeom>
        </p:spPr>
        <p:txBody>
          <a:bodyPr/>
          <a:lstStyle>
            <a:lvl1pPr>
              <a:defRPr>
                <a:solidFill>
                  <a:srgbClr val="FFFFFF"/>
                </a:solidFill>
              </a:defRPr>
            </a:lvl1p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grpSp>
        <p:nvGrpSpPr>
          <p:cNvPr id="118" name="Group 38"/>
          <p:cNvGrpSpPr/>
          <p:nvPr/>
        </p:nvGrpSpPr>
        <p:grpSpPr>
          <a:xfrm>
            <a:off x="6201387" y="0"/>
            <a:ext cx="5990614" cy="6858001"/>
            <a:chOff x="0" y="0"/>
            <a:chExt cx="5990612" cy="6858000"/>
          </a:xfrm>
        </p:grpSpPr>
        <p:sp>
          <p:nvSpPr>
            <p:cNvPr id="94" name="Oval 39"/>
            <p:cNvSpPr/>
            <p:nvPr/>
          </p:nvSpPr>
          <p:spPr>
            <a:xfrm>
              <a:off x="-1"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5" name="Freeform 40"/>
            <p:cNvSpPr/>
            <p:nvPr/>
          </p:nvSpPr>
          <p:spPr>
            <a:xfrm>
              <a:off x="0" y="1"/>
              <a:ext cx="1130726" cy="565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6" name="Freeform 41"/>
            <p:cNvSpPr/>
            <p:nvPr/>
          </p:nvSpPr>
          <p:spPr>
            <a:xfrm>
              <a:off x="1362866" y="6292425"/>
              <a:ext cx="1130724"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7" name="Oval 42"/>
            <p:cNvSpPr/>
            <p:nvPr/>
          </p:nvSpPr>
          <p:spPr>
            <a:xfrm>
              <a:off x="1362864"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8" name="Oval 43"/>
            <p:cNvSpPr/>
            <p:nvPr/>
          </p:nvSpPr>
          <p:spPr>
            <a:xfrm>
              <a:off x="1362864" y="2177880"/>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9" name="Oval 44"/>
            <p:cNvSpPr/>
            <p:nvPr/>
          </p:nvSpPr>
          <p:spPr>
            <a:xfrm>
              <a:off x="1362864" y="806366"/>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0" name="Freeform 45"/>
            <p:cNvSpPr/>
            <p:nvPr/>
          </p:nvSpPr>
          <p:spPr>
            <a:xfrm>
              <a:off x="1362865" y="1"/>
              <a:ext cx="1130726" cy="565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1" name="Freeform 46"/>
            <p:cNvSpPr/>
            <p:nvPr/>
          </p:nvSpPr>
          <p:spPr>
            <a:xfrm>
              <a:off x="2725729" y="6292425"/>
              <a:ext cx="1130725"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2" name="Oval 47"/>
            <p:cNvSpPr/>
            <p:nvPr/>
          </p:nvSpPr>
          <p:spPr>
            <a:xfrm>
              <a:off x="2725729" y="4920910"/>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3" name="Oval 48"/>
            <p:cNvSpPr/>
            <p:nvPr/>
          </p:nvSpPr>
          <p:spPr>
            <a:xfrm>
              <a:off x="2725729" y="3549395"/>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4" name="Oval 49"/>
            <p:cNvSpPr/>
            <p:nvPr/>
          </p:nvSpPr>
          <p:spPr>
            <a:xfrm>
              <a:off x="2725729" y="2177880"/>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5" name="Oval 50"/>
            <p:cNvSpPr/>
            <p:nvPr/>
          </p:nvSpPr>
          <p:spPr>
            <a:xfrm>
              <a:off x="2725729" y="806366"/>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6" name="Freeform 51"/>
            <p:cNvSpPr/>
            <p:nvPr/>
          </p:nvSpPr>
          <p:spPr>
            <a:xfrm>
              <a:off x="2725728" y="0"/>
              <a:ext cx="1130727" cy="565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7" name="Freeform 52"/>
            <p:cNvSpPr/>
            <p:nvPr/>
          </p:nvSpPr>
          <p:spPr>
            <a:xfrm>
              <a:off x="4088595" y="6292425"/>
              <a:ext cx="1130725"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8" name="Oval 53"/>
            <p:cNvSpPr/>
            <p:nvPr/>
          </p:nvSpPr>
          <p:spPr>
            <a:xfrm>
              <a:off x="4088595" y="4920910"/>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9" name="Oval 54"/>
            <p:cNvSpPr/>
            <p:nvPr/>
          </p:nvSpPr>
          <p:spPr>
            <a:xfrm>
              <a:off x="4088595"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0" name="Oval 55"/>
            <p:cNvSpPr/>
            <p:nvPr/>
          </p:nvSpPr>
          <p:spPr>
            <a:xfrm>
              <a:off x="4088595" y="806366"/>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1" name="Freeform 56"/>
            <p:cNvSpPr/>
            <p:nvPr/>
          </p:nvSpPr>
          <p:spPr>
            <a:xfrm>
              <a:off x="4088594" y="0"/>
              <a:ext cx="1130727" cy="565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2" name="Freeform 57"/>
            <p:cNvSpPr/>
            <p:nvPr/>
          </p:nvSpPr>
          <p:spPr>
            <a:xfrm>
              <a:off x="5451465" y="6295068"/>
              <a:ext cx="539147" cy="5629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9"/>
                    <a:pt x="7764" y="2362"/>
                    <a:pt x="18085" y="33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3" name="Freeform 58"/>
            <p:cNvSpPr/>
            <p:nvPr/>
          </p:nvSpPr>
          <p:spPr>
            <a:xfrm>
              <a:off x="5451464" y="4923554"/>
              <a:ext cx="539148" cy="11254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4" name="Freeform 59"/>
            <p:cNvSpPr/>
            <p:nvPr/>
          </p:nvSpPr>
          <p:spPr>
            <a:xfrm>
              <a:off x="5451464" y="3552038"/>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5" name="Freeform 60"/>
            <p:cNvSpPr/>
            <p:nvPr/>
          </p:nvSpPr>
          <p:spPr>
            <a:xfrm>
              <a:off x="5451464" y="2180523"/>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6" name="Freeform 61"/>
            <p:cNvSpPr/>
            <p:nvPr/>
          </p:nvSpPr>
          <p:spPr>
            <a:xfrm>
              <a:off x="5451464" y="809010"/>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7" name="Freeform 62"/>
            <p:cNvSpPr/>
            <p:nvPr/>
          </p:nvSpPr>
          <p:spPr>
            <a:xfrm>
              <a:off x="5451464" y="1"/>
              <a:ext cx="539148" cy="562934"/>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85" y="21261"/>
                  </a:lnTo>
                  <a:cubicBezTo>
                    <a:pt x="7764" y="19238"/>
                    <a:pt x="0" y="10491"/>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19" name="Titeltext"/>
          <p:cNvSpPr txBox="1">
            <a:spLocks noGrp="1"/>
          </p:cNvSpPr>
          <p:nvPr>
            <p:ph type="title" hasCustomPrompt="1"/>
          </p:nvPr>
        </p:nvSpPr>
        <p:spPr>
          <a:xfrm>
            <a:off x="565150" y="768351"/>
            <a:ext cx="5066001" cy="2334768"/>
          </a:xfrm>
          <a:prstGeom prst="rect">
            <a:avLst/>
          </a:prstGeom>
        </p:spPr>
        <p:txBody>
          <a:bodyPr/>
          <a:lstStyle>
            <a:lvl1pPr>
              <a:defRPr sz="4800"/>
            </a:lvl1pPr>
          </a:lstStyle>
          <a:p>
            <a:r>
              <a:t>Titeltext</a:t>
            </a:r>
          </a:p>
        </p:txBody>
      </p:sp>
      <p:sp>
        <p:nvSpPr>
          <p:cNvPr id="120" name="Textebene 1…"/>
          <p:cNvSpPr txBox="1">
            <a:spLocks noGrp="1"/>
          </p:cNvSpPr>
          <p:nvPr>
            <p:ph type="body" sz="quarter" idx="1" hasCustomPrompt="1"/>
          </p:nvPr>
        </p:nvSpPr>
        <p:spPr>
          <a:xfrm>
            <a:off x="565150" y="4255453"/>
            <a:ext cx="5066001" cy="1500188"/>
          </a:xfrm>
          <a:prstGeom prst="rect">
            <a:avLst/>
          </a:prstGeom>
        </p:spPr>
        <p:txBody>
          <a:bodyPr anchor="b"/>
          <a:lstStyle>
            <a:lvl1pPr marL="0" indent="0">
              <a:buSzTx/>
              <a:buFontTx/>
              <a:buNone/>
              <a:defRPr>
                <a:solidFill>
                  <a:srgbClr val="A6A6A6"/>
                </a:solidFill>
              </a:defRPr>
            </a:lvl1pPr>
            <a:lvl2pPr marL="0" indent="457200">
              <a:buSzTx/>
              <a:buFontTx/>
              <a:buNone/>
              <a:defRPr>
                <a:solidFill>
                  <a:srgbClr val="A6A6A6"/>
                </a:solidFill>
              </a:defRPr>
            </a:lvl2pPr>
            <a:lvl3pPr marL="0" indent="914400">
              <a:buSzTx/>
              <a:buFontTx/>
              <a:buNone/>
              <a:defRPr>
                <a:solidFill>
                  <a:srgbClr val="A6A6A6"/>
                </a:solidFill>
              </a:defRPr>
            </a:lvl3pPr>
            <a:lvl4pPr marL="0" indent="1371600">
              <a:buSzTx/>
              <a:buFontTx/>
              <a:buNone/>
              <a:defRPr>
                <a:solidFill>
                  <a:srgbClr val="A6A6A6"/>
                </a:solidFill>
              </a:defRPr>
            </a:lvl4pPr>
            <a:lvl5pPr marL="0" indent="1828800">
              <a:buSzTx/>
              <a:buFontTx/>
              <a:buNone/>
              <a:defRPr>
                <a:solidFill>
                  <a:srgbClr val="A6A6A6"/>
                </a:solidFill>
              </a:defRPr>
            </a:lvl5pPr>
          </a:lstStyle>
          <a:p>
            <a:r>
              <a:t>Textebene 1</a:t>
            </a:r>
          </a:p>
          <a:p>
            <a:pPr lvl="1"/>
            <a:r>
              <a:t>Textebene 2</a:t>
            </a:r>
          </a:p>
          <a:p>
            <a:pPr lvl="2"/>
            <a:r>
              <a:t>Textebene 3</a:t>
            </a:r>
          </a:p>
          <a:p>
            <a:pPr lvl="3"/>
            <a:r>
              <a:t>Textebene 4</a:t>
            </a:r>
          </a:p>
          <a:p>
            <a:pPr lvl="4"/>
            <a:r>
              <a:t>Textebene 5</a:t>
            </a:r>
          </a:p>
        </p:txBody>
      </p:sp>
      <p:sp>
        <p:nvSpPr>
          <p:cNvPr id="121" name="Straight Connector 6"/>
          <p:cNvSpPr/>
          <p:nvPr/>
        </p:nvSpPr>
        <p:spPr>
          <a:xfrm>
            <a:off x="565149" y="6087109"/>
            <a:ext cx="5066002" cy="1"/>
          </a:xfrm>
          <a:prstGeom prst="line">
            <a:avLst/>
          </a:prstGeom>
          <a:ln w="12700">
            <a:solidFill>
              <a:srgbClr val="A6A6A6"/>
            </a:solidFill>
            <a:miter/>
          </a:ln>
        </p:spPr>
        <p:txBody>
          <a:bodyPr lIns="45719" rIns="45719"/>
          <a:lstStyle/>
          <a:p>
            <a:endParaRPr/>
          </a:p>
        </p:txBody>
      </p:sp>
      <p:sp>
        <p:nvSpPr>
          <p:cNvPr id="122" name="Foliennummer"/>
          <p:cNvSpPr txBox="1">
            <a:spLocks noGrp="1"/>
          </p:cNvSpPr>
          <p:nvPr>
            <p:ph type="sldNum" sz="quarter" idx="2"/>
          </p:nvPr>
        </p:nvSpPr>
        <p:spPr>
          <a:xfrm>
            <a:off x="5385748" y="6201727"/>
            <a:ext cx="245404" cy="243841"/>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grpSp>
        <p:nvGrpSpPr>
          <p:cNvPr id="136" name="Group 16"/>
          <p:cNvGrpSpPr/>
          <p:nvPr/>
        </p:nvGrpSpPr>
        <p:grpSpPr>
          <a:xfrm>
            <a:off x="10290315" y="-1"/>
            <a:ext cx="1901687" cy="6858001"/>
            <a:chOff x="0" y="0"/>
            <a:chExt cx="1901686" cy="6858000"/>
          </a:xfrm>
        </p:grpSpPr>
        <p:sp>
          <p:nvSpPr>
            <p:cNvPr id="129" name="Oval 17"/>
            <p:cNvSpPr/>
            <p:nvPr/>
          </p:nvSpPr>
          <p:spPr>
            <a:xfrm>
              <a:off x="0" y="806361"/>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0" name="Freeform 18"/>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1" name="Freeform 19"/>
            <p:cNvSpPr/>
            <p:nvPr/>
          </p:nvSpPr>
          <p:spPr>
            <a:xfrm>
              <a:off x="1362865" y="6295093"/>
              <a:ext cx="538822" cy="5629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8"/>
                    <a:pt x="7769" y="2361"/>
                    <a:pt x="18096" y="33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2" name="Freeform 20"/>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3" name="Freeform 21"/>
            <p:cNvSpPr/>
            <p:nvPr/>
          </p:nvSpPr>
          <p:spPr>
            <a:xfrm>
              <a:off x="1362865" y="2180552"/>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4" name="Freeform 22"/>
            <p:cNvSpPr/>
            <p:nvPr/>
          </p:nvSpPr>
          <p:spPr>
            <a:xfrm>
              <a:off x="1362865" y="809038"/>
              <a:ext cx="538822" cy="11253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5" name="Freeform 23"/>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37" name="Titeltext"/>
          <p:cNvSpPr txBox="1">
            <a:spLocks noGrp="1"/>
          </p:cNvSpPr>
          <p:nvPr>
            <p:ph type="title" hasCustomPrompt="1"/>
          </p:nvPr>
        </p:nvSpPr>
        <p:spPr>
          <a:xfrm>
            <a:off x="565150" y="770890"/>
            <a:ext cx="7335836" cy="1268984"/>
          </a:xfrm>
          <a:prstGeom prst="rect">
            <a:avLst/>
          </a:prstGeom>
        </p:spPr>
        <p:txBody>
          <a:bodyPr/>
          <a:lstStyle/>
          <a:p>
            <a:r>
              <a:t>Titeltext</a:t>
            </a:r>
          </a:p>
        </p:txBody>
      </p:sp>
      <p:sp>
        <p:nvSpPr>
          <p:cNvPr id="138" name="Textebene 1…"/>
          <p:cNvSpPr txBox="1">
            <a:spLocks noGrp="1"/>
          </p:cNvSpPr>
          <p:nvPr>
            <p:ph type="body" sz="half" idx="1" hasCustomPrompt="1"/>
          </p:nvPr>
        </p:nvSpPr>
        <p:spPr>
          <a:xfrm>
            <a:off x="562851" y="2365755"/>
            <a:ext cx="5239512" cy="3395473"/>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39" name="Straight Connector 7"/>
          <p:cNvSpPr/>
          <p:nvPr/>
        </p:nvSpPr>
        <p:spPr>
          <a:xfrm>
            <a:off x="565150" y="6087109"/>
            <a:ext cx="11058344" cy="1"/>
          </a:xfrm>
          <a:prstGeom prst="line">
            <a:avLst/>
          </a:prstGeom>
          <a:ln w="12700">
            <a:solidFill>
              <a:srgbClr val="A6A6A6"/>
            </a:solidFill>
            <a:miter/>
          </a:ln>
        </p:spPr>
        <p:txBody>
          <a:bodyPr lIns="45719" rIns="45719"/>
          <a:lstStyle/>
          <a:p>
            <a:endParaRPr/>
          </a:p>
        </p:txBody>
      </p:sp>
      <p:sp>
        <p:nvSpPr>
          <p:cNvPr id="140" name="Foliennumm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0">
    <p:bg>
      <p:bgPr>
        <a:solidFill>
          <a:srgbClr val="22363C"/>
        </a:solidFill>
        <a:effectLst/>
      </p:bgPr>
    </p:bg>
    <p:spTree>
      <p:nvGrpSpPr>
        <p:cNvPr id="1" name=""/>
        <p:cNvGrpSpPr/>
        <p:nvPr/>
      </p:nvGrpSpPr>
      <p:grpSpPr>
        <a:xfrm>
          <a:off x="0" y="0"/>
          <a:ext cx="0" cy="0"/>
          <a:chOff x="0" y="0"/>
          <a:chExt cx="0" cy="0"/>
        </a:xfrm>
      </p:grpSpPr>
      <p:grpSp>
        <p:nvGrpSpPr>
          <p:cNvPr id="154" name="Group 16"/>
          <p:cNvGrpSpPr/>
          <p:nvPr/>
        </p:nvGrpSpPr>
        <p:grpSpPr>
          <a:xfrm>
            <a:off x="10290315" y="-1"/>
            <a:ext cx="1901687" cy="6858001"/>
            <a:chOff x="0" y="0"/>
            <a:chExt cx="1901686" cy="6858000"/>
          </a:xfrm>
        </p:grpSpPr>
        <p:sp>
          <p:nvSpPr>
            <p:cNvPr id="147" name="Oval 17"/>
            <p:cNvSpPr/>
            <p:nvPr/>
          </p:nvSpPr>
          <p:spPr>
            <a:xfrm>
              <a:off x="0" y="806361"/>
              <a:ext cx="1130725" cy="1130725"/>
            </a:xfrm>
            <a:prstGeom prst="ellipse">
              <a:avLst/>
            </a:pr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8" name="Freeform 18"/>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9" name="Freeform 19"/>
            <p:cNvSpPr/>
            <p:nvPr/>
          </p:nvSpPr>
          <p:spPr>
            <a:xfrm>
              <a:off x="1362865" y="6295093"/>
              <a:ext cx="538822" cy="5629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8"/>
                    <a:pt x="7769" y="2361"/>
                    <a:pt x="18096" y="338"/>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0" name="Freeform 20"/>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1" name="Freeform 21"/>
            <p:cNvSpPr/>
            <p:nvPr/>
          </p:nvSpPr>
          <p:spPr>
            <a:xfrm>
              <a:off x="1362865" y="2180552"/>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2" name="Freeform 22"/>
            <p:cNvSpPr/>
            <p:nvPr/>
          </p:nvSpPr>
          <p:spPr>
            <a:xfrm>
              <a:off x="1362865" y="809038"/>
              <a:ext cx="538822" cy="11253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3" name="Freeform 23"/>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55" name="Titeltext"/>
          <p:cNvSpPr txBox="1">
            <a:spLocks noGrp="1"/>
          </p:cNvSpPr>
          <p:nvPr>
            <p:ph type="title" hasCustomPrompt="1"/>
          </p:nvPr>
        </p:nvSpPr>
        <p:spPr>
          <a:xfrm>
            <a:off x="565150" y="770890"/>
            <a:ext cx="7335836" cy="1268984"/>
          </a:xfrm>
          <a:prstGeom prst="rect">
            <a:avLst/>
          </a:prstGeom>
        </p:spPr>
        <p:txBody>
          <a:bodyPr/>
          <a:lstStyle>
            <a:lvl1pPr>
              <a:defRPr>
                <a:solidFill>
                  <a:srgbClr val="FFFFFF"/>
                </a:solidFill>
              </a:defRPr>
            </a:lvl1pPr>
          </a:lstStyle>
          <a:p>
            <a:r>
              <a:t>Titeltext</a:t>
            </a:r>
          </a:p>
        </p:txBody>
      </p:sp>
      <p:sp>
        <p:nvSpPr>
          <p:cNvPr id="156" name="Textebene 1…"/>
          <p:cNvSpPr txBox="1">
            <a:spLocks noGrp="1"/>
          </p:cNvSpPr>
          <p:nvPr>
            <p:ph type="body" sz="half" idx="1" hasCustomPrompt="1"/>
          </p:nvPr>
        </p:nvSpPr>
        <p:spPr>
          <a:xfrm>
            <a:off x="562851" y="2365755"/>
            <a:ext cx="5239512" cy="339547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Textebene 1</a:t>
            </a:r>
          </a:p>
          <a:p>
            <a:pPr lvl="1"/>
            <a:r>
              <a:t>Textebene 2</a:t>
            </a:r>
          </a:p>
          <a:p>
            <a:pPr lvl="2"/>
            <a:r>
              <a:t>Textebene 3</a:t>
            </a:r>
          </a:p>
          <a:p>
            <a:pPr lvl="3"/>
            <a:r>
              <a:t>Textebene 4</a:t>
            </a:r>
          </a:p>
          <a:p>
            <a:pPr lvl="4"/>
            <a:r>
              <a:t>Textebene 5</a:t>
            </a:r>
          </a:p>
        </p:txBody>
      </p:sp>
      <p:sp>
        <p:nvSpPr>
          <p:cNvPr id="157" name="Straight Connector 7"/>
          <p:cNvSpPr/>
          <p:nvPr/>
        </p:nvSpPr>
        <p:spPr>
          <a:xfrm>
            <a:off x="565150" y="6087109"/>
            <a:ext cx="11058344" cy="1"/>
          </a:xfrm>
          <a:prstGeom prst="line">
            <a:avLst/>
          </a:prstGeom>
          <a:ln w="12700">
            <a:solidFill>
              <a:srgbClr val="000000"/>
            </a:solidFill>
            <a:miter/>
          </a:ln>
        </p:spPr>
        <p:txBody>
          <a:bodyPr lIns="45719" rIns="45719"/>
          <a:lstStyle/>
          <a:p>
            <a:endParaRPr/>
          </a:p>
        </p:txBody>
      </p:sp>
      <p:sp>
        <p:nvSpPr>
          <p:cNvPr id="158"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grpSp>
        <p:nvGrpSpPr>
          <p:cNvPr id="172" name="Group 18"/>
          <p:cNvGrpSpPr/>
          <p:nvPr/>
        </p:nvGrpSpPr>
        <p:grpSpPr>
          <a:xfrm>
            <a:off x="10290315" y="-1"/>
            <a:ext cx="1901687" cy="6858001"/>
            <a:chOff x="0" y="0"/>
            <a:chExt cx="1901686" cy="6858000"/>
          </a:xfrm>
        </p:grpSpPr>
        <p:sp>
          <p:nvSpPr>
            <p:cNvPr id="165" name="Oval 19"/>
            <p:cNvSpPr/>
            <p:nvPr/>
          </p:nvSpPr>
          <p:spPr>
            <a:xfrm>
              <a:off x="0" y="806361"/>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6" name="Freeform 20"/>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7" name="Freeform 21"/>
            <p:cNvSpPr/>
            <p:nvPr/>
          </p:nvSpPr>
          <p:spPr>
            <a:xfrm>
              <a:off x="1362865" y="6295093"/>
              <a:ext cx="538822" cy="5629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8"/>
                    <a:pt x="7769" y="2361"/>
                    <a:pt x="18096" y="33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8" name="Freeform 22"/>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9" name="Freeform 23"/>
            <p:cNvSpPr/>
            <p:nvPr/>
          </p:nvSpPr>
          <p:spPr>
            <a:xfrm>
              <a:off x="1362865" y="2180552"/>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0" name="Freeform 24"/>
            <p:cNvSpPr/>
            <p:nvPr/>
          </p:nvSpPr>
          <p:spPr>
            <a:xfrm>
              <a:off x="1362865" y="809038"/>
              <a:ext cx="538822" cy="11253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1" name="Freeform 25"/>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73" name="Titeltext"/>
          <p:cNvSpPr txBox="1">
            <a:spLocks noGrp="1"/>
          </p:cNvSpPr>
          <p:nvPr>
            <p:ph type="title" hasCustomPrompt="1"/>
          </p:nvPr>
        </p:nvSpPr>
        <p:spPr>
          <a:xfrm>
            <a:off x="566927" y="768095"/>
            <a:ext cx="7333490" cy="1271018"/>
          </a:xfrm>
          <a:prstGeom prst="rect">
            <a:avLst/>
          </a:prstGeom>
        </p:spPr>
        <p:txBody>
          <a:bodyPr/>
          <a:lstStyle/>
          <a:p>
            <a:r>
              <a:t>Titeltext</a:t>
            </a:r>
          </a:p>
        </p:txBody>
      </p:sp>
      <p:sp>
        <p:nvSpPr>
          <p:cNvPr id="174" name="Textebene 1…"/>
          <p:cNvSpPr txBox="1">
            <a:spLocks noGrp="1"/>
          </p:cNvSpPr>
          <p:nvPr>
            <p:ph type="body" sz="quarter" idx="1" hasCustomPrompt="1"/>
          </p:nvPr>
        </p:nvSpPr>
        <p:spPr>
          <a:xfrm>
            <a:off x="562149" y="2365755"/>
            <a:ext cx="5239512" cy="823914"/>
          </a:xfrm>
          <a:prstGeom prst="rect">
            <a:avLst/>
          </a:prstGeom>
        </p:spPr>
        <p:txBody>
          <a:bodyPr anchor="b"/>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r>
              <a:t>Textebene 1</a:t>
            </a:r>
          </a:p>
          <a:p>
            <a:pPr lvl="1"/>
            <a:r>
              <a:t>Textebene 2</a:t>
            </a:r>
          </a:p>
          <a:p>
            <a:pPr lvl="2"/>
            <a:r>
              <a:t>Textebene 3</a:t>
            </a:r>
          </a:p>
          <a:p>
            <a:pPr lvl="3"/>
            <a:r>
              <a:t>Textebene 4</a:t>
            </a:r>
          </a:p>
          <a:p>
            <a:pPr lvl="4"/>
            <a:r>
              <a:t>Textebene 5</a:t>
            </a:r>
          </a:p>
        </p:txBody>
      </p:sp>
      <p:sp>
        <p:nvSpPr>
          <p:cNvPr id="175" name="Text Placeholder 4"/>
          <p:cNvSpPr>
            <a:spLocks noGrp="1"/>
          </p:cNvSpPr>
          <p:nvPr>
            <p:ph type="body" sz="quarter" idx="21"/>
          </p:nvPr>
        </p:nvSpPr>
        <p:spPr>
          <a:xfrm>
            <a:off x="6383065" y="2365755"/>
            <a:ext cx="5239513" cy="823913"/>
          </a:xfrm>
          <a:prstGeom prst="rect">
            <a:avLst/>
          </a:prstGeom>
        </p:spPr>
        <p:txBody>
          <a:bodyPr anchor="b"/>
          <a:lstStyle/>
          <a:p>
            <a:pPr marL="0" indent="0">
              <a:buSzTx/>
              <a:buFontTx/>
              <a:buNone/>
              <a:defRPr b="1"/>
            </a:pPr>
            <a:endParaRPr/>
          </a:p>
        </p:txBody>
      </p:sp>
      <p:sp>
        <p:nvSpPr>
          <p:cNvPr id="176" name="Straight Connector 9"/>
          <p:cNvSpPr/>
          <p:nvPr/>
        </p:nvSpPr>
        <p:spPr>
          <a:xfrm>
            <a:off x="565150" y="6087109"/>
            <a:ext cx="11058344" cy="1"/>
          </a:xfrm>
          <a:prstGeom prst="line">
            <a:avLst/>
          </a:prstGeom>
          <a:ln w="12700">
            <a:solidFill>
              <a:srgbClr val="A6A6A6"/>
            </a:solidFill>
            <a:miter/>
          </a:ln>
        </p:spPr>
        <p:txBody>
          <a:bodyPr lIns="45719" rIns="45719"/>
          <a:lstStyle/>
          <a:p>
            <a:endParaRPr/>
          </a:p>
        </p:txBody>
      </p:sp>
      <p:sp>
        <p:nvSpPr>
          <p:cNvPr id="177" name="Foliennumm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grpSp>
        <p:nvGrpSpPr>
          <p:cNvPr id="191" name="Group 14"/>
          <p:cNvGrpSpPr/>
          <p:nvPr/>
        </p:nvGrpSpPr>
        <p:grpSpPr>
          <a:xfrm>
            <a:off x="10290315" y="-1"/>
            <a:ext cx="1901687" cy="6858001"/>
            <a:chOff x="0" y="0"/>
            <a:chExt cx="1901686" cy="6858000"/>
          </a:xfrm>
        </p:grpSpPr>
        <p:sp>
          <p:nvSpPr>
            <p:cNvPr id="184" name="Oval 15"/>
            <p:cNvSpPr/>
            <p:nvPr/>
          </p:nvSpPr>
          <p:spPr>
            <a:xfrm>
              <a:off x="0" y="806361"/>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5" name="Freeform 16"/>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6" name="Freeform 17"/>
            <p:cNvSpPr/>
            <p:nvPr/>
          </p:nvSpPr>
          <p:spPr>
            <a:xfrm>
              <a:off x="1362865" y="6295093"/>
              <a:ext cx="538822" cy="5629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8"/>
                    <a:pt x="7769" y="2361"/>
                    <a:pt x="18096" y="33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7" name="Freeform 18"/>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8" name="Freeform 19"/>
            <p:cNvSpPr/>
            <p:nvPr/>
          </p:nvSpPr>
          <p:spPr>
            <a:xfrm>
              <a:off x="1362865" y="2180552"/>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9" name="Freeform 20"/>
            <p:cNvSpPr/>
            <p:nvPr/>
          </p:nvSpPr>
          <p:spPr>
            <a:xfrm>
              <a:off x="1362865" y="809038"/>
              <a:ext cx="538822" cy="11253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0" name="Freeform 21"/>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92" name="Titeltext"/>
          <p:cNvSpPr txBox="1">
            <a:spLocks noGrp="1"/>
          </p:cNvSpPr>
          <p:nvPr>
            <p:ph type="title" hasCustomPrompt="1"/>
          </p:nvPr>
        </p:nvSpPr>
        <p:spPr>
          <a:xfrm>
            <a:off x="565150" y="770890"/>
            <a:ext cx="7335836" cy="1268984"/>
          </a:xfrm>
          <a:prstGeom prst="rect">
            <a:avLst/>
          </a:prstGeom>
        </p:spPr>
        <p:txBody>
          <a:bodyPr/>
          <a:lstStyle/>
          <a:p>
            <a:r>
              <a:t>Titeltext</a:t>
            </a:r>
          </a:p>
        </p:txBody>
      </p:sp>
      <p:sp>
        <p:nvSpPr>
          <p:cNvPr id="193" name="Straight Connector 5"/>
          <p:cNvSpPr/>
          <p:nvPr/>
        </p:nvSpPr>
        <p:spPr>
          <a:xfrm>
            <a:off x="565150" y="6087109"/>
            <a:ext cx="11058344" cy="1"/>
          </a:xfrm>
          <a:prstGeom prst="line">
            <a:avLst/>
          </a:prstGeom>
          <a:ln w="12700">
            <a:solidFill>
              <a:srgbClr val="A6A6A6"/>
            </a:solidFill>
            <a:miter/>
          </a:ln>
        </p:spPr>
        <p:txBody>
          <a:bodyPr lIns="45719" rIns="45719"/>
          <a:lstStyle/>
          <a:p>
            <a:endParaRPr/>
          </a:p>
        </p:txBody>
      </p:sp>
      <p:sp>
        <p:nvSpPr>
          <p:cNvPr id="194" name="Foliennumm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1" name="Foliennumm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609600" y="274637"/>
            <a:ext cx="10972800" cy="1325564"/>
          </a:xfrm>
          <a:prstGeom prst="rect">
            <a:avLst/>
          </a:prstGeom>
          <a:ln w="12700">
            <a:miter lim="400000"/>
          </a:ln>
        </p:spPr>
        <p:txBody>
          <a:bodyPr lIns="45719" rIns="45719">
            <a:normAutofit/>
          </a:bodyPr>
          <a:lstStyle/>
          <a:p>
            <a:r>
              <a:t>Titeltext</a:t>
            </a:r>
          </a:p>
        </p:txBody>
      </p:sp>
      <p:sp>
        <p:nvSpPr>
          <p:cNvPr id="3" name="Textebene 1…"/>
          <p:cNvSpPr txBox="1">
            <a:spLocks noGrp="1"/>
          </p:cNvSpPr>
          <p:nvPr>
            <p:ph type="body" idx="1"/>
          </p:nvPr>
        </p:nvSpPr>
        <p:spPr>
          <a:xfrm>
            <a:off x="609600" y="1600200"/>
            <a:ext cx="10972800" cy="5257800"/>
          </a:xfrm>
          <a:prstGeom prst="rect">
            <a:avLst/>
          </a:prstGeom>
          <a:ln w="12700">
            <a:miter lim="400000"/>
          </a:ln>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378091" y="6201727"/>
            <a:ext cx="245404" cy="243841"/>
          </a:xfrm>
          <a:prstGeom prst="rect">
            <a:avLst/>
          </a:prstGeom>
          <a:ln w="12700">
            <a:miter lim="400000"/>
          </a:ln>
        </p:spPr>
        <p:txBody>
          <a:bodyPr wrap="none" lIns="45719" rIns="45719" anchor="ctr">
            <a:spAutoFit/>
          </a:bodyPr>
          <a:lstStyle>
            <a:lvl1pPr algn="r">
              <a:defRPr sz="1000">
                <a:solidFill>
                  <a:srgbClr val="888888"/>
                </a:solidFill>
              </a:defRPr>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defRPr sz="4000" b="1" i="0" u="none" strike="noStrike" cap="none" spc="0" baseline="0">
          <a:solidFill>
            <a:srgbClr val="000000"/>
          </a:solidFill>
          <a:uFillTx/>
          <a:latin typeface="+mj-lt"/>
          <a:ea typeface="+mj-ea"/>
          <a:cs typeface="+mj-cs"/>
          <a:sym typeface="Neue Haas Grotesk Text Pro"/>
        </a:defRPr>
      </a:lvl1pPr>
      <a:lvl2pPr marL="0" marR="0" indent="0" algn="l" defTabSz="914400" rtl="0" latinLnBrk="0">
        <a:lnSpc>
          <a:spcPct val="100000"/>
        </a:lnSpc>
        <a:spcBef>
          <a:spcPts val="0"/>
        </a:spcBef>
        <a:spcAft>
          <a:spcPts val="0"/>
        </a:spcAft>
        <a:buClrTx/>
        <a:buSzTx/>
        <a:buFontTx/>
        <a:buNone/>
        <a:defRPr sz="4000" b="1" i="0" u="none" strike="noStrike" cap="none" spc="0" baseline="0">
          <a:solidFill>
            <a:srgbClr val="000000"/>
          </a:solidFill>
          <a:uFillTx/>
          <a:latin typeface="+mj-lt"/>
          <a:ea typeface="+mj-ea"/>
          <a:cs typeface="+mj-cs"/>
          <a:sym typeface="Neue Haas Grotesk Text Pro"/>
        </a:defRPr>
      </a:lvl2pPr>
      <a:lvl3pPr marL="0" marR="0" indent="0" algn="l" defTabSz="914400" rtl="0" latinLnBrk="0">
        <a:lnSpc>
          <a:spcPct val="100000"/>
        </a:lnSpc>
        <a:spcBef>
          <a:spcPts val="0"/>
        </a:spcBef>
        <a:spcAft>
          <a:spcPts val="0"/>
        </a:spcAft>
        <a:buClrTx/>
        <a:buSzTx/>
        <a:buFontTx/>
        <a:buNone/>
        <a:defRPr sz="4000" b="1" i="0" u="none" strike="noStrike" cap="none" spc="0" baseline="0">
          <a:solidFill>
            <a:srgbClr val="000000"/>
          </a:solidFill>
          <a:uFillTx/>
          <a:latin typeface="+mj-lt"/>
          <a:ea typeface="+mj-ea"/>
          <a:cs typeface="+mj-cs"/>
          <a:sym typeface="Neue Haas Grotesk Text Pro"/>
        </a:defRPr>
      </a:lvl3pPr>
      <a:lvl4pPr marL="0" marR="0" indent="0" algn="l" defTabSz="914400" rtl="0" latinLnBrk="0">
        <a:lnSpc>
          <a:spcPct val="100000"/>
        </a:lnSpc>
        <a:spcBef>
          <a:spcPts val="0"/>
        </a:spcBef>
        <a:spcAft>
          <a:spcPts val="0"/>
        </a:spcAft>
        <a:buClrTx/>
        <a:buSzTx/>
        <a:buFontTx/>
        <a:buNone/>
        <a:defRPr sz="4000" b="1" i="0" u="none" strike="noStrike" cap="none" spc="0" baseline="0">
          <a:solidFill>
            <a:srgbClr val="000000"/>
          </a:solidFill>
          <a:uFillTx/>
          <a:latin typeface="+mj-lt"/>
          <a:ea typeface="+mj-ea"/>
          <a:cs typeface="+mj-cs"/>
          <a:sym typeface="Neue Haas Grotesk Text Pro"/>
        </a:defRPr>
      </a:lvl4pPr>
      <a:lvl5pPr marL="0" marR="0" indent="0" algn="l" defTabSz="914400" rtl="0" latinLnBrk="0">
        <a:lnSpc>
          <a:spcPct val="100000"/>
        </a:lnSpc>
        <a:spcBef>
          <a:spcPts val="0"/>
        </a:spcBef>
        <a:spcAft>
          <a:spcPts val="0"/>
        </a:spcAft>
        <a:buClrTx/>
        <a:buSzTx/>
        <a:buFontTx/>
        <a:buNone/>
        <a:defRPr sz="4000" b="1" i="0" u="none" strike="noStrike" cap="none" spc="0" baseline="0">
          <a:solidFill>
            <a:srgbClr val="000000"/>
          </a:solidFill>
          <a:uFillTx/>
          <a:latin typeface="+mj-lt"/>
          <a:ea typeface="+mj-ea"/>
          <a:cs typeface="+mj-cs"/>
          <a:sym typeface="Neue Haas Grotesk Text Pro"/>
        </a:defRPr>
      </a:lvl5pPr>
      <a:lvl6pPr marL="0" marR="0" indent="0" algn="l" defTabSz="914400" rtl="0" latinLnBrk="0">
        <a:lnSpc>
          <a:spcPct val="100000"/>
        </a:lnSpc>
        <a:spcBef>
          <a:spcPts val="0"/>
        </a:spcBef>
        <a:spcAft>
          <a:spcPts val="0"/>
        </a:spcAft>
        <a:buClrTx/>
        <a:buSzTx/>
        <a:buFontTx/>
        <a:buNone/>
        <a:defRPr sz="4000" b="1" i="0" u="none" strike="noStrike" cap="none" spc="0" baseline="0">
          <a:solidFill>
            <a:srgbClr val="000000"/>
          </a:solidFill>
          <a:uFillTx/>
          <a:latin typeface="+mj-lt"/>
          <a:ea typeface="+mj-ea"/>
          <a:cs typeface="+mj-cs"/>
          <a:sym typeface="Neue Haas Grotesk Text Pro"/>
        </a:defRPr>
      </a:lvl6pPr>
      <a:lvl7pPr marL="0" marR="0" indent="0" algn="l" defTabSz="914400" rtl="0" latinLnBrk="0">
        <a:lnSpc>
          <a:spcPct val="100000"/>
        </a:lnSpc>
        <a:spcBef>
          <a:spcPts val="0"/>
        </a:spcBef>
        <a:spcAft>
          <a:spcPts val="0"/>
        </a:spcAft>
        <a:buClrTx/>
        <a:buSzTx/>
        <a:buFontTx/>
        <a:buNone/>
        <a:defRPr sz="4000" b="1" i="0" u="none" strike="noStrike" cap="none" spc="0" baseline="0">
          <a:solidFill>
            <a:srgbClr val="000000"/>
          </a:solidFill>
          <a:uFillTx/>
          <a:latin typeface="+mj-lt"/>
          <a:ea typeface="+mj-ea"/>
          <a:cs typeface="+mj-cs"/>
          <a:sym typeface="Neue Haas Grotesk Text Pro"/>
        </a:defRPr>
      </a:lvl7pPr>
      <a:lvl8pPr marL="0" marR="0" indent="0" algn="l" defTabSz="914400" rtl="0" latinLnBrk="0">
        <a:lnSpc>
          <a:spcPct val="100000"/>
        </a:lnSpc>
        <a:spcBef>
          <a:spcPts val="0"/>
        </a:spcBef>
        <a:spcAft>
          <a:spcPts val="0"/>
        </a:spcAft>
        <a:buClrTx/>
        <a:buSzTx/>
        <a:buFontTx/>
        <a:buNone/>
        <a:defRPr sz="4000" b="1" i="0" u="none" strike="noStrike" cap="none" spc="0" baseline="0">
          <a:solidFill>
            <a:srgbClr val="000000"/>
          </a:solidFill>
          <a:uFillTx/>
          <a:latin typeface="+mj-lt"/>
          <a:ea typeface="+mj-ea"/>
          <a:cs typeface="+mj-cs"/>
          <a:sym typeface="Neue Haas Grotesk Text Pro"/>
        </a:defRPr>
      </a:lvl8pPr>
      <a:lvl9pPr marL="0" marR="0" indent="0" algn="l" defTabSz="914400" rtl="0" latinLnBrk="0">
        <a:lnSpc>
          <a:spcPct val="100000"/>
        </a:lnSpc>
        <a:spcBef>
          <a:spcPts val="0"/>
        </a:spcBef>
        <a:spcAft>
          <a:spcPts val="0"/>
        </a:spcAft>
        <a:buClrTx/>
        <a:buSzTx/>
        <a:buFontTx/>
        <a:buNone/>
        <a:defRPr sz="4000" b="1" i="0" u="none" strike="noStrike" cap="none" spc="0" baseline="0">
          <a:solidFill>
            <a:srgbClr val="000000"/>
          </a:solidFill>
          <a:uFillTx/>
          <a:latin typeface="+mj-lt"/>
          <a:ea typeface="+mj-ea"/>
          <a:cs typeface="+mj-cs"/>
          <a:sym typeface="Neue Haas Grotesk Text Pro"/>
        </a:defRPr>
      </a:lvl9pPr>
    </p:titleStyle>
    <p:bodyStyle>
      <a:lvl1pPr marL="228600" marR="0" indent="-228600" algn="l" defTabSz="914400" rtl="0" latinLnBrk="0">
        <a:lnSpc>
          <a:spcPct val="100000"/>
        </a:lnSpc>
        <a:spcBef>
          <a:spcPts val="900"/>
        </a:spcBef>
        <a:spcAft>
          <a:spcPts val="0"/>
        </a:spcAft>
        <a:buClrTx/>
        <a:buSzPct val="100000"/>
        <a:buFont typeface="Arial" panose="020B0604020202020204"/>
        <a:buChar char="•"/>
        <a:defRPr sz="2400" b="0" i="0" u="none" strike="noStrike" cap="none" spc="0" baseline="0">
          <a:solidFill>
            <a:srgbClr val="000000"/>
          </a:solidFill>
          <a:uFillTx/>
          <a:latin typeface="+mj-lt"/>
          <a:ea typeface="+mj-ea"/>
          <a:cs typeface="+mj-cs"/>
          <a:sym typeface="Neue Haas Grotesk Text Pro"/>
        </a:defRPr>
      </a:lvl1pPr>
      <a:lvl2pPr marL="731520" marR="0" indent="-274320" algn="l" defTabSz="914400" rtl="0" latinLnBrk="0">
        <a:lnSpc>
          <a:spcPct val="100000"/>
        </a:lnSpc>
        <a:spcBef>
          <a:spcPts val="900"/>
        </a:spcBef>
        <a:spcAft>
          <a:spcPts val="0"/>
        </a:spcAft>
        <a:buClrTx/>
        <a:buSzPct val="100000"/>
        <a:buFont typeface="Arial" panose="020B0604020202020204"/>
        <a:buChar char="•"/>
        <a:defRPr sz="2400" b="0" i="0" u="none" strike="noStrike" cap="none" spc="0" baseline="0">
          <a:solidFill>
            <a:srgbClr val="000000"/>
          </a:solidFill>
          <a:uFillTx/>
          <a:latin typeface="+mj-lt"/>
          <a:ea typeface="+mj-ea"/>
          <a:cs typeface="+mj-cs"/>
          <a:sym typeface="Neue Haas Grotesk Text Pro"/>
        </a:defRPr>
      </a:lvl2pPr>
      <a:lvl3pPr marL="1219200" marR="0" indent="-304800" algn="l" defTabSz="914400" rtl="0" latinLnBrk="0">
        <a:lnSpc>
          <a:spcPct val="100000"/>
        </a:lnSpc>
        <a:spcBef>
          <a:spcPts val="900"/>
        </a:spcBef>
        <a:spcAft>
          <a:spcPts val="0"/>
        </a:spcAft>
        <a:buClrTx/>
        <a:buSzPct val="100000"/>
        <a:buFont typeface="Arial" panose="020B0604020202020204"/>
        <a:buChar char="•"/>
        <a:defRPr sz="2400" b="0" i="0" u="none" strike="noStrike" cap="none" spc="0" baseline="0">
          <a:solidFill>
            <a:srgbClr val="000000"/>
          </a:solidFill>
          <a:uFillTx/>
          <a:latin typeface="+mj-lt"/>
          <a:ea typeface="+mj-ea"/>
          <a:cs typeface="+mj-cs"/>
          <a:sym typeface="Neue Haas Grotesk Text Pro"/>
        </a:defRPr>
      </a:lvl3pPr>
      <a:lvl4pPr marL="1714500" marR="0" indent="-342900" algn="l" defTabSz="914400" rtl="0" latinLnBrk="0">
        <a:lnSpc>
          <a:spcPct val="100000"/>
        </a:lnSpc>
        <a:spcBef>
          <a:spcPts val="900"/>
        </a:spcBef>
        <a:spcAft>
          <a:spcPts val="0"/>
        </a:spcAft>
        <a:buClrTx/>
        <a:buSzPct val="100000"/>
        <a:buFont typeface="Arial" panose="020B0604020202020204"/>
        <a:buChar char="•"/>
        <a:defRPr sz="2400" b="0" i="0" u="none" strike="noStrike" cap="none" spc="0" baseline="0">
          <a:solidFill>
            <a:srgbClr val="000000"/>
          </a:solidFill>
          <a:uFillTx/>
          <a:latin typeface="+mj-lt"/>
          <a:ea typeface="+mj-ea"/>
          <a:cs typeface="+mj-cs"/>
          <a:sym typeface="Neue Haas Grotesk Text Pro"/>
        </a:defRPr>
      </a:lvl4pPr>
      <a:lvl5pPr marL="2220595" marR="0" indent="-391795" algn="l" defTabSz="914400" rtl="0" latinLnBrk="0">
        <a:lnSpc>
          <a:spcPct val="100000"/>
        </a:lnSpc>
        <a:spcBef>
          <a:spcPts val="900"/>
        </a:spcBef>
        <a:spcAft>
          <a:spcPts val="0"/>
        </a:spcAft>
        <a:buClrTx/>
        <a:buSzPct val="100000"/>
        <a:buFont typeface="Arial" panose="020B0604020202020204"/>
        <a:buChar char="•"/>
        <a:defRPr sz="2400" b="0" i="0" u="none" strike="noStrike" cap="none" spc="0" baseline="0">
          <a:solidFill>
            <a:srgbClr val="000000"/>
          </a:solidFill>
          <a:uFillTx/>
          <a:latin typeface="+mj-lt"/>
          <a:ea typeface="+mj-ea"/>
          <a:cs typeface="+mj-cs"/>
          <a:sym typeface="Neue Haas Grotesk Text Pro"/>
        </a:defRPr>
      </a:lvl5pPr>
      <a:lvl6pPr marL="2590800" marR="0" indent="-304800" algn="l" defTabSz="914400" rtl="0" latinLnBrk="0">
        <a:lnSpc>
          <a:spcPct val="100000"/>
        </a:lnSpc>
        <a:spcBef>
          <a:spcPts val="900"/>
        </a:spcBef>
        <a:spcAft>
          <a:spcPts val="0"/>
        </a:spcAft>
        <a:buClrTx/>
        <a:buSzPct val="100000"/>
        <a:buFont typeface="Arial" panose="020B0604020202020204"/>
        <a:buChar char="•"/>
        <a:defRPr sz="2400" b="0" i="0" u="none" strike="noStrike" cap="none" spc="0" baseline="0">
          <a:solidFill>
            <a:srgbClr val="000000"/>
          </a:solidFill>
          <a:uFillTx/>
          <a:latin typeface="+mj-lt"/>
          <a:ea typeface="+mj-ea"/>
          <a:cs typeface="+mj-cs"/>
          <a:sym typeface="Neue Haas Grotesk Text Pro"/>
        </a:defRPr>
      </a:lvl6pPr>
      <a:lvl7pPr marL="3048000" marR="0" indent="-304800" algn="l" defTabSz="914400" rtl="0" latinLnBrk="0">
        <a:lnSpc>
          <a:spcPct val="100000"/>
        </a:lnSpc>
        <a:spcBef>
          <a:spcPts val="900"/>
        </a:spcBef>
        <a:spcAft>
          <a:spcPts val="0"/>
        </a:spcAft>
        <a:buClrTx/>
        <a:buSzPct val="100000"/>
        <a:buFont typeface="Arial" panose="020B0604020202020204"/>
        <a:buChar char="•"/>
        <a:defRPr sz="2400" b="0" i="0" u="none" strike="noStrike" cap="none" spc="0" baseline="0">
          <a:solidFill>
            <a:srgbClr val="000000"/>
          </a:solidFill>
          <a:uFillTx/>
          <a:latin typeface="+mj-lt"/>
          <a:ea typeface="+mj-ea"/>
          <a:cs typeface="+mj-cs"/>
          <a:sym typeface="Neue Haas Grotesk Text Pro"/>
        </a:defRPr>
      </a:lvl7pPr>
      <a:lvl8pPr marL="3505200" marR="0" indent="-304800" algn="l" defTabSz="914400" rtl="0" latinLnBrk="0">
        <a:lnSpc>
          <a:spcPct val="100000"/>
        </a:lnSpc>
        <a:spcBef>
          <a:spcPts val="900"/>
        </a:spcBef>
        <a:spcAft>
          <a:spcPts val="0"/>
        </a:spcAft>
        <a:buClrTx/>
        <a:buSzPct val="100000"/>
        <a:buFont typeface="Arial" panose="020B0604020202020204"/>
        <a:buChar char="•"/>
        <a:defRPr sz="2400" b="0" i="0" u="none" strike="noStrike" cap="none" spc="0" baseline="0">
          <a:solidFill>
            <a:srgbClr val="000000"/>
          </a:solidFill>
          <a:uFillTx/>
          <a:latin typeface="+mj-lt"/>
          <a:ea typeface="+mj-ea"/>
          <a:cs typeface="+mj-cs"/>
          <a:sym typeface="Neue Haas Grotesk Text Pro"/>
        </a:defRPr>
      </a:lvl8pPr>
      <a:lvl9pPr marL="3962400" marR="0" indent="-304800" algn="l" defTabSz="914400" rtl="0" latinLnBrk="0">
        <a:lnSpc>
          <a:spcPct val="100000"/>
        </a:lnSpc>
        <a:spcBef>
          <a:spcPts val="900"/>
        </a:spcBef>
        <a:spcAft>
          <a:spcPts val="0"/>
        </a:spcAft>
        <a:buClrTx/>
        <a:buSzPct val="100000"/>
        <a:buFont typeface="Arial" panose="020B0604020202020204"/>
        <a:buChar char="•"/>
        <a:defRPr sz="2400" b="0" i="0" u="none" strike="noStrike" cap="none" spc="0" baseline="0">
          <a:solidFill>
            <a:srgbClr val="000000"/>
          </a:solidFill>
          <a:uFillTx/>
          <a:latin typeface="+mj-lt"/>
          <a:ea typeface="+mj-ea"/>
          <a:cs typeface="+mj-cs"/>
          <a:sym typeface="Neue Haas Grotesk Text Pro"/>
        </a:defRPr>
      </a:lvl9pPr>
    </p:bodyStyle>
    <p:otherStyle>
      <a:lvl1pPr marL="0" marR="0" indent="0" algn="r" defTabSz="9144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Neue Haas Grotesk Text Pro"/>
        </a:defRPr>
      </a:lvl1pPr>
      <a:lvl2pPr marL="0" marR="0" indent="457200" algn="r" defTabSz="9144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Neue Haas Grotesk Text Pro"/>
        </a:defRPr>
      </a:lvl2pPr>
      <a:lvl3pPr marL="0" marR="0" indent="914400" algn="r" defTabSz="9144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Neue Haas Grotesk Text Pro"/>
        </a:defRPr>
      </a:lvl3pPr>
      <a:lvl4pPr marL="0" marR="0" indent="1371600" algn="r" defTabSz="9144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Neue Haas Grotesk Text Pro"/>
        </a:defRPr>
      </a:lvl4pPr>
      <a:lvl5pPr marL="0" marR="0" indent="1828800" algn="r" defTabSz="9144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Neue Haas Grotesk Text Pro"/>
        </a:defRPr>
      </a:lvl5pPr>
      <a:lvl6pPr marL="0" marR="0" indent="2286000" algn="r" defTabSz="9144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Neue Haas Grotesk Text Pro"/>
        </a:defRPr>
      </a:lvl6pPr>
      <a:lvl7pPr marL="0" marR="0" indent="2743200" algn="r" defTabSz="9144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Neue Haas Grotesk Text Pro"/>
        </a:defRPr>
      </a:lvl7pPr>
      <a:lvl8pPr marL="0" marR="0" indent="3200400" algn="r" defTabSz="9144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Neue Haas Grotesk Text Pro"/>
        </a:defRPr>
      </a:lvl8pPr>
      <a:lvl9pPr marL="0" marR="0" indent="3657600" algn="r" defTabSz="9144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Neue Haas Grotesk Text Pr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1.xml"/><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grpSp>
        <p:nvGrpSpPr>
          <p:cNvPr id="255" name="Group 10"/>
          <p:cNvGrpSpPr/>
          <p:nvPr/>
        </p:nvGrpSpPr>
        <p:grpSpPr>
          <a:xfrm>
            <a:off x="10290315" y="-1"/>
            <a:ext cx="1901687" cy="6858001"/>
            <a:chOff x="0" y="0"/>
            <a:chExt cx="1901686" cy="6858000"/>
          </a:xfrm>
        </p:grpSpPr>
        <p:sp>
          <p:nvSpPr>
            <p:cNvPr id="248" name="Oval 11"/>
            <p:cNvSpPr/>
            <p:nvPr/>
          </p:nvSpPr>
          <p:spPr>
            <a:xfrm>
              <a:off x="0" y="3549389"/>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9" name="Freeform 85"/>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0" name="Freeform 86"/>
            <p:cNvSpPr/>
            <p:nvPr/>
          </p:nvSpPr>
          <p:spPr>
            <a:xfrm>
              <a:off x="1362865" y="6295093"/>
              <a:ext cx="538822" cy="5629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8"/>
                    <a:pt x="7769" y="2361"/>
                    <a:pt x="18096" y="33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1" name="Freeform 87"/>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2" name="Freeform 88"/>
            <p:cNvSpPr/>
            <p:nvPr/>
          </p:nvSpPr>
          <p:spPr>
            <a:xfrm>
              <a:off x="1362865" y="2180552"/>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3" name="Freeform 89"/>
            <p:cNvSpPr/>
            <p:nvPr/>
          </p:nvSpPr>
          <p:spPr>
            <a:xfrm>
              <a:off x="1362865" y="809038"/>
              <a:ext cx="538822" cy="11253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4" name="Freeform 97"/>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56" name="Заголовок 1"/>
          <p:cNvSpPr txBox="1">
            <a:spLocks noGrp="1"/>
          </p:cNvSpPr>
          <p:nvPr>
            <p:ph type="ctrTitle"/>
          </p:nvPr>
        </p:nvSpPr>
        <p:spPr>
          <a:xfrm>
            <a:off x="4739751" y="768333"/>
            <a:ext cx="6479629" cy="2866407"/>
          </a:xfrm>
          <a:prstGeom prst="rect">
            <a:avLst/>
          </a:prstGeom>
        </p:spPr>
        <p:txBody>
          <a:bodyPr/>
          <a:lstStyle/>
          <a:p>
            <a:pPr algn="ctr" defTabSz="831850">
              <a:defRPr sz="3640" i="1">
                <a:solidFill>
                  <a:srgbClr val="315A66"/>
                </a:solidFill>
                <a:latin typeface="Calibri" panose="020F0502020204030204"/>
                <a:ea typeface="Calibri" panose="020F0502020204030204"/>
                <a:cs typeface="Calibri" panose="020F0502020204030204"/>
                <a:sym typeface="Calibri" panose="020F0502020204030204"/>
              </a:defRPr>
            </a:pPr>
            <a:r>
              <a:t>ПРОЄКТНА РОБОТА</a:t>
            </a:r>
            <a:br/>
            <a:r>
              <a:rPr sz="2185" b="0"/>
              <a:t> на тему:</a:t>
            </a:r>
            <a:br>
              <a:rPr sz="2185" b="0"/>
            </a:br>
            <a:r>
              <a:rPr sz="2550" b="0">
                <a:solidFill>
                  <a:srgbClr val="4A8798"/>
                </a:solidFill>
              </a:rPr>
              <a:t>"Нормативні та організаційно-правові аспекти управління у сфері використання та охорони земель сільськогосподарського призначення на прикладі </a:t>
            </a:r>
            <a:r>
              <a:rPr sz="2550">
                <a:solidFill>
                  <a:srgbClr val="4A8798"/>
                </a:solidFill>
              </a:rPr>
              <a:t>Львівської області</a:t>
            </a:r>
            <a:r>
              <a:rPr sz="2550" b="0">
                <a:solidFill>
                  <a:srgbClr val="4A8798"/>
                </a:solidFill>
              </a:rPr>
              <a:t>"</a:t>
            </a:r>
            <a:endParaRPr sz="2185">
              <a:solidFill>
                <a:srgbClr val="4A8798"/>
              </a:solidFill>
            </a:endParaRPr>
          </a:p>
        </p:txBody>
      </p:sp>
      <p:sp>
        <p:nvSpPr>
          <p:cNvPr id="257" name="Підзаголовок 2"/>
          <p:cNvSpPr txBox="1">
            <a:spLocks noGrp="1"/>
          </p:cNvSpPr>
          <p:nvPr>
            <p:ph type="subTitle" sz="quarter" idx="1"/>
          </p:nvPr>
        </p:nvSpPr>
        <p:spPr>
          <a:xfrm>
            <a:off x="4739751" y="4406503"/>
            <a:ext cx="6479629" cy="1475178"/>
          </a:xfrm>
          <a:prstGeom prst="rect">
            <a:avLst/>
          </a:prstGeom>
        </p:spPr>
        <p:txBody>
          <a:bodyPr/>
          <a:lstStyle/>
          <a:p>
            <a:pPr>
              <a:defRPr sz="1800" b="1">
                <a:solidFill>
                  <a:srgbClr val="315A66"/>
                </a:solidFill>
              </a:defRPr>
            </a:pPr>
            <a:r>
              <a:t>Виконали:</a:t>
            </a:r>
          </a:p>
          <a:p>
            <a:pPr>
              <a:defRPr sz="1800" b="1" i="1">
                <a:solidFill>
                  <a:srgbClr val="315A66"/>
                </a:solidFill>
              </a:defRPr>
            </a:pPr>
            <a:r>
              <a:t>Мальченко Анастасія та Васильченко Аліна</a:t>
            </a:r>
          </a:p>
        </p:txBody>
      </p:sp>
      <p:pic>
        <p:nvPicPr>
          <p:cNvPr id="258" name="Picture 3" descr="Picture 3"/>
          <p:cNvPicPr>
            <a:picLocks noChangeAspect="1"/>
          </p:cNvPicPr>
          <p:nvPr/>
        </p:nvPicPr>
        <p:blipFill>
          <a:blip r:embed="rId2"/>
          <a:srcRect l="119" r="15"/>
          <a:stretch>
            <a:fillRect/>
          </a:stretch>
        </p:blipFill>
        <p:spPr>
          <a:xfrm>
            <a:off x="20" y="1"/>
            <a:ext cx="4173350" cy="6857725"/>
          </a:xfrm>
          <a:prstGeom prst="rect">
            <a:avLst/>
          </a:prstGeom>
          <a:ln w="12700">
            <a:miter lim="400000"/>
            <a:headEnd/>
            <a:tailEnd/>
          </a:ln>
        </p:spPr>
      </p:pic>
      <p:sp>
        <p:nvSpPr>
          <p:cNvPr id="259" name="Straight Connector 19"/>
          <p:cNvSpPr/>
          <p:nvPr/>
        </p:nvSpPr>
        <p:spPr>
          <a:xfrm>
            <a:off x="4739752" y="6087109"/>
            <a:ext cx="6883743" cy="1"/>
          </a:xfrm>
          <a:prstGeom prst="line">
            <a:avLst/>
          </a:prstGeom>
          <a:ln w="12700">
            <a:solidFill>
              <a:srgbClr val="A6A6A6"/>
            </a:solidFill>
            <a:miter/>
          </a:ln>
        </p:spPr>
        <p:txBody>
          <a:bodyPr lIns="45719" rIns="45719"/>
          <a:lstStyle/>
          <a:p>
            <a:endParaRPr/>
          </a:p>
        </p:txBody>
      </p:sp>
      <p:pic>
        <p:nvPicPr>
          <p:cNvPr id="260" name="Рисунок 5" descr="Рисунок 5"/>
          <p:cNvPicPr>
            <a:picLocks noChangeAspect="1"/>
          </p:cNvPicPr>
          <p:nvPr/>
        </p:nvPicPr>
        <p:blipFill>
          <a:blip r:embed="rId3"/>
          <a:stretch>
            <a:fillRect/>
          </a:stretch>
        </p:blipFill>
        <p:spPr>
          <a:xfrm>
            <a:off x="10293723" y="2217"/>
            <a:ext cx="1174377" cy="1160978"/>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Заголовок 1"/>
          <p:cNvSpPr txBox="1">
            <a:spLocks noGrp="1"/>
          </p:cNvSpPr>
          <p:nvPr>
            <p:ph type="title"/>
          </p:nvPr>
        </p:nvSpPr>
        <p:spPr>
          <a:xfrm>
            <a:off x="359995" y="145658"/>
            <a:ext cx="9631606" cy="1601139"/>
          </a:xfrm>
          <a:prstGeom prst="rect">
            <a:avLst/>
          </a:prstGeom>
        </p:spPr>
        <p:txBody>
          <a:bodyPr/>
          <a:lstStyle/>
          <a:p>
            <a:pPr algn="just">
              <a:defRPr sz="2000" b="0"/>
            </a:pPr>
            <a:r>
              <a:t>Управління в галузі охорони навколишнього природного середовища, згідно </a:t>
            </a:r>
            <a:r>
              <a:rPr>
                <a:solidFill>
                  <a:srgbClr val="315A66"/>
                </a:solidFill>
              </a:rPr>
              <a:t>ст. 16 Закону України "</a:t>
            </a:r>
            <a:r>
              <a:rPr i="1">
                <a:solidFill>
                  <a:srgbClr val="315A66"/>
                </a:solidFill>
              </a:rPr>
              <a:t>Про охорону навколишнього природного середовища</a:t>
            </a:r>
            <a:endParaRPr>
              <a:solidFill>
                <a:srgbClr val="315A66"/>
              </a:solidFill>
            </a:endParaRPr>
          </a:p>
          <a:p>
            <a:pPr algn="just">
              <a:defRPr sz="2800" b="0"/>
            </a:pPr>
            <a:r>
              <a:t>"</a:t>
            </a:r>
          </a:p>
        </p:txBody>
      </p:sp>
      <p:grpSp>
        <p:nvGrpSpPr>
          <p:cNvPr id="380" name="Місце для вмісту 2"/>
          <p:cNvGrpSpPr/>
          <p:nvPr/>
        </p:nvGrpSpPr>
        <p:grpSpPr>
          <a:xfrm>
            <a:off x="473737" y="1921138"/>
            <a:ext cx="4309155" cy="4295607"/>
            <a:chOff x="0" y="0"/>
            <a:chExt cx="4309153" cy="4295605"/>
          </a:xfrm>
        </p:grpSpPr>
        <p:grpSp>
          <p:nvGrpSpPr>
            <p:cNvPr id="354" name="Gruppieren"/>
            <p:cNvGrpSpPr/>
            <p:nvPr/>
          </p:nvGrpSpPr>
          <p:grpSpPr>
            <a:xfrm>
              <a:off x="2145293" y="226859"/>
              <a:ext cx="1486616" cy="1901453"/>
              <a:chOff x="0" y="0"/>
              <a:chExt cx="1486615" cy="1901451"/>
            </a:xfrm>
          </p:grpSpPr>
          <p:sp>
            <p:nvSpPr>
              <p:cNvPr id="352" name="Form"/>
              <p:cNvSpPr/>
              <p:nvPr/>
            </p:nvSpPr>
            <p:spPr>
              <a:xfrm>
                <a:off x="0" y="0"/>
                <a:ext cx="1486616" cy="19014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408" y="0"/>
                      <a:pt x="16358" y="2993"/>
                      <a:pt x="21600" y="8133"/>
                    </a:cubicBezTo>
                    <a:lnTo>
                      <a:pt x="0" y="21600"/>
                    </a:lnTo>
                    <a:close/>
                  </a:path>
                </a:pathLst>
              </a:custGeom>
              <a:solidFill>
                <a:schemeClr val="accent3"/>
              </a:solidFill>
              <a:ln w="12700" cap="flat">
                <a:solidFill>
                  <a:srgbClr val="FFFFFF"/>
                </a:solidFill>
                <a:prstDash val="solid"/>
                <a:miter lim="800000"/>
              </a:ln>
              <a:effectLst/>
            </p:spPr>
            <p:txBody>
              <a:bodyPr wrap="square" lIns="45719" tIns="45719" rIns="45719" bIns="45719" numCol="1" anchor="ctr">
                <a:noAutofit/>
              </a:bodyPr>
              <a:lstStyle/>
              <a:p>
                <a:pPr algn="ctr" defTabSz="400050">
                  <a:lnSpc>
                    <a:spcPct val="90000"/>
                  </a:lnSpc>
                  <a:spcBef>
                    <a:spcPts val="1000"/>
                  </a:spcBef>
                  <a:defRPr sz="900">
                    <a:solidFill>
                      <a:srgbClr val="FFFFFF"/>
                    </a:solidFill>
                  </a:defRPr>
                </a:pPr>
                <a:endParaRPr/>
              </a:p>
            </p:txBody>
          </p:sp>
          <p:sp>
            <p:nvSpPr>
              <p:cNvPr id="353" name="спостереження, дослідження,"/>
              <p:cNvSpPr txBox="1"/>
              <p:nvPr/>
            </p:nvSpPr>
            <p:spPr>
              <a:xfrm>
                <a:off x="96431" y="571162"/>
                <a:ext cx="905454" cy="288291"/>
              </a:xfrm>
              <a:prstGeom prst="rect">
                <a:avLst/>
              </a:prstGeom>
              <a:noFill/>
              <a:ln w="12700" cap="flat">
                <a:noFill/>
                <a:miter lim="400000"/>
              </a:ln>
              <a:effectLst/>
            </p:spPr>
            <p:txBody>
              <a:bodyPr wrap="square" lIns="11429" tIns="11429" rIns="11429" bIns="11429" numCol="1" anchor="ctr">
                <a:spAutoFit/>
              </a:bodyPr>
              <a:lstStyle>
                <a:lvl1pPr algn="ctr" defTabSz="400050">
                  <a:lnSpc>
                    <a:spcPct val="90000"/>
                  </a:lnSpc>
                  <a:spcBef>
                    <a:spcPts val="300"/>
                  </a:spcBef>
                  <a:defRPr sz="900">
                    <a:solidFill>
                      <a:srgbClr val="FFFFFF"/>
                    </a:solidFill>
                  </a:defRPr>
                </a:lvl1pPr>
              </a:lstStyle>
              <a:p>
                <a:r>
                  <a:t>спостереження, дослідження, </a:t>
                </a:r>
              </a:p>
            </p:txBody>
          </p:sp>
        </p:grpSp>
        <p:grpSp>
          <p:nvGrpSpPr>
            <p:cNvPr id="357" name="Gruppieren"/>
            <p:cNvGrpSpPr/>
            <p:nvPr/>
          </p:nvGrpSpPr>
          <p:grpSpPr>
            <a:xfrm>
              <a:off x="2194187" y="1003894"/>
              <a:ext cx="1901470" cy="1608649"/>
              <a:chOff x="0" y="0"/>
              <a:chExt cx="1901469" cy="1608648"/>
            </a:xfrm>
          </p:grpSpPr>
          <p:sp>
            <p:nvSpPr>
              <p:cNvPr id="355" name="Form"/>
              <p:cNvSpPr/>
              <p:nvPr/>
            </p:nvSpPr>
            <p:spPr>
              <a:xfrm>
                <a:off x="0" y="0"/>
                <a:ext cx="1901470" cy="1608649"/>
              </a:xfrm>
              <a:custGeom>
                <a:avLst/>
                <a:gdLst/>
                <a:ahLst/>
                <a:cxnLst>
                  <a:cxn ang="0">
                    <a:pos x="wd2" y="hd2"/>
                  </a:cxn>
                  <a:cxn ang="5400000">
                    <a:pos x="wd2" y="hd2"/>
                  </a:cxn>
                  <a:cxn ang="10800000">
                    <a:pos x="wd2" y="hd2"/>
                  </a:cxn>
                  <a:cxn ang="16200000">
                    <a:pos x="wd2" y="hd2"/>
                  </a:cxn>
                </a:cxnLst>
                <a:rect l="0" t="0" r="r" b="b"/>
                <a:pathLst>
                  <a:path w="20717" h="21600" extrusionOk="0">
                    <a:moveTo>
                      <a:pt x="16197" y="0"/>
                    </a:moveTo>
                    <a:lnTo>
                      <a:pt x="16197" y="0"/>
                    </a:lnTo>
                    <a:cubicBezTo>
                      <a:pt x="20128" y="6075"/>
                      <a:pt x="21600" y="14025"/>
                      <a:pt x="20197" y="21600"/>
                    </a:cubicBezTo>
                    <a:lnTo>
                      <a:pt x="0" y="15919"/>
                    </a:lnTo>
                    <a:close/>
                  </a:path>
                </a:pathLst>
              </a:custGeom>
              <a:solidFill>
                <a:srgbClr val="ADB07B"/>
              </a:solidFill>
              <a:ln w="12700" cap="flat">
                <a:solidFill>
                  <a:srgbClr val="FFFFFF"/>
                </a:solidFill>
                <a:prstDash val="solid"/>
                <a:miter lim="800000"/>
              </a:ln>
              <a:effectLst/>
            </p:spPr>
            <p:txBody>
              <a:bodyPr wrap="square" lIns="45719" tIns="45719" rIns="45719" bIns="45719" numCol="1" anchor="ctr">
                <a:noAutofit/>
              </a:bodyPr>
              <a:lstStyle/>
              <a:p>
                <a:pPr algn="ctr" defTabSz="400050">
                  <a:lnSpc>
                    <a:spcPct val="90000"/>
                  </a:lnSpc>
                  <a:spcBef>
                    <a:spcPts val="1000"/>
                  </a:spcBef>
                  <a:defRPr sz="900">
                    <a:solidFill>
                      <a:srgbClr val="FFFFFF"/>
                    </a:solidFill>
                  </a:defRPr>
                </a:pPr>
                <a:endParaRPr/>
              </a:p>
            </p:txBody>
          </p:sp>
          <p:sp>
            <p:nvSpPr>
              <p:cNvPr id="356" name="стратегічної екологічної оцінки,"/>
              <p:cNvSpPr txBox="1"/>
              <p:nvPr/>
            </p:nvSpPr>
            <p:spPr>
              <a:xfrm>
                <a:off x="681354" y="835399"/>
                <a:ext cx="1041272" cy="288291"/>
              </a:xfrm>
              <a:prstGeom prst="rect">
                <a:avLst/>
              </a:prstGeom>
              <a:noFill/>
              <a:ln w="12700" cap="flat">
                <a:noFill/>
                <a:miter lim="400000"/>
              </a:ln>
              <a:effectLst/>
            </p:spPr>
            <p:txBody>
              <a:bodyPr wrap="square" lIns="11429" tIns="11429" rIns="11429" bIns="11429" numCol="1" anchor="ctr">
                <a:spAutoFit/>
              </a:bodyPr>
              <a:lstStyle>
                <a:lvl1pPr algn="ctr" defTabSz="400050">
                  <a:lnSpc>
                    <a:spcPct val="90000"/>
                  </a:lnSpc>
                  <a:spcBef>
                    <a:spcPts val="300"/>
                  </a:spcBef>
                  <a:defRPr sz="900">
                    <a:solidFill>
                      <a:srgbClr val="FFFFFF"/>
                    </a:solidFill>
                  </a:defRPr>
                </a:lvl1pPr>
              </a:lstStyle>
              <a:p>
                <a:r>
                  <a:t>стратегічної екологічної оцінки,</a:t>
                </a:r>
              </a:p>
            </p:txBody>
          </p:sp>
        </p:grpSp>
        <p:grpSp>
          <p:nvGrpSpPr>
            <p:cNvPr id="360" name="Gruppieren"/>
            <p:cNvGrpSpPr/>
            <p:nvPr/>
          </p:nvGrpSpPr>
          <p:grpSpPr>
            <a:xfrm>
              <a:off x="2176530" y="2266392"/>
              <a:ext cx="1853781" cy="1713150"/>
              <a:chOff x="0" y="0"/>
              <a:chExt cx="1853779" cy="1713149"/>
            </a:xfrm>
          </p:grpSpPr>
          <p:sp>
            <p:nvSpPr>
              <p:cNvPr id="358" name="Form"/>
              <p:cNvSpPr/>
              <p:nvPr/>
            </p:nvSpPr>
            <p:spPr>
              <a:xfrm>
                <a:off x="0" y="0"/>
                <a:ext cx="1853780" cy="1713150"/>
              </a:xfrm>
              <a:custGeom>
                <a:avLst/>
                <a:gdLst/>
                <a:ahLst/>
                <a:cxnLst>
                  <a:cxn ang="0">
                    <a:pos x="wd2" y="hd2"/>
                  </a:cxn>
                  <a:cxn ang="5400000">
                    <a:pos x="wd2" y="hd2"/>
                  </a:cxn>
                  <a:cxn ang="10800000">
                    <a:pos x="wd2" y="hd2"/>
                  </a:cxn>
                  <a:cxn ang="16200000">
                    <a:pos x="wd2" y="hd2"/>
                  </a:cxn>
                </a:cxnLst>
                <a:rect l="0" t="0" r="r" b="b"/>
                <a:pathLst>
                  <a:path w="21600" h="21600" extrusionOk="0">
                    <a:moveTo>
                      <a:pt x="21600" y="5335"/>
                    </a:moveTo>
                    <a:lnTo>
                      <a:pt x="21600" y="5335"/>
                    </a:lnTo>
                    <a:cubicBezTo>
                      <a:pt x="20100" y="12448"/>
                      <a:pt x="15688" y="18434"/>
                      <a:pt x="9613" y="21600"/>
                    </a:cubicBezTo>
                    <a:lnTo>
                      <a:pt x="0" y="0"/>
                    </a:lnTo>
                    <a:close/>
                  </a:path>
                </a:pathLst>
              </a:custGeom>
              <a:solidFill>
                <a:srgbClr val="99B079"/>
              </a:solidFill>
              <a:ln w="12700" cap="flat">
                <a:solidFill>
                  <a:srgbClr val="FFFFFF"/>
                </a:solidFill>
                <a:prstDash val="solid"/>
                <a:miter lim="800000"/>
              </a:ln>
              <a:effectLst/>
            </p:spPr>
            <p:txBody>
              <a:bodyPr wrap="square" lIns="45719" tIns="45719" rIns="45719" bIns="45719" numCol="1" anchor="ctr">
                <a:noAutofit/>
              </a:bodyPr>
              <a:lstStyle/>
              <a:p>
                <a:pPr algn="ctr" defTabSz="400050">
                  <a:lnSpc>
                    <a:spcPct val="90000"/>
                  </a:lnSpc>
                  <a:spcBef>
                    <a:spcPts val="1000"/>
                  </a:spcBef>
                  <a:defRPr sz="900">
                    <a:solidFill>
                      <a:srgbClr val="FFFFFF"/>
                    </a:solidFill>
                  </a:defRPr>
                </a:pPr>
                <a:endParaRPr/>
              </a:p>
            </p:txBody>
          </p:sp>
          <p:sp>
            <p:nvSpPr>
              <p:cNvPr id="359" name="оцінки впливу на довкілля, контролю,"/>
              <p:cNvSpPr txBox="1"/>
              <p:nvPr/>
            </p:nvSpPr>
            <p:spPr>
              <a:xfrm>
                <a:off x="540555" y="494716"/>
                <a:ext cx="905454" cy="414021"/>
              </a:xfrm>
              <a:prstGeom prst="rect">
                <a:avLst/>
              </a:prstGeom>
              <a:noFill/>
              <a:ln w="12700" cap="flat">
                <a:noFill/>
                <a:miter lim="400000"/>
              </a:ln>
              <a:effectLst/>
            </p:spPr>
            <p:txBody>
              <a:bodyPr wrap="square" lIns="11429" tIns="11429" rIns="11429" bIns="11429" numCol="1" anchor="ctr">
                <a:spAutoFit/>
              </a:bodyPr>
              <a:lstStyle>
                <a:lvl1pPr algn="ctr" defTabSz="400050">
                  <a:lnSpc>
                    <a:spcPct val="90000"/>
                  </a:lnSpc>
                  <a:spcBef>
                    <a:spcPts val="300"/>
                  </a:spcBef>
                  <a:defRPr sz="900">
                    <a:solidFill>
                      <a:srgbClr val="FFFFFF"/>
                    </a:solidFill>
                  </a:defRPr>
                </a:lvl1pPr>
              </a:lstStyle>
              <a:p>
                <a:r>
                  <a:t>оцінки впливу на довкілля, контролю, </a:t>
                </a:r>
              </a:p>
            </p:txBody>
          </p:sp>
        </p:grpSp>
        <p:grpSp>
          <p:nvGrpSpPr>
            <p:cNvPr id="363" name="Gruppieren"/>
            <p:cNvGrpSpPr/>
            <p:nvPr/>
          </p:nvGrpSpPr>
          <p:grpSpPr>
            <a:xfrm>
              <a:off x="1280895" y="2300347"/>
              <a:ext cx="1649978" cy="1901453"/>
              <a:chOff x="0" y="0"/>
              <a:chExt cx="1649977" cy="1901451"/>
            </a:xfrm>
          </p:grpSpPr>
          <p:sp>
            <p:nvSpPr>
              <p:cNvPr id="361" name="Form"/>
              <p:cNvSpPr/>
              <p:nvPr/>
            </p:nvSpPr>
            <p:spPr>
              <a:xfrm>
                <a:off x="0" y="0"/>
                <a:ext cx="1649978" cy="1901452"/>
              </a:xfrm>
              <a:custGeom>
                <a:avLst/>
                <a:gdLst/>
                <a:ahLst/>
                <a:cxnLst>
                  <a:cxn ang="0">
                    <a:pos x="wd2" y="hd2"/>
                  </a:cxn>
                  <a:cxn ang="5400000">
                    <a:pos x="wd2" y="hd2"/>
                  </a:cxn>
                  <a:cxn ang="10800000">
                    <a:pos x="wd2" y="hd2"/>
                  </a:cxn>
                  <a:cxn ang="16200000">
                    <a:pos x="wd2" y="hd2"/>
                  </a:cxn>
                </a:cxnLst>
                <a:rect l="0" t="0" r="r" b="b"/>
                <a:pathLst>
                  <a:path w="21600" h="20910" extrusionOk="0">
                    <a:moveTo>
                      <a:pt x="21600" y="18839"/>
                    </a:moveTo>
                    <a:lnTo>
                      <a:pt x="21600" y="18839"/>
                    </a:lnTo>
                    <a:cubicBezTo>
                      <a:pt x="14775" y="21600"/>
                      <a:pt x="6825" y="21600"/>
                      <a:pt x="0" y="18839"/>
                    </a:cubicBezTo>
                    <a:lnTo>
                      <a:pt x="10800" y="0"/>
                    </a:lnTo>
                    <a:close/>
                  </a:path>
                </a:pathLst>
              </a:custGeom>
              <a:solidFill>
                <a:srgbClr val="84AF77"/>
              </a:solidFill>
              <a:ln w="12700" cap="flat">
                <a:solidFill>
                  <a:srgbClr val="FFFFFF"/>
                </a:solidFill>
                <a:prstDash val="solid"/>
                <a:miter lim="800000"/>
              </a:ln>
              <a:effectLst/>
            </p:spPr>
            <p:txBody>
              <a:bodyPr wrap="square" lIns="45719" tIns="45719" rIns="45719" bIns="45719" numCol="1" anchor="ctr">
                <a:noAutofit/>
              </a:bodyPr>
              <a:lstStyle/>
              <a:p>
                <a:pPr algn="ctr" defTabSz="400050">
                  <a:lnSpc>
                    <a:spcPct val="90000"/>
                  </a:lnSpc>
                  <a:spcBef>
                    <a:spcPts val="1000"/>
                  </a:spcBef>
                  <a:defRPr sz="900">
                    <a:solidFill>
                      <a:srgbClr val="FFFFFF"/>
                    </a:solidFill>
                  </a:defRPr>
                </a:pPr>
                <a:endParaRPr/>
              </a:p>
            </p:txBody>
          </p:sp>
          <p:sp>
            <p:nvSpPr>
              <p:cNvPr id="362" name="прогнозування,"/>
              <p:cNvSpPr txBox="1"/>
              <p:nvPr/>
            </p:nvSpPr>
            <p:spPr>
              <a:xfrm>
                <a:off x="383601" y="1322172"/>
                <a:ext cx="882818" cy="162561"/>
              </a:xfrm>
              <a:prstGeom prst="rect">
                <a:avLst/>
              </a:prstGeom>
              <a:noFill/>
              <a:ln w="12700" cap="flat">
                <a:noFill/>
                <a:miter lim="400000"/>
              </a:ln>
              <a:effectLst/>
            </p:spPr>
            <p:txBody>
              <a:bodyPr wrap="square" lIns="11429" tIns="11429" rIns="11429" bIns="11429" numCol="1" anchor="ctr">
                <a:spAutoFit/>
              </a:bodyPr>
              <a:lstStyle>
                <a:lvl1pPr algn="ctr" defTabSz="400050">
                  <a:lnSpc>
                    <a:spcPct val="90000"/>
                  </a:lnSpc>
                  <a:spcBef>
                    <a:spcPts val="300"/>
                  </a:spcBef>
                  <a:defRPr sz="900">
                    <a:solidFill>
                      <a:srgbClr val="FFFFFF"/>
                    </a:solidFill>
                  </a:defRPr>
                </a:lvl1pPr>
              </a:lstStyle>
              <a:p>
                <a:r>
                  <a:t>прогнозування, </a:t>
                </a:r>
              </a:p>
            </p:txBody>
          </p:sp>
        </p:grpSp>
        <p:grpSp>
          <p:nvGrpSpPr>
            <p:cNvPr id="366" name="Gruppieren"/>
            <p:cNvGrpSpPr/>
            <p:nvPr/>
          </p:nvGrpSpPr>
          <p:grpSpPr>
            <a:xfrm>
              <a:off x="181500" y="2266391"/>
              <a:ext cx="1853780" cy="1713151"/>
              <a:chOff x="0" y="0"/>
              <a:chExt cx="1853779" cy="1713149"/>
            </a:xfrm>
          </p:grpSpPr>
          <p:sp>
            <p:nvSpPr>
              <p:cNvPr id="364" name="Form"/>
              <p:cNvSpPr/>
              <p:nvPr/>
            </p:nvSpPr>
            <p:spPr>
              <a:xfrm>
                <a:off x="0" y="0"/>
                <a:ext cx="1853780" cy="1713150"/>
              </a:xfrm>
              <a:custGeom>
                <a:avLst/>
                <a:gdLst/>
                <a:ahLst/>
                <a:cxnLst>
                  <a:cxn ang="0">
                    <a:pos x="wd2" y="hd2"/>
                  </a:cxn>
                  <a:cxn ang="5400000">
                    <a:pos x="wd2" y="hd2"/>
                  </a:cxn>
                  <a:cxn ang="10800000">
                    <a:pos x="wd2" y="hd2"/>
                  </a:cxn>
                  <a:cxn ang="16200000">
                    <a:pos x="wd2" y="hd2"/>
                  </a:cxn>
                </a:cxnLst>
                <a:rect l="0" t="0" r="r" b="b"/>
                <a:pathLst>
                  <a:path w="21600" h="21600" extrusionOk="0">
                    <a:moveTo>
                      <a:pt x="11987" y="21600"/>
                    </a:moveTo>
                    <a:lnTo>
                      <a:pt x="11987" y="21600"/>
                    </a:lnTo>
                    <a:cubicBezTo>
                      <a:pt x="5912" y="18434"/>
                      <a:pt x="1500" y="12448"/>
                      <a:pt x="0" y="5335"/>
                    </a:cubicBezTo>
                    <a:lnTo>
                      <a:pt x="21600" y="0"/>
                    </a:lnTo>
                    <a:close/>
                  </a:path>
                </a:pathLst>
              </a:custGeom>
              <a:solidFill>
                <a:srgbClr val="74AF7B"/>
              </a:solidFill>
              <a:ln w="12700" cap="flat">
                <a:solidFill>
                  <a:srgbClr val="FFFFFF"/>
                </a:solidFill>
                <a:prstDash val="solid"/>
                <a:miter lim="800000"/>
              </a:ln>
              <a:effectLst/>
            </p:spPr>
            <p:txBody>
              <a:bodyPr wrap="square" lIns="45719" tIns="45719" rIns="45719" bIns="45719" numCol="1" anchor="ctr">
                <a:noAutofit/>
              </a:bodyPr>
              <a:lstStyle/>
              <a:p>
                <a:pPr algn="ctr" defTabSz="400050">
                  <a:lnSpc>
                    <a:spcPct val="90000"/>
                  </a:lnSpc>
                  <a:spcBef>
                    <a:spcPts val="1000"/>
                  </a:spcBef>
                  <a:defRPr sz="900">
                    <a:solidFill>
                      <a:srgbClr val="FFFFFF"/>
                    </a:solidFill>
                  </a:defRPr>
                </a:pPr>
                <a:endParaRPr/>
              </a:p>
            </p:txBody>
          </p:sp>
          <p:sp>
            <p:nvSpPr>
              <p:cNvPr id="365" name="програмування,"/>
              <p:cNvSpPr txBox="1"/>
              <p:nvPr/>
            </p:nvSpPr>
            <p:spPr>
              <a:xfrm>
                <a:off x="407770" y="620446"/>
                <a:ext cx="905454" cy="162561"/>
              </a:xfrm>
              <a:prstGeom prst="rect">
                <a:avLst/>
              </a:prstGeom>
              <a:noFill/>
              <a:ln w="12700" cap="flat">
                <a:noFill/>
                <a:miter lim="400000"/>
              </a:ln>
              <a:effectLst/>
            </p:spPr>
            <p:txBody>
              <a:bodyPr wrap="square" lIns="11429" tIns="11429" rIns="11429" bIns="11429" numCol="1" anchor="ctr">
                <a:spAutoFit/>
              </a:bodyPr>
              <a:lstStyle>
                <a:lvl1pPr algn="ctr" defTabSz="400050">
                  <a:lnSpc>
                    <a:spcPct val="90000"/>
                  </a:lnSpc>
                  <a:spcBef>
                    <a:spcPts val="300"/>
                  </a:spcBef>
                  <a:defRPr sz="900">
                    <a:solidFill>
                      <a:srgbClr val="FFFFFF"/>
                    </a:solidFill>
                  </a:defRPr>
                </a:lvl1pPr>
              </a:lstStyle>
              <a:p>
                <a:r>
                  <a:t>програмування,</a:t>
                </a:r>
              </a:p>
            </p:txBody>
          </p:sp>
        </p:grpSp>
        <p:grpSp>
          <p:nvGrpSpPr>
            <p:cNvPr id="369" name="Gruppieren"/>
            <p:cNvGrpSpPr/>
            <p:nvPr/>
          </p:nvGrpSpPr>
          <p:grpSpPr>
            <a:xfrm>
              <a:off x="116154" y="1003893"/>
              <a:ext cx="1901471" cy="1608648"/>
              <a:chOff x="0" y="0"/>
              <a:chExt cx="1901469" cy="1608646"/>
            </a:xfrm>
          </p:grpSpPr>
          <p:sp>
            <p:nvSpPr>
              <p:cNvPr id="367" name="Form"/>
              <p:cNvSpPr/>
              <p:nvPr/>
            </p:nvSpPr>
            <p:spPr>
              <a:xfrm>
                <a:off x="0" y="0"/>
                <a:ext cx="1901470" cy="1608647"/>
              </a:xfrm>
              <a:custGeom>
                <a:avLst/>
                <a:gdLst/>
                <a:ahLst/>
                <a:cxnLst>
                  <a:cxn ang="0">
                    <a:pos x="wd2" y="hd2"/>
                  </a:cxn>
                  <a:cxn ang="5400000">
                    <a:pos x="wd2" y="hd2"/>
                  </a:cxn>
                  <a:cxn ang="10800000">
                    <a:pos x="wd2" y="hd2"/>
                  </a:cxn>
                  <a:cxn ang="16200000">
                    <a:pos x="wd2" y="hd2"/>
                  </a:cxn>
                </a:cxnLst>
                <a:rect l="0" t="0" r="r" b="b"/>
                <a:pathLst>
                  <a:path w="20717" h="21600" extrusionOk="0">
                    <a:moveTo>
                      <a:pt x="520" y="21600"/>
                    </a:moveTo>
                    <a:lnTo>
                      <a:pt x="520" y="21600"/>
                    </a:lnTo>
                    <a:cubicBezTo>
                      <a:pt x="-883" y="14025"/>
                      <a:pt x="589" y="6075"/>
                      <a:pt x="4520" y="0"/>
                    </a:cubicBezTo>
                    <a:lnTo>
                      <a:pt x="20717" y="15919"/>
                    </a:lnTo>
                    <a:close/>
                  </a:path>
                </a:pathLst>
              </a:custGeom>
              <a:solidFill>
                <a:srgbClr val="72AE8E"/>
              </a:solidFill>
              <a:ln w="12700" cap="flat">
                <a:solidFill>
                  <a:srgbClr val="FFFFFF"/>
                </a:solidFill>
                <a:prstDash val="solid"/>
                <a:miter lim="800000"/>
              </a:ln>
              <a:effectLst/>
            </p:spPr>
            <p:txBody>
              <a:bodyPr wrap="square" lIns="45719" tIns="45719" rIns="45719" bIns="45719" numCol="1" anchor="ctr">
                <a:noAutofit/>
              </a:bodyPr>
              <a:lstStyle/>
              <a:p>
                <a:pPr algn="ctr" defTabSz="400050">
                  <a:lnSpc>
                    <a:spcPct val="90000"/>
                  </a:lnSpc>
                  <a:spcBef>
                    <a:spcPts val="1000"/>
                  </a:spcBef>
                  <a:defRPr sz="900">
                    <a:solidFill>
                      <a:srgbClr val="FFFFFF"/>
                    </a:solidFill>
                  </a:defRPr>
                </a:pPr>
                <a:endParaRPr/>
              </a:p>
            </p:txBody>
          </p:sp>
          <p:sp>
            <p:nvSpPr>
              <p:cNvPr id="368" name="інформування"/>
              <p:cNvSpPr txBox="1"/>
              <p:nvPr/>
            </p:nvSpPr>
            <p:spPr>
              <a:xfrm>
                <a:off x="178844" y="898265"/>
                <a:ext cx="1041272" cy="162561"/>
              </a:xfrm>
              <a:prstGeom prst="rect">
                <a:avLst/>
              </a:prstGeom>
              <a:noFill/>
              <a:ln w="12700" cap="flat">
                <a:noFill/>
                <a:miter lim="400000"/>
              </a:ln>
              <a:effectLst/>
            </p:spPr>
            <p:txBody>
              <a:bodyPr wrap="square" lIns="11429" tIns="11429" rIns="11429" bIns="11429" numCol="1" anchor="ctr">
                <a:spAutoFit/>
              </a:bodyPr>
              <a:lstStyle>
                <a:lvl1pPr algn="ctr" defTabSz="400050">
                  <a:lnSpc>
                    <a:spcPct val="90000"/>
                  </a:lnSpc>
                  <a:spcBef>
                    <a:spcPts val="300"/>
                  </a:spcBef>
                  <a:defRPr sz="900">
                    <a:solidFill>
                      <a:srgbClr val="FFFFFF"/>
                    </a:solidFill>
                  </a:defRPr>
                </a:lvl1pPr>
              </a:lstStyle>
              <a:p>
                <a:r>
                  <a:t>інформування </a:t>
                </a:r>
              </a:p>
            </p:txBody>
          </p:sp>
        </p:grpSp>
        <p:grpSp>
          <p:nvGrpSpPr>
            <p:cNvPr id="372" name="Gruppieren"/>
            <p:cNvGrpSpPr/>
            <p:nvPr/>
          </p:nvGrpSpPr>
          <p:grpSpPr>
            <a:xfrm>
              <a:off x="579901" y="226859"/>
              <a:ext cx="1486617" cy="1901453"/>
              <a:chOff x="0" y="0"/>
              <a:chExt cx="1486616" cy="1901451"/>
            </a:xfrm>
          </p:grpSpPr>
          <p:sp>
            <p:nvSpPr>
              <p:cNvPr id="370" name="Form"/>
              <p:cNvSpPr/>
              <p:nvPr/>
            </p:nvSpPr>
            <p:spPr>
              <a:xfrm>
                <a:off x="0" y="0"/>
                <a:ext cx="1486617" cy="1901452"/>
              </a:xfrm>
              <a:custGeom>
                <a:avLst/>
                <a:gdLst/>
                <a:ahLst/>
                <a:cxnLst>
                  <a:cxn ang="0">
                    <a:pos x="wd2" y="hd2"/>
                  </a:cxn>
                  <a:cxn ang="5400000">
                    <a:pos x="wd2" y="hd2"/>
                  </a:cxn>
                  <a:cxn ang="10800000">
                    <a:pos x="wd2" y="hd2"/>
                  </a:cxn>
                  <a:cxn ang="16200000">
                    <a:pos x="wd2" y="hd2"/>
                  </a:cxn>
                </a:cxnLst>
                <a:rect l="0" t="0" r="r" b="b"/>
                <a:pathLst>
                  <a:path w="21600" h="21600" extrusionOk="0">
                    <a:moveTo>
                      <a:pt x="0" y="8133"/>
                    </a:moveTo>
                    <a:lnTo>
                      <a:pt x="0" y="8133"/>
                    </a:lnTo>
                    <a:cubicBezTo>
                      <a:pt x="5242" y="2993"/>
                      <a:pt x="13192" y="0"/>
                      <a:pt x="21600" y="0"/>
                    </a:cubicBezTo>
                    <a:lnTo>
                      <a:pt x="21600" y="21600"/>
                    </a:lnTo>
                    <a:close/>
                  </a:path>
                </a:pathLst>
              </a:cu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400050">
                  <a:lnSpc>
                    <a:spcPct val="90000"/>
                  </a:lnSpc>
                  <a:spcBef>
                    <a:spcPts val="1000"/>
                  </a:spcBef>
                  <a:defRPr sz="900">
                    <a:solidFill>
                      <a:srgbClr val="FFFFFF"/>
                    </a:solidFill>
                  </a:defRPr>
                </a:pPr>
                <a:endParaRPr/>
              </a:p>
            </p:txBody>
          </p:sp>
          <p:sp>
            <p:nvSpPr>
              <p:cNvPr id="371" name="іншої виконавчо-розпорядчої діяльності."/>
              <p:cNvSpPr txBox="1"/>
              <p:nvPr/>
            </p:nvSpPr>
            <p:spPr>
              <a:xfrm>
                <a:off x="484732" y="445432"/>
                <a:ext cx="905454" cy="539751"/>
              </a:xfrm>
              <a:prstGeom prst="rect">
                <a:avLst/>
              </a:prstGeom>
              <a:noFill/>
              <a:ln w="12700" cap="flat">
                <a:noFill/>
                <a:miter lim="400000"/>
              </a:ln>
              <a:effectLst/>
            </p:spPr>
            <p:txBody>
              <a:bodyPr wrap="square" lIns="11429" tIns="11429" rIns="11429" bIns="11429" numCol="1" anchor="ctr">
                <a:spAutoFit/>
              </a:bodyPr>
              <a:lstStyle>
                <a:lvl1pPr algn="ctr" defTabSz="400050">
                  <a:lnSpc>
                    <a:spcPct val="90000"/>
                  </a:lnSpc>
                  <a:spcBef>
                    <a:spcPts val="300"/>
                  </a:spcBef>
                  <a:defRPr sz="900">
                    <a:solidFill>
                      <a:srgbClr val="FFFFFF"/>
                    </a:solidFill>
                  </a:defRPr>
                </a:lvl1pPr>
              </a:lstStyle>
              <a:p>
                <a:r>
                  <a:t>іншої виконавчо-розпорядчої діяльності.</a:t>
                </a:r>
              </a:p>
            </p:txBody>
          </p:sp>
        </p:grpSp>
        <p:sp>
          <p:nvSpPr>
            <p:cNvPr id="373" name="Form"/>
            <p:cNvSpPr/>
            <p:nvPr/>
          </p:nvSpPr>
          <p:spPr>
            <a:xfrm>
              <a:off x="2145102" y="136299"/>
              <a:ext cx="1552137" cy="840958"/>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cubicBezTo>
                    <a:pt x="7567" y="0"/>
                    <a:pt x="14802" y="5705"/>
                    <a:pt x="20032" y="15792"/>
                  </a:cubicBezTo>
                  <a:lnTo>
                    <a:pt x="21600" y="13479"/>
                  </a:lnTo>
                  <a:lnTo>
                    <a:pt x="20490" y="21000"/>
                  </a:lnTo>
                  <a:lnTo>
                    <a:pt x="16084" y="21600"/>
                  </a:lnTo>
                  <a:lnTo>
                    <a:pt x="17654" y="19288"/>
                  </a:lnTo>
                  <a:lnTo>
                    <a:pt x="17654" y="19288"/>
                  </a:lnTo>
                  <a:cubicBezTo>
                    <a:pt x="13008" y="10523"/>
                    <a:pt x="6644" y="5582"/>
                    <a:pt x="0" y="5582"/>
                  </a:cubicBezTo>
                  <a:close/>
                </a:path>
              </a:pathLst>
            </a:custGeom>
            <a:solidFill>
              <a:schemeClr val="accent3"/>
            </a:solidFill>
            <a:ln w="12700" cap="flat">
              <a:noFill/>
              <a:miter lim="400000"/>
            </a:ln>
            <a:effectLst/>
          </p:spPr>
          <p:txBody>
            <a:bodyPr wrap="square" lIns="45719" tIns="45719" rIns="45719" bIns="45719" numCol="1" anchor="t">
              <a:noAutofit/>
            </a:bodyPr>
            <a:lstStyle/>
            <a:p>
              <a:pPr>
                <a:spcBef>
                  <a:spcPts val="900"/>
                </a:spcBef>
                <a:defRPr sz="2400"/>
              </a:pPr>
              <a:endParaRPr/>
            </a:p>
          </p:txBody>
        </p:sp>
        <p:sp>
          <p:nvSpPr>
            <p:cNvPr id="374" name="Form"/>
            <p:cNvSpPr/>
            <p:nvPr/>
          </p:nvSpPr>
          <p:spPr>
            <a:xfrm>
              <a:off x="3581835" y="947729"/>
              <a:ext cx="727319" cy="1660974"/>
            </a:xfrm>
            <a:custGeom>
              <a:avLst/>
              <a:gdLst/>
              <a:ahLst/>
              <a:cxnLst>
                <a:cxn ang="0">
                  <a:pos x="wd2" y="hd2"/>
                </a:cxn>
                <a:cxn ang="5400000">
                  <a:pos x="wd2" y="hd2"/>
                </a:cxn>
                <a:cxn ang="10800000">
                  <a:pos x="wd2" y="hd2"/>
                </a:cxn>
                <a:cxn ang="16200000">
                  <a:pos x="wd2" y="hd2"/>
                </a:cxn>
              </a:cxnLst>
              <a:rect l="0" t="0" r="r" b="b"/>
              <a:pathLst>
                <a:path w="21600" h="21600" extrusionOk="0">
                  <a:moveTo>
                    <a:pt x="5046" y="0"/>
                  </a:moveTo>
                  <a:lnTo>
                    <a:pt x="5046" y="0"/>
                  </a:lnTo>
                  <a:cubicBezTo>
                    <a:pt x="15111" y="5527"/>
                    <a:pt x="19581" y="12614"/>
                    <a:pt x="17419" y="19619"/>
                  </a:cubicBezTo>
                  <a:lnTo>
                    <a:pt x="21600" y="20037"/>
                  </a:lnTo>
                  <a:lnTo>
                    <a:pt x="13323" y="21600"/>
                  </a:lnTo>
                  <a:lnTo>
                    <a:pt x="6919" y="18570"/>
                  </a:lnTo>
                  <a:lnTo>
                    <a:pt x="11098" y="18988"/>
                  </a:lnTo>
                  <a:cubicBezTo>
                    <a:pt x="12841" y="12826"/>
                    <a:pt x="8841" y="6616"/>
                    <a:pt x="0" y="1762"/>
                  </a:cubicBezTo>
                  <a:close/>
                </a:path>
              </a:pathLst>
            </a:custGeom>
            <a:solidFill>
              <a:srgbClr val="ADB07B"/>
            </a:solidFill>
            <a:ln w="12700" cap="flat">
              <a:noFill/>
              <a:miter lim="400000"/>
            </a:ln>
            <a:effectLst/>
          </p:spPr>
          <p:txBody>
            <a:bodyPr wrap="square" lIns="45719" tIns="45719" rIns="45719" bIns="45719" numCol="1" anchor="t">
              <a:noAutofit/>
            </a:bodyPr>
            <a:lstStyle/>
            <a:p>
              <a:pPr>
                <a:spcBef>
                  <a:spcPts val="900"/>
                </a:spcBef>
                <a:defRPr sz="2400"/>
              </a:pPr>
              <a:endParaRPr/>
            </a:p>
          </p:txBody>
        </p:sp>
        <p:sp>
          <p:nvSpPr>
            <p:cNvPr id="375" name="Form"/>
            <p:cNvSpPr/>
            <p:nvPr/>
          </p:nvSpPr>
          <p:spPr>
            <a:xfrm>
              <a:off x="2993996" y="2661056"/>
              <a:ext cx="1124744" cy="1445089"/>
            </a:xfrm>
            <a:custGeom>
              <a:avLst/>
              <a:gdLst/>
              <a:ahLst/>
              <a:cxnLst>
                <a:cxn ang="0">
                  <a:pos x="wd2" y="hd2"/>
                </a:cxn>
                <a:cxn ang="5400000">
                  <a:pos x="wd2" y="hd2"/>
                </a:cxn>
                <a:cxn ang="10800000">
                  <a:pos x="wd2" y="hd2"/>
                </a:cxn>
                <a:cxn ang="16200000">
                  <a:pos x="wd2" y="hd2"/>
                </a:cxn>
              </a:cxnLst>
              <a:rect l="0" t="0" r="r" b="b"/>
              <a:pathLst>
                <a:path w="21600" h="21600" extrusionOk="0">
                  <a:moveTo>
                    <a:pt x="21600" y="722"/>
                  </a:moveTo>
                  <a:cubicBezTo>
                    <a:pt x="19279" y="8645"/>
                    <a:pt x="12898" y="15485"/>
                    <a:pt x="3938" y="19656"/>
                  </a:cubicBezTo>
                  <a:lnTo>
                    <a:pt x="5142" y="21600"/>
                  </a:lnTo>
                  <a:lnTo>
                    <a:pt x="0" y="19463"/>
                  </a:lnTo>
                  <a:lnTo>
                    <a:pt x="915" y="14772"/>
                  </a:lnTo>
                  <a:lnTo>
                    <a:pt x="2118" y="16716"/>
                  </a:lnTo>
                  <a:lnTo>
                    <a:pt x="2118" y="16716"/>
                  </a:lnTo>
                  <a:cubicBezTo>
                    <a:pt x="9936" y="12985"/>
                    <a:pt x="15492" y="6959"/>
                    <a:pt x="17531" y="0"/>
                  </a:cubicBezTo>
                  <a:close/>
                </a:path>
              </a:pathLst>
            </a:custGeom>
            <a:solidFill>
              <a:srgbClr val="99B079"/>
            </a:solidFill>
            <a:ln w="12700" cap="flat">
              <a:noFill/>
              <a:miter lim="400000"/>
            </a:ln>
            <a:effectLst/>
          </p:spPr>
          <p:txBody>
            <a:bodyPr wrap="square" lIns="45719" tIns="45719" rIns="45719" bIns="45719" numCol="1" anchor="t">
              <a:noAutofit/>
            </a:bodyPr>
            <a:lstStyle/>
            <a:p>
              <a:pPr>
                <a:spcBef>
                  <a:spcPts val="900"/>
                </a:spcBef>
                <a:defRPr sz="2400"/>
              </a:pPr>
              <a:endParaRPr/>
            </a:p>
          </p:txBody>
        </p:sp>
        <p:sp>
          <p:nvSpPr>
            <p:cNvPr id="376" name="Form"/>
            <p:cNvSpPr/>
            <p:nvPr/>
          </p:nvSpPr>
          <p:spPr>
            <a:xfrm>
              <a:off x="1288889" y="3838762"/>
              <a:ext cx="1681170" cy="456844"/>
            </a:xfrm>
            <a:custGeom>
              <a:avLst/>
              <a:gdLst/>
              <a:ahLst/>
              <a:cxnLst>
                <a:cxn ang="0">
                  <a:pos x="wd2" y="hd2"/>
                </a:cxn>
                <a:cxn ang="5400000">
                  <a:pos x="wd2" y="hd2"/>
                </a:cxn>
                <a:cxn ang="10800000">
                  <a:pos x="wd2" y="hd2"/>
                </a:cxn>
                <a:cxn ang="16200000">
                  <a:pos x="wd2" y="hd2"/>
                </a:cxn>
              </a:cxnLst>
              <a:rect l="0" t="0" r="r" b="b"/>
              <a:pathLst>
                <a:path w="21600" h="19067" extrusionOk="0">
                  <a:moveTo>
                    <a:pt x="21600" y="10697"/>
                  </a:moveTo>
                  <a:lnTo>
                    <a:pt x="21600" y="10697"/>
                  </a:lnTo>
                  <a:cubicBezTo>
                    <a:pt x="15308" y="20538"/>
                    <a:pt x="8052" y="21600"/>
                    <a:pt x="1513" y="13638"/>
                  </a:cubicBezTo>
                  <a:lnTo>
                    <a:pt x="709" y="19067"/>
                  </a:lnTo>
                  <a:lnTo>
                    <a:pt x="0" y="6611"/>
                  </a:lnTo>
                  <a:lnTo>
                    <a:pt x="3535" y="0"/>
                  </a:lnTo>
                  <a:lnTo>
                    <a:pt x="2730" y="5428"/>
                  </a:lnTo>
                  <a:lnTo>
                    <a:pt x="2730" y="5428"/>
                  </a:lnTo>
                  <a:cubicBezTo>
                    <a:pt x="8497" y="12215"/>
                    <a:pt x="14862" y="11168"/>
                    <a:pt x="20389" y="2525"/>
                  </a:cubicBezTo>
                  <a:close/>
                </a:path>
              </a:pathLst>
            </a:custGeom>
            <a:solidFill>
              <a:srgbClr val="84AF77"/>
            </a:solidFill>
            <a:ln w="12700" cap="flat">
              <a:noFill/>
              <a:miter lim="400000"/>
            </a:ln>
            <a:effectLst/>
          </p:spPr>
          <p:txBody>
            <a:bodyPr wrap="square" lIns="45719" tIns="45719" rIns="45719" bIns="45719" numCol="1" anchor="t">
              <a:noAutofit/>
            </a:bodyPr>
            <a:lstStyle/>
            <a:p>
              <a:pPr>
                <a:spcBef>
                  <a:spcPts val="900"/>
                </a:spcBef>
                <a:defRPr sz="2400"/>
              </a:pPr>
              <a:endParaRPr/>
            </a:p>
          </p:txBody>
        </p:sp>
        <p:sp>
          <p:nvSpPr>
            <p:cNvPr id="377" name="Form"/>
            <p:cNvSpPr/>
            <p:nvPr/>
          </p:nvSpPr>
          <p:spPr>
            <a:xfrm>
              <a:off x="0" y="2685216"/>
              <a:ext cx="1264977" cy="1375881"/>
            </a:xfrm>
            <a:custGeom>
              <a:avLst/>
              <a:gdLst/>
              <a:ahLst/>
              <a:cxnLst>
                <a:cxn ang="0">
                  <a:pos x="wd2" y="hd2"/>
                </a:cxn>
                <a:cxn ang="5400000">
                  <a:pos x="wd2" y="hd2"/>
                </a:cxn>
                <a:cxn ang="10800000">
                  <a:pos x="wd2" y="hd2"/>
                </a:cxn>
                <a:cxn ang="16200000">
                  <a:pos x="wd2" y="hd2"/>
                </a:cxn>
              </a:cxnLst>
              <a:rect l="0" t="0" r="r" b="b"/>
              <a:pathLst>
                <a:path w="21600" h="21600" extrusionOk="0">
                  <a:moveTo>
                    <a:pt x="19989" y="21600"/>
                  </a:moveTo>
                  <a:lnTo>
                    <a:pt x="19989" y="21600"/>
                  </a:lnTo>
                  <a:cubicBezTo>
                    <a:pt x="11626" y="17896"/>
                    <a:pt x="5273" y="11210"/>
                    <a:pt x="2404" y="3093"/>
                  </a:cubicBezTo>
                  <a:lnTo>
                    <a:pt x="0" y="3597"/>
                  </a:lnTo>
                  <a:lnTo>
                    <a:pt x="3398" y="0"/>
                  </a:lnTo>
                  <a:lnTo>
                    <a:pt x="8441" y="1828"/>
                  </a:lnTo>
                  <a:lnTo>
                    <a:pt x="6038" y="2331"/>
                  </a:lnTo>
                  <a:lnTo>
                    <a:pt x="6038" y="2331"/>
                  </a:lnTo>
                  <a:cubicBezTo>
                    <a:pt x="8644" y="9435"/>
                    <a:pt x="14254" y="15273"/>
                    <a:pt x="21600" y="18526"/>
                  </a:cubicBezTo>
                  <a:close/>
                </a:path>
              </a:pathLst>
            </a:custGeom>
            <a:solidFill>
              <a:srgbClr val="74AF7B"/>
            </a:solidFill>
            <a:ln w="12700" cap="flat">
              <a:noFill/>
              <a:miter lim="400000"/>
            </a:ln>
            <a:effectLst/>
          </p:spPr>
          <p:txBody>
            <a:bodyPr wrap="square" lIns="45719" tIns="45719" rIns="45719" bIns="45719" numCol="1" anchor="t">
              <a:noAutofit/>
            </a:bodyPr>
            <a:lstStyle/>
            <a:p>
              <a:pPr>
                <a:spcBef>
                  <a:spcPts val="900"/>
                </a:spcBef>
                <a:defRPr sz="2400"/>
              </a:pPr>
              <a:endParaRPr/>
            </a:p>
          </p:txBody>
        </p:sp>
        <p:sp>
          <p:nvSpPr>
            <p:cNvPr id="378" name="Form"/>
            <p:cNvSpPr/>
            <p:nvPr/>
          </p:nvSpPr>
          <p:spPr>
            <a:xfrm>
              <a:off x="25485" y="1002817"/>
              <a:ext cx="612722" cy="1630060"/>
            </a:xfrm>
            <a:custGeom>
              <a:avLst/>
              <a:gdLst/>
              <a:ahLst/>
              <a:cxnLst>
                <a:cxn ang="0">
                  <a:pos x="wd2" y="hd2"/>
                </a:cxn>
                <a:cxn ang="5400000">
                  <a:pos x="wd2" y="hd2"/>
                </a:cxn>
                <a:cxn ang="10800000">
                  <a:pos x="wd2" y="hd2"/>
                </a:cxn>
                <a:cxn ang="16200000">
                  <a:pos x="wd2" y="hd2"/>
                </a:cxn>
              </a:cxnLst>
              <a:rect l="0" t="0" r="r" b="b"/>
              <a:pathLst>
                <a:path w="19357" h="21600" extrusionOk="0">
                  <a:moveTo>
                    <a:pt x="1577" y="21600"/>
                  </a:moveTo>
                  <a:lnTo>
                    <a:pt x="1577" y="21600"/>
                  </a:lnTo>
                  <a:cubicBezTo>
                    <a:pt x="-2243" y="14578"/>
                    <a:pt x="944" y="7205"/>
                    <a:pt x="10400" y="1193"/>
                  </a:cubicBezTo>
                  <a:lnTo>
                    <a:pt x="6833" y="0"/>
                  </a:lnTo>
                  <a:lnTo>
                    <a:pt x="16413" y="168"/>
                  </a:lnTo>
                  <a:lnTo>
                    <a:pt x="19357" y="4189"/>
                  </a:lnTo>
                  <a:lnTo>
                    <a:pt x="15792" y="2997"/>
                  </a:lnTo>
                  <a:lnTo>
                    <a:pt x="15792" y="2997"/>
                  </a:lnTo>
                  <a:cubicBezTo>
                    <a:pt x="7626" y="8316"/>
                    <a:pt x="4915" y="14791"/>
                    <a:pt x="8271" y="20959"/>
                  </a:cubicBezTo>
                  <a:close/>
                </a:path>
              </a:pathLst>
            </a:custGeom>
            <a:solidFill>
              <a:srgbClr val="72AE8E"/>
            </a:solidFill>
            <a:ln w="12700" cap="flat">
              <a:noFill/>
              <a:miter lim="400000"/>
            </a:ln>
            <a:effectLst/>
          </p:spPr>
          <p:txBody>
            <a:bodyPr wrap="square" lIns="45719" tIns="45719" rIns="45719" bIns="45719" numCol="1" anchor="t">
              <a:noAutofit/>
            </a:bodyPr>
            <a:lstStyle/>
            <a:p>
              <a:pPr>
                <a:spcBef>
                  <a:spcPts val="900"/>
                </a:spcBef>
                <a:defRPr sz="2400"/>
              </a:pPr>
              <a:endParaRPr/>
            </a:p>
          </p:txBody>
        </p:sp>
        <p:sp>
          <p:nvSpPr>
            <p:cNvPr id="379" name="Form"/>
            <p:cNvSpPr/>
            <p:nvPr/>
          </p:nvSpPr>
          <p:spPr>
            <a:xfrm>
              <a:off x="509419" y="0"/>
              <a:ext cx="1557102" cy="1021664"/>
            </a:xfrm>
            <a:custGeom>
              <a:avLst/>
              <a:gdLst/>
              <a:ahLst/>
              <a:cxnLst>
                <a:cxn ang="0">
                  <a:pos x="wd2" y="hd2"/>
                </a:cxn>
                <a:cxn ang="5400000">
                  <a:pos x="wd2" y="hd2"/>
                </a:cxn>
                <a:cxn ang="10800000">
                  <a:pos x="wd2" y="hd2"/>
                </a:cxn>
                <a:cxn ang="16200000">
                  <a:pos x="wd2" y="hd2"/>
                </a:cxn>
              </a:cxnLst>
              <a:rect l="0" t="0" r="r" b="b"/>
              <a:pathLst>
                <a:path w="21600" h="21600" extrusionOk="0">
                  <a:moveTo>
                    <a:pt x="0" y="18735"/>
                  </a:moveTo>
                  <a:lnTo>
                    <a:pt x="0" y="18735"/>
                  </a:lnTo>
                  <a:cubicBezTo>
                    <a:pt x="4701" y="9752"/>
                    <a:pt x="11606" y="4087"/>
                    <a:pt x="19115" y="3053"/>
                  </a:cubicBezTo>
                  <a:lnTo>
                    <a:pt x="19114" y="0"/>
                  </a:lnTo>
                  <a:lnTo>
                    <a:pt x="21600" y="5179"/>
                  </a:lnTo>
                  <a:lnTo>
                    <a:pt x="19115" y="10720"/>
                  </a:lnTo>
                  <a:lnTo>
                    <a:pt x="19115" y="7668"/>
                  </a:lnTo>
                  <a:lnTo>
                    <a:pt x="19115" y="7668"/>
                  </a:lnTo>
                  <a:cubicBezTo>
                    <a:pt x="12527" y="8688"/>
                    <a:pt x="6486" y="13710"/>
                    <a:pt x="2357" y="21600"/>
                  </a:cubicBezTo>
                  <a:close/>
                </a:path>
              </a:pathLst>
            </a:custGeom>
            <a:solidFill>
              <a:schemeClr val="accent4"/>
            </a:solidFill>
            <a:ln w="12700" cap="flat">
              <a:noFill/>
              <a:miter lim="400000"/>
            </a:ln>
            <a:effectLst/>
          </p:spPr>
          <p:txBody>
            <a:bodyPr wrap="square" lIns="45719" tIns="45719" rIns="45719" bIns="45719" numCol="1" anchor="t">
              <a:noAutofit/>
            </a:bodyPr>
            <a:lstStyle/>
            <a:p>
              <a:pPr>
                <a:spcBef>
                  <a:spcPts val="900"/>
                </a:spcBef>
                <a:defRPr sz="2400"/>
              </a:pPr>
              <a:endParaRPr/>
            </a:p>
          </p:txBody>
        </p:sp>
      </p:grpSp>
      <p:sp>
        <p:nvSpPr>
          <p:cNvPr id="381" name="Місце для вмісту 3"/>
          <p:cNvSpPr txBox="1">
            <a:spLocks noGrp="1"/>
          </p:cNvSpPr>
          <p:nvPr>
            <p:ph type="body" sz="quarter" idx="1"/>
          </p:nvPr>
        </p:nvSpPr>
        <p:spPr>
          <a:xfrm>
            <a:off x="6960275" y="2353687"/>
            <a:ext cx="4375797" cy="3111879"/>
          </a:xfrm>
          <a:prstGeom prst="rect">
            <a:avLst/>
          </a:prstGeom>
        </p:spPr>
        <p:txBody>
          <a:bodyPr/>
          <a:lstStyle/>
          <a:p>
            <a:pPr algn="just">
              <a:buFontTx/>
              <a:buChar char="▪"/>
              <a:defRPr sz="1600"/>
            </a:pPr>
            <a:r>
              <a:t> Кабінет Міністрів України,</a:t>
            </a:r>
          </a:p>
          <a:p>
            <a:pPr algn="just">
              <a:buFontTx/>
              <a:buChar char="▪"/>
              <a:defRPr sz="1600"/>
            </a:pPr>
            <a:r>
              <a:t> Рада міністрів Автономної Республіки Крим, </a:t>
            </a:r>
          </a:p>
          <a:p>
            <a:pPr algn="just">
              <a:buFontTx/>
              <a:buChar char="▪"/>
              <a:defRPr sz="1600"/>
            </a:pPr>
            <a:r>
              <a:t>місцеві ради та виконавчі органи сільських, селищних, міських рад,</a:t>
            </a:r>
          </a:p>
          <a:p>
            <a:pPr algn="just">
              <a:buFontTx/>
              <a:buChar char="▪"/>
              <a:defRPr sz="1600"/>
            </a:pPr>
            <a:r>
              <a:t> державні органи по охороні навколишнього природного середовища і використанню природних ресурсів </a:t>
            </a:r>
          </a:p>
          <a:p>
            <a:pPr algn="just">
              <a:buFontTx/>
              <a:buChar char="▪"/>
              <a:defRPr sz="1600"/>
            </a:pPr>
            <a:r>
              <a:t> інші державні органи відповідно до законодавства України.</a:t>
            </a:r>
          </a:p>
        </p:txBody>
      </p:sp>
      <p:grpSp>
        <p:nvGrpSpPr>
          <p:cNvPr id="384" name="Прямокутник 4"/>
          <p:cNvGrpSpPr/>
          <p:nvPr/>
        </p:nvGrpSpPr>
        <p:grpSpPr>
          <a:xfrm>
            <a:off x="359020" y="1168593"/>
            <a:ext cx="4552459" cy="764541"/>
            <a:chOff x="0" y="0"/>
            <a:chExt cx="4552458" cy="764540"/>
          </a:xfrm>
        </p:grpSpPr>
        <p:sp>
          <p:nvSpPr>
            <p:cNvPr id="382" name="Rechteck"/>
            <p:cNvSpPr/>
            <p:nvPr/>
          </p:nvSpPr>
          <p:spPr>
            <a:xfrm>
              <a:off x="0" y="59886"/>
              <a:ext cx="4552459" cy="644769"/>
            </a:xfrm>
            <a:prstGeom prst="rect">
              <a:avLst/>
            </a:prstGeom>
            <a:solidFill>
              <a:srgbClr val="FFFFFF"/>
            </a:solidFill>
            <a:ln w="12700" cap="flat">
              <a:solidFill>
                <a:srgbClr val="315A66"/>
              </a:solidFill>
              <a:prstDash val="solid"/>
              <a:miter lim="800000"/>
            </a:ln>
            <a:effectLst/>
          </p:spPr>
          <p:txBody>
            <a:bodyPr wrap="square" lIns="45719" tIns="45719" rIns="45719" bIns="45719" numCol="1" anchor="ctr">
              <a:noAutofit/>
            </a:bodyPr>
            <a:lstStyle/>
            <a:p>
              <a:pPr algn="ctr"/>
              <a:endParaRPr/>
            </a:p>
          </p:txBody>
        </p:sp>
        <p:sp>
          <p:nvSpPr>
            <p:cNvPr id="383" name="Полягає у здійсненні в цій галузі функцій:"/>
            <p:cNvSpPr txBox="1"/>
            <p:nvPr/>
          </p:nvSpPr>
          <p:spPr>
            <a:xfrm>
              <a:off x="52069" y="0"/>
              <a:ext cx="4448320" cy="764540"/>
            </a:xfrm>
            <a:prstGeom prst="rect">
              <a:avLst/>
            </a:prstGeom>
            <a:noFill/>
            <a:ln w="12700" cap="flat">
              <a:noFill/>
              <a:miter lim="400000"/>
            </a:ln>
            <a:effectLst/>
          </p:spPr>
          <p:txBody>
            <a:bodyPr wrap="square" lIns="45719" tIns="45719" rIns="45719" bIns="45719" numCol="1" anchor="ctr">
              <a:spAutoFit/>
            </a:bodyPr>
            <a:lstStyle/>
            <a:p>
              <a:pPr algn="ctr">
                <a:defRPr sz="2400" b="1">
                  <a:solidFill>
                    <a:srgbClr val="315A66"/>
                  </a:solidFill>
                </a:defRPr>
              </a:pPr>
              <a:r>
                <a:t>Полягає у </a:t>
              </a:r>
              <a:r>
                <a:rPr sz="2000" b="0">
                  <a:solidFill>
                    <a:srgbClr val="000000"/>
                  </a:solidFill>
                </a:rPr>
                <a:t>здійсненні в цій галузі функцій:</a:t>
              </a:r>
            </a:p>
          </p:txBody>
        </p:sp>
      </p:grpSp>
      <p:sp>
        <p:nvSpPr>
          <p:cNvPr id="385" name="TextBox 5"/>
          <p:cNvSpPr txBox="1"/>
          <p:nvPr/>
        </p:nvSpPr>
        <p:spPr>
          <a:xfrm>
            <a:off x="6629399" y="1227015"/>
            <a:ext cx="4941278" cy="939166"/>
          </a:xfrm>
          <a:prstGeom prst="rect">
            <a:avLst/>
          </a:prstGeom>
          <a:ln>
            <a:solidFill>
              <a:srgbClr val="315A66"/>
            </a:solidFill>
          </a:ln>
        </p:spPr>
        <p:txBody>
          <a:bodyPr lIns="45719" rIns="45719">
            <a:spAutoFit/>
          </a:bodyPr>
          <a:lstStyle/>
          <a:p>
            <a:pPr algn="just">
              <a:defRPr sz="1600" b="1">
                <a:solidFill>
                  <a:srgbClr val="315A66"/>
                </a:solidFill>
              </a:defRPr>
            </a:pPr>
            <a:r>
              <a:t>Державне управління</a:t>
            </a:r>
            <a:r>
              <a:rPr sz="1800" b="0">
                <a:solidFill>
                  <a:srgbClr val="000000"/>
                </a:solidFill>
              </a:rPr>
              <a:t> в галузі охорони навколишнього природного середовища </a:t>
            </a:r>
            <a:r>
              <a:rPr sz="1800"/>
              <a:t>здійснюють:</a:t>
            </a:r>
          </a:p>
        </p:txBody>
      </p:sp>
      <p:pic>
        <p:nvPicPr>
          <p:cNvPr id="386" name="Рисунок 7" descr="Рисунок 7"/>
          <p:cNvPicPr>
            <a:picLocks noChangeAspect="1"/>
          </p:cNvPicPr>
          <p:nvPr/>
        </p:nvPicPr>
        <p:blipFill>
          <a:blip r:embed="rId2"/>
          <a:srcRect l="57" r="166" b="233"/>
          <a:stretch>
            <a:fillRect/>
          </a:stretch>
        </p:blipFill>
        <p:spPr>
          <a:xfrm>
            <a:off x="4906597" y="3113640"/>
            <a:ext cx="2005270" cy="1605951"/>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1" name="Group 9"/>
          <p:cNvGrpSpPr/>
          <p:nvPr/>
        </p:nvGrpSpPr>
        <p:grpSpPr>
          <a:xfrm>
            <a:off x="8928527" y="0"/>
            <a:ext cx="3263473" cy="6858001"/>
            <a:chOff x="0" y="0"/>
            <a:chExt cx="3263472" cy="6858000"/>
          </a:xfrm>
        </p:grpSpPr>
        <p:sp>
          <p:nvSpPr>
            <p:cNvPr id="388" name="Oval 10"/>
            <p:cNvSpPr/>
            <p:nvPr/>
          </p:nvSpPr>
          <p:spPr>
            <a:xfrm>
              <a:off x="0" y="806361"/>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89" name="Freeform 23"/>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0" name="Freeform 24"/>
            <p:cNvSpPr/>
            <p:nvPr/>
          </p:nvSpPr>
          <p:spPr>
            <a:xfrm>
              <a:off x="1362863" y="6292417"/>
              <a:ext cx="1130725" cy="5655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1" name="Oval 13"/>
            <p:cNvSpPr/>
            <p:nvPr/>
          </p:nvSpPr>
          <p:spPr>
            <a:xfrm>
              <a:off x="1362864" y="3549389"/>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2" name="Oval 14"/>
            <p:cNvSpPr/>
            <p:nvPr/>
          </p:nvSpPr>
          <p:spPr>
            <a:xfrm>
              <a:off x="1362864" y="2177875"/>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3" name="Oval 15"/>
            <p:cNvSpPr/>
            <p:nvPr/>
          </p:nvSpPr>
          <p:spPr>
            <a:xfrm>
              <a:off x="1362864" y="806362"/>
              <a:ext cx="1130725"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4" name="Freeform 28"/>
            <p:cNvSpPr/>
            <p:nvPr/>
          </p:nvSpPr>
          <p:spPr>
            <a:xfrm>
              <a:off x="1362864"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5" name="Freeform 29"/>
            <p:cNvSpPr/>
            <p:nvPr/>
          </p:nvSpPr>
          <p:spPr>
            <a:xfrm>
              <a:off x="2725728" y="6295201"/>
              <a:ext cx="537745" cy="562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6"/>
                    <a:pt x="7784" y="2357"/>
                    <a:pt x="18133" y="334"/>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6" name="Freeform 30"/>
            <p:cNvSpPr/>
            <p:nvPr/>
          </p:nvSpPr>
          <p:spPr>
            <a:xfrm>
              <a:off x="2725728" y="4923686"/>
              <a:ext cx="537745" cy="11251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7" name="Freeform 31"/>
            <p:cNvSpPr/>
            <p:nvPr/>
          </p:nvSpPr>
          <p:spPr>
            <a:xfrm>
              <a:off x="2725728" y="3552172"/>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8" name="Freeform 32"/>
            <p:cNvSpPr/>
            <p:nvPr/>
          </p:nvSpPr>
          <p:spPr>
            <a:xfrm>
              <a:off x="2725728" y="2180658"/>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9" name="Freeform 33"/>
            <p:cNvSpPr/>
            <p:nvPr/>
          </p:nvSpPr>
          <p:spPr>
            <a:xfrm>
              <a:off x="2725728" y="809145"/>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00" name="Freeform 34"/>
            <p:cNvSpPr/>
            <p:nvPr/>
          </p:nvSpPr>
          <p:spPr>
            <a:xfrm>
              <a:off x="2725728" y="-1"/>
              <a:ext cx="537745" cy="56278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133" y="21266"/>
                  </a:lnTo>
                  <a:cubicBezTo>
                    <a:pt x="7784" y="19243"/>
                    <a:pt x="0" y="10494"/>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402" name="Straight Connector 24"/>
          <p:cNvSpPr/>
          <p:nvPr/>
        </p:nvSpPr>
        <p:spPr>
          <a:xfrm>
            <a:off x="565149" y="6087109"/>
            <a:ext cx="7335837" cy="1"/>
          </a:xfrm>
          <a:prstGeom prst="line">
            <a:avLst/>
          </a:prstGeom>
          <a:ln w="12700">
            <a:solidFill>
              <a:srgbClr val="A6A6A6"/>
            </a:solidFill>
            <a:miter/>
          </a:ln>
        </p:spPr>
        <p:txBody>
          <a:bodyPr lIns="45719" rIns="45719"/>
          <a:lstStyle/>
          <a:p>
            <a:endParaRPr/>
          </a:p>
        </p:txBody>
      </p:sp>
      <p:sp>
        <p:nvSpPr>
          <p:cNvPr id="403" name="Rectangle 26"/>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04" name="Заголовок 1"/>
          <p:cNvSpPr txBox="1">
            <a:spLocks noGrp="1"/>
          </p:cNvSpPr>
          <p:nvPr>
            <p:ph type="title"/>
          </p:nvPr>
        </p:nvSpPr>
        <p:spPr>
          <a:xfrm>
            <a:off x="688415" y="1846653"/>
            <a:ext cx="4133562" cy="3395470"/>
          </a:xfrm>
          <a:prstGeom prst="rect">
            <a:avLst/>
          </a:prstGeom>
        </p:spPr>
        <p:txBody>
          <a:bodyPr/>
          <a:lstStyle>
            <a:lvl1pPr>
              <a:lnSpc>
                <a:spcPct val="90000"/>
              </a:lnSpc>
              <a:defRPr sz="2800">
                <a:solidFill>
                  <a:srgbClr val="315A66"/>
                </a:solidFill>
              </a:defRPr>
            </a:lvl1pPr>
          </a:lstStyle>
          <a:p>
            <a:r>
              <a:t>Державними органами управління в галузі охорони навколишнього природного середовища і використання природних ресурсів є</a:t>
            </a:r>
          </a:p>
        </p:txBody>
      </p:sp>
      <p:sp>
        <p:nvSpPr>
          <p:cNvPr id="405" name="Straight Connector 28"/>
          <p:cNvSpPr/>
          <p:nvPr/>
        </p:nvSpPr>
        <p:spPr>
          <a:xfrm>
            <a:off x="565149" y="6087109"/>
            <a:ext cx="4133562" cy="1"/>
          </a:xfrm>
          <a:prstGeom prst="line">
            <a:avLst/>
          </a:prstGeom>
          <a:ln w="12700">
            <a:solidFill>
              <a:srgbClr val="A6A6A6"/>
            </a:solidFill>
            <a:miter/>
          </a:ln>
        </p:spPr>
        <p:txBody>
          <a:bodyPr lIns="45719" rIns="45719"/>
          <a:lstStyle/>
          <a:p>
            <a:endParaRPr/>
          </a:p>
        </p:txBody>
      </p:sp>
      <p:grpSp>
        <p:nvGrpSpPr>
          <p:cNvPr id="418" name="Схема 5"/>
          <p:cNvGrpSpPr/>
          <p:nvPr/>
        </p:nvGrpSpPr>
        <p:grpSpPr>
          <a:xfrm>
            <a:off x="5317022" y="1652016"/>
            <a:ext cx="6103271" cy="3788969"/>
            <a:chOff x="0" y="0"/>
            <a:chExt cx="6103270" cy="3788968"/>
          </a:xfrm>
        </p:grpSpPr>
        <p:grpSp>
          <p:nvGrpSpPr>
            <p:cNvPr id="408" name="Gruppieren"/>
            <p:cNvGrpSpPr/>
            <p:nvPr/>
          </p:nvGrpSpPr>
          <p:grpSpPr>
            <a:xfrm>
              <a:off x="0" y="0"/>
              <a:ext cx="2906320" cy="1743792"/>
              <a:chOff x="0" y="0"/>
              <a:chExt cx="2906319" cy="1743791"/>
            </a:xfrm>
          </p:grpSpPr>
          <p:sp>
            <p:nvSpPr>
              <p:cNvPr id="406" name="Rechteck"/>
              <p:cNvSpPr/>
              <p:nvPr/>
            </p:nvSpPr>
            <p:spPr>
              <a:xfrm>
                <a:off x="-1" y="-1"/>
                <a:ext cx="2906321" cy="1743793"/>
              </a:xfrm>
              <a:prstGeom prst="rect">
                <a:avLst/>
              </a:prstGeom>
              <a:solidFill>
                <a:schemeClr val="accent2"/>
              </a:solidFill>
              <a:ln w="12700" cap="flat">
                <a:solidFill>
                  <a:srgbClr val="FFFFFF"/>
                </a:solidFill>
                <a:prstDash val="solid"/>
                <a:miter lim="800000"/>
              </a:ln>
              <a:effectLst/>
            </p:spPr>
            <p:txBody>
              <a:bodyPr wrap="square" lIns="45719" tIns="45719" rIns="45719" bIns="45719" numCol="1" anchor="ctr">
                <a:noAutofit/>
              </a:bodyPr>
              <a:lstStyle/>
              <a:p>
                <a:pPr algn="ctr" defTabSz="577850">
                  <a:lnSpc>
                    <a:spcPct val="90000"/>
                  </a:lnSpc>
                  <a:spcBef>
                    <a:spcPts val="700"/>
                  </a:spcBef>
                  <a:defRPr sz="1300">
                    <a:solidFill>
                      <a:srgbClr val="FFFFFF"/>
                    </a:solidFill>
                  </a:defRPr>
                </a:pPr>
                <a:endParaRPr/>
              </a:p>
            </p:txBody>
          </p:sp>
          <p:sp>
            <p:nvSpPr>
              <p:cNvPr id="407" name="центральний орган виконавчої влади, що забезпечує формування державної політики у сфері охорони навколишнього природного середовища,"/>
              <p:cNvSpPr txBox="1"/>
              <p:nvPr/>
            </p:nvSpPr>
            <p:spPr>
              <a:xfrm>
                <a:off x="0" y="355005"/>
                <a:ext cx="2906319" cy="1033781"/>
              </a:xfrm>
              <a:prstGeom prst="rect">
                <a:avLst/>
              </a:prstGeom>
              <a:noFill/>
              <a:ln w="12700" cap="flat">
                <a:noFill/>
                <a:miter lim="400000"/>
              </a:ln>
              <a:effectLst/>
            </p:spPr>
            <p:txBody>
              <a:bodyPr wrap="square" lIns="49530" tIns="49530" rIns="49530" bIns="49530" numCol="1" anchor="ctr">
                <a:spAutoFit/>
              </a:bodyPr>
              <a:lstStyle>
                <a:lvl1pPr algn="ctr" defTabSz="577850">
                  <a:lnSpc>
                    <a:spcPct val="90000"/>
                  </a:lnSpc>
                  <a:spcBef>
                    <a:spcPts val="500"/>
                  </a:spcBef>
                  <a:defRPr sz="1300">
                    <a:solidFill>
                      <a:srgbClr val="FFFFFF"/>
                    </a:solidFill>
                  </a:defRPr>
                </a:lvl1pPr>
              </a:lstStyle>
              <a:p>
                <a:r>
                  <a:t>центральний орган виконавчої влади, що забезпечує формування державної політики у сфері охорони навколишнього природного середовища, </a:t>
                </a:r>
              </a:p>
            </p:txBody>
          </p:sp>
        </p:grpSp>
        <p:grpSp>
          <p:nvGrpSpPr>
            <p:cNvPr id="411" name="Gruppieren"/>
            <p:cNvGrpSpPr/>
            <p:nvPr/>
          </p:nvGrpSpPr>
          <p:grpSpPr>
            <a:xfrm>
              <a:off x="3196951" y="0"/>
              <a:ext cx="2906320" cy="1743792"/>
              <a:chOff x="0" y="0"/>
              <a:chExt cx="2906319" cy="1743791"/>
            </a:xfrm>
          </p:grpSpPr>
          <p:sp>
            <p:nvSpPr>
              <p:cNvPr id="409" name="Rechteck"/>
              <p:cNvSpPr/>
              <p:nvPr/>
            </p:nvSpPr>
            <p:spPr>
              <a:xfrm>
                <a:off x="-1" y="-1"/>
                <a:ext cx="2906321" cy="1743793"/>
              </a:xfrm>
              <a:prstGeom prst="rect">
                <a:avLst/>
              </a:prstGeom>
              <a:solidFill>
                <a:srgbClr val="938BC2"/>
              </a:solidFill>
              <a:ln w="12700" cap="flat">
                <a:solidFill>
                  <a:srgbClr val="FFFFFF"/>
                </a:solidFill>
                <a:prstDash val="solid"/>
                <a:miter lim="800000"/>
              </a:ln>
              <a:effectLst/>
            </p:spPr>
            <p:txBody>
              <a:bodyPr wrap="square" lIns="45719" tIns="45719" rIns="45719" bIns="45719" numCol="1" anchor="ctr">
                <a:noAutofit/>
              </a:bodyPr>
              <a:lstStyle/>
              <a:p>
                <a:pPr algn="ctr" defTabSz="577850">
                  <a:lnSpc>
                    <a:spcPct val="90000"/>
                  </a:lnSpc>
                  <a:spcBef>
                    <a:spcPts val="700"/>
                  </a:spcBef>
                  <a:defRPr sz="1300">
                    <a:solidFill>
                      <a:srgbClr val="FFFFFF"/>
                    </a:solidFill>
                  </a:defRPr>
                </a:pPr>
                <a:endParaRPr/>
              </a:p>
            </p:txBody>
          </p:sp>
          <p:sp>
            <p:nvSpPr>
              <p:cNvPr id="410" name="центральний орган виконавчої влади, що реалізує державну політику у сфері охорони навколишнього природного середовища,"/>
              <p:cNvSpPr txBox="1"/>
              <p:nvPr/>
            </p:nvSpPr>
            <p:spPr>
              <a:xfrm>
                <a:off x="0" y="355005"/>
                <a:ext cx="2906319" cy="1033781"/>
              </a:xfrm>
              <a:prstGeom prst="rect">
                <a:avLst/>
              </a:prstGeom>
              <a:noFill/>
              <a:ln w="12700" cap="flat">
                <a:noFill/>
                <a:miter lim="400000"/>
              </a:ln>
              <a:effectLst/>
            </p:spPr>
            <p:txBody>
              <a:bodyPr wrap="square" lIns="49530" tIns="49530" rIns="49530" bIns="49530" numCol="1" anchor="ctr">
                <a:spAutoFit/>
              </a:bodyPr>
              <a:lstStyle>
                <a:lvl1pPr algn="ctr" defTabSz="577850">
                  <a:lnSpc>
                    <a:spcPct val="90000"/>
                  </a:lnSpc>
                  <a:spcBef>
                    <a:spcPts val="500"/>
                  </a:spcBef>
                  <a:defRPr sz="1300">
                    <a:solidFill>
                      <a:srgbClr val="FFFFFF"/>
                    </a:solidFill>
                  </a:defRPr>
                </a:lvl1pPr>
              </a:lstStyle>
              <a:p>
                <a:r>
                  <a:t>центральний орган виконавчої влади, що реалізує державну політику у сфері охорони навколишнього природного середовища, </a:t>
                </a:r>
              </a:p>
            </p:txBody>
          </p:sp>
        </p:grpSp>
        <p:grpSp>
          <p:nvGrpSpPr>
            <p:cNvPr id="414" name="Gruppieren"/>
            <p:cNvGrpSpPr/>
            <p:nvPr/>
          </p:nvGrpSpPr>
          <p:grpSpPr>
            <a:xfrm>
              <a:off x="0" y="2034422"/>
              <a:ext cx="2906320" cy="1743792"/>
              <a:chOff x="0" y="0"/>
              <a:chExt cx="2906319" cy="1743791"/>
            </a:xfrm>
          </p:grpSpPr>
          <p:sp>
            <p:nvSpPr>
              <p:cNvPr id="412" name="Rechteck"/>
              <p:cNvSpPr/>
              <p:nvPr/>
            </p:nvSpPr>
            <p:spPr>
              <a:xfrm>
                <a:off x="-1" y="-1"/>
                <a:ext cx="2906321" cy="1743793"/>
              </a:xfrm>
              <a:prstGeom prst="rect">
                <a:avLst/>
              </a:prstGeom>
              <a:solidFill>
                <a:srgbClr val="84BA9B"/>
              </a:solidFill>
              <a:ln w="12700" cap="flat">
                <a:solidFill>
                  <a:srgbClr val="FFFFFF"/>
                </a:solidFill>
                <a:prstDash val="solid"/>
                <a:miter lim="800000"/>
              </a:ln>
              <a:effectLst/>
            </p:spPr>
            <p:txBody>
              <a:bodyPr wrap="square" lIns="45719" tIns="45719" rIns="45719" bIns="45719" numCol="1" anchor="ctr">
                <a:noAutofit/>
              </a:bodyPr>
              <a:lstStyle/>
              <a:p>
                <a:pPr algn="ctr" defTabSz="577850">
                  <a:lnSpc>
                    <a:spcPct val="90000"/>
                  </a:lnSpc>
                  <a:spcBef>
                    <a:spcPts val="700"/>
                  </a:spcBef>
                  <a:defRPr sz="1300">
                    <a:solidFill>
                      <a:srgbClr val="FFFFFF"/>
                    </a:solidFill>
                  </a:defRPr>
                </a:pPr>
                <a:endParaRPr/>
              </a:p>
            </p:txBody>
          </p:sp>
          <p:sp>
            <p:nvSpPr>
              <p:cNvPr id="413" name="обласні, Київська та Севастопольська міські державні адміністрації,"/>
              <p:cNvSpPr txBox="1"/>
              <p:nvPr/>
            </p:nvSpPr>
            <p:spPr>
              <a:xfrm>
                <a:off x="0" y="537885"/>
                <a:ext cx="2906319" cy="668021"/>
              </a:xfrm>
              <a:prstGeom prst="rect">
                <a:avLst/>
              </a:prstGeom>
              <a:noFill/>
              <a:ln w="12700" cap="flat">
                <a:noFill/>
                <a:miter lim="400000"/>
              </a:ln>
              <a:effectLst/>
            </p:spPr>
            <p:txBody>
              <a:bodyPr wrap="square" lIns="49530" tIns="49530" rIns="49530" bIns="49530" numCol="1" anchor="ctr">
                <a:spAutoFit/>
              </a:bodyPr>
              <a:lstStyle>
                <a:lvl1pPr algn="ctr" defTabSz="577850">
                  <a:lnSpc>
                    <a:spcPct val="90000"/>
                  </a:lnSpc>
                  <a:spcBef>
                    <a:spcPts val="500"/>
                  </a:spcBef>
                  <a:defRPr sz="1300">
                    <a:solidFill>
                      <a:srgbClr val="FFFFFF"/>
                    </a:solidFill>
                  </a:defRPr>
                </a:lvl1pPr>
              </a:lstStyle>
              <a:p>
                <a:r>
                  <a:t>обласні, Київська та Севастопольська міські державні адміністрації,</a:t>
                </a:r>
              </a:p>
            </p:txBody>
          </p:sp>
        </p:grpSp>
        <p:grpSp>
          <p:nvGrpSpPr>
            <p:cNvPr id="417" name="Gruppieren"/>
            <p:cNvGrpSpPr/>
            <p:nvPr/>
          </p:nvGrpSpPr>
          <p:grpSpPr>
            <a:xfrm>
              <a:off x="3196951" y="2023668"/>
              <a:ext cx="2906320" cy="1765301"/>
              <a:chOff x="0" y="0"/>
              <a:chExt cx="2906319" cy="1765300"/>
            </a:xfrm>
          </p:grpSpPr>
          <p:sp>
            <p:nvSpPr>
              <p:cNvPr id="415" name="Rechteck"/>
              <p:cNvSpPr/>
              <p:nvPr/>
            </p:nvSpPr>
            <p:spPr>
              <a:xfrm>
                <a:off x="0" y="10754"/>
                <a:ext cx="2906320" cy="1743792"/>
              </a:xfrm>
              <a:prstGeom prst="rect">
                <a:avLst/>
              </a:prstGeom>
              <a:solidFill>
                <a:schemeClr val="accent3"/>
              </a:solidFill>
              <a:ln w="12700" cap="flat">
                <a:solidFill>
                  <a:srgbClr val="FFFFFF"/>
                </a:solidFill>
                <a:prstDash val="solid"/>
                <a:miter lim="800000"/>
              </a:ln>
              <a:effectLst/>
            </p:spPr>
            <p:txBody>
              <a:bodyPr wrap="square" lIns="45719" tIns="45719" rIns="45719" bIns="45719" numCol="1" anchor="ctr">
                <a:noAutofit/>
              </a:bodyPr>
              <a:lstStyle/>
              <a:p>
                <a:pPr algn="ctr" defTabSz="577850">
                  <a:lnSpc>
                    <a:spcPct val="90000"/>
                  </a:lnSpc>
                  <a:spcBef>
                    <a:spcPts val="700"/>
                  </a:spcBef>
                  <a:defRPr sz="1300">
                    <a:solidFill>
                      <a:srgbClr val="FFFFFF"/>
                    </a:solidFill>
                  </a:defRPr>
                </a:pPr>
                <a:endParaRPr/>
              </a:p>
            </p:txBody>
          </p:sp>
          <p:sp>
            <p:nvSpPr>
              <p:cNvPr id="416" name="а на території Автономної Республіки Крим - орган виконавчої влади Автономної Республіки Крим з питань охорони навколишнього природного середовища та інші державні органи, до компетенції яких законами України віднесено здійснення зазначених функцій."/>
              <p:cNvSpPr txBox="1"/>
              <p:nvPr/>
            </p:nvSpPr>
            <p:spPr>
              <a:xfrm>
                <a:off x="0" y="0"/>
                <a:ext cx="2906319" cy="1765300"/>
              </a:xfrm>
              <a:prstGeom prst="rect">
                <a:avLst/>
              </a:prstGeom>
              <a:noFill/>
              <a:ln w="12700" cap="flat">
                <a:noFill/>
                <a:miter lim="400000"/>
              </a:ln>
              <a:effectLst/>
            </p:spPr>
            <p:txBody>
              <a:bodyPr wrap="square" lIns="49530" tIns="49530" rIns="49530" bIns="49530" numCol="1" anchor="ctr">
                <a:spAutoFit/>
              </a:bodyPr>
              <a:lstStyle>
                <a:lvl1pPr algn="ctr" defTabSz="577850">
                  <a:lnSpc>
                    <a:spcPct val="90000"/>
                  </a:lnSpc>
                  <a:spcBef>
                    <a:spcPts val="500"/>
                  </a:spcBef>
                  <a:defRPr sz="1300">
                    <a:solidFill>
                      <a:srgbClr val="FFFFFF"/>
                    </a:solidFill>
                  </a:defRPr>
                </a:lvl1pPr>
              </a:lstStyle>
              <a:p>
                <a:r>
                  <a:t> а на території Автономної Республіки Крим - орган виконавчої влади Автономної Республіки Крим з питань охорони навколишнього природного середовища та інші державні органи, до компетенції яких законами України віднесено здійснення зазначених функцій.</a:t>
                </a:r>
              </a:p>
            </p:txBody>
          </p:sp>
        </p:gr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Rectangle 41"/>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21" name="Заголовок 2"/>
          <p:cNvSpPr txBox="1">
            <a:spLocks noGrp="1"/>
          </p:cNvSpPr>
          <p:nvPr>
            <p:ph type="title"/>
          </p:nvPr>
        </p:nvSpPr>
        <p:spPr>
          <a:xfrm>
            <a:off x="565149" y="770890"/>
            <a:ext cx="7335837" cy="1268984"/>
          </a:xfrm>
          <a:prstGeom prst="rect">
            <a:avLst/>
          </a:prstGeom>
        </p:spPr>
        <p:txBody>
          <a:bodyPr/>
          <a:lstStyle/>
          <a:p>
            <a:pPr defTabSz="905510">
              <a:lnSpc>
                <a:spcPct val="90000"/>
              </a:lnSpc>
              <a:defRPr sz="2770">
                <a:solidFill>
                  <a:srgbClr val="315A66"/>
                </a:solidFill>
              </a:defRPr>
            </a:pPr>
            <a:r>
              <a:t>Метою управління в галузі охорони</a:t>
            </a:r>
            <a:br/>
            <a:r>
              <a:t> навколишнього природного </a:t>
            </a:r>
            <a:br/>
            <a:r>
              <a:t>середовища є </a:t>
            </a:r>
          </a:p>
        </p:txBody>
      </p:sp>
      <p:sp>
        <p:nvSpPr>
          <p:cNvPr id="422" name="Місце для вмісту 3"/>
          <p:cNvSpPr txBox="1">
            <a:spLocks noGrp="1"/>
          </p:cNvSpPr>
          <p:nvPr>
            <p:ph type="body" sz="half" idx="1"/>
          </p:nvPr>
        </p:nvSpPr>
        <p:spPr>
          <a:xfrm>
            <a:off x="565149" y="2160016"/>
            <a:ext cx="7335837" cy="3601213"/>
          </a:xfrm>
          <a:prstGeom prst="rect">
            <a:avLst/>
          </a:prstGeom>
        </p:spPr>
        <p:txBody>
          <a:bodyPr/>
          <a:lstStyle/>
          <a:p>
            <a:pPr marL="224155" indent="-224155" defTabSz="895985">
              <a:spcBef>
                <a:spcPts val="800"/>
              </a:spcBef>
              <a:buFontTx/>
              <a:buChar char="❑"/>
              <a:defRPr sz="2155"/>
            </a:pPr>
            <a:r>
              <a:t>реалізація законодавства, </a:t>
            </a:r>
          </a:p>
          <a:p>
            <a:pPr marL="224155" indent="-224155" defTabSz="895985">
              <a:spcBef>
                <a:spcPts val="800"/>
              </a:spcBef>
              <a:buFontTx/>
              <a:buChar char="❑"/>
              <a:defRPr sz="2155"/>
            </a:pPr>
            <a:r>
              <a:t>контроль за додержанням вимог екологічної безпеки,</a:t>
            </a:r>
          </a:p>
          <a:p>
            <a:pPr marL="224155" indent="-224155" defTabSz="895985">
              <a:spcBef>
                <a:spcPts val="800"/>
              </a:spcBef>
              <a:buFontTx/>
              <a:buChar char="❑"/>
              <a:defRPr sz="2155"/>
            </a:pPr>
            <a:r>
              <a:t> забезпечення проведення ефективних і комплексних заходів щодо охорони навколишнього природного середовища,</a:t>
            </a:r>
          </a:p>
          <a:p>
            <a:pPr marL="224155" indent="-224155" defTabSz="895985">
              <a:spcBef>
                <a:spcPts val="800"/>
              </a:spcBef>
              <a:buFontTx/>
              <a:buChar char="❑"/>
              <a:defRPr sz="2155"/>
            </a:pPr>
            <a:r>
              <a:t> раціонального використання природних ресурсів, </a:t>
            </a:r>
          </a:p>
          <a:p>
            <a:pPr marL="224155" indent="-224155" defTabSz="895985">
              <a:spcBef>
                <a:spcPts val="800"/>
              </a:spcBef>
              <a:buFontTx/>
              <a:buChar char="❑"/>
              <a:defRPr sz="2155"/>
            </a:pPr>
            <a:r>
              <a:t>досягнення узгодженості дій державних і громадських органів у галузі охорони навколишнього природного середовища.</a:t>
            </a:r>
          </a:p>
        </p:txBody>
      </p:sp>
      <p:sp>
        <p:nvSpPr>
          <p:cNvPr id="423" name="Straight Connector 43"/>
          <p:cNvSpPr/>
          <p:nvPr/>
        </p:nvSpPr>
        <p:spPr>
          <a:xfrm>
            <a:off x="565149" y="6087109"/>
            <a:ext cx="7335837" cy="1"/>
          </a:xfrm>
          <a:prstGeom prst="line">
            <a:avLst/>
          </a:prstGeom>
          <a:ln w="12700">
            <a:solidFill>
              <a:srgbClr val="A6A6A6"/>
            </a:solidFill>
            <a:miter/>
          </a:ln>
        </p:spPr>
        <p:txBody>
          <a:bodyPr lIns="45719" rIns="45719"/>
          <a:lstStyle/>
          <a:p>
            <a:endParaRPr/>
          </a:p>
        </p:txBody>
      </p:sp>
      <p:grpSp>
        <p:nvGrpSpPr>
          <p:cNvPr id="437" name="Group 45"/>
          <p:cNvGrpSpPr/>
          <p:nvPr/>
        </p:nvGrpSpPr>
        <p:grpSpPr>
          <a:xfrm>
            <a:off x="8928527" y="0"/>
            <a:ext cx="3263473" cy="6858001"/>
            <a:chOff x="0" y="0"/>
            <a:chExt cx="3263472" cy="6858000"/>
          </a:xfrm>
        </p:grpSpPr>
        <p:sp>
          <p:nvSpPr>
            <p:cNvPr id="424" name="Oval 46"/>
            <p:cNvSpPr/>
            <p:nvPr/>
          </p:nvSpPr>
          <p:spPr>
            <a:xfrm>
              <a:off x="0" y="806361"/>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25" name="Freeform 41"/>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26" name="Freeform 42"/>
            <p:cNvSpPr/>
            <p:nvPr/>
          </p:nvSpPr>
          <p:spPr>
            <a:xfrm>
              <a:off x="1362863" y="6292417"/>
              <a:ext cx="1130725" cy="5655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27" name="Oval 49"/>
            <p:cNvSpPr/>
            <p:nvPr/>
          </p:nvSpPr>
          <p:spPr>
            <a:xfrm>
              <a:off x="1362864" y="3549389"/>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28" name="Oval 50"/>
            <p:cNvSpPr/>
            <p:nvPr/>
          </p:nvSpPr>
          <p:spPr>
            <a:xfrm>
              <a:off x="1362864" y="2177875"/>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29" name="Oval 51"/>
            <p:cNvSpPr/>
            <p:nvPr/>
          </p:nvSpPr>
          <p:spPr>
            <a:xfrm>
              <a:off x="1362864" y="806362"/>
              <a:ext cx="1130725"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30" name="Freeform 46"/>
            <p:cNvSpPr/>
            <p:nvPr/>
          </p:nvSpPr>
          <p:spPr>
            <a:xfrm>
              <a:off x="1362864"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31" name="Freeform 47"/>
            <p:cNvSpPr/>
            <p:nvPr/>
          </p:nvSpPr>
          <p:spPr>
            <a:xfrm>
              <a:off x="2725728" y="6295201"/>
              <a:ext cx="537745" cy="562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6"/>
                    <a:pt x="7784" y="2357"/>
                    <a:pt x="18133" y="334"/>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32" name="Freeform 48"/>
            <p:cNvSpPr/>
            <p:nvPr/>
          </p:nvSpPr>
          <p:spPr>
            <a:xfrm>
              <a:off x="2725728" y="4923686"/>
              <a:ext cx="537745" cy="11251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33" name="Freeform 49"/>
            <p:cNvSpPr/>
            <p:nvPr/>
          </p:nvSpPr>
          <p:spPr>
            <a:xfrm>
              <a:off x="2725728" y="3552172"/>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34" name="Freeform 50"/>
            <p:cNvSpPr/>
            <p:nvPr/>
          </p:nvSpPr>
          <p:spPr>
            <a:xfrm>
              <a:off x="2725728" y="2180658"/>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35" name="Freeform 51"/>
            <p:cNvSpPr/>
            <p:nvPr/>
          </p:nvSpPr>
          <p:spPr>
            <a:xfrm>
              <a:off x="2725728" y="809145"/>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36" name="Freeform 52"/>
            <p:cNvSpPr/>
            <p:nvPr/>
          </p:nvSpPr>
          <p:spPr>
            <a:xfrm>
              <a:off x="2725728" y="-1"/>
              <a:ext cx="537745" cy="56278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133" y="21266"/>
                  </a:lnTo>
                  <a:cubicBezTo>
                    <a:pt x="7784" y="19243"/>
                    <a:pt x="0" y="10494"/>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pic>
        <p:nvPicPr>
          <p:cNvPr id="438" name="Рисунок 5" descr="Рисунок 5"/>
          <p:cNvPicPr>
            <a:picLocks noChangeAspect="1"/>
          </p:cNvPicPr>
          <p:nvPr/>
        </p:nvPicPr>
        <p:blipFill>
          <a:blip r:embed="rId2"/>
          <a:srcRect l="166" t="136" r="166" b="80"/>
          <a:stretch>
            <a:fillRect/>
          </a:stretch>
        </p:blipFill>
        <p:spPr>
          <a:xfrm>
            <a:off x="6980704" y="892829"/>
            <a:ext cx="1841645" cy="1520690"/>
          </a:xfrm>
          <a:prstGeom prst="rect">
            <a:avLst/>
          </a:prstGeom>
          <a:ln w="12700">
            <a:miter lim="400000"/>
            <a:headEnd/>
            <a:tailEnd/>
          </a:ln>
        </p:spPr>
      </p:pic>
      <p:pic>
        <p:nvPicPr>
          <p:cNvPr id="439" name="Рисунок 6" descr="Рисунок 6"/>
          <p:cNvPicPr>
            <a:picLocks noChangeAspect="1"/>
          </p:cNvPicPr>
          <p:nvPr/>
        </p:nvPicPr>
        <p:blipFill>
          <a:blip r:embed="rId3"/>
          <a:stretch>
            <a:fillRect/>
          </a:stretch>
        </p:blipFill>
        <p:spPr>
          <a:xfrm>
            <a:off x="7895665" y="3257946"/>
            <a:ext cx="2194113" cy="1922136"/>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Заголовок 1"/>
          <p:cNvSpPr txBox="1">
            <a:spLocks noGrp="1"/>
          </p:cNvSpPr>
          <p:nvPr>
            <p:ph type="title"/>
          </p:nvPr>
        </p:nvSpPr>
        <p:spPr>
          <a:xfrm>
            <a:off x="477280" y="297448"/>
            <a:ext cx="8095489" cy="1338253"/>
          </a:xfrm>
          <a:prstGeom prst="rect">
            <a:avLst/>
          </a:prstGeom>
        </p:spPr>
        <p:txBody>
          <a:bodyPr/>
          <a:lstStyle/>
          <a:p>
            <a:pPr algn="just" defTabSz="740410">
              <a:defRPr sz="1620"/>
            </a:pPr>
            <a:r>
              <a:t>Центральний орган виконавчої влади з питань аграрної </a:t>
            </a:r>
            <a:r>
              <a:rPr i="1"/>
              <a:t>політики - </a:t>
            </a:r>
            <a:r>
              <a:rPr b="0" i="1"/>
              <a:t>проводить моніторинг родючості ґрунтів земель сільськогосподарського призначення та агрохімічну паспортизацію земель сільськогосподарського призначення</a:t>
            </a:r>
            <a:endParaRPr i="1"/>
          </a:p>
        </p:txBody>
      </p:sp>
      <p:sp>
        <p:nvSpPr>
          <p:cNvPr id="442" name="Місце для тексту 2"/>
          <p:cNvSpPr txBox="1">
            <a:spLocks noGrp="1"/>
          </p:cNvSpPr>
          <p:nvPr>
            <p:ph type="body" sz="quarter" idx="1"/>
          </p:nvPr>
        </p:nvSpPr>
        <p:spPr>
          <a:xfrm>
            <a:off x="562149" y="2074404"/>
            <a:ext cx="4847307" cy="1115265"/>
          </a:xfrm>
          <a:prstGeom prst="rect">
            <a:avLst/>
          </a:prstGeom>
        </p:spPr>
        <p:txBody>
          <a:bodyPr/>
          <a:lstStyle/>
          <a:p>
            <a:pPr algn="just" defTabSz="850265">
              <a:lnSpc>
                <a:spcPct val="80000"/>
              </a:lnSpc>
              <a:spcBef>
                <a:spcPts val="800"/>
              </a:spcBef>
              <a:defRPr sz="1490" b="0">
                <a:solidFill>
                  <a:srgbClr val="C00000"/>
                </a:solidFill>
              </a:defRPr>
            </a:pPr>
            <a:r>
              <a:t>Основні завдання</a:t>
            </a:r>
            <a:r>
              <a:rPr>
                <a:solidFill>
                  <a:srgbClr val="000000"/>
                </a:solidFill>
              </a:rPr>
              <a:t> державного контролю за використанням та охороною земель, </a:t>
            </a:r>
            <a:r>
              <a:rPr b="1">
                <a:solidFill>
                  <a:srgbClr val="315A66"/>
                </a:solidFill>
              </a:rPr>
              <a:t>згідно зі ст. 2 Закону України “Про державний контроль за використанням та охороною земель»</a:t>
            </a:r>
            <a:endParaRPr>
              <a:solidFill>
                <a:srgbClr val="315A66"/>
              </a:solidFill>
            </a:endParaRPr>
          </a:p>
        </p:txBody>
      </p:sp>
      <p:sp>
        <p:nvSpPr>
          <p:cNvPr id="443" name="Місце для вмісту 3"/>
          <p:cNvSpPr txBox="1"/>
          <p:nvPr/>
        </p:nvSpPr>
        <p:spPr>
          <a:xfrm>
            <a:off x="607869" y="3189667"/>
            <a:ext cx="5148073" cy="2571558"/>
          </a:xfrm>
          <a:prstGeom prst="rect">
            <a:avLst/>
          </a:prstGeom>
          <a:ln w="12700">
            <a:miter lim="400000"/>
          </a:ln>
        </p:spPr>
        <p:txBody>
          <a:bodyPr lIns="45719" rIns="45719">
            <a:normAutofit/>
          </a:bodyPr>
          <a:lstStyle/>
          <a:p>
            <a:pPr marL="228600" indent="-228600" algn="just">
              <a:lnSpc>
                <a:spcPct val="80000"/>
              </a:lnSpc>
              <a:spcBef>
                <a:spcPts val="900"/>
              </a:spcBef>
              <a:buSzPct val="100000"/>
              <a:buFont typeface="Arial" panose="020B0604020202020204"/>
              <a:buChar char="•"/>
              <a:defRPr sz="1400"/>
            </a:pPr>
            <a:r>
              <a:t>забезпечення дотримання органами державної влади, органами місцевого самоврядування, фізичними та юридичними особами земельного законодавства України;</a:t>
            </a:r>
          </a:p>
          <a:p>
            <a:pPr marL="228600" indent="-228600" algn="just">
              <a:lnSpc>
                <a:spcPct val="80000"/>
              </a:lnSpc>
              <a:spcBef>
                <a:spcPts val="900"/>
              </a:spcBef>
              <a:buSzPct val="100000"/>
              <a:buFont typeface="Arial" panose="020B0604020202020204"/>
              <a:buChar char="•"/>
              <a:defRPr sz="1400"/>
            </a:pPr>
            <a:r>
              <a:t>забезпечення реалізації державної політики у сфері охорони та раціонального використання земель;</a:t>
            </a:r>
          </a:p>
          <a:p>
            <a:pPr marL="228600" indent="-228600" algn="just">
              <a:lnSpc>
                <a:spcPct val="80000"/>
              </a:lnSpc>
              <a:spcBef>
                <a:spcPts val="900"/>
              </a:spcBef>
              <a:buSzPct val="100000"/>
              <a:buFont typeface="Arial" panose="020B0604020202020204"/>
              <a:buChar char="•"/>
              <a:defRPr sz="1400"/>
            </a:pPr>
            <a:r>
              <a:t>запобігання порушень законодавства України у сфері використання та охорони земель, своєчасне виявлення таких порушень і вжиття відповідних заходів по їх усуненню;</a:t>
            </a:r>
          </a:p>
        </p:txBody>
      </p:sp>
      <p:sp>
        <p:nvSpPr>
          <p:cNvPr id="444" name="Місце для тексту 4"/>
          <p:cNvSpPr>
            <a:spLocks noGrp="1"/>
          </p:cNvSpPr>
          <p:nvPr>
            <p:ph type="body" idx="21"/>
          </p:nvPr>
        </p:nvSpPr>
        <p:spPr>
          <a:xfrm>
            <a:off x="6595978" y="2141638"/>
            <a:ext cx="5239512" cy="823913"/>
          </a:xfrm>
          <a:prstGeom prst="rect">
            <a:avLst/>
          </a:prstGeom>
        </p:spPr>
        <p:txBody>
          <a:bodyPr/>
          <a:lstStyle>
            <a:lvl1pPr marL="0" indent="0">
              <a:lnSpc>
                <a:spcPct val="80000"/>
              </a:lnSpc>
              <a:buSzTx/>
              <a:buFontTx/>
              <a:buNone/>
              <a:defRPr sz="2000" b="1">
                <a:solidFill>
                  <a:srgbClr val="315A66"/>
                </a:solidFill>
              </a:defRPr>
            </a:lvl1pPr>
          </a:lstStyle>
          <a:p>
            <a:r>
              <a:t>Шляхи здійснення:</a:t>
            </a:r>
          </a:p>
        </p:txBody>
      </p:sp>
      <p:sp>
        <p:nvSpPr>
          <p:cNvPr id="445" name="Місце для вмісту 5"/>
          <p:cNvSpPr txBox="1"/>
          <p:nvPr/>
        </p:nvSpPr>
        <p:spPr>
          <a:xfrm>
            <a:off x="6439992" y="3088814"/>
            <a:ext cx="5148073" cy="2571558"/>
          </a:xfrm>
          <a:prstGeom prst="rect">
            <a:avLst/>
          </a:prstGeom>
          <a:ln w="12700">
            <a:miter lim="400000"/>
          </a:ln>
        </p:spPr>
        <p:txBody>
          <a:bodyPr lIns="45719" rIns="45719">
            <a:normAutofit/>
          </a:bodyPr>
          <a:lstStyle/>
          <a:p>
            <a:pPr marL="221615" indent="-221615" defTabSz="887095">
              <a:lnSpc>
                <a:spcPct val="80000"/>
              </a:lnSpc>
              <a:spcBef>
                <a:spcPts val="800"/>
              </a:spcBef>
              <a:buSzPct val="100000"/>
              <a:buFont typeface="Arial" panose="020B0604020202020204"/>
              <a:buChar char="•"/>
              <a:defRPr sz="1360"/>
            </a:pPr>
            <a:r>
              <a:t>проведення перевірок;</a:t>
            </a:r>
          </a:p>
          <a:p>
            <a:pPr marL="221615" indent="-221615" defTabSz="887095">
              <a:lnSpc>
                <a:spcPct val="80000"/>
              </a:lnSpc>
              <a:spcBef>
                <a:spcPts val="800"/>
              </a:spcBef>
              <a:buSzPct val="100000"/>
              <a:buFont typeface="Arial" panose="020B0604020202020204"/>
              <a:buChar char="•"/>
              <a:defRPr sz="1360"/>
            </a:pPr>
            <a:r>
              <a:t>розгляду звернень юридичних і фізичних осіб;</a:t>
            </a:r>
          </a:p>
          <a:p>
            <a:pPr marL="221615" indent="-221615" defTabSz="887095">
              <a:lnSpc>
                <a:spcPct val="80000"/>
              </a:lnSpc>
              <a:spcBef>
                <a:spcPts val="800"/>
              </a:spcBef>
              <a:buSzPct val="100000"/>
              <a:buFont typeface="Arial" panose="020B0604020202020204"/>
              <a:buChar char="•"/>
              <a:defRPr sz="1360"/>
            </a:pPr>
            <a:r>
              <a:t>участі у прийнятті в експлуатацію меліоративних систем і рекультивованих земель, захисних лісонасаджень, протиерозійних гідротехнічних споруд та інших об'єктів, які споруджуються з метою підвищення родючості ґрунтів та забезпечення охорони земель;</a:t>
            </a:r>
          </a:p>
          <a:p>
            <a:pPr marL="221615" indent="-221615" defTabSz="887095">
              <a:lnSpc>
                <a:spcPct val="80000"/>
              </a:lnSpc>
              <a:spcBef>
                <a:spcPts val="800"/>
              </a:spcBef>
              <a:buSzPct val="100000"/>
              <a:buFont typeface="Arial" panose="020B0604020202020204"/>
              <a:buChar char="•"/>
              <a:defRPr sz="1360"/>
            </a:pPr>
            <a:r>
              <a:t>розгляду документації із землеустрою, пов'язаної з використанням та охороною земель;</a:t>
            </a:r>
          </a:p>
          <a:p>
            <a:pPr marL="221615" indent="-221615" defTabSz="887095">
              <a:lnSpc>
                <a:spcPct val="80000"/>
              </a:lnSpc>
              <a:spcBef>
                <a:spcPts val="800"/>
              </a:spcBef>
              <a:buSzPct val="100000"/>
              <a:buFont typeface="Arial" panose="020B0604020202020204"/>
              <a:buChar char="•"/>
              <a:defRPr sz="1360"/>
            </a:pPr>
            <a:r>
              <a:t>проведення моніторингу ґрунтів та агрохімічної паспортизації земель сільськогосподарського призначення.</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Заголовок 1"/>
          <p:cNvSpPr txBox="1">
            <a:spLocks noGrp="1"/>
          </p:cNvSpPr>
          <p:nvPr>
            <p:ph type="title"/>
          </p:nvPr>
        </p:nvSpPr>
        <p:spPr>
          <a:xfrm>
            <a:off x="1674530" y="1353595"/>
            <a:ext cx="8344366" cy="3846338"/>
          </a:xfrm>
          <a:prstGeom prst="rect">
            <a:avLst/>
          </a:prstGeom>
        </p:spPr>
        <p:txBody>
          <a:bodyPr/>
          <a:lstStyle/>
          <a:p>
            <a:pPr algn="ctr" defTabSz="868680">
              <a:lnSpc>
                <a:spcPct val="90000"/>
              </a:lnSpc>
              <a:spcBef>
                <a:spcPts val="800"/>
              </a:spcBef>
              <a:defRPr sz="4180" i="1">
                <a:solidFill>
                  <a:srgbClr val="315A66"/>
                </a:solidFill>
              </a:defRPr>
            </a:pPr>
            <a:r>
              <a:t>3.</a:t>
            </a:r>
            <a:br/>
            <a:r>
              <a:rPr sz="2660" b="0" i="0"/>
              <a:t>Наявність регіональних програмно-правових документів , інших локальних нормативно-правових, спрямованих на забезпечення раціонального використання та охорони земель сільськогосподарського призначення у</a:t>
            </a:r>
            <a:r>
              <a:rPr sz="2660" b="0" i="0">
                <a:solidFill>
                  <a:srgbClr val="4A8798"/>
                </a:solidFill>
              </a:rPr>
              <a:t> </a:t>
            </a:r>
            <a:r>
              <a:rPr sz="2660" b="0">
                <a:solidFill>
                  <a:srgbClr val="4A8798"/>
                </a:solidFill>
              </a:rPr>
              <a:t>Львівській області.</a:t>
            </a:r>
          </a:p>
          <a:p>
            <a:pPr algn="ctr" defTabSz="868680">
              <a:lnSpc>
                <a:spcPct val="90000"/>
              </a:lnSpc>
              <a:spcBef>
                <a:spcPts val="800"/>
              </a:spcBef>
              <a:defRPr sz="3040" i="1">
                <a:solidFill>
                  <a:srgbClr val="4A8798"/>
                </a:solidFill>
              </a:defRPr>
            </a:pPr>
            <a:endParaRPr sz="2660" b="0">
              <a:solidFill>
                <a:srgbClr val="4A8798"/>
              </a:solidFill>
            </a:endParaRPr>
          </a:p>
        </p:txBody>
      </p:sp>
      <p:pic>
        <p:nvPicPr>
          <p:cNvPr id="448" name="Рисунок 3" descr="Рисунок 3"/>
          <p:cNvPicPr>
            <a:picLocks noChangeAspect="1"/>
          </p:cNvPicPr>
          <p:nvPr/>
        </p:nvPicPr>
        <p:blipFill>
          <a:blip r:embed="rId2"/>
          <a:stretch>
            <a:fillRect/>
          </a:stretch>
        </p:blipFill>
        <p:spPr>
          <a:xfrm>
            <a:off x="1402625" y="3955296"/>
            <a:ext cx="2276476" cy="2009776"/>
          </a:xfrm>
          <a:prstGeom prst="rect">
            <a:avLst/>
          </a:prstGeom>
          <a:ln w="12700">
            <a:miter lim="400000"/>
            <a:headEnd/>
            <a:tailE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51" name="Заголовок 1"/>
          <p:cNvSpPr txBox="1">
            <a:spLocks noGrp="1"/>
          </p:cNvSpPr>
          <p:nvPr>
            <p:ph type="title"/>
          </p:nvPr>
        </p:nvSpPr>
        <p:spPr>
          <a:xfrm>
            <a:off x="565151" y="770890"/>
            <a:ext cx="4133559" cy="1268984"/>
          </a:xfrm>
          <a:prstGeom prst="rect">
            <a:avLst/>
          </a:prstGeom>
        </p:spPr>
        <p:txBody>
          <a:bodyPr/>
          <a:lstStyle>
            <a:lvl1pPr defTabSz="868680">
              <a:lnSpc>
                <a:spcPct val="90000"/>
              </a:lnSpc>
              <a:defRPr sz="2090">
                <a:solidFill>
                  <a:srgbClr val="315A66"/>
                </a:solidFill>
              </a:defRPr>
            </a:lvl1pPr>
          </a:lstStyle>
          <a:p>
            <a:r>
              <a:t>Програма комплексного розвитку території Львівської області на 2016-2020 роки</a:t>
            </a:r>
          </a:p>
        </p:txBody>
      </p:sp>
      <p:sp>
        <p:nvSpPr>
          <p:cNvPr id="452" name="Місце для вмісту 2"/>
          <p:cNvSpPr txBox="1">
            <a:spLocks noGrp="1"/>
          </p:cNvSpPr>
          <p:nvPr>
            <p:ph type="body" sz="quarter" idx="1"/>
          </p:nvPr>
        </p:nvSpPr>
        <p:spPr>
          <a:xfrm>
            <a:off x="565151" y="2160016"/>
            <a:ext cx="4133559" cy="3601213"/>
          </a:xfrm>
          <a:prstGeom prst="rect">
            <a:avLst/>
          </a:prstGeom>
        </p:spPr>
        <p:txBody>
          <a:bodyPr/>
          <a:lstStyle/>
          <a:p>
            <a:pPr algn="just">
              <a:buFontTx/>
              <a:buChar char="❑"/>
              <a:defRPr>
                <a:solidFill>
                  <a:srgbClr val="315A66"/>
                </a:solidFill>
              </a:defRPr>
            </a:pPr>
            <a:r>
              <a:t>Розвиток земельних відносин спрямований</a:t>
            </a:r>
            <a:r>
              <a:rPr>
                <a:solidFill>
                  <a:srgbClr val="000000"/>
                </a:solidFill>
              </a:rPr>
              <a:t> на </a:t>
            </a:r>
            <a:r>
              <a:rPr sz="2000" i="1">
                <a:solidFill>
                  <a:srgbClr val="000000"/>
                </a:solidFill>
              </a:rPr>
              <a:t>раціональне використання та охорону земельних відносин, реалізацію державної політики України щодо забезпечення сталого розвитку землекористування.</a:t>
            </a:r>
          </a:p>
        </p:txBody>
      </p:sp>
      <p:grpSp>
        <p:nvGrpSpPr>
          <p:cNvPr id="457" name="Group 10"/>
          <p:cNvGrpSpPr/>
          <p:nvPr/>
        </p:nvGrpSpPr>
        <p:grpSpPr>
          <a:xfrm>
            <a:off x="10290315" y="0"/>
            <a:ext cx="1901687" cy="4677439"/>
            <a:chOff x="0" y="0"/>
            <a:chExt cx="1901686" cy="4677439"/>
          </a:xfrm>
        </p:grpSpPr>
        <p:sp>
          <p:nvSpPr>
            <p:cNvPr id="453" name="Freeform 85"/>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54" name="Freeform 87"/>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55" name="Freeform 89"/>
            <p:cNvSpPr/>
            <p:nvPr/>
          </p:nvSpPr>
          <p:spPr>
            <a:xfrm>
              <a:off x="1362865" y="809038"/>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56" name="Freeform 97"/>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458" name="Straight Connector 16"/>
          <p:cNvSpPr/>
          <p:nvPr/>
        </p:nvSpPr>
        <p:spPr>
          <a:xfrm>
            <a:off x="565149" y="6087109"/>
            <a:ext cx="4133562" cy="1"/>
          </a:xfrm>
          <a:prstGeom prst="line">
            <a:avLst/>
          </a:prstGeom>
          <a:ln w="12700">
            <a:solidFill>
              <a:srgbClr val="A6A6A6"/>
            </a:solidFill>
            <a:miter/>
          </a:ln>
        </p:spPr>
        <p:txBody>
          <a:bodyPr lIns="45719" rIns="45719"/>
          <a:lstStyle/>
          <a:p>
            <a:endParaRPr/>
          </a:p>
        </p:txBody>
      </p:sp>
      <p:graphicFrame>
        <p:nvGraphicFramePr>
          <p:cNvPr id="459" name="Таблиця 4"/>
          <p:cNvGraphicFramePr/>
          <p:nvPr/>
        </p:nvGraphicFramePr>
        <p:xfrm>
          <a:off x="5106596" y="918544"/>
          <a:ext cx="6430513" cy="4665781"/>
        </p:xfrm>
        <a:graphic>
          <a:graphicData uri="http://schemas.openxmlformats.org/drawingml/2006/table">
            <a:tbl>
              <a:tblPr firstRow="1">
                <a:tableStyleId>{4C3C2611-4C71-4FC5-86AE-919BDF0F9419}</a:tableStyleId>
              </a:tblPr>
              <a:tblGrid>
                <a:gridCol w="6430513">
                  <a:extLst>
                    <a:ext uri="{9D8B030D-6E8A-4147-A177-3AD203B41FA5}">
                      <a16:colId xmlns:a16="http://schemas.microsoft.com/office/drawing/2014/main" val="20000"/>
                    </a:ext>
                  </a:extLst>
                </a:gridCol>
              </a:tblGrid>
              <a:tr h="959243">
                <a:tc>
                  <a:txBody>
                    <a:bodyPr/>
                    <a:lstStyle/>
                    <a:p>
                      <a:pPr algn="l">
                        <a:defRPr sz="2600"/>
                      </a:pPr>
                      <a:r>
                        <a:t>У частині земельних відносин</a:t>
                      </a:r>
                    </a:p>
                    <a:p>
                      <a:pPr algn="l">
                        <a:defRPr sz="2600"/>
                      </a:pPr>
                      <a:r>
                        <a:t> Програма спрямована на:</a:t>
                      </a:r>
                    </a:p>
                  </a:txBody>
                  <a:tcPr marL="64814" marR="64814" marT="64814" marB="64814" horzOverflow="overflow">
                    <a:lnL w="6350">
                      <a:solidFill>
                        <a:schemeClr val="accent5"/>
                      </a:solidFill>
                      <a:miter/>
                    </a:lnL>
                    <a:lnR w="6350">
                      <a:solidFill>
                        <a:schemeClr val="accent5"/>
                      </a:solidFill>
                      <a:miter/>
                    </a:lnR>
                  </a:tcPr>
                </a:tc>
                <a:extLst>
                  <a:ext uri="{0D108BD9-81ED-4DB2-BD59-A6C34878D82A}">
                    <a16:rowId xmlns:a16="http://schemas.microsoft.com/office/drawing/2014/main" val="10000"/>
                  </a:ext>
                </a:extLst>
              </a:tr>
              <a:tr h="786407">
                <a:tc>
                  <a:txBody>
                    <a:bodyPr/>
                    <a:lstStyle/>
                    <a:p>
                      <a:pPr algn="just">
                        <a:defRPr sz="2000"/>
                      </a:pPr>
                      <a:endParaRPr/>
                    </a:p>
                    <a:p>
                      <a:pPr marL="285750" indent="-285750" algn="just">
                        <a:buSzPct val="100000"/>
                        <a:buChar char="✓"/>
                        <a:defRPr sz="2000"/>
                      </a:pPr>
                      <a:r>
                        <a:t>  Розроблення документації із землеустрою</a:t>
                      </a:r>
                    </a:p>
                  </a:txBody>
                  <a:tcPr marL="64814" marR="64814" marT="64814" marB="64814" horzOverflow="overflow">
                    <a:lnL w="6350">
                      <a:solidFill>
                        <a:schemeClr val="accent5"/>
                      </a:solidFill>
                      <a:miter/>
                    </a:lnL>
                    <a:lnR w="6350">
                      <a:solidFill>
                        <a:schemeClr val="accent5"/>
                      </a:solidFill>
                      <a:miter/>
                    </a:lnR>
                    <a:lnB w="6350">
                      <a:solidFill>
                        <a:schemeClr val="accent5"/>
                      </a:solidFill>
                      <a:miter/>
                    </a:lnB>
                  </a:tcPr>
                </a:tc>
                <a:extLst>
                  <a:ext uri="{0D108BD9-81ED-4DB2-BD59-A6C34878D82A}">
                    <a16:rowId xmlns:a16="http://schemas.microsoft.com/office/drawing/2014/main" val="10001"/>
                  </a:ext>
                </a:extLst>
              </a:tr>
              <a:tr h="1391335">
                <a:tc>
                  <a:txBody>
                    <a:bodyPr/>
                    <a:lstStyle/>
                    <a:p>
                      <a:pPr marL="342900" indent="-342900" algn="just">
                        <a:buSzPct val="100000"/>
                        <a:buChar char="✓"/>
                        <a:defRPr sz="2000"/>
                      </a:pPr>
                      <a:r>
                        <a:t> Проведення інвентаризації земель, що є необхідною умовою створення інформативної бази для ведення </a:t>
                      </a:r>
                    </a:p>
                    <a:p>
                      <a:pPr marL="342900" indent="-342900" algn="just">
                        <a:buSzPct val="100000"/>
                        <a:buChar char="✓"/>
                        <a:defRPr sz="2000"/>
                      </a:pPr>
                      <a:r>
                        <a:t>державного земельного кадастру</a:t>
                      </a:r>
                    </a:p>
                  </a:txBody>
                  <a:tcPr marL="64814" marR="64814" marT="64814" marB="64814" horzOverflow="overflow">
                    <a:lnL w="6350">
                      <a:solidFill>
                        <a:schemeClr val="accent5"/>
                      </a:solidFill>
                      <a:miter/>
                    </a:lnL>
                    <a:lnR w="6350">
                      <a:solidFill>
                        <a:schemeClr val="accent5"/>
                      </a:solidFill>
                      <a:miter/>
                    </a:lnR>
                    <a:lnT w="6350">
                      <a:solidFill>
                        <a:schemeClr val="accent5"/>
                      </a:solidFill>
                      <a:miter/>
                    </a:lnT>
                    <a:lnB w="6350">
                      <a:solidFill>
                        <a:schemeClr val="accent5"/>
                      </a:solidFill>
                      <a:miter/>
                    </a:lnB>
                  </a:tcPr>
                </a:tc>
                <a:extLst>
                  <a:ext uri="{0D108BD9-81ED-4DB2-BD59-A6C34878D82A}">
                    <a16:rowId xmlns:a16="http://schemas.microsoft.com/office/drawing/2014/main" val="10002"/>
                  </a:ext>
                </a:extLst>
              </a:tr>
              <a:tr h="742389">
                <a:tc>
                  <a:txBody>
                    <a:bodyPr/>
                    <a:lstStyle/>
                    <a:p>
                      <a:pPr marL="285750" indent="-285750" algn="just">
                        <a:buSzPct val="100000"/>
                        <a:buChar char="✓"/>
                        <a:defRPr sz="2000"/>
                      </a:pPr>
                      <a:r>
                        <a:t> Проведення нормативної грошової оцінки земель</a:t>
                      </a:r>
                    </a:p>
                  </a:txBody>
                  <a:tcPr marL="64814" marR="64814" marT="64814" marB="64814" horzOverflow="overflow">
                    <a:lnL w="6350">
                      <a:solidFill>
                        <a:schemeClr val="accent5"/>
                      </a:solidFill>
                      <a:miter/>
                    </a:lnL>
                    <a:lnR w="6350">
                      <a:solidFill>
                        <a:schemeClr val="accent5"/>
                      </a:solidFill>
                      <a:miter/>
                    </a:lnR>
                    <a:lnT w="6350">
                      <a:solidFill>
                        <a:schemeClr val="accent5"/>
                      </a:solidFill>
                      <a:miter/>
                    </a:lnT>
                    <a:lnB w="6350">
                      <a:solidFill>
                        <a:schemeClr val="accent5"/>
                      </a:solidFill>
                      <a:miter/>
                    </a:lnB>
                  </a:tcPr>
                </a:tc>
                <a:extLst>
                  <a:ext uri="{0D108BD9-81ED-4DB2-BD59-A6C34878D82A}">
                    <a16:rowId xmlns:a16="http://schemas.microsoft.com/office/drawing/2014/main" val="10003"/>
                  </a:ext>
                </a:extLst>
              </a:tr>
              <a:tr h="786407">
                <a:tc>
                  <a:txBody>
                    <a:bodyPr/>
                    <a:lstStyle/>
                    <a:p>
                      <a:pPr marL="285750" indent="-285750" algn="l">
                        <a:buSzPct val="100000"/>
                        <a:buChar char="✓"/>
                        <a:defRPr sz="2000"/>
                      </a:pPr>
                      <a:r>
                        <a:t>  Забезпечення раціонального використання та охорони земель</a:t>
                      </a:r>
                    </a:p>
                  </a:txBody>
                  <a:tcPr marL="64814" marR="64814" marT="64814" marB="64814" horzOverflow="overflow">
                    <a:lnL w="6350">
                      <a:solidFill>
                        <a:schemeClr val="accent5"/>
                      </a:solidFill>
                      <a:miter/>
                    </a:lnL>
                    <a:lnR w="6350">
                      <a:solidFill>
                        <a:schemeClr val="accent5"/>
                      </a:solidFill>
                      <a:miter/>
                    </a:lnR>
                    <a:lnT w="6350">
                      <a:solidFill>
                        <a:schemeClr val="accent5"/>
                      </a:solidFill>
                      <a:miter/>
                    </a:lnT>
                    <a:lnB w="6350">
                      <a:solidFill>
                        <a:schemeClr val="accent5"/>
                      </a:solidFill>
                      <a:miter/>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1"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62" name="Заголовок 1"/>
          <p:cNvSpPr txBox="1">
            <a:spLocks noGrp="1"/>
          </p:cNvSpPr>
          <p:nvPr>
            <p:ph type="title"/>
          </p:nvPr>
        </p:nvSpPr>
        <p:spPr>
          <a:xfrm>
            <a:off x="565149" y="770890"/>
            <a:ext cx="5066003" cy="1268984"/>
          </a:xfrm>
          <a:prstGeom prst="rect">
            <a:avLst/>
          </a:prstGeom>
        </p:spPr>
        <p:txBody>
          <a:bodyPr/>
          <a:lstStyle>
            <a:lvl1pPr defTabSz="822960">
              <a:lnSpc>
                <a:spcPct val="90000"/>
              </a:lnSpc>
              <a:defRPr sz="2520">
                <a:solidFill>
                  <a:srgbClr val="315A66"/>
                </a:solidFill>
              </a:defRPr>
            </a:lvl1pPr>
          </a:lstStyle>
          <a:p>
            <a:r>
              <a:t>Стратегія розвитку Львівської області на період до 2020 року</a:t>
            </a:r>
          </a:p>
        </p:txBody>
      </p:sp>
      <p:sp>
        <p:nvSpPr>
          <p:cNvPr id="463" name="Місце для вмісту 2"/>
          <p:cNvSpPr txBox="1">
            <a:spLocks noGrp="1"/>
          </p:cNvSpPr>
          <p:nvPr>
            <p:ph type="body" sz="half" idx="1"/>
          </p:nvPr>
        </p:nvSpPr>
        <p:spPr>
          <a:xfrm>
            <a:off x="565149" y="2160016"/>
            <a:ext cx="5066003" cy="3601213"/>
          </a:xfrm>
          <a:prstGeom prst="rect">
            <a:avLst/>
          </a:prstGeom>
        </p:spPr>
        <p:txBody>
          <a:bodyPr/>
          <a:lstStyle/>
          <a:p>
            <a:pPr>
              <a:lnSpc>
                <a:spcPct val="90000"/>
              </a:lnSpc>
              <a:defRPr sz="2000"/>
            </a:pPr>
            <a:r>
              <a:t>Під урожай </a:t>
            </a:r>
            <a:r>
              <a:rPr b="1"/>
              <a:t>2015 року</a:t>
            </a:r>
            <a:r>
              <a:t> в області </a:t>
            </a:r>
            <a:r>
              <a:rPr>
                <a:solidFill>
                  <a:srgbClr val="C00000"/>
                </a:solidFill>
              </a:rPr>
              <a:t>було засіяно</a:t>
            </a:r>
            <a:r>
              <a:t> </a:t>
            </a:r>
            <a:r>
              <a:rPr b="1">
                <a:solidFill>
                  <a:srgbClr val="315A66"/>
                </a:solidFill>
              </a:rPr>
              <a:t>636 тис. га</a:t>
            </a:r>
            <a:r>
              <a:t> сільськогосподарських угідь, що становить </a:t>
            </a:r>
            <a:r>
              <a:rPr b="1">
                <a:solidFill>
                  <a:srgbClr val="345B54"/>
                </a:solidFill>
              </a:rPr>
              <a:t>2,4% </a:t>
            </a:r>
            <a:r>
              <a:t>від загальноукраїнського показника та </a:t>
            </a:r>
            <a:r>
              <a:rPr b="1">
                <a:solidFill>
                  <a:srgbClr val="345B54"/>
                </a:solidFill>
              </a:rPr>
              <a:t>80%</a:t>
            </a:r>
            <a:r>
              <a:t> від загальної площі ріллі в області. При цьому протягом останніх років спостерігається </a:t>
            </a:r>
            <a:r>
              <a:rPr>
                <a:solidFill>
                  <a:srgbClr val="C00000"/>
                </a:solidFill>
              </a:rPr>
              <a:t>збільшення загальної посівної площі</a:t>
            </a:r>
            <a:r>
              <a:t>, в середньому на </a:t>
            </a:r>
            <a:r>
              <a:rPr b="1"/>
              <a:t>1,5-2 % в рік.</a:t>
            </a:r>
            <a:r>
              <a:t> Проте вказаний приріст відбувається переважно за рахунок сільськогосподарських підприємств.</a:t>
            </a:r>
          </a:p>
        </p:txBody>
      </p:sp>
      <p:sp>
        <p:nvSpPr>
          <p:cNvPr id="464" name="Straight Connector 9"/>
          <p:cNvSpPr/>
          <p:nvPr/>
        </p:nvSpPr>
        <p:spPr>
          <a:xfrm>
            <a:off x="565149" y="6087109"/>
            <a:ext cx="5066002" cy="1"/>
          </a:xfrm>
          <a:prstGeom prst="line">
            <a:avLst/>
          </a:prstGeom>
          <a:ln w="12700">
            <a:solidFill>
              <a:srgbClr val="A6A6A6"/>
            </a:solidFill>
            <a:miter/>
          </a:ln>
        </p:spPr>
        <p:txBody>
          <a:bodyPr lIns="45719" rIns="45719"/>
          <a:lstStyle/>
          <a:p>
            <a:endParaRPr/>
          </a:p>
        </p:txBody>
      </p:sp>
      <p:grpSp>
        <p:nvGrpSpPr>
          <p:cNvPr id="489" name="Group 11"/>
          <p:cNvGrpSpPr/>
          <p:nvPr/>
        </p:nvGrpSpPr>
        <p:grpSpPr>
          <a:xfrm>
            <a:off x="6201387" y="0"/>
            <a:ext cx="5990614" cy="6858001"/>
            <a:chOff x="0" y="0"/>
            <a:chExt cx="5990612" cy="6858000"/>
          </a:xfrm>
        </p:grpSpPr>
        <p:sp>
          <p:nvSpPr>
            <p:cNvPr id="465" name="Oval 12"/>
            <p:cNvSpPr/>
            <p:nvPr/>
          </p:nvSpPr>
          <p:spPr>
            <a:xfrm>
              <a:off x="-1"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66" name="Freeform 35"/>
            <p:cNvSpPr/>
            <p:nvPr/>
          </p:nvSpPr>
          <p:spPr>
            <a:xfrm>
              <a:off x="0" y="1"/>
              <a:ext cx="1130726" cy="565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67" name="Freeform 36"/>
            <p:cNvSpPr/>
            <p:nvPr/>
          </p:nvSpPr>
          <p:spPr>
            <a:xfrm>
              <a:off x="1362866" y="6292425"/>
              <a:ext cx="1130724"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68" name="Oval 15"/>
            <p:cNvSpPr/>
            <p:nvPr/>
          </p:nvSpPr>
          <p:spPr>
            <a:xfrm>
              <a:off x="1362864"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69" name="Oval 16"/>
            <p:cNvSpPr/>
            <p:nvPr/>
          </p:nvSpPr>
          <p:spPr>
            <a:xfrm>
              <a:off x="1362864" y="2177880"/>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0" name="Oval 17"/>
            <p:cNvSpPr/>
            <p:nvPr/>
          </p:nvSpPr>
          <p:spPr>
            <a:xfrm>
              <a:off x="1362864" y="806366"/>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1" name="Freeform 65"/>
            <p:cNvSpPr/>
            <p:nvPr/>
          </p:nvSpPr>
          <p:spPr>
            <a:xfrm>
              <a:off x="1362865" y="1"/>
              <a:ext cx="1130726" cy="565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2" name="Freeform 66"/>
            <p:cNvSpPr/>
            <p:nvPr/>
          </p:nvSpPr>
          <p:spPr>
            <a:xfrm>
              <a:off x="2725729" y="6292425"/>
              <a:ext cx="1130725"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3" name="Oval 20"/>
            <p:cNvSpPr/>
            <p:nvPr/>
          </p:nvSpPr>
          <p:spPr>
            <a:xfrm>
              <a:off x="2725729" y="4920910"/>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4" name="Oval 21"/>
            <p:cNvSpPr/>
            <p:nvPr/>
          </p:nvSpPr>
          <p:spPr>
            <a:xfrm>
              <a:off x="2725729" y="3549395"/>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5" name="Oval 22"/>
            <p:cNvSpPr/>
            <p:nvPr/>
          </p:nvSpPr>
          <p:spPr>
            <a:xfrm>
              <a:off x="2725729" y="2177880"/>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6" name="Oval 23"/>
            <p:cNvSpPr/>
            <p:nvPr/>
          </p:nvSpPr>
          <p:spPr>
            <a:xfrm>
              <a:off x="2725729" y="806366"/>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7" name="Freeform 71"/>
            <p:cNvSpPr/>
            <p:nvPr/>
          </p:nvSpPr>
          <p:spPr>
            <a:xfrm>
              <a:off x="2725728" y="0"/>
              <a:ext cx="1130727" cy="565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8" name="Freeform 72"/>
            <p:cNvSpPr/>
            <p:nvPr/>
          </p:nvSpPr>
          <p:spPr>
            <a:xfrm>
              <a:off x="4088595" y="6292425"/>
              <a:ext cx="1130725"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9" name="Oval 26"/>
            <p:cNvSpPr/>
            <p:nvPr/>
          </p:nvSpPr>
          <p:spPr>
            <a:xfrm>
              <a:off x="4088595" y="4920910"/>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0" name="Oval 27"/>
            <p:cNvSpPr/>
            <p:nvPr/>
          </p:nvSpPr>
          <p:spPr>
            <a:xfrm>
              <a:off x="4088595"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1" name="Oval 28"/>
            <p:cNvSpPr/>
            <p:nvPr/>
          </p:nvSpPr>
          <p:spPr>
            <a:xfrm>
              <a:off x="4088595" y="806366"/>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2" name="Freeform 76"/>
            <p:cNvSpPr/>
            <p:nvPr/>
          </p:nvSpPr>
          <p:spPr>
            <a:xfrm>
              <a:off x="4088594" y="0"/>
              <a:ext cx="1130727" cy="565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3" name="Freeform 77"/>
            <p:cNvSpPr/>
            <p:nvPr/>
          </p:nvSpPr>
          <p:spPr>
            <a:xfrm>
              <a:off x="5451465" y="6295068"/>
              <a:ext cx="539147" cy="5629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9"/>
                    <a:pt x="7764" y="2362"/>
                    <a:pt x="18085" y="33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4" name="Freeform 78"/>
            <p:cNvSpPr/>
            <p:nvPr/>
          </p:nvSpPr>
          <p:spPr>
            <a:xfrm>
              <a:off x="5451464" y="4923554"/>
              <a:ext cx="539148" cy="11254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5" name="Freeform 79"/>
            <p:cNvSpPr/>
            <p:nvPr/>
          </p:nvSpPr>
          <p:spPr>
            <a:xfrm>
              <a:off x="5451464" y="3552038"/>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6" name="Freeform 80"/>
            <p:cNvSpPr/>
            <p:nvPr/>
          </p:nvSpPr>
          <p:spPr>
            <a:xfrm>
              <a:off x="5451464" y="2180523"/>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7" name="Freeform 81"/>
            <p:cNvSpPr/>
            <p:nvPr/>
          </p:nvSpPr>
          <p:spPr>
            <a:xfrm>
              <a:off x="5451464" y="809010"/>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8" name="Freeform 82"/>
            <p:cNvSpPr/>
            <p:nvPr/>
          </p:nvSpPr>
          <p:spPr>
            <a:xfrm>
              <a:off x="5451464" y="1"/>
              <a:ext cx="539148" cy="562934"/>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85" y="21261"/>
                  </a:lnTo>
                  <a:cubicBezTo>
                    <a:pt x="7764" y="19238"/>
                    <a:pt x="0" y="10491"/>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Заголовок 1"/>
          <p:cNvSpPr txBox="1">
            <a:spLocks noGrp="1"/>
          </p:cNvSpPr>
          <p:nvPr>
            <p:ph type="title"/>
          </p:nvPr>
        </p:nvSpPr>
        <p:spPr>
          <a:xfrm>
            <a:off x="330687" y="233582"/>
            <a:ext cx="7335837" cy="1268985"/>
          </a:xfrm>
          <a:prstGeom prst="rect">
            <a:avLst/>
          </a:prstGeom>
        </p:spPr>
        <p:txBody>
          <a:bodyPr/>
          <a:lstStyle>
            <a:lvl1pPr>
              <a:defRPr sz="2000">
                <a:solidFill>
                  <a:srgbClr val="315A66"/>
                </a:solidFill>
              </a:defRPr>
            </a:lvl1pPr>
          </a:lstStyle>
          <a:p>
            <a:r>
              <a:t>Програма інноваційного розвитку Львівської області у сфері земельних відносин на період до 2020 року передбачала</a:t>
            </a:r>
          </a:p>
        </p:txBody>
      </p:sp>
      <p:sp>
        <p:nvSpPr>
          <p:cNvPr id="492" name="Місце для вмісту 2"/>
          <p:cNvSpPr txBox="1">
            <a:spLocks noGrp="1"/>
          </p:cNvSpPr>
          <p:nvPr>
            <p:ph type="body" sz="quarter" idx="1"/>
          </p:nvPr>
        </p:nvSpPr>
        <p:spPr>
          <a:xfrm>
            <a:off x="328389" y="792908"/>
            <a:ext cx="4506822" cy="3014473"/>
          </a:xfrm>
          <a:prstGeom prst="rect">
            <a:avLst/>
          </a:prstGeom>
        </p:spPr>
        <p:txBody>
          <a:bodyPr/>
          <a:lstStyle/>
          <a:p>
            <a:pPr marL="0" indent="0" algn="just" defTabSz="905510">
              <a:lnSpc>
                <a:spcPct val="80000"/>
              </a:lnSpc>
              <a:spcBef>
                <a:spcPts val="800"/>
              </a:spcBef>
              <a:buSzTx/>
              <a:buNone/>
              <a:defRPr sz="1585" b="1"/>
            </a:pPr>
            <a:endParaRPr/>
          </a:p>
          <a:p>
            <a:pPr marL="226060" indent="-226060" algn="just" defTabSz="905510">
              <a:lnSpc>
                <a:spcPct val="80000"/>
              </a:lnSpc>
              <a:spcBef>
                <a:spcPts val="800"/>
              </a:spcBef>
              <a:defRPr sz="1585"/>
            </a:pPr>
            <a:endParaRPr/>
          </a:p>
          <a:p>
            <a:pPr marL="226060" indent="-226060" algn="just" defTabSz="905510">
              <a:lnSpc>
                <a:spcPct val="80000"/>
              </a:lnSpc>
              <a:spcBef>
                <a:spcPts val="800"/>
              </a:spcBef>
              <a:buFontTx/>
              <a:buChar char="❑"/>
              <a:defRPr sz="1585"/>
            </a:pPr>
            <a:r>
              <a:t>         успішна та комплексна імплементація Угоди про асоціацію України з ЄС</a:t>
            </a:r>
          </a:p>
          <a:p>
            <a:pPr marL="226060" indent="-226060" algn="just" defTabSz="905510">
              <a:lnSpc>
                <a:spcPct val="80000"/>
              </a:lnSpc>
              <a:spcBef>
                <a:spcPts val="800"/>
              </a:spcBef>
              <a:buFontTx/>
              <a:buChar char="❑"/>
              <a:defRPr sz="1585"/>
            </a:pPr>
            <a:r>
              <a:t>         національне законодавство поступово синхронізується із законодавством ЄС</a:t>
            </a:r>
          </a:p>
          <a:p>
            <a:pPr marL="226060" indent="-226060" algn="just" defTabSz="905510">
              <a:lnSpc>
                <a:spcPct val="80000"/>
              </a:lnSpc>
              <a:spcBef>
                <a:spcPts val="800"/>
              </a:spcBef>
              <a:buFontTx/>
              <a:buChar char="❑"/>
              <a:defRPr sz="1585"/>
            </a:pPr>
            <a:r>
              <a:t>         в країні рішуче проводяться системні реформи, у тому числі і щодо використання та охорони земель с/г призначення</a:t>
            </a:r>
          </a:p>
          <a:p>
            <a:pPr marL="226060" indent="-226060" algn="just" defTabSz="905510">
              <a:lnSpc>
                <a:spcPct val="80000"/>
              </a:lnSpc>
              <a:spcBef>
                <a:spcPts val="800"/>
              </a:spcBef>
              <a:buFontTx/>
              <a:buChar char="❑"/>
              <a:defRPr sz="1585"/>
            </a:pPr>
            <a:r>
              <a:t>        зростає рівень капітальних інвестицій в реальний сектор економіки</a:t>
            </a:r>
          </a:p>
        </p:txBody>
      </p:sp>
      <p:pic>
        <p:nvPicPr>
          <p:cNvPr id="493" name="Рисунок 7" descr="Рисунок 7"/>
          <p:cNvPicPr>
            <a:picLocks noChangeAspect="1"/>
          </p:cNvPicPr>
          <p:nvPr/>
        </p:nvPicPr>
        <p:blipFill>
          <a:blip r:embed="rId2"/>
          <a:stretch>
            <a:fillRect/>
          </a:stretch>
        </p:blipFill>
        <p:spPr>
          <a:xfrm>
            <a:off x="6438484" y="1226260"/>
            <a:ext cx="5239513" cy="2743693"/>
          </a:xfrm>
          <a:prstGeom prst="rect">
            <a:avLst/>
          </a:prstGeom>
          <a:ln w="12700">
            <a:miter lim="400000"/>
            <a:headEnd/>
            <a:tailEnd/>
          </a:ln>
        </p:spPr>
      </p:pic>
      <p:sp>
        <p:nvSpPr>
          <p:cNvPr id="494" name="Стрілка: униз 4"/>
          <p:cNvSpPr/>
          <p:nvPr/>
        </p:nvSpPr>
        <p:spPr>
          <a:xfrm>
            <a:off x="2391018" y="913421"/>
            <a:ext cx="371231" cy="439615"/>
          </a:xfrm>
          <a:custGeom>
            <a:avLst/>
            <a:gdLst/>
            <a:ahLst/>
            <a:cxnLst>
              <a:cxn ang="0">
                <a:pos x="wd2" y="hd2"/>
              </a:cxn>
              <a:cxn ang="5400000">
                <a:pos x="wd2" y="hd2"/>
              </a:cxn>
              <a:cxn ang="10800000">
                <a:pos x="wd2" y="hd2"/>
              </a:cxn>
              <a:cxn ang="16200000">
                <a:pos x="wd2" y="hd2"/>
              </a:cxn>
            </a:cxnLst>
            <a:rect l="0" t="0" r="r" b="b"/>
            <a:pathLst>
              <a:path w="21600" h="21600" extrusionOk="0">
                <a:moveTo>
                  <a:pt x="0" y="12480"/>
                </a:moveTo>
                <a:lnTo>
                  <a:pt x="5400" y="12480"/>
                </a:lnTo>
                <a:lnTo>
                  <a:pt x="5400" y="0"/>
                </a:lnTo>
                <a:lnTo>
                  <a:pt x="16200" y="0"/>
                </a:lnTo>
                <a:lnTo>
                  <a:pt x="16200" y="12480"/>
                </a:lnTo>
                <a:lnTo>
                  <a:pt x="21600" y="12480"/>
                </a:lnTo>
                <a:lnTo>
                  <a:pt x="10800" y="21600"/>
                </a:lnTo>
                <a:close/>
              </a:path>
            </a:pathLst>
          </a:custGeom>
          <a:gradFill>
            <a:gsLst>
              <a:gs pos="0">
                <a:srgbClr val="83B4C3"/>
              </a:gs>
              <a:gs pos="50000">
                <a:srgbClr val="6FADBF"/>
              </a:gs>
              <a:gs pos="100000">
                <a:srgbClr val="5E9BAD"/>
              </a:gs>
            </a:gsLst>
            <a:lin ang="5400000"/>
          </a:gradFill>
          <a:ln w="6350">
            <a:solidFill>
              <a:schemeClr val="accent5"/>
            </a:solidFill>
            <a:miter/>
          </a:ln>
        </p:spPr>
        <p:txBody>
          <a:bodyPr lIns="45719" rIns="45719" anchor="ctr"/>
          <a:lstStyle/>
          <a:p>
            <a:pPr algn="ctr">
              <a:defRPr>
                <a:solidFill>
                  <a:srgbClr val="FFFFFF"/>
                </a:solidFill>
              </a:defRPr>
            </a:pPr>
            <a:endParaRPr/>
          </a:p>
        </p:txBody>
      </p:sp>
      <p:sp>
        <p:nvSpPr>
          <p:cNvPr id="495" name="TextBox 5"/>
          <p:cNvSpPr txBox="1"/>
          <p:nvPr/>
        </p:nvSpPr>
        <p:spPr>
          <a:xfrm>
            <a:off x="211016" y="3845168"/>
            <a:ext cx="4521199" cy="1225808"/>
          </a:xfrm>
          <a:prstGeom prst="rect">
            <a:avLst/>
          </a:prstGeom>
          <a:solidFill>
            <a:srgbClr val="FFFFFF"/>
          </a:solidFill>
          <a:ln w="12700">
            <a:miter lim="400000"/>
          </a:ln>
        </p:spPr>
        <p:txBody>
          <a:bodyPr lIns="45719" rIns="45719">
            <a:spAutoFit/>
          </a:bodyPr>
          <a:lstStyle/>
          <a:p>
            <a:pPr marL="285750" indent="-285750" algn="just">
              <a:buSzPct val="100000"/>
              <a:buChar char="➢"/>
              <a:defRPr sz="1600">
                <a:latin typeface="Times New Roman" panose="02020603050405020304"/>
                <a:ea typeface="Times New Roman" panose="02020603050405020304"/>
                <a:cs typeface="Times New Roman" panose="02020603050405020304"/>
                <a:sym typeface="Times New Roman" panose="02020603050405020304"/>
              </a:defRPr>
            </a:pPr>
            <a:r>
              <a:t>«</a:t>
            </a:r>
            <a:r>
              <a:rPr b="1"/>
              <a:t>Департамент агропромислового розвитку Львівської облдержадміністрації </a:t>
            </a:r>
            <a:r>
              <a:t>спеціально для населення та аграріїв області розробив буклет «</a:t>
            </a:r>
            <a:r>
              <a:rPr i="1">
                <a:solidFill>
                  <a:srgbClr val="C00000"/>
                </a:solidFill>
              </a:rPr>
              <a:t>«Головні питання - відповіді про обіг земель сільськогосподарського призначення»</a:t>
            </a:r>
          </a:p>
        </p:txBody>
      </p:sp>
      <p:pic>
        <p:nvPicPr>
          <p:cNvPr id="496" name="Рисунок 10" descr="Рисунок 10"/>
          <p:cNvPicPr>
            <a:picLocks noChangeAspect="1"/>
          </p:cNvPicPr>
          <p:nvPr/>
        </p:nvPicPr>
        <p:blipFill>
          <a:blip r:embed="rId3"/>
          <a:stretch>
            <a:fillRect/>
          </a:stretch>
        </p:blipFill>
        <p:spPr>
          <a:xfrm>
            <a:off x="3122246" y="4591861"/>
            <a:ext cx="3221892" cy="2216969"/>
          </a:xfrm>
          <a:prstGeom prst="rect">
            <a:avLst/>
          </a:prstGeom>
          <a:ln w="12700">
            <a:miter lim="400000"/>
            <a:headEnd/>
            <a:tailEnd/>
          </a:ln>
        </p:spPr>
      </p:pic>
      <p:sp>
        <p:nvSpPr>
          <p:cNvPr id="497" name="TextBox 11"/>
          <p:cNvSpPr txBox="1"/>
          <p:nvPr/>
        </p:nvSpPr>
        <p:spPr>
          <a:xfrm>
            <a:off x="5945552" y="4216399"/>
            <a:ext cx="2743201" cy="1515813"/>
          </a:xfrm>
          <a:prstGeom prst="rect">
            <a:avLst/>
          </a:prstGeom>
          <a:solidFill>
            <a:srgbClr val="F2E8E4"/>
          </a:solidFill>
          <a:ln>
            <a:solidFill>
              <a:srgbClr val="F4E9EB"/>
            </a:solidFill>
          </a:ln>
        </p:spPr>
        <p:txBody>
          <a:bodyPr lIns="45719" rIns="45719">
            <a:spAutoFit/>
          </a:bodyPr>
          <a:lstStyle/>
          <a:p>
            <a:pPr algn="just">
              <a:defRPr sz="1400">
                <a:latin typeface="Times New Roman" panose="02020603050405020304"/>
                <a:ea typeface="Times New Roman" panose="02020603050405020304"/>
                <a:cs typeface="Times New Roman" panose="02020603050405020304"/>
                <a:sym typeface="Times New Roman" panose="02020603050405020304"/>
              </a:defRPr>
            </a:pPr>
            <a:r>
              <a:t>У 2020 було проведено земельні торги з продажу права оренди 40 земельних ділянок сільськогосподарського призначення державної власності S - 318,4 га, стартова ціна лотів – 192,4 тис.грн.</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00" name="Заголовок 1"/>
          <p:cNvSpPr txBox="1">
            <a:spLocks noGrp="1"/>
          </p:cNvSpPr>
          <p:nvPr>
            <p:ph type="title"/>
          </p:nvPr>
        </p:nvSpPr>
        <p:spPr>
          <a:xfrm>
            <a:off x="565150" y="770888"/>
            <a:ext cx="4541445" cy="1587451"/>
          </a:xfrm>
          <a:prstGeom prst="rect">
            <a:avLst/>
          </a:prstGeom>
        </p:spPr>
        <p:txBody>
          <a:bodyPr/>
          <a:lstStyle>
            <a:lvl1pPr defTabSz="905510">
              <a:lnSpc>
                <a:spcPct val="90000"/>
              </a:lnSpc>
              <a:defRPr sz="3070">
                <a:solidFill>
                  <a:srgbClr val="315A66"/>
                </a:solidFill>
              </a:defRPr>
            </a:lvl1pPr>
          </a:lstStyle>
          <a:p>
            <a:r>
              <a:t>Стратегія розвитку Львівської області на період 2021-2027 років</a:t>
            </a:r>
          </a:p>
        </p:txBody>
      </p:sp>
      <p:sp>
        <p:nvSpPr>
          <p:cNvPr id="501" name="Місце для вмісту 2"/>
          <p:cNvSpPr txBox="1">
            <a:spLocks noGrp="1"/>
          </p:cNvSpPr>
          <p:nvPr>
            <p:ph type="body" sz="quarter" idx="1"/>
          </p:nvPr>
        </p:nvSpPr>
        <p:spPr>
          <a:xfrm>
            <a:off x="6099676" y="772373"/>
            <a:ext cx="5020696" cy="1249797"/>
          </a:xfrm>
          <a:prstGeom prst="rect">
            <a:avLst/>
          </a:prstGeom>
          <a:solidFill>
            <a:srgbClr val="FFFFFF"/>
          </a:solidFill>
          <a:ln>
            <a:solidFill>
              <a:schemeClr val="accent5"/>
            </a:solidFill>
            <a:miter lim="800000"/>
          </a:ln>
        </p:spPr>
        <p:txBody>
          <a:bodyPr/>
          <a:lstStyle/>
          <a:p>
            <a:pPr marL="217170" indent="-217170" defTabSz="868680">
              <a:lnSpc>
                <a:spcPct val="72000"/>
              </a:lnSpc>
              <a:spcBef>
                <a:spcPts val="800"/>
              </a:spcBef>
              <a:defRPr sz="1235" b="1"/>
            </a:pPr>
            <a:endParaRPr/>
          </a:p>
          <a:p>
            <a:pPr marL="0" indent="0" defTabSz="868680">
              <a:lnSpc>
                <a:spcPct val="72000"/>
              </a:lnSpc>
              <a:spcBef>
                <a:spcPts val="800"/>
              </a:spcBef>
              <a:buSzTx/>
              <a:buNone/>
              <a:defRPr sz="1140"/>
            </a:pPr>
            <a:r>
              <a:t>       </a:t>
            </a:r>
            <a:endParaRPr sz="1235"/>
          </a:p>
          <a:p>
            <a:pPr marL="217170" indent="-217170" defTabSz="868680">
              <a:lnSpc>
                <a:spcPct val="72000"/>
              </a:lnSpc>
              <a:spcBef>
                <a:spcPts val="800"/>
              </a:spcBef>
              <a:buFontTx/>
              <a:buChar char="➢"/>
              <a:defRPr sz="1330" i="1"/>
            </a:pPr>
            <a:r>
              <a:t>Однією з проблем є погіршення еколого-агрохімічного стану ґрунтів внаслідок недотримання технологій землеробства щодо внесення поживних речовин, збільшення площ кислих ґрунтів</a:t>
            </a:r>
          </a:p>
        </p:txBody>
      </p:sp>
      <p:grpSp>
        <p:nvGrpSpPr>
          <p:cNvPr id="506" name="Group 10"/>
          <p:cNvGrpSpPr/>
          <p:nvPr/>
        </p:nvGrpSpPr>
        <p:grpSpPr>
          <a:xfrm>
            <a:off x="10290315" y="0"/>
            <a:ext cx="1901687" cy="4677439"/>
            <a:chOff x="0" y="0"/>
            <a:chExt cx="1901686" cy="4677439"/>
          </a:xfrm>
        </p:grpSpPr>
        <p:sp>
          <p:nvSpPr>
            <p:cNvPr id="502" name="Freeform 53"/>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03" name="Freeform 55"/>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04" name="Freeform 57"/>
            <p:cNvSpPr/>
            <p:nvPr/>
          </p:nvSpPr>
          <p:spPr>
            <a:xfrm>
              <a:off x="1362865" y="809038"/>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05" name="Freeform 58"/>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07" name="Straight Connector 16"/>
          <p:cNvSpPr/>
          <p:nvPr/>
        </p:nvSpPr>
        <p:spPr>
          <a:xfrm>
            <a:off x="565150" y="6087109"/>
            <a:ext cx="11058344" cy="1"/>
          </a:xfrm>
          <a:prstGeom prst="line">
            <a:avLst/>
          </a:prstGeom>
          <a:ln w="12700">
            <a:solidFill>
              <a:srgbClr val="A6A6A6"/>
            </a:solidFill>
            <a:miter/>
          </a:ln>
        </p:spPr>
        <p:txBody>
          <a:bodyPr lIns="45719" rIns="45719"/>
          <a:lstStyle/>
          <a:p>
            <a:endParaRPr/>
          </a:p>
        </p:txBody>
      </p:sp>
      <p:graphicFrame>
        <p:nvGraphicFramePr>
          <p:cNvPr id="508" name="Таблиця 4"/>
          <p:cNvGraphicFramePr/>
          <p:nvPr/>
        </p:nvGraphicFramePr>
        <p:xfrm>
          <a:off x="1450587" y="2691638"/>
          <a:ext cx="9287425" cy="3189732"/>
        </p:xfrm>
        <a:graphic>
          <a:graphicData uri="http://schemas.openxmlformats.org/drawingml/2006/table">
            <a:tbl>
              <a:tblPr firstRow="1">
                <a:tableStyleId>{4C3C2611-4C71-4FC5-86AE-919BDF0F9419}</a:tableStyleId>
              </a:tblPr>
              <a:tblGrid>
                <a:gridCol w="9287425">
                  <a:extLst>
                    <a:ext uri="{9D8B030D-6E8A-4147-A177-3AD203B41FA5}">
                      <a16:colId xmlns:a16="http://schemas.microsoft.com/office/drawing/2014/main" val="20000"/>
                    </a:ext>
                  </a:extLst>
                </a:gridCol>
              </a:tblGrid>
              <a:tr h="797433">
                <a:tc>
                  <a:txBody>
                    <a:bodyPr/>
                    <a:lstStyle/>
                    <a:p>
                      <a:pPr marL="285750" indent="-285750" algn="just">
                        <a:spcBef>
                          <a:spcPts val="900"/>
                        </a:spcBef>
                        <a:buSzPct val="100000"/>
                        <a:buFont typeface="Arial" panose="020B0604020202020204"/>
                        <a:buChar char="•"/>
                        <a:defRPr sz="2100"/>
                      </a:pPr>
                      <a:r>
                        <a:t>Мета програми у сфері земельних відносин: </a:t>
                      </a:r>
                    </a:p>
                  </a:txBody>
                  <a:tcPr marL="53881" marR="53881" marT="53881" marB="53881" horzOverflow="overflow">
                    <a:lnL w="6350">
                      <a:solidFill>
                        <a:schemeClr val="accent5"/>
                      </a:solidFill>
                      <a:miter/>
                    </a:lnL>
                    <a:lnR w="6350">
                      <a:solidFill>
                        <a:schemeClr val="accent5"/>
                      </a:solidFill>
                      <a:miter/>
                    </a:lnR>
                  </a:tcPr>
                </a:tc>
                <a:extLst>
                  <a:ext uri="{0D108BD9-81ED-4DB2-BD59-A6C34878D82A}">
                    <a16:rowId xmlns:a16="http://schemas.microsoft.com/office/drawing/2014/main" val="10000"/>
                  </a:ext>
                </a:extLst>
              </a:tr>
              <a:tr h="797433">
                <a:tc>
                  <a:txBody>
                    <a:bodyPr/>
                    <a:lstStyle/>
                    <a:p>
                      <a:pPr marL="285750" indent="-285750" algn="just">
                        <a:buSzPct val="100000"/>
                        <a:buChar char="✓"/>
                        <a:defRPr sz="2100">
                          <a:solidFill>
                            <a:srgbClr val="315A66"/>
                          </a:solidFill>
                        </a:defRPr>
                      </a:pPr>
                      <a:r>
                        <a:t>Збереження якості ґрунтів сільськогосподарського призначення</a:t>
                      </a:r>
                    </a:p>
                  </a:txBody>
                  <a:tcPr marL="53881" marR="53881" marT="53881" marB="53881" horzOverflow="overflow">
                    <a:lnL w="6350">
                      <a:solidFill>
                        <a:schemeClr val="accent5"/>
                      </a:solidFill>
                      <a:miter/>
                    </a:lnL>
                    <a:lnR w="6350">
                      <a:solidFill>
                        <a:schemeClr val="accent5"/>
                      </a:solidFill>
                      <a:miter/>
                    </a:lnR>
                    <a:lnB w="6350">
                      <a:solidFill>
                        <a:schemeClr val="accent5"/>
                      </a:solidFill>
                      <a:miter/>
                    </a:lnB>
                  </a:tcPr>
                </a:tc>
                <a:extLst>
                  <a:ext uri="{0D108BD9-81ED-4DB2-BD59-A6C34878D82A}">
                    <a16:rowId xmlns:a16="http://schemas.microsoft.com/office/drawing/2014/main" val="10001"/>
                  </a:ext>
                </a:extLst>
              </a:tr>
              <a:tr h="797433">
                <a:tc>
                  <a:txBody>
                    <a:bodyPr/>
                    <a:lstStyle/>
                    <a:p>
                      <a:pPr marL="285750" indent="-285750" algn="just">
                        <a:buSzPct val="100000"/>
                        <a:buChar char="✓"/>
                        <a:defRPr sz="2100">
                          <a:solidFill>
                            <a:srgbClr val="4A8798"/>
                          </a:solidFill>
                        </a:defRPr>
                      </a:pPr>
                      <a:r>
                        <a:t>Дотримання науково обґрунтованих сівозмін у Львівській області</a:t>
                      </a:r>
                    </a:p>
                  </a:txBody>
                  <a:tcPr marL="53881" marR="53881" marT="53881" marB="53881" horzOverflow="overflow">
                    <a:lnL w="6350">
                      <a:solidFill>
                        <a:schemeClr val="accent5"/>
                      </a:solidFill>
                      <a:miter/>
                    </a:lnL>
                    <a:lnR w="6350">
                      <a:solidFill>
                        <a:schemeClr val="accent5"/>
                      </a:solidFill>
                      <a:miter/>
                    </a:lnR>
                    <a:lnT w="6350">
                      <a:solidFill>
                        <a:schemeClr val="accent5"/>
                      </a:solidFill>
                      <a:miter/>
                    </a:lnT>
                    <a:lnB w="6350">
                      <a:solidFill>
                        <a:schemeClr val="accent5"/>
                      </a:solidFill>
                      <a:miter/>
                    </a:lnB>
                  </a:tcPr>
                </a:tc>
                <a:extLst>
                  <a:ext uri="{0D108BD9-81ED-4DB2-BD59-A6C34878D82A}">
                    <a16:rowId xmlns:a16="http://schemas.microsoft.com/office/drawing/2014/main" val="10002"/>
                  </a:ext>
                </a:extLst>
              </a:tr>
              <a:tr h="797433">
                <a:tc>
                  <a:txBody>
                    <a:bodyPr/>
                    <a:lstStyle/>
                    <a:p>
                      <a:pPr marL="285750" indent="-285750" algn="just">
                        <a:buSzPct val="100000"/>
                        <a:buChar char="✓"/>
                        <a:defRPr sz="2100"/>
                      </a:pPr>
                      <a:r>
                        <a:t>    </a:t>
                      </a:r>
                      <a:r>
                        <a:rPr>
                          <a:solidFill>
                            <a:srgbClr val="ABCDD6"/>
                          </a:solidFill>
                        </a:rPr>
                        <a:t>Проведення заходів з охорони ґрунтів</a:t>
                      </a:r>
                    </a:p>
                  </a:txBody>
                  <a:tcPr marL="53881" marR="53881" marT="53881" marB="53881" horzOverflow="overflow">
                    <a:lnL w="6350">
                      <a:solidFill>
                        <a:schemeClr val="accent5"/>
                      </a:solidFill>
                      <a:miter/>
                    </a:lnL>
                    <a:lnR w="6350">
                      <a:solidFill>
                        <a:schemeClr val="accent5"/>
                      </a:solidFill>
                      <a:miter/>
                    </a:lnR>
                    <a:lnT w="6350">
                      <a:solidFill>
                        <a:schemeClr val="accent5"/>
                      </a:solidFill>
                      <a:miter/>
                    </a:lnT>
                    <a:lnB w="6350">
                      <a:solidFill>
                        <a:schemeClr val="accent5"/>
                      </a:solidFill>
                      <a:miter/>
                    </a:lnB>
                  </a:tcPr>
                </a:tc>
                <a:extLst>
                  <a:ext uri="{0D108BD9-81ED-4DB2-BD59-A6C34878D82A}">
                    <a16:rowId xmlns:a16="http://schemas.microsoft.com/office/drawing/2014/main" val="10003"/>
                  </a:ext>
                </a:extLst>
              </a:tr>
            </a:tbl>
          </a:graphicData>
        </a:graphic>
      </p:graphicFrame>
      <p:sp>
        <p:nvSpPr>
          <p:cNvPr id="509" name="Стрілка: вправо 4"/>
          <p:cNvSpPr/>
          <p:nvPr/>
        </p:nvSpPr>
        <p:spPr>
          <a:xfrm>
            <a:off x="5196726" y="1028139"/>
            <a:ext cx="661148" cy="369795"/>
          </a:xfrm>
          <a:prstGeom prst="rightArrow">
            <a:avLst>
              <a:gd name="adj1" fmla="val 50000"/>
              <a:gd name="adj2" fmla="val 50000"/>
            </a:avLst>
          </a:prstGeom>
          <a:solidFill>
            <a:schemeClr val="accent5"/>
          </a:solidFill>
          <a:ln w="19050">
            <a:solidFill>
              <a:srgbClr val="FFFFFF"/>
            </a:solidFill>
            <a:miter/>
          </a:ln>
        </p:spPr>
        <p:txBody>
          <a:bodyPr lIns="45719" rIns="45719" anchor="ctr"/>
          <a:lstStyle/>
          <a:p>
            <a:pPr algn="ctr">
              <a:defRPr>
                <a:solidFill>
                  <a:srgbClr val="FFFFFF"/>
                </a:solidFill>
              </a:defRPr>
            </a:pPr>
            <a:endParaRPr/>
          </a:p>
        </p:txBody>
      </p:sp>
      <p:sp>
        <p:nvSpPr>
          <p:cNvPr id="510" name="Пряма зі стрілкою 5"/>
          <p:cNvSpPr/>
          <p:nvPr/>
        </p:nvSpPr>
        <p:spPr>
          <a:xfrm flipV="1">
            <a:off x="562535" y="2082052"/>
            <a:ext cx="4791635" cy="4485"/>
          </a:xfrm>
          <a:prstGeom prst="line">
            <a:avLst/>
          </a:prstGeom>
          <a:ln w="19050">
            <a:solidFill>
              <a:schemeClr val="accent5"/>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6" name="Group 51"/>
          <p:cNvGrpSpPr/>
          <p:nvPr/>
        </p:nvGrpSpPr>
        <p:grpSpPr>
          <a:xfrm>
            <a:off x="6201387" y="0"/>
            <a:ext cx="5990614" cy="6858001"/>
            <a:chOff x="0" y="0"/>
            <a:chExt cx="5990612" cy="6858000"/>
          </a:xfrm>
        </p:grpSpPr>
        <p:sp>
          <p:nvSpPr>
            <p:cNvPr id="512" name="Oval 52"/>
            <p:cNvSpPr/>
            <p:nvPr/>
          </p:nvSpPr>
          <p:spPr>
            <a:xfrm>
              <a:off x="-1"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13" name="Freeform 46"/>
            <p:cNvSpPr/>
            <p:nvPr/>
          </p:nvSpPr>
          <p:spPr>
            <a:xfrm>
              <a:off x="0" y="1"/>
              <a:ext cx="1130726" cy="565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14" name="Freeform 48"/>
            <p:cNvSpPr/>
            <p:nvPr/>
          </p:nvSpPr>
          <p:spPr>
            <a:xfrm>
              <a:off x="1362866" y="6292425"/>
              <a:ext cx="1130724"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15" name="Oval 55"/>
            <p:cNvSpPr/>
            <p:nvPr/>
          </p:nvSpPr>
          <p:spPr>
            <a:xfrm>
              <a:off x="1362864"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16" name="Oval 56"/>
            <p:cNvSpPr/>
            <p:nvPr/>
          </p:nvSpPr>
          <p:spPr>
            <a:xfrm>
              <a:off x="1362864" y="2177880"/>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17" name="Oval 57"/>
            <p:cNvSpPr/>
            <p:nvPr/>
          </p:nvSpPr>
          <p:spPr>
            <a:xfrm>
              <a:off x="1362864" y="806366"/>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18" name="Freeform 63"/>
            <p:cNvSpPr/>
            <p:nvPr/>
          </p:nvSpPr>
          <p:spPr>
            <a:xfrm>
              <a:off x="1362865" y="1"/>
              <a:ext cx="1130726" cy="565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19" name="Freeform 64"/>
            <p:cNvSpPr/>
            <p:nvPr/>
          </p:nvSpPr>
          <p:spPr>
            <a:xfrm>
              <a:off x="2725729" y="6292425"/>
              <a:ext cx="1130725"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0" name="Oval 60"/>
            <p:cNvSpPr/>
            <p:nvPr/>
          </p:nvSpPr>
          <p:spPr>
            <a:xfrm>
              <a:off x="2725729" y="4920910"/>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1" name="Oval 61"/>
            <p:cNvSpPr/>
            <p:nvPr/>
          </p:nvSpPr>
          <p:spPr>
            <a:xfrm>
              <a:off x="2725729" y="3549395"/>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2" name="Oval 62"/>
            <p:cNvSpPr/>
            <p:nvPr/>
          </p:nvSpPr>
          <p:spPr>
            <a:xfrm>
              <a:off x="2725729" y="2177880"/>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3" name="Oval 63"/>
            <p:cNvSpPr/>
            <p:nvPr/>
          </p:nvSpPr>
          <p:spPr>
            <a:xfrm>
              <a:off x="2725729" y="806366"/>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4" name="Freeform 70"/>
            <p:cNvSpPr/>
            <p:nvPr/>
          </p:nvSpPr>
          <p:spPr>
            <a:xfrm>
              <a:off x="2725728" y="0"/>
              <a:ext cx="1130727" cy="565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5" name="Freeform 71"/>
            <p:cNvSpPr/>
            <p:nvPr/>
          </p:nvSpPr>
          <p:spPr>
            <a:xfrm>
              <a:off x="4088595" y="6292425"/>
              <a:ext cx="1130725"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6" name="Oval 66"/>
            <p:cNvSpPr/>
            <p:nvPr/>
          </p:nvSpPr>
          <p:spPr>
            <a:xfrm>
              <a:off x="4088595" y="4920910"/>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7" name="Oval 67"/>
            <p:cNvSpPr/>
            <p:nvPr/>
          </p:nvSpPr>
          <p:spPr>
            <a:xfrm>
              <a:off x="4088595"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8" name="Oval 68"/>
            <p:cNvSpPr/>
            <p:nvPr/>
          </p:nvSpPr>
          <p:spPr>
            <a:xfrm>
              <a:off x="4088595" y="806366"/>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29" name="Freeform 75"/>
            <p:cNvSpPr/>
            <p:nvPr/>
          </p:nvSpPr>
          <p:spPr>
            <a:xfrm>
              <a:off x="4088594" y="0"/>
              <a:ext cx="1130727" cy="565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30" name="Freeform 76"/>
            <p:cNvSpPr/>
            <p:nvPr/>
          </p:nvSpPr>
          <p:spPr>
            <a:xfrm>
              <a:off x="5451465" y="6295068"/>
              <a:ext cx="539147" cy="5629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9"/>
                    <a:pt x="7764" y="2362"/>
                    <a:pt x="18085" y="33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31" name="Freeform 77"/>
            <p:cNvSpPr/>
            <p:nvPr/>
          </p:nvSpPr>
          <p:spPr>
            <a:xfrm>
              <a:off x="5451464" y="4923554"/>
              <a:ext cx="539148" cy="11254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32" name="Freeform 78"/>
            <p:cNvSpPr/>
            <p:nvPr/>
          </p:nvSpPr>
          <p:spPr>
            <a:xfrm>
              <a:off x="5451464" y="3552038"/>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33" name="Freeform 79"/>
            <p:cNvSpPr/>
            <p:nvPr/>
          </p:nvSpPr>
          <p:spPr>
            <a:xfrm>
              <a:off x="5451464" y="2180523"/>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34" name="Freeform 80"/>
            <p:cNvSpPr/>
            <p:nvPr/>
          </p:nvSpPr>
          <p:spPr>
            <a:xfrm>
              <a:off x="5451464" y="809010"/>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35" name="Freeform 81"/>
            <p:cNvSpPr/>
            <p:nvPr/>
          </p:nvSpPr>
          <p:spPr>
            <a:xfrm>
              <a:off x="5451464" y="1"/>
              <a:ext cx="539148" cy="562934"/>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85" y="21261"/>
                  </a:lnTo>
                  <a:cubicBezTo>
                    <a:pt x="7764" y="19238"/>
                    <a:pt x="0" y="10491"/>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37" name="Straight Connector 77"/>
          <p:cNvSpPr/>
          <p:nvPr/>
        </p:nvSpPr>
        <p:spPr>
          <a:xfrm>
            <a:off x="565149" y="6087109"/>
            <a:ext cx="5066002" cy="1"/>
          </a:xfrm>
          <a:prstGeom prst="line">
            <a:avLst/>
          </a:prstGeom>
          <a:ln w="12700">
            <a:solidFill>
              <a:srgbClr val="A6A6A6"/>
            </a:solidFill>
            <a:miter/>
          </a:ln>
        </p:spPr>
        <p:txBody>
          <a:bodyPr lIns="45719" rIns="45719"/>
          <a:lstStyle/>
          <a:p>
            <a:endParaRPr/>
          </a:p>
        </p:txBody>
      </p:sp>
      <p:sp>
        <p:nvSpPr>
          <p:cNvPr id="538" name="Rectangle 79"/>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grpSp>
        <p:nvGrpSpPr>
          <p:cNvPr id="546" name="Group 81"/>
          <p:cNvGrpSpPr/>
          <p:nvPr/>
        </p:nvGrpSpPr>
        <p:grpSpPr>
          <a:xfrm>
            <a:off x="10290315" y="-1"/>
            <a:ext cx="1901687" cy="6858001"/>
            <a:chOff x="0" y="0"/>
            <a:chExt cx="1901686" cy="6858000"/>
          </a:xfrm>
        </p:grpSpPr>
        <p:sp>
          <p:nvSpPr>
            <p:cNvPr id="539" name="Oval 82"/>
            <p:cNvSpPr/>
            <p:nvPr/>
          </p:nvSpPr>
          <p:spPr>
            <a:xfrm>
              <a:off x="0" y="3549389"/>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40" name="Freeform 85"/>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41" name="Freeform 86"/>
            <p:cNvSpPr/>
            <p:nvPr/>
          </p:nvSpPr>
          <p:spPr>
            <a:xfrm>
              <a:off x="1362865" y="6295093"/>
              <a:ext cx="538822" cy="5629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8"/>
                    <a:pt x="7769" y="2361"/>
                    <a:pt x="18096" y="33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42" name="Freeform 87"/>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43" name="Freeform 88"/>
            <p:cNvSpPr/>
            <p:nvPr/>
          </p:nvSpPr>
          <p:spPr>
            <a:xfrm>
              <a:off x="1362865" y="2180552"/>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44" name="Freeform 89"/>
            <p:cNvSpPr/>
            <p:nvPr/>
          </p:nvSpPr>
          <p:spPr>
            <a:xfrm>
              <a:off x="1362865" y="809038"/>
              <a:ext cx="538822" cy="11253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45" name="Freeform 98"/>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47" name="Заголовок 1"/>
          <p:cNvSpPr txBox="1">
            <a:spLocks noGrp="1"/>
          </p:cNvSpPr>
          <p:nvPr>
            <p:ph type="title"/>
          </p:nvPr>
        </p:nvSpPr>
        <p:spPr>
          <a:xfrm>
            <a:off x="7486647" y="768333"/>
            <a:ext cx="4025902" cy="2866407"/>
          </a:xfrm>
          <a:prstGeom prst="rect">
            <a:avLst/>
          </a:prstGeom>
        </p:spPr>
        <p:txBody>
          <a:bodyPr/>
          <a:lstStyle/>
          <a:p>
            <a:pPr algn="ctr" defTabSz="905510">
              <a:lnSpc>
                <a:spcPct val="90000"/>
              </a:lnSpc>
              <a:defRPr sz="4950">
                <a:solidFill>
                  <a:srgbClr val="315A66"/>
                </a:solidFill>
              </a:defRPr>
            </a:pPr>
            <a:r>
              <a:t>4.</a:t>
            </a:r>
            <a:br/>
            <a:r>
              <a:t>Аналіз основних проблем</a:t>
            </a:r>
          </a:p>
        </p:txBody>
      </p:sp>
      <p:pic>
        <p:nvPicPr>
          <p:cNvPr id="548" name="Рисунок 3" descr="Рисунок 3"/>
          <p:cNvPicPr>
            <a:picLocks noChangeAspect="1"/>
          </p:cNvPicPr>
          <p:nvPr/>
        </p:nvPicPr>
        <p:blipFill>
          <a:blip r:embed="rId2"/>
          <a:srcRect l="478" r="87"/>
          <a:stretch>
            <a:fillRect/>
          </a:stretch>
        </p:blipFill>
        <p:spPr>
          <a:xfrm>
            <a:off x="983683" y="681645"/>
            <a:ext cx="5486005" cy="5486006"/>
          </a:xfrm>
          <a:prstGeom prst="rect">
            <a:avLst/>
          </a:prstGeom>
          <a:ln w="12700">
            <a:miter lim="400000"/>
            <a:headEnd/>
            <a:tailEnd/>
          </a:ln>
        </p:spPr>
      </p:pic>
      <p:sp>
        <p:nvSpPr>
          <p:cNvPr id="549" name="Straight Connector 90"/>
          <p:cNvSpPr/>
          <p:nvPr/>
        </p:nvSpPr>
        <p:spPr>
          <a:xfrm>
            <a:off x="7486649" y="6087109"/>
            <a:ext cx="4134538" cy="1"/>
          </a:xfrm>
          <a:prstGeom prst="line">
            <a:avLst/>
          </a:prstGeom>
          <a:ln w="12700">
            <a:solidFill>
              <a:srgbClr val="A6A6A6"/>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1000"/>
                                  </p:stCondLst>
                                  <p:iterate>
                                    <p:tmAbs val="0"/>
                                  </p:iterate>
                                  <p:childTnLst>
                                    <p:set>
                                      <p:cBhvr>
                                        <p:cTn id="6" dur="indefinite" fill="hold"/>
                                        <p:tgtEl>
                                          <p:spTgt spid="547"/>
                                        </p:tgtEl>
                                        <p:attrNameLst>
                                          <p:attrName>style.visibility</p:attrName>
                                        </p:attrNameLst>
                                      </p:cBhvr>
                                      <p:to>
                                        <p:strVal val="visible"/>
                                      </p:to>
                                    </p:set>
                                    <p:animEffect transition="in" filter="fade">
                                      <p:cBhvr>
                                        <p:cTn id="7" dur="400"/>
                                        <p:tgtEl>
                                          <p:spTgt spid="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ctangle 30"/>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63" name="Заголовок 1"/>
          <p:cNvSpPr txBox="1">
            <a:spLocks noGrp="1"/>
          </p:cNvSpPr>
          <p:nvPr>
            <p:ph type="title"/>
          </p:nvPr>
        </p:nvSpPr>
        <p:spPr>
          <a:xfrm>
            <a:off x="800472" y="1084655"/>
            <a:ext cx="7335837" cy="1268985"/>
          </a:xfrm>
          <a:prstGeom prst="rect">
            <a:avLst/>
          </a:prstGeom>
        </p:spPr>
        <p:txBody>
          <a:bodyPr/>
          <a:lstStyle>
            <a:lvl1pPr>
              <a:defRPr>
                <a:solidFill>
                  <a:srgbClr val="315A66"/>
                </a:solidFill>
              </a:defRPr>
            </a:lvl1pPr>
          </a:lstStyle>
          <a:p>
            <a:r>
              <a:t>Загальний блок проєкту:</a:t>
            </a:r>
          </a:p>
        </p:txBody>
      </p:sp>
      <p:sp>
        <p:nvSpPr>
          <p:cNvPr id="264" name="Straight Connector 32"/>
          <p:cNvSpPr/>
          <p:nvPr/>
        </p:nvSpPr>
        <p:spPr>
          <a:xfrm>
            <a:off x="565150" y="6087109"/>
            <a:ext cx="11058344" cy="1"/>
          </a:xfrm>
          <a:prstGeom prst="line">
            <a:avLst/>
          </a:prstGeom>
          <a:ln w="12700">
            <a:solidFill>
              <a:srgbClr val="A6A6A6"/>
            </a:solidFill>
            <a:miter/>
          </a:ln>
        </p:spPr>
        <p:txBody>
          <a:bodyPr lIns="45719" rIns="45719"/>
          <a:lstStyle/>
          <a:p>
            <a:endParaRPr/>
          </a:p>
        </p:txBody>
      </p:sp>
      <p:grpSp>
        <p:nvGrpSpPr>
          <p:cNvPr id="273" name="Місце для вмісту 2"/>
          <p:cNvGrpSpPr/>
          <p:nvPr/>
        </p:nvGrpSpPr>
        <p:grpSpPr>
          <a:xfrm>
            <a:off x="912783" y="2402055"/>
            <a:ext cx="10247286" cy="3540682"/>
            <a:chOff x="0" y="0"/>
            <a:chExt cx="10247284" cy="3540680"/>
          </a:xfrm>
        </p:grpSpPr>
        <p:sp>
          <p:nvSpPr>
            <p:cNvPr id="265" name="Abgerundetes Rechteck"/>
            <p:cNvSpPr/>
            <p:nvPr/>
          </p:nvSpPr>
          <p:spPr>
            <a:xfrm>
              <a:off x="0" y="0"/>
              <a:ext cx="4391694" cy="2788725"/>
            </a:xfrm>
            <a:prstGeom prst="roundRect">
              <a:avLst>
                <a:gd name="adj" fmla="val 10000"/>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a:spcBef>
                  <a:spcPts val="900"/>
                </a:spcBef>
                <a:defRPr sz="2400"/>
              </a:pPr>
              <a:endParaRPr/>
            </a:p>
          </p:txBody>
        </p:sp>
        <p:grpSp>
          <p:nvGrpSpPr>
            <p:cNvPr id="268" name="Gruppieren"/>
            <p:cNvGrpSpPr/>
            <p:nvPr/>
          </p:nvGrpSpPr>
          <p:grpSpPr>
            <a:xfrm>
              <a:off x="487965" y="463567"/>
              <a:ext cx="4391695" cy="2788726"/>
              <a:chOff x="0" y="0"/>
              <a:chExt cx="4391693" cy="2788724"/>
            </a:xfrm>
          </p:grpSpPr>
          <p:sp>
            <p:nvSpPr>
              <p:cNvPr id="266" name="Abgerundetes Rechteck"/>
              <p:cNvSpPr/>
              <p:nvPr/>
            </p:nvSpPr>
            <p:spPr>
              <a:xfrm>
                <a:off x="0" y="0"/>
                <a:ext cx="4391694" cy="2788725"/>
              </a:xfrm>
              <a:prstGeom prst="roundRect">
                <a:avLst>
                  <a:gd name="adj" fmla="val 10000"/>
                </a:avLst>
              </a:pr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algn="ctr" defTabSz="1244600">
                  <a:lnSpc>
                    <a:spcPct val="90000"/>
                  </a:lnSpc>
                  <a:spcBef>
                    <a:spcPts val="1000"/>
                  </a:spcBef>
                  <a:defRPr sz="2800"/>
                </a:pPr>
                <a:endParaRPr/>
              </a:p>
            </p:txBody>
          </p:sp>
          <p:sp>
            <p:nvSpPr>
              <p:cNvPr id="267" name="Актуальність: роль земельних ресурсів у житті суспільства як основи здорового та розумного розвитку."/>
              <p:cNvSpPr txBox="1"/>
              <p:nvPr/>
            </p:nvSpPr>
            <p:spPr>
              <a:xfrm>
                <a:off x="81679" y="294542"/>
                <a:ext cx="4228335" cy="2199641"/>
              </a:xfrm>
              <a:prstGeom prst="rect">
                <a:avLst/>
              </a:prstGeom>
              <a:noFill/>
              <a:ln w="12700" cap="flat">
                <a:noFill/>
                <a:miter lim="400000"/>
              </a:ln>
              <a:effectLst/>
            </p:spPr>
            <p:txBody>
              <a:bodyPr wrap="square" lIns="106679" tIns="106679" rIns="106679" bIns="106679" numCol="1" anchor="ctr">
                <a:spAutoFit/>
              </a:bodyPr>
              <a:lstStyle/>
              <a:p>
                <a:pPr algn="ctr" defTabSz="1244600">
                  <a:lnSpc>
                    <a:spcPct val="90000"/>
                  </a:lnSpc>
                  <a:spcBef>
                    <a:spcPts val="1100"/>
                  </a:spcBef>
                  <a:defRPr sz="2800" b="1"/>
                </a:pPr>
                <a:r>
                  <a:t>Актуальність:</a:t>
                </a:r>
                <a:r>
                  <a:rPr b="0"/>
                  <a:t> </a:t>
                </a:r>
                <a:r>
                  <a:rPr b="0" i="1"/>
                  <a:t>роль земельних ресурсів у житті суспільства як основи здорового та розумного розвитку.</a:t>
                </a:r>
              </a:p>
            </p:txBody>
          </p:sp>
        </p:grpSp>
        <p:sp>
          <p:nvSpPr>
            <p:cNvPr id="269" name="Abgerundetes Rechteck"/>
            <p:cNvSpPr/>
            <p:nvPr/>
          </p:nvSpPr>
          <p:spPr>
            <a:xfrm>
              <a:off x="5367625" y="0"/>
              <a:ext cx="4391694" cy="2788725"/>
            </a:xfrm>
            <a:prstGeom prst="roundRect">
              <a:avLst>
                <a:gd name="adj" fmla="val 10000"/>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a:spcBef>
                  <a:spcPts val="900"/>
                </a:spcBef>
                <a:defRPr sz="2400"/>
              </a:pPr>
              <a:endParaRPr/>
            </a:p>
          </p:txBody>
        </p:sp>
        <p:grpSp>
          <p:nvGrpSpPr>
            <p:cNvPr id="272" name="Gruppieren"/>
            <p:cNvGrpSpPr/>
            <p:nvPr/>
          </p:nvGrpSpPr>
          <p:grpSpPr>
            <a:xfrm>
              <a:off x="5855591" y="175180"/>
              <a:ext cx="4391694" cy="3365501"/>
              <a:chOff x="0" y="0"/>
              <a:chExt cx="4391693" cy="3365500"/>
            </a:xfrm>
          </p:grpSpPr>
          <p:sp>
            <p:nvSpPr>
              <p:cNvPr id="270" name="Abgerundetes Rechteck"/>
              <p:cNvSpPr/>
              <p:nvPr/>
            </p:nvSpPr>
            <p:spPr>
              <a:xfrm>
                <a:off x="0" y="288387"/>
                <a:ext cx="4391694" cy="2788726"/>
              </a:xfrm>
              <a:prstGeom prst="roundRect">
                <a:avLst>
                  <a:gd name="adj" fmla="val 10000"/>
                </a:avLst>
              </a:pr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algn="ctr" defTabSz="1244600">
                  <a:lnSpc>
                    <a:spcPct val="90000"/>
                  </a:lnSpc>
                  <a:spcBef>
                    <a:spcPts val="1000"/>
                  </a:spcBef>
                  <a:defRPr sz="2800"/>
                </a:pPr>
                <a:endParaRPr/>
              </a:p>
            </p:txBody>
          </p:sp>
          <p:sp>
            <p:nvSpPr>
              <p:cNvPr id="271" name="Мета проєкту: створення й використання моделей, методик та практичних ідей управління землями сільськогосподарського призначення."/>
              <p:cNvSpPr txBox="1"/>
              <p:nvPr/>
            </p:nvSpPr>
            <p:spPr>
              <a:xfrm>
                <a:off x="81678" y="0"/>
                <a:ext cx="4228336" cy="3365500"/>
              </a:xfrm>
              <a:prstGeom prst="rect">
                <a:avLst/>
              </a:prstGeom>
              <a:noFill/>
              <a:ln w="12700" cap="flat">
                <a:noFill/>
                <a:miter lim="400000"/>
              </a:ln>
              <a:effectLst/>
            </p:spPr>
            <p:txBody>
              <a:bodyPr wrap="square" lIns="106679" tIns="106679" rIns="106679" bIns="106679" numCol="1" anchor="ctr">
                <a:spAutoFit/>
              </a:bodyPr>
              <a:lstStyle/>
              <a:p>
                <a:pPr algn="ctr" defTabSz="1244600">
                  <a:lnSpc>
                    <a:spcPct val="90000"/>
                  </a:lnSpc>
                  <a:spcBef>
                    <a:spcPts val="1100"/>
                  </a:spcBef>
                  <a:defRPr sz="2800" b="1"/>
                </a:pPr>
                <a:r>
                  <a:t>Мета проєкту</a:t>
                </a:r>
                <a:r>
                  <a:rPr i="1"/>
                  <a:t>: </a:t>
                </a:r>
                <a:r>
                  <a:rPr b="0" i="1"/>
                  <a:t>створення й використання моделей, методик та практичних ідей управління землями сільськогосподарського призначення.</a:t>
                </a:r>
              </a:p>
            </p:txBody>
          </p:sp>
        </p:gr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Rectangle 24"/>
          <p:cNvSpPr/>
          <p:nvPr/>
        </p:nvSpPr>
        <p:spPr>
          <a:xfrm>
            <a:off x="0" y="0"/>
            <a:ext cx="12192000" cy="6858000"/>
          </a:xfrm>
          <a:prstGeom prst="rect">
            <a:avLst/>
          </a:prstGeom>
          <a:solidFill>
            <a:srgbClr val="22363C"/>
          </a:solidFill>
          <a:ln w="12700">
            <a:miter lim="400000"/>
          </a:ln>
        </p:spPr>
        <p:txBody>
          <a:bodyPr lIns="45719" rIns="45719" anchor="ctr"/>
          <a:lstStyle/>
          <a:p>
            <a:pPr algn="ctr">
              <a:defRPr>
                <a:solidFill>
                  <a:srgbClr val="FFFFFF"/>
                </a:solidFill>
              </a:defRPr>
            </a:pPr>
            <a:endParaRPr/>
          </a:p>
        </p:txBody>
      </p:sp>
      <p:pic>
        <p:nvPicPr>
          <p:cNvPr id="552" name="Рисунок 4" descr="Рисунок 4"/>
          <p:cNvPicPr>
            <a:picLocks noChangeAspect="1"/>
          </p:cNvPicPr>
          <p:nvPr/>
        </p:nvPicPr>
        <p:blipFill>
          <a:blip r:embed="rId2"/>
          <a:srcRect t="60"/>
          <a:stretch>
            <a:fillRect/>
          </a:stretch>
        </p:blipFill>
        <p:spPr>
          <a:xfrm>
            <a:off x="19" y="0"/>
            <a:ext cx="12191981" cy="6858001"/>
          </a:xfrm>
          <a:prstGeom prst="rect">
            <a:avLst/>
          </a:prstGeom>
          <a:ln w="12700">
            <a:miter lim="400000"/>
            <a:headEnd/>
            <a:tailEnd/>
          </a:ln>
        </p:spPr>
      </p:pic>
      <p:sp>
        <p:nvSpPr>
          <p:cNvPr id="553" name="Rectangle"/>
          <p:cNvSpPr/>
          <p:nvPr/>
        </p:nvSpPr>
        <p:spPr>
          <a:xfrm>
            <a:off x="-2" y="-2"/>
            <a:ext cx="8469494" cy="6858001"/>
          </a:xfrm>
          <a:prstGeom prst="rect">
            <a:avLst/>
          </a:prstGeom>
          <a:gradFill>
            <a:gsLst>
              <a:gs pos="0">
                <a:srgbClr val="000000"/>
              </a:gs>
              <a:gs pos="31000">
                <a:srgbClr val="000000">
                  <a:alpha val="80000"/>
                </a:srgbClr>
              </a:gs>
              <a:gs pos="100000">
                <a:srgbClr val="000000">
                  <a:alpha val="50000"/>
                </a:srgbClr>
              </a:gs>
            </a:gsLst>
            <a:path path="circle">
              <a:fillToRect l="37721" t="-19636" r="62278" b="119636"/>
            </a:path>
          </a:gradFill>
          <a:ln w="12700">
            <a:miter lim="400000"/>
          </a:ln>
        </p:spPr>
        <p:txBody>
          <a:bodyPr lIns="45719" rIns="45719" anchor="ctr"/>
          <a:lstStyle/>
          <a:p>
            <a:pPr algn="ctr">
              <a:defRPr sz="2600" cap="all">
                <a:solidFill>
                  <a:srgbClr val="FFFFFF"/>
                </a:solidFill>
              </a:defRPr>
            </a:pPr>
            <a:endParaRPr/>
          </a:p>
        </p:txBody>
      </p:sp>
      <p:sp>
        <p:nvSpPr>
          <p:cNvPr id="554" name="Заголовок 1"/>
          <p:cNvSpPr txBox="1">
            <a:spLocks noGrp="1"/>
          </p:cNvSpPr>
          <p:nvPr>
            <p:ph type="title"/>
          </p:nvPr>
        </p:nvSpPr>
        <p:spPr>
          <a:xfrm>
            <a:off x="565149" y="770890"/>
            <a:ext cx="7335837" cy="1268984"/>
          </a:xfrm>
          <a:prstGeom prst="rect">
            <a:avLst/>
          </a:prstGeom>
        </p:spPr>
        <p:txBody>
          <a:bodyPr/>
          <a:lstStyle/>
          <a:p>
            <a:pPr>
              <a:defRPr b="0"/>
            </a:pPr>
            <a:r>
              <a:t>1) </a:t>
            </a:r>
            <a:r>
              <a:rPr b="1"/>
              <a:t>розораність с/г угідь</a:t>
            </a:r>
            <a:r>
              <a:t> </a:t>
            </a:r>
          </a:p>
        </p:txBody>
      </p:sp>
      <p:sp>
        <p:nvSpPr>
          <p:cNvPr id="555" name="Місце для вмісту 2"/>
          <p:cNvSpPr txBox="1">
            <a:spLocks noGrp="1"/>
          </p:cNvSpPr>
          <p:nvPr>
            <p:ph type="body" sz="half" idx="1"/>
          </p:nvPr>
        </p:nvSpPr>
        <p:spPr>
          <a:xfrm>
            <a:off x="565149" y="2160016"/>
            <a:ext cx="7335837" cy="3601213"/>
          </a:xfrm>
          <a:prstGeom prst="rect">
            <a:avLst/>
          </a:prstGeom>
        </p:spPr>
        <p:txBody>
          <a:bodyPr/>
          <a:lstStyle/>
          <a:p>
            <a:pPr marL="221615" indent="-221615" defTabSz="887095">
              <a:spcBef>
                <a:spcPts val="800"/>
              </a:spcBef>
              <a:defRPr sz="2135"/>
            </a:pPr>
            <a:r>
              <a:t> показних розораності </a:t>
            </a:r>
            <a:r>
              <a:rPr b="1">
                <a:solidFill>
                  <a:srgbClr val="FFFF00"/>
                </a:solidFill>
              </a:rPr>
              <a:t>становить 64,8% земель с/г призначення.  </a:t>
            </a:r>
          </a:p>
          <a:p>
            <a:pPr marL="221615" indent="-221615" defTabSz="887095">
              <a:spcBef>
                <a:spcPts val="800"/>
              </a:spcBef>
              <a:defRPr sz="2135"/>
            </a:pPr>
            <a:r>
              <a:t>Найбільш нестійкими в екологічному відношенні є ті райони, в яких розорані землі </a:t>
            </a:r>
            <a:r>
              <a:rPr i="1">
                <a:solidFill>
                  <a:srgbClr val="FFFF00"/>
                </a:solidFill>
              </a:rPr>
              <a:t>значно переважають над умовно стабільними угіддями,</a:t>
            </a:r>
            <a:r>
              <a:t> до яких відносять сіножаті, пасовища, землі, вкриті лісом, чагарником, болота. ю. Нинішній стан земельного фонду в </a:t>
            </a:r>
            <a:r>
              <a:rPr b="1">
                <a:solidFill>
                  <a:srgbClr val="C00000"/>
                </a:solidFill>
              </a:rPr>
              <a:t>області на межі критичного і в поєднанні з посиленням процесів деградації</a:t>
            </a:r>
            <a:r>
              <a:t> ґрунтового покрову створює значну загрозу екологічній та продовольчій безпеці.</a:t>
            </a:r>
          </a:p>
        </p:txBody>
      </p:sp>
      <p:sp>
        <p:nvSpPr>
          <p:cNvPr id="556" name="Straight Connector 28"/>
          <p:cNvSpPr/>
          <p:nvPr/>
        </p:nvSpPr>
        <p:spPr>
          <a:xfrm>
            <a:off x="565149" y="6087109"/>
            <a:ext cx="7335837" cy="1"/>
          </a:xfrm>
          <a:prstGeom prst="line">
            <a:avLst/>
          </a:prstGeom>
          <a:ln w="12700">
            <a:solidFill>
              <a:srgbClr val="E2E6E8"/>
            </a:solidFill>
            <a:miter/>
          </a:ln>
        </p:spPr>
        <p:txBody>
          <a:bodyPr lIns="45719" rIns="45719"/>
          <a:lstStyle/>
          <a:p>
            <a:endParaRPr/>
          </a:p>
        </p:txBody>
      </p:sp>
      <p:grpSp>
        <p:nvGrpSpPr>
          <p:cNvPr id="564" name="Group 30"/>
          <p:cNvGrpSpPr/>
          <p:nvPr/>
        </p:nvGrpSpPr>
        <p:grpSpPr>
          <a:xfrm>
            <a:off x="10291746" y="-1"/>
            <a:ext cx="1900255" cy="6858001"/>
            <a:chOff x="0" y="0"/>
            <a:chExt cx="1900254" cy="6858000"/>
          </a:xfrm>
        </p:grpSpPr>
        <p:sp>
          <p:nvSpPr>
            <p:cNvPr id="557" name="Freeform 41"/>
            <p:cNvSpPr/>
            <p:nvPr/>
          </p:nvSpPr>
          <p:spPr>
            <a:xfrm>
              <a:off x="1364082" y="809309"/>
              <a:ext cx="536173" cy="11248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86" y="21436"/>
                  </a:lnTo>
                  <a:cubicBezTo>
                    <a:pt x="7807" y="20424"/>
                    <a:pt x="0" y="16046"/>
                    <a:pt x="0" y="10800"/>
                  </a:cubicBezTo>
                  <a:cubicBezTo>
                    <a:pt x="0" y="5554"/>
                    <a:pt x="7807" y="1176"/>
                    <a:pt x="18186" y="164"/>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58" name="Freeform 42"/>
            <p:cNvSpPr/>
            <p:nvPr/>
          </p:nvSpPr>
          <p:spPr>
            <a:xfrm>
              <a:off x="2" y="-1"/>
              <a:ext cx="1130726" cy="5653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6" y="0"/>
                  </a:lnTo>
                  <a:lnTo>
                    <a:pt x="695" y="4149"/>
                  </a:lnTo>
                  <a:cubicBezTo>
                    <a:pt x="1657" y="13550"/>
                    <a:pt x="5815" y="20621"/>
                    <a:pt x="10800" y="20621"/>
                  </a:cubicBezTo>
                  <a:cubicBezTo>
                    <a:pt x="15785" y="20621"/>
                    <a:pt x="19943" y="13550"/>
                    <a:pt x="20905" y="4149"/>
                  </a:cubicBezTo>
                  <a:lnTo>
                    <a:pt x="21114" y="0"/>
                  </a:lnTo>
                  <a:lnTo>
                    <a:pt x="21600" y="0"/>
                  </a:lnTo>
                  <a:cubicBezTo>
                    <a:pt x="21600" y="11929"/>
                    <a:pt x="16765" y="21600"/>
                    <a:pt x="10800" y="21600"/>
                  </a:cubicBezTo>
                  <a:cubicBezTo>
                    <a:pt x="4835" y="21600"/>
                    <a:pt x="0" y="11929"/>
                    <a:pt x="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59" name="Freeform 43"/>
            <p:cNvSpPr/>
            <p:nvPr/>
          </p:nvSpPr>
          <p:spPr>
            <a:xfrm>
              <a:off x="1364831" y="-1"/>
              <a:ext cx="535423" cy="562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26" y="0"/>
                  </a:lnTo>
                  <a:lnTo>
                    <a:pt x="1467" y="4172"/>
                  </a:lnTo>
                  <a:cubicBezTo>
                    <a:pt x="3245" y="12441"/>
                    <a:pt x="10191" y="18918"/>
                    <a:pt x="18952" y="20408"/>
                  </a:cubicBezTo>
                  <a:lnTo>
                    <a:pt x="21600" y="20631"/>
                  </a:lnTo>
                  <a:lnTo>
                    <a:pt x="21600" y="21600"/>
                  </a:lnTo>
                  <a:lnTo>
                    <a:pt x="18211" y="21275"/>
                  </a:lnTo>
                  <a:cubicBezTo>
                    <a:pt x="7818" y="19250"/>
                    <a:pt x="0" y="10494"/>
                    <a:pt x="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0" name="Freeform 44"/>
            <p:cNvSpPr/>
            <p:nvPr/>
          </p:nvSpPr>
          <p:spPr>
            <a:xfrm>
              <a:off x="1364831" y="2181112"/>
              <a:ext cx="535423" cy="1124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484"/>
                  </a:lnTo>
                  <a:lnTo>
                    <a:pt x="18418" y="636"/>
                  </a:lnTo>
                  <a:cubicBezTo>
                    <a:pt x="8492" y="1603"/>
                    <a:pt x="1025" y="5785"/>
                    <a:pt x="1025" y="10796"/>
                  </a:cubicBezTo>
                  <a:cubicBezTo>
                    <a:pt x="1025" y="15807"/>
                    <a:pt x="8492" y="19988"/>
                    <a:pt x="18418" y="20955"/>
                  </a:cubicBezTo>
                  <a:lnTo>
                    <a:pt x="21600" y="21108"/>
                  </a:lnTo>
                  <a:lnTo>
                    <a:pt x="21600" y="21600"/>
                  </a:lnTo>
                  <a:lnTo>
                    <a:pt x="18211" y="21437"/>
                  </a:lnTo>
                  <a:cubicBezTo>
                    <a:pt x="7818" y="20425"/>
                    <a:pt x="0" y="16047"/>
                    <a:pt x="0" y="10800"/>
                  </a:cubicBezTo>
                  <a:cubicBezTo>
                    <a:pt x="0" y="5553"/>
                    <a:pt x="7818" y="1175"/>
                    <a:pt x="18211" y="163"/>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1" name="Freeform 45"/>
            <p:cNvSpPr/>
            <p:nvPr/>
          </p:nvSpPr>
          <p:spPr>
            <a:xfrm>
              <a:off x="-1" y="806364"/>
              <a:ext cx="1130727" cy="1130725"/>
            </a:xfrm>
            <a:custGeom>
              <a:avLst/>
              <a:gdLst/>
              <a:ahLst/>
              <a:cxnLst>
                <a:cxn ang="0">
                  <a:pos x="wd2" y="hd2"/>
                </a:cxn>
                <a:cxn ang="5400000">
                  <a:pos x="wd2" y="hd2"/>
                </a:cxn>
                <a:cxn ang="10800000">
                  <a:pos x="wd2" y="hd2"/>
                </a:cxn>
                <a:cxn ang="16200000">
                  <a:pos x="wd2" y="hd2"/>
                </a:cxn>
              </a:cxnLst>
              <a:rect l="0" t="0" r="r" b="b"/>
              <a:pathLst>
                <a:path w="21600" h="21600" extrusionOk="0">
                  <a:moveTo>
                    <a:pt x="10800" y="481"/>
                  </a:moveTo>
                  <a:cubicBezTo>
                    <a:pt x="5103" y="481"/>
                    <a:pt x="485" y="5099"/>
                    <a:pt x="485" y="10796"/>
                  </a:cubicBezTo>
                  <a:cubicBezTo>
                    <a:pt x="485" y="16493"/>
                    <a:pt x="5103" y="21111"/>
                    <a:pt x="10800" y="21111"/>
                  </a:cubicBezTo>
                  <a:cubicBezTo>
                    <a:pt x="16497" y="21111"/>
                    <a:pt x="21115" y="16493"/>
                    <a:pt x="21115" y="10796"/>
                  </a:cubicBezTo>
                  <a:cubicBezTo>
                    <a:pt x="21115" y="5099"/>
                    <a:pt x="16497" y="481"/>
                    <a:pt x="10800" y="481"/>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2" name="Freeform 46"/>
            <p:cNvSpPr/>
            <p:nvPr/>
          </p:nvSpPr>
          <p:spPr>
            <a:xfrm>
              <a:off x="1364831" y="3552836"/>
              <a:ext cx="535423" cy="11246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484"/>
                  </a:lnTo>
                  <a:lnTo>
                    <a:pt x="18418" y="636"/>
                  </a:lnTo>
                  <a:cubicBezTo>
                    <a:pt x="8492" y="1603"/>
                    <a:pt x="1025" y="5785"/>
                    <a:pt x="1025" y="10796"/>
                  </a:cubicBezTo>
                  <a:cubicBezTo>
                    <a:pt x="1025" y="15807"/>
                    <a:pt x="8492" y="19988"/>
                    <a:pt x="18418" y="20955"/>
                  </a:cubicBezTo>
                  <a:lnTo>
                    <a:pt x="21600" y="21108"/>
                  </a:lnTo>
                  <a:lnTo>
                    <a:pt x="21600" y="21600"/>
                  </a:lnTo>
                  <a:lnTo>
                    <a:pt x="18211" y="21437"/>
                  </a:lnTo>
                  <a:cubicBezTo>
                    <a:pt x="7818" y="20425"/>
                    <a:pt x="0" y="16047"/>
                    <a:pt x="0" y="10800"/>
                  </a:cubicBezTo>
                  <a:cubicBezTo>
                    <a:pt x="0" y="5553"/>
                    <a:pt x="7818" y="1175"/>
                    <a:pt x="18211" y="163"/>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3" name="Freeform 47"/>
            <p:cNvSpPr/>
            <p:nvPr/>
          </p:nvSpPr>
          <p:spPr>
            <a:xfrm>
              <a:off x="1364895" y="6295916"/>
              <a:ext cx="535359" cy="5620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68"/>
                  </a:lnTo>
                  <a:lnTo>
                    <a:pt x="18952" y="1190"/>
                  </a:lnTo>
                  <a:cubicBezTo>
                    <a:pt x="10190" y="2681"/>
                    <a:pt x="3242" y="9161"/>
                    <a:pt x="1465" y="17434"/>
                  </a:cubicBezTo>
                  <a:lnTo>
                    <a:pt x="1024" y="21600"/>
                  </a:lnTo>
                  <a:lnTo>
                    <a:pt x="0" y="21600"/>
                  </a:lnTo>
                  <a:lnTo>
                    <a:pt x="461" y="17246"/>
                  </a:lnTo>
                  <a:cubicBezTo>
                    <a:pt x="2322" y="8583"/>
                    <a:pt x="9596" y="1799"/>
                    <a:pt x="18770" y="238"/>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Rectangle 9"/>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grpSp>
        <p:nvGrpSpPr>
          <p:cNvPr id="571" name="Group 11"/>
          <p:cNvGrpSpPr/>
          <p:nvPr/>
        </p:nvGrpSpPr>
        <p:grpSpPr>
          <a:xfrm>
            <a:off x="10290315" y="0"/>
            <a:ext cx="1901687" cy="4677439"/>
            <a:chOff x="0" y="0"/>
            <a:chExt cx="1901686" cy="4677439"/>
          </a:xfrm>
        </p:grpSpPr>
        <p:sp>
          <p:nvSpPr>
            <p:cNvPr id="567" name="Freeform 32"/>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8" name="Freeform 34"/>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69" name="Freeform 47"/>
            <p:cNvSpPr/>
            <p:nvPr/>
          </p:nvSpPr>
          <p:spPr>
            <a:xfrm>
              <a:off x="1362865" y="809038"/>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70" name="Freeform 48"/>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72" name="Заголовок 1"/>
          <p:cNvSpPr txBox="1">
            <a:spLocks noGrp="1"/>
          </p:cNvSpPr>
          <p:nvPr>
            <p:ph type="title"/>
          </p:nvPr>
        </p:nvSpPr>
        <p:spPr>
          <a:xfrm>
            <a:off x="4445524" y="687546"/>
            <a:ext cx="6795559" cy="1268985"/>
          </a:xfrm>
          <a:prstGeom prst="rect">
            <a:avLst/>
          </a:prstGeom>
        </p:spPr>
        <p:txBody>
          <a:bodyPr/>
          <a:lstStyle/>
          <a:p>
            <a:pPr defTabSz="895985">
              <a:lnSpc>
                <a:spcPct val="90000"/>
              </a:lnSpc>
              <a:defRPr sz="3040" b="0"/>
            </a:pPr>
            <a:r>
              <a:t>2) </a:t>
            </a:r>
            <a:r>
              <a:rPr b="1"/>
              <a:t>надмірна деградація та  виснаженість ґрунтового покриву</a:t>
            </a:r>
          </a:p>
        </p:txBody>
      </p:sp>
      <p:sp>
        <p:nvSpPr>
          <p:cNvPr id="573" name="Місце для вмісту 2"/>
          <p:cNvSpPr txBox="1">
            <a:spLocks noGrp="1"/>
          </p:cNvSpPr>
          <p:nvPr>
            <p:ph type="body" sz="half" idx="1"/>
          </p:nvPr>
        </p:nvSpPr>
        <p:spPr>
          <a:xfrm>
            <a:off x="4664738" y="2092780"/>
            <a:ext cx="6874003" cy="3668448"/>
          </a:xfrm>
          <a:prstGeom prst="rect">
            <a:avLst/>
          </a:prstGeom>
        </p:spPr>
        <p:txBody>
          <a:bodyPr/>
          <a:lstStyle/>
          <a:p>
            <a:pPr marL="0" indent="0" defTabSz="895985">
              <a:lnSpc>
                <a:spcPct val="72000"/>
              </a:lnSpc>
              <a:spcBef>
                <a:spcPts val="800"/>
              </a:spcBef>
              <a:buSzTx/>
              <a:buNone/>
              <a:defRPr sz="1080"/>
            </a:pPr>
            <a:r>
              <a:t>  Т</a:t>
            </a:r>
            <a:r>
              <a:rPr sz="1275"/>
              <a:t>ривале використання ґрунтів у сільськогосподарському виробництві</a:t>
            </a:r>
            <a:r>
              <a:rPr sz="1275" b="1">
                <a:solidFill>
                  <a:srgbClr val="315A66"/>
                </a:solidFill>
              </a:rPr>
              <a:t> спричинило</a:t>
            </a:r>
            <a:r>
              <a:rPr sz="1275"/>
              <a:t> </a:t>
            </a:r>
            <a:endParaRPr sz="2060"/>
          </a:p>
          <a:p>
            <a:pPr marL="224155" indent="-224155" defTabSz="895985">
              <a:lnSpc>
                <a:spcPct val="72000"/>
              </a:lnSpc>
              <a:spcBef>
                <a:spcPts val="800"/>
              </a:spcBef>
              <a:buFontTx/>
              <a:buChar char="❑"/>
              <a:defRPr sz="1370" b="1"/>
            </a:pPr>
            <a:r>
              <a:t>т</a:t>
            </a:r>
            <a:r>
              <a:rPr>
                <a:solidFill>
                  <a:srgbClr val="315A66"/>
                </a:solidFill>
              </a:rPr>
              <a:t>рансформації ґрунтових режимів і процесів, </a:t>
            </a:r>
            <a:endParaRPr sz="2255">
              <a:solidFill>
                <a:srgbClr val="315A66"/>
              </a:solidFill>
            </a:endParaRPr>
          </a:p>
          <a:p>
            <a:pPr marL="224155" indent="-224155" defTabSz="895985">
              <a:lnSpc>
                <a:spcPct val="72000"/>
              </a:lnSpc>
              <a:spcBef>
                <a:spcPts val="800"/>
              </a:spcBef>
              <a:buFontTx/>
              <a:buChar char="❑"/>
              <a:defRPr sz="1370" b="1">
                <a:solidFill>
                  <a:srgbClr val="315A66"/>
                </a:solidFill>
              </a:defRPr>
            </a:pPr>
            <a:r>
              <a:t>призвело до зміни властивостей ґрунтів,</a:t>
            </a:r>
            <a:endParaRPr sz="2255"/>
          </a:p>
          <a:p>
            <a:pPr marL="224155" indent="-224155" defTabSz="895985">
              <a:lnSpc>
                <a:spcPct val="72000"/>
              </a:lnSpc>
              <a:spcBef>
                <a:spcPts val="800"/>
              </a:spcBef>
              <a:buFontTx/>
              <a:buChar char="❑"/>
              <a:defRPr sz="1370" b="1">
                <a:solidFill>
                  <a:srgbClr val="315A66"/>
                </a:solidFill>
              </a:defRPr>
            </a:pPr>
            <a:r>
              <a:t> погіршення їхнього екологічного стану.</a:t>
            </a:r>
            <a:r>
              <a:rPr b="0">
                <a:solidFill>
                  <a:srgbClr val="000000"/>
                </a:solidFill>
              </a:rPr>
              <a:t> </a:t>
            </a:r>
            <a:endParaRPr sz="1860"/>
          </a:p>
          <a:p>
            <a:pPr marL="0" indent="0" defTabSz="895985">
              <a:lnSpc>
                <a:spcPct val="72000"/>
              </a:lnSpc>
              <a:spcBef>
                <a:spcPts val="800"/>
              </a:spcBef>
              <a:buSzTx/>
              <a:buNone/>
              <a:defRPr sz="2255"/>
            </a:pPr>
            <a:endParaRPr sz="1860"/>
          </a:p>
          <a:p>
            <a:pPr marL="0" indent="0" defTabSz="895985">
              <a:lnSpc>
                <a:spcPct val="72000"/>
              </a:lnSpc>
              <a:spcBef>
                <a:spcPts val="800"/>
              </a:spcBef>
              <a:buSzTx/>
              <a:buNone/>
              <a:defRPr sz="1080"/>
            </a:pPr>
            <a:r>
              <a:t>Значні площі ґрунтів Львівщини </a:t>
            </a:r>
            <a:r>
              <a:rPr b="1">
                <a:solidFill>
                  <a:srgbClr val="C00000"/>
                </a:solidFill>
              </a:rPr>
              <a:t>є деградованими</a:t>
            </a:r>
            <a:r>
              <a:t>, </a:t>
            </a:r>
            <a:r>
              <a:rPr sz="1275" b="1">
                <a:solidFill>
                  <a:srgbClr val="315A66"/>
                </a:solidFill>
              </a:rPr>
              <a:t>що зумовлено </a:t>
            </a:r>
            <a:endParaRPr sz="2155">
              <a:solidFill>
                <a:srgbClr val="315A66"/>
              </a:solidFill>
            </a:endParaRPr>
          </a:p>
          <a:p>
            <a:pPr marL="224155" indent="-224155" defTabSz="895985">
              <a:lnSpc>
                <a:spcPct val="72000"/>
              </a:lnSpc>
              <a:spcBef>
                <a:spcPts val="800"/>
              </a:spcBef>
              <a:buFontTx/>
              <a:buChar char="❑"/>
              <a:defRPr sz="1275" b="1">
                <a:solidFill>
                  <a:srgbClr val="315A66"/>
                </a:solidFill>
              </a:defRPr>
            </a:pPr>
            <a:r>
              <a:t>надмірним використанням важкої сільськогосподарської техніки,</a:t>
            </a:r>
            <a:endParaRPr sz="2060"/>
          </a:p>
          <a:p>
            <a:pPr marL="224155" indent="-224155" defTabSz="895985">
              <a:lnSpc>
                <a:spcPct val="72000"/>
              </a:lnSpc>
              <a:spcBef>
                <a:spcPts val="800"/>
              </a:spcBef>
              <a:buFontTx/>
              <a:buChar char="❑"/>
              <a:defRPr sz="1275" b="1">
                <a:solidFill>
                  <a:srgbClr val="315A66"/>
                </a:solidFill>
              </a:defRPr>
            </a:pPr>
            <a:r>
              <a:t> недосконалою технологією обробітку ґрунтів,</a:t>
            </a:r>
            <a:endParaRPr sz="2060"/>
          </a:p>
          <a:p>
            <a:pPr marL="224155" indent="-224155" defTabSz="895985">
              <a:lnSpc>
                <a:spcPct val="72000"/>
              </a:lnSpc>
              <a:spcBef>
                <a:spcPts val="800"/>
              </a:spcBef>
              <a:buFontTx/>
              <a:buChar char="❑"/>
              <a:defRPr sz="1275" b="1">
                <a:solidFill>
                  <a:srgbClr val="315A66"/>
                </a:solidFill>
              </a:defRPr>
            </a:pPr>
            <a:r>
              <a:t>розорюванням схилових земель, </a:t>
            </a:r>
            <a:endParaRPr sz="2060"/>
          </a:p>
          <a:p>
            <a:pPr marL="224155" indent="-224155" defTabSz="895985">
              <a:lnSpc>
                <a:spcPct val="72000"/>
              </a:lnSpc>
              <a:spcBef>
                <a:spcPts val="800"/>
              </a:spcBef>
              <a:buFontTx/>
              <a:buChar char="❑"/>
              <a:defRPr sz="1275" b="1">
                <a:solidFill>
                  <a:srgbClr val="315A66"/>
                </a:solidFill>
              </a:defRPr>
            </a:pPr>
            <a:r>
              <a:t>невідповідністю ґрунтовоекологічних та агрокліматичних умов вирощування сільськогосподарських культур.</a:t>
            </a:r>
            <a:endParaRPr sz="2060"/>
          </a:p>
          <a:p>
            <a:pPr marL="0" indent="0" defTabSz="895985">
              <a:lnSpc>
                <a:spcPct val="72000"/>
              </a:lnSpc>
              <a:spcBef>
                <a:spcPts val="800"/>
              </a:spcBef>
              <a:buSzTx/>
              <a:buNone/>
              <a:defRPr sz="2060"/>
            </a:pPr>
            <a:endParaRPr sz="2060"/>
          </a:p>
          <a:p>
            <a:pPr marL="0" indent="0" defTabSz="895985">
              <a:lnSpc>
                <a:spcPct val="72000"/>
              </a:lnSpc>
              <a:spcBef>
                <a:spcPts val="800"/>
              </a:spcBef>
              <a:buSzTx/>
              <a:buNone/>
              <a:defRPr sz="1080"/>
            </a:pPr>
            <a:r>
              <a:t> Д</a:t>
            </a:r>
            <a:r>
              <a:rPr sz="1370"/>
              <a:t>еградовані ґрунти відзначаються </a:t>
            </a:r>
            <a:r>
              <a:rPr sz="1370" b="1">
                <a:solidFill>
                  <a:srgbClr val="315A66"/>
                </a:solidFill>
              </a:rPr>
              <a:t>невисокою родючістю,</a:t>
            </a:r>
            <a:r>
              <a:rPr sz="1370"/>
              <a:t> вирощування сільськогосподарських культур на таких ґрунтах є</a:t>
            </a:r>
            <a:r>
              <a:rPr sz="1370">
                <a:solidFill>
                  <a:srgbClr val="C00000"/>
                </a:solidFill>
              </a:rPr>
              <a:t> нерентабельним.</a:t>
            </a:r>
          </a:p>
        </p:txBody>
      </p:sp>
      <p:pic>
        <p:nvPicPr>
          <p:cNvPr id="574" name="Рисунок 4" descr="Рисунок 4"/>
          <p:cNvPicPr>
            <a:picLocks noChangeAspect="1"/>
          </p:cNvPicPr>
          <p:nvPr/>
        </p:nvPicPr>
        <p:blipFill>
          <a:blip r:embed="rId2"/>
          <a:srcRect l="403" r="481" b="1"/>
          <a:stretch>
            <a:fillRect/>
          </a:stretch>
        </p:blipFill>
        <p:spPr>
          <a:xfrm>
            <a:off x="1021" y="9"/>
            <a:ext cx="4170225" cy="3428991"/>
          </a:xfrm>
          <a:prstGeom prst="rect">
            <a:avLst/>
          </a:prstGeom>
          <a:ln w="12700">
            <a:miter lim="400000"/>
            <a:headEnd/>
            <a:tailEnd/>
          </a:ln>
        </p:spPr>
      </p:pic>
      <p:pic>
        <p:nvPicPr>
          <p:cNvPr id="575" name="Рисунок 5" descr="Рисунок 5"/>
          <p:cNvPicPr>
            <a:picLocks noChangeAspect="1"/>
          </p:cNvPicPr>
          <p:nvPr/>
        </p:nvPicPr>
        <p:blipFill>
          <a:blip r:embed="rId3"/>
          <a:srcRect l="119" r="86"/>
          <a:stretch>
            <a:fillRect/>
          </a:stretch>
        </p:blipFill>
        <p:spPr>
          <a:xfrm>
            <a:off x="1022" y="3429001"/>
            <a:ext cx="4170223" cy="3429001"/>
          </a:xfrm>
          <a:prstGeom prst="rect">
            <a:avLst/>
          </a:prstGeom>
          <a:ln w="12700">
            <a:miter lim="400000"/>
            <a:headEnd/>
            <a:tailEnd/>
          </a:ln>
        </p:spPr>
      </p:pic>
      <p:sp>
        <p:nvSpPr>
          <p:cNvPr id="576" name="Straight Connector 17"/>
          <p:cNvSpPr/>
          <p:nvPr/>
        </p:nvSpPr>
        <p:spPr>
          <a:xfrm>
            <a:off x="-2758" y="3428998"/>
            <a:ext cx="4173577" cy="4"/>
          </a:xfrm>
          <a:prstGeom prst="line">
            <a:avLst/>
          </a:prstGeom>
          <a:ln w="19050">
            <a:solidFill>
              <a:srgbClr val="FFFFFF"/>
            </a:solidFill>
            <a:miter/>
          </a:ln>
        </p:spPr>
        <p:txBody>
          <a:bodyPr lIns="45719" rIns="45719"/>
          <a:lstStyle/>
          <a:p>
            <a:endParaRPr/>
          </a:p>
        </p:txBody>
      </p:sp>
      <p:sp>
        <p:nvSpPr>
          <p:cNvPr id="577" name="Straight Connector 19"/>
          <p:cNvSpPr/>
          <p:nvPr/>
        </p:nvSpPr>
        <p:spPr>
          <a:xfrm>
            <a:off x="4743179" y="6087109"/>
            <a:ext cx="6887989" cy="1"/>
          </a:xfrm>
          <a:prstGeom prst="line">
            <a:avLst/>
          </a:prstGeom>
          <a:ln w="12700">
            <a:solidFill>
              <a:srgbClr val="A6A6A6"/>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Rectangle 40"/>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80" name="Заголовок 1"/>
          <p:cNvSpPr txBox="1">
            <a:spLocks noGrp="1"/>
          </p:cNvSpPr>
          <p:nvPr>
            <p:ph type="title"/>
          </p:nvPr>
        </p:nvSpPr>
        <p:spPr>
          <a:xfrm>
            <a:off x="565151" y="770890"/>
            <a:ext cx="6154424" cy="1268984"/>
          </a:xfrm>
          <a:prstGeom prst="rect">
            <a:avLst/>
          </a:prstGeom>
        </p:spPr>
        <p:txBody>
          <a:bodyPr/>
          <a:lstStyle/>
          <a:p>
            <a:pPr defTabSz="905510">
              <a:lnSpc>
                <a:spcPct val="90000"/>
              </a:lnSpc>
              <a:defRPr sz="2770" b="0"/>
            </a:pPr>
            <a:r>
              <a:t>3) Основними проблемами використання земельних ресурсів в області </a:t>
            </a:r>
            <a:r>
              <a:rPr b="1"/>
              <a:t>є</a:t>
            </a:r>
          </a:p>
        </p:txBody>
      </p:sp>
      <p:sp>
        <p:nvSpPr>
          <p:cNvPr id="581" name="Місце для вмісту 2"/>
          <p:cNvSpPr txBox="1">
            <a:spLocks noGrp="1"/>
          </p:cNvSpPr>
          <p:nvPr>
            <p:ph type="body" sz="half" idx="1"/>
          </p:nvPr>
        </p:nvSpPr>
        <p:spPr>
          <a:xfrm>
            <a:off x="565151" y="2160016"/>
            <a:ext cx="6154424" cy="3601213"/>
          </a:xfrm>
          <a:prstGeom prst="rect">
            <a:avLst/>
          </a:prstGeom>
        </p:spPr>
        <p:txBody>
          <a:bodyPr/>
          <a:lstStyle/>
          <a:p>
            <a:pPr marL="221615" indent="-221615" defTabSz="887095">
              <a:lnSpc>
                <a:spcPct val="90000"/>
              </a:lnSpc>
              <a:spcBef>
                <a:spcPts val="800"/>
              </a:spcBef>
              <a:buFontTx/>
              <a:buChar char="❑"/>
              <a:defRPr sz="1650"/>
            </a:pPr>
            <a:r>
              <a:t> </a:t>
            </a:r>
            <a:r>
              <a:rPr b="1"/>
              <a:t>зменшення поживних речовин у ґрунтах, </a:t>
            </a:r>
          </a:p>
          <a:p>
            <a:pPr marL="221615" indent="-221615" defTabSz="887095">
              <a:lnSpc>
                <a:spcPct val="90000"/>
              </a:lnSpc>
              <a:spcBef>
                <a:spcPts val="800"/>
              </a:spcBef>
              <a:buFontTx/>
              <a:buChar char="❑"/>
              <a:defRPr sz="1650" b="1"/>
            </a:pPr>
            <a:r>
              <a:t>водна ерозія ґрунтів </a:t>
            </a:r>
          </a:p>
          <a:p>
            <a:pPr marL="221615" indent="-221615" defTabSz="887095">
              <a:lnSpc>
                <a:spcPct val="90000"/>
              </a:lnSpc>
              <a:spcBef>
                <a:spcPts val="800"/>
              </a:spcBef>
              <a:buFontTx/>
              <a:buChar char="❑"/>
              <a:defRPr sz="1650" b="1"/>
            </a:pPr>
            <a:r>
              <a:t> недостатня рекультивація порушених земель</a:t>
            </a:r>
            <a:r>
              <a:rPr b="0"/>
              <a:t>. </a:t>
            </a:r>
          </a:p>
          <a:p>
            <a:pPr marL="221615" indent="-221615" defTabSz="887095">
              <a:lnSpc>
                <a:spcPct val="90000"/>
              </a:lnSpc>
              <a:spcBef>
                <a:spcPts val="800"/>
              </a:spcBef>
              <a:buFontTx/>
              <a:buChar char="❑"/>
              <a:defRPr sz="1650"/>
            </a:pPr>
            <a:r>
              <a:t>Напружена екологічна ситуація в більшості районів області зумовлена значною мірою недооцінкою, а нерідко й повним ігноруванням ерозійно-деградаційних процесів, зумовленими законами природи, так і антропогенною діяльністю. Наприкінці ХХ ст., за даними Міжнародного наукового проекту “Глобальна оцінка деградації ґрунтів”, частка ґрунтів, що зазнали водної ерозії, становить 5,6 %, вітрової – 27,9 %, хімічних чинників деградації (засолення, забруднення, виснаження на елементи живлення) – 12,2 %, фізичного ущільнення і підтоплення – 4,2 %</a:t>
            </a:r>
          </a:p>
        </p:txBody>
      </p:sp>
      <p:pic>
        <p:nvPicPr>
          <p:cNvPr id="582" name="Рисунок 4" descr="Рисунок 4"/>
          <p:cNvPicPr>
            <a:picLocks noChangeAspect="1"/>
          </p:cNvPicPr>
          <p:nvPr/>
        </p:nvPicPr>
        <p:blipFill>
          <a:blip r:embed="rId2"/>
          <a:srcRect l="171" r="13" b="1"/>
          <a:stretch>
            <a:fillRect/>
          </a:stretch>
        </p:blipFill>
        <p:spPr>
          <a:xfrm>
            <a:off x="7492314" y="9"/>
            <a:ext cx="4699686" cy="3428991"/>
          </a:xfrm>
          <a:prstGeom prst="rect">
            <a:avLst/>
          </a:prstGeom>
          <a:ln w="12700">
            <a:miter lim="400000"/>
            <a:headEnd/>
            <a:tailEnd/>
          </a:ln>
        </p:spPr>
      </p:pic>
      <p:pic>
        <p:nvPicPr>
          <p:cNvPr id="583" name="Рисунок 5" descr="Рисунок 5"/>
          <p:cNvPicPr>
            <a:picLocks noChangeAspect="1"/>
          </p:cNvPicPr>
          <p:nvPr/>
        </p:nvPicPr>
        <p:blipFill>
          <a:blip r:embed="rId3"/>
          <a:srcRect l="196" r="92"/>
          <a:stretch>
            <a:fillRect/>
          </a:stretch>
        </p:blipFill>
        <p:spPr>
          <a:xfrm>
            <a:off x="7492314" y="3429001"/>
            <a:ext cx="4699686" cy="3429001"/>
          </a:xfrm>
          <a:prstGeom prst="rect">
            <a:avLst/>
          </a:prstGeom>
          <a:ln w="12700">
            <a:miter lim="400000"/>
            <a:headEnd/>
            <a:tailEnd/>
          </a:ln>
        </p:spPr>
      </p:pic>
      <p:sp>
        <p:nvSpPr>
          <p:cNvPr id="584" name="Straight Connector 42"/>
          <p:cNvSpPr/>
          <p:nvPr/>
        </p:nvSpPr>
        <p:spPr>
          <a:xfrm>
            <a:off x="7488535" y="3428998"/>
            <a:ext cx="4703465" cy="3"/>
          </a:xfrm>
          <a:prstGeom prst="line">
            <a:avLst/>
          </a:prstGeom>
          <a:ln w="19050">
            <a:solidFill>
              <a:srgbClr val="FFFFFF"/>
            </a:solidFill>
            <a:miter/>
          </a:ln>
        </p:spPr>
        <p:txBody>
          <a:bodyPr lIns="45719" rIns="45719"/>
          <a:lstStyle/>
          <a:p>
            <a:endParaRPr/>
          </a:p>
        </p:txBody>
      </p:sp>
      <p:grpSp>
        <p:nvGrpSpPr>
          <p:cNvPr id="589" name="Group 44"/>
          <p:cNvGrpSpPr/>
          <p:nvPr/>
        </p:nvGrpSpPr>
        <p:grpSpPr>
          <a:xfrm>
            <a:off x="5588851" y="0"/>
            <a:ext cx="1901687" cy="4677439"/>
            <a:chOff x="0" y="0"/>
            <a:chExt cx="1901686" cy="4677439"/>
          </a:xfrm>
        </p:grpSpPr>
        <p:sp>
          <p:nvSpPr>
            <p:cNvPr id="585" name="Freeform 24"/>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86" name="Freeform 26"/>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87" name="Freeform 28"/>
            <p:cNvSpPr/>
            <p:nvPr/>
          </p:nvSpPr>
          <p:spPr>
            <a:xfrm>
              <a:off x="1362865" y="809038"/>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88" name="Freeform 29"/>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90" name="Straight Connector 50"/>
          <p:cNvSpPr/>
          <p:nvPr/>
        </p:nvSpPr>
        <p:spPr>
          <a:xfrm>
            <a:off x="565149" y="6087109"/>
            <a:ext cx="6353156" cy="1"/>
          </a:xfrm>
          <a:prstGeom prst="line">
            <a:avLst/>
          </a:prstGeom>
          <a:ln w="12700">
            <a:solidFill>
              <a:srgbClr val="A6A6A6"/>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93" name="Заголовок 1"/>
          <p:cNvSpPr txBox="1">
            <a:spLocks noGrp="1"/>
          </p:cNvSpPr>
          <p:nvPr>
            <p:ph type="title"/>
          </p:nvPr>
        </p:nvSpPr>
        <p:spPr>
          <a:xfrm>
            <a:off x="565151" y="770890"/>
            <a:ext cx="4133559" cy="1268984"/>
          </a:xfrm>
          <a:prstGeom prst="rect">
            <a:avLst/>
          </a:prstGeom>
        </p:spPr>
        <p:txBody>
          <a:bodyPr/>
          <a:lstStyle>
            <a:lvl1pPr defTabSz="887095">
              <a:lnSpc>
                <a:spcPct val="90000"/>
              </a:lnSpc>
              <a:defRPr sz="3300"/>
            </a:lvl1pPr>
          </a:lstStyle>
          <a:p>
            <a:r>
              <a:t>Процес зменшення гумусу в ґрунті</a:t>
            </a:r>
          </a:p>
        </p:txBody>
      </p:sp>
      <p:sp>
        <p:nvSpPr>
          <p:cNvPr id="594" name="Місце для вмісту 2"/>
          <p:cNvSpPr txBox="1">
            <a:spLocks noGrp="1"/>
          </p:cNvSpPr>
          <p:nvPr>
            <p:ph type="body" sz="quarter" idx="1"/>
          </p:nvPr>
        </p:nvSpPr>
        <p:spPr>
          <a:xfrm>
            <a:off x="565151" y="2160016"/>
            <a:ext cx="4133559" cy="3601213"/>
          </a:xfrm>
          <a:prstGeom prst="rect">
            <a:avLst/>
          </a:prstGeom>
        </p:spPr>
        <p:txBody>
          <a:bodyPr/>
          <a:lstStyle/>
          <a:p>
            <a:pPr>
              <a:lnSpc>
                <a:spcPct val="90000"/>
              </a:lnSpc>
              <a:defRPr sz="1700"/>
            </a:pPr>
            <a:r>
              <a:t> Розширення площі кислих (</a:t>
            </a:r>
            <a:r>
              <a:rPr b="1"/>
              <a:t>їх частка сягає 24%)</a:t>
            </a:r>
            <a:r>
              <a:t> та еродованих ґрунтів (</a:t>
            </a:r>
            <a:r>
              <a:rPr b="1"/>
              <a:t>41,4% с</a:t>
            </a:r>
            <a:r>
              <a:t>ільськогосподарських угідь, що своєю чергою впливає на зменшення площ сільськогосподарських угідь </a:t>
            </a:r>
          </a:p>
          <a:p>
            <a:pPr>
              <a:lnSpc>
                <a:spcPct val="90000"/>
              </a:lnSpc>
              <a:defRPr sz="1700"/>
            </a:pPr>
            <a:r>
              <a:t>Виною також є те, що землевласники та землекористувачі, які після збирання врожаю належно </a:t>
            </a:r>
            <a:r>
              <a:rPr>
                <a:solidFill>
                  <a:srgbClr val="C00000"/>
                </a:solidFill>
              </a:rPr>
              <a:t>не дбають про відновлення</a:t>
            </a:r>
            <a:r>
              <a:t> поживних речовин у ґрунті та не </a:t>
            </a:r>
            <a:r>
              <a:rPr>
                <a:solidFill>
                  <a:srgbClr val="C00000"/>
                </a:solidFill>
              </a:rPr>
              <a:t>використовують заходи із захисту</a:t>
            </a:r>
            <a:r>
              <a:t> сільськогосподарських угідь від ерозії, засолення тощо.</a:t>
            </a:r>
          </a:p>
        </p:txBody>
      </p:sp>
      <p:pic>
        <p:nvPicPr>
          <p:cNvPr id="595" name="Рисунок 4" descr="Рисунок 4"/>
          <p:cNvPicPr>
            <a:picLocks noChangeAspect="1"/>
          </p:cNvPicPr>
          <p:nvPr/>
        </p:nvPicPr>
        <p:blipFill>
          <a:blip r:embed="rId2"/>
          <a:stretch>
            <a:fillRect/>
          </a:stretch>
        </p:blipFill>
        <p:spPr>
          <a:xfrm>
            <a:off x="5942357" y="681645"/>
            <a:ext cx="4758991" cy="5486059"/>
          </a:xfrm>
          <a:prstGeom prst="rect">
            <a:avLst/>
          </a:prstGeom>
          <a:ln w="12700">
            <a:miter lim="400000"/>
            <a:headEnd/>
            <a:tailEnd/>
          </a:ln>
        </p:spPr>
      </p:pic>
      <p:grpSp>
        <p:nvGrpSpPr>
          <p:cNvPr id="600" name="Group 10"/>
          <p:cNvGrpSpPr/>
          <p:nvPr/>
        </p:nvGrpSpPr>
        <p:grpSpPr>
          <a:xfrm>
            <a:off x="10290315" y="0"/>
            <a:ext cx="1901687" cy="4677439"/>
            <a:chOff x="0" y="0"/>
            <a:chExt cx="1901686" cy="4677439"/>
          </a:xfrm>
        </p:grpSpPr>
        <p:sp>
          <p:nvSpPr>
            <p:cNvPr id="596" name="Freeform 85"/>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97" name="Freeform 87"/>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98" name="Freeform 89"/>
            <p:cNvSpPr/>
            <p:nvPr/>
          </p:nvSpPr>
          <p:spPr>
            <a:xfrm>
              <a:off x="1362865" y="809038"/>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99" name="Freeform 97"/>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601" name="Straight Connector 16"/>
          <p:cNvSpPr/>
          <p:nvPr/>
        </p:nvSpPr>
        <p:spPr>
          <a:xfrm>
            <a:off x="565149" y="6087109"/>
            <a:ext cx="4133562" cy="1"/>
          </a:xfrm>
          <a:prstGeom prst="line">
            <a:avLst/>
          </a:prstGeom>
          <a:ln w="12700">
            <a:solidFill>
              <a:srgbClr val="A6A6A6"/>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604" name="Заголовок 1"/>
          <p:cNvSpPr txBox="1">
            <a:spLocks noGrp="1"/>
          </p:cNvSpPr>
          <p:nvPr>
            <p:ph type="title"/>
          </p:nvPr>
        </p:nvSpPr>
        <p:spPr>
          <a:xfrm>
            <a:off x="565149" y="770890"/>
            <a:ext cx="6401001" cy="1268984"/>
          </a:xfrm>
          <a:prstGeom prst="rect">
            <a:avLst/>
          </a:prstGeom>
        </p:spPr>
        <p:txBody>
          <a:bodyPr/>
          <a:lstStyle/>
          <a:p>
            <a:pPr defTabSz="905510">
              <a:lnSpc>
                <a:spcPct val="90000"/>
              </a:lnSpc>
              <a:defRPr sz="2770"/>
            </a:pPr>
            <a:r>
              <a:t>4)недосконалість земельних відносин та недостатнє фінансування</a:t>
            </a:r>
            <a:r>
              <a:rPr b="0"/>
              <a:t>,</a:t>
            </a:r>
          </a:p>
        </p:txBody>
      </p:sp>
      <p:sp>
        <p:nvSpPr>
          <p:cNvPr id="605" name="Місце для вмісту 2"/>
          <p:cNvSpPr txBox="1">
            <a:spLocks noGrp="1"/>
          </p:cNvSpPr>
          <p:nvPr>
            <p:ph type="body" sz="half" idx="1"/>
          </p:nvPr>
        </p:nvSpPr>
        <p:spPr>
          <a:xfrm>
            <a:off x="565149" y="2160016"/>
            <a:ext cx="6401001" cy="3601213"/>
          </a:xfrm>
          <a:prstGeom prst="rect">
            <a:avLst/>
          </a:prstGeom>
        </p:spPr>
        <p:txBody>
          <a:bodyPr/>
          <a:lstStyle/>
          <a:p>
            <a:pPr marL="208280" indent="-208280" defTabSz="831850">
              <a:spcBef>
                <a:spcPts val="800"/>
              </a:spcBef>
              <a:defRPr sz="2000"/>
            </a:pPr>
            <a:r>
              <a:t>4) Впливає на рівень використання земель сільськогосподарського призначення, що </a:t>
            </a:r>
            <a:r>
              <a:rPr b="1"/>
              <a:t>не дозволяє використовувати їх належним чином</a:t>
            </a:r>
            <a:r>
              <a:t>. </a:t>
            </a:r>
          </a:p>
          <a:p>
            <a:pPr marL="208280" indent="-208280" defTabSz="831850">
              <a:spcBef>
                <a:spcPts val="800"/>
              </a:spcBef>
              <a:defRPr sz="2000"/>
            </a:pPr>
            <a:r>
              <a:t>Прямі збитки від використання деградованих і малопродуктивних ґрунтів становить </a:t>
            </a:r>
            <a:r>
              <a:rPr b="1"/>
              <a:t>в середньому 66,5 грн/га.</a:t>
            </a:r>
            <a:r>
              <a:t> Щорічні втрати в державі </a:t>
            </a:r>
            <a:r>
              <a:rPr b="1"/>
              <a:t>через деградацію сягають 400 млн грн.</a:t>
            </a:r>
            <a:r>
              <a:t> Водночас питання агроекологічного стану ґрунтів, їхнього раціонального використання не повністю вирішені і залишаються актуальними. </a:t>
            </a:r>
          </a:p>
        </p:txBody>
      </p:sp>
      <p:grpSp>
        <p:nvGrpSpPr>
          <p:cNvPr id="610" name="Group 10"/>
          <p:cNvGrpSpPr/>
          <p:nvPr/>
        </p:nvGrpSpPr>
        <p:grpSpPr>
          <a:xfrm>
            <a:off x="10290315" y="0"/>
            <a:ext cx="1901687" cy="4677439"/>
            <a:chOff x="0" y="0"/>
            <a:chExt cx="1901686" cy="4677439"/>
          </a:xfrm>
        </p:grpSpPr>
        <p:sp>
          <p:nvSpPr>
            <p:cNvPr id="606" name="Freeform 85"/>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07" name="Freeform 87"/>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08" name="Freeform 89"/>
            <p:cNvSpPr/>
            <p:nvPr/>
          </p:nvSpPr>
          <p:spPr>
            <a:xfrm>
              <a:off x="1362865" y="809038"/>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09" name="Freeform 97"/>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611" name="Straight Connector 16"/>
          <p:cNvSpPr/>
          <p:nvPr/>
        </p:nvSpPr>
        <p:spPr>
          <a:xfrm>
            <a:off x="565149" y="6087109"/>
            <a:ext cx="6404373" cy="1"/>
          </a:xfrm>
          <a:prstGeom prst="line">
            <a:avLst/>
          </a:prstGeom>
          <a:ln w="12700">
            <a:solidFill>
              <a:srgbClr val="A6A6A6"/>
            </a:solidFill>
            <a:miter/>
          </a:ln>
        </p:spPr>
        <p:txBody>
          <a:bodyPr lIns="45719" rIns="45719"/>
          <a:lstStyle/>
          <a:p>
            <a:endParaRPr/>
          </a:p>
        </p:txBody>
      </p:sp>
      <p:graphicFrame>
        <p:nvGraphicFramePr>
          <p:cNvPr id="612" name="Таблиця 4"/>
          <p:cNvGraphicFramePr/>
          <p:nvPr/>
        </p:nvGraphicFramePr>
        <p:xfrm>
          <a:off x="7695710" y="1656189"/>
          <a:ext cx="4002456" cy="4011767"/>
        </p:xfrm>
        <a:graphic>
          <a:graphicData uri="http://schemas.openxmlformats.org/drawingml/2006/table">
            <a:tbl>
              <a:tblPr firstRow="1" bandRow="1">
                <a:tableStyleId>{4C3C2611-4C71-4FC5-86AE-919BDF0F9419}</a:tableStyleId>
              </a:tblPr>
              <a:tblGrid>
                <a:gridCol w="4002456">
                  <a:extLst>
                    <a:ext uri="{9D8B030D-6E8A-4147-A177-3AD203B41FA5}">
                      <a16:colId xmlns:a16="http://schemas.microsoft.com/office/drawing/2014/main" val="20000"/>
                    </a:ext>
                  </a:extLst>
                </a:gridCol>
              </a:tblGrid>
              <a:tr h="892968">
                <a:tc>
                  <a:txBody>
                    <a:bodyPr/>
                    <a:lstStyle/>
                    <a:p>
                      <a:pPr marL="285750" indent="-285750" algn="l">
                        <a:spcBef>
                          <a:spcPts val="900"/>
                        </a:spcBef>
                        <a:buSzPct val="100000"/>
                        <a:buFont typeface="Arial" panose="020B0604020202020204"/>
                        <a:buChar char="•"/>
                        <a:defRPr sz="1800">
                          <a:solidFill>
                            <a:srgbClr val="000000"/>
                          </a:solidFill>
                        </a:defRPr>
                      </a:pPr>
                      <a:r>
                        <a:t>Це зумовлено реформуванням аграрного сектора економіки і земельних відносин, </a:t>
                      </a:r>
                    </a:p>
                  </a:txBody>
                  <a:tcPr marL="45554" marR="45554" marT="45554" marB="45554" horzOverflow="overflow">
                    <a:lnL w="12700">
                      <a:solidFill>
                        <a:schemeClr val="accent3"/>
                      </a:solidFill>
                    </a:lnL>
                    <a:lnR w="12700">
                      <a:solidFill>
                        <a:schemeClr val="accent3"/>
                      </a:solidFill>
                    </a:lnR>
                    <a:lnT w="12700">
                      <a:solidFill>
                        <a:schemeClr val="accent3"/>
                      </a:solidFill>
                    </a:lnT>
                    <a:lnB w="12700">
                      <a:solidFill>
                        <a:schemeClr val="accent3"/>
                      </a:solidFill>
                    </a:lnB>
                    <a:solidFill>
                      <a:srgbClr val="F2F0EC"/>
                    </a:solidFill>
                  </a:tcPr>
                </a:tc>
                <a:extLst>
                  <a:ext uri="{0D108BD9-81ED-4DB2-BD59-A6C34878D82A}">
                    <a16:rowId xmlns:a16="http://schemas.microsoft.com/office/drawing/2014/main" val="10000"/>
                  </a:ext>
                </a:extLst>
              </a:tr>
              <a:tr h="674205">
                <a:tc>
                  <a:txBody>
                    <a:bodyPr/>
                    <a:lstStyle/>
                    <a:p>
                      <a:pPr marL="285750" indent="-285750" algn="l">
                        <a:spcBef>
                          <a:spcPts val="900"/>
                        </a:spcBef>
                        <a:buClr>
                          <a:srgbClr val="000000"/>
                        </a:buClr>
                        <a:buSzPct val="100000"/>
                        <a:buFont typeface="Helvetica"/>
                        <a:buChar char="•"/>
                        <a:defRPr sz="1800"/>
                      </a:pPr>
                      <a:r>
                        <a:t>недосконалістю земельного законодавства, </a:t>
                      </a:r>
                    </a:p>
                  </a:txBody>
                  <a:tcPr marL="45554" marR="45554" marT="45554" marB="45554" horzOverflow="overflow">
                    <a:lnL w="12700">
                      <a:solidFill>
                        <a:schemeClr val="accent3"/>
                      </a:solidFill>
                    </a:lnL>
                    <a:lnR w="12700">
                      <a:solidFill>
                        <a:schemeClr val="accent3"/>
                      </a:solidFill>
                    </a:lnR>
                    <a:lnT w="12700">
                      <a:solidFill>
                        <a:schemeClr val="accent3"/>
                      </a:solidFill>
                    </a:lnT>
                    <a:lnB w="12700">
                      <a:solidFill>
                        <a:schemeClr val="accent3"/>
                      </a:solidFill>
                    </a:lnB>
                    <a:solidFill>
                      <a:srgbClr val="E4DFD6"/>
                    </a:solidFill>
                  </a:tcPr>
                </a:tc>
                <a:extLst>
                  <a:ext uri="{0D108BD9-81ED-4DB2-BD59-A6C34878D82A}">
                    <a16:rowId xmlns:a16="http://schemas.microsoft.com/office/drawing/2014/main" val="10001"/>
                  </a:ext>
                </a:extLst>
              </a:tr>
              <a:tr h="674205">
                <a:tc>
                  <a:txBody>
                    <a:bodyPr/>
                    <a:lstStyle/>
                    <a:p>
                      <a:pPr marL="285750" indent="-285750" algn="l">
                        <a:spcBef>
                          <a:spcPts val="900"/>
                        </a:spcBef>
                        <a:buSzPct val="100000"/>
                        <a:buFont typeface="Arial" panose="020B0604020202020204"/>
                        <a:buChar char="•"/>
                        <a:defRPr sz="1800"/>
                      </a:pPr>
                      <a:r>
                        <a:t>зміною форм власності на землю, </a:t>
                      </a:r>
                    </a:p>
                  </a:txBody>
                  <a:tcPr marL="45554" marR="45554" marT="45554" marB="45554" horzOverflow="overflow">
                    <a:lnL w="12700">
                      <a:solidFill>
                        <a:schemeClr val="accent3"/>
                      </a:solidFill>
                    </a:lnL>
                    <a:lnR w="12700">
                      <a:solidFill>
                        <a:schemeClr val="accent3"/>
                      </a:solidFill>
                    </a:lnR>
                    <a:lnT w="12700">
                      <a:solidFill>
                        <a:schemeClr val="accent3"/>
                      </a:solidFill>
                    </a:lnT>
                    <a:lnB w="12700">
                      <a:solidFill>
                        <a:schemeClr val="accent3"/>
                      </a:solidFill>
                    </a:lnB>
                    <a:solidFill>
                      <a:srgbClr val="F2F0EC"/>
                    </a:solidFill>
                  </a:tcPr>
                </a:tc>
                <a:extLst>
                  <a:ext uri="{0D108BD9-81ED-4DB2-BD59-A6C34878D82A}">
                    <a16:rowId xmlns:a16="http://schemas.microsoft.com/office/drawing/2014/main" val="10002"/>
                  </a:ext>
                </a:extLst>
              </a:tr>
              <a:tr h="400879">
                <a:tc>
                  <a:txBody>
                    <a:bodyPr/>
                    <a:lstStyle/>
                    <a:p>
                      <a:pPr marL="285750" indent="-285750" algn="l">
                        <a:spcBef>
                          <a:spcPts val="900"/>
                        </a:spcBef>
                        <a:buClr>
                          <a:srgbClr val="000000"/>
                        </a:buClr>
                        <a:buSzPct val="100000"/>
                        <a:buFont typeface="Helvetica"/>
                        <a:buChar char="•"/>
                        <a:defRPr sz="1800"/>
                      </a:pPr>
                      <a:r>
                        <a:t>появою потужних агрофірм, </a:t>
                      </a:r>
                    </a:p>
                  </a:txBody>
                  <a:tcPr marL="45554" marR="45554" marT="45554" marB="45554" horzOverflow="overflow">
                    <a:lnL w="12700">
                      <a:solidFill>
                        <a:schemeClr val="accent3"/>
                      </a:solidFill>
                    </a:lnL>
                    <a:lnR w="12700">
                      <a:solidFill>
                        <a:schemeClr val="accent3"/>
                      </a:solidFill>
                    </a:lnR>
                    <a:lnT w="12700">
                      <a:solidFill>
                        <a:schemeClr val="accent3"/>
                      </a:solidFill>
                    </a:lnT>
                    <a:lnB w="12700">
                      <a:solidFill>
                        <a:schemeClr val="accent3"/>
                      </a:solidFill>
                    </a:lnB>
                    <a:solidFill>
                      <a:srgbClr val="E4DFD6"/>
                    </a:solidFill>
                  </a:tcPr>
                </a:tc>
                <a:extLst>
                  <a:ext uri="{0D108BD9-81ED-4DB2-BD59-A6C34878D82A}">
                    <a16:rowId xmlns:a16="http://schemas.microsoft.com/office/drawing/2014/main" val="10003"/>
                  </a:ext>
                </a:extLst>
              </a:tr>
              <a:tr h="674205">
                <a:tc>
                  <a:txBody>
                    <a:bodyPr/>
                    <a:lstStyle/>
                    <a:p>
                      <a:pPr marL="285750" indent="-285750" algn="l">
                        <a:spcBef>
                          <a:spcPts val="900"/>
                        </a:spcBef>
                        <a:buSzPct val="100000"/>
                        <a:buFont typeface="Arial" panose="020B0604020202020204"/>
                        <a:buChar char="•"/>
                        <a:defRPr sz="1800"/>
                      </a:pPr>
                      <a:r>
                        <a:t>використанням нової техніки, агрохімікатів,</a:t>
                      </a:r>
                    </a:p>
                  </a:txBody>
                  <a:tcPr marL="45554" marR="45554" marT="45554" marB="45554" horzOverflow="overflow">
                    <a:lnL w="12700">
                      <a:solidFill>
                        <a:schemeClr val="accent3"/>
                      </a:solidFill>
                    </a:lnL>
                    <a:lnR w="12700">
                      <a:solidFill>
                        <a:schemeClr val="accent3"/>
                      </a:solidFill>
                    </a:lnR>
                    <a:lnT w="12700">
                      <a:solidFill>
                        <a:schemeClr val="accent3"/>
                      </a:solidFill>
                    </a:lnT>
                    <a:lnB w="12700">
                      <a:solidFill>
                        <a:schemeClr val="accent3"/>
                      </a:solidFill>
                    </a:lnB>
                    <a:solidFill>
                      <a:srgbClr val="F2F0EC"/>
                    </a:solidFill>
                  </a:tcPr>
                </a:tc>
                <a:extLst>
                  <a:ext uri="{0D108BD9-81ED-4DB2-BD59-A6C34878D82A}">
                    <a16:rowId xmlns:a16="http://schemas.microsoft.com/office/drawing/2014/main" val="10004"/>
                  </a:ext>
                </a:extLst>
              </a:tr>
              <a:tr h="674205">
                <a:tc>
                  <a:txBody>
                    <a:bodyPr/>
                    <a:lstStyle/>
                    <a:p>
                      <a:pPr algn="l">
                        <a:defRPr sz="1800"/>
                      </a:pPr>
                      <a:r>
                        <a:t> недотриманням законодавчих засад ведення землеробства тощо</a:t>
                      </a:r>
                    </a:p>
                  </a:txBody>
                  <a:tcPr marL="45554" marR="45554" marT="45554" marB="45554" horzOverflow="overflow">
                    <a:lnL w="12700">
                      <a:solidFill>
                        <a:schemeClr val="accent3"/>
                      </a:solidFill>
                    </a:lnL>
                    <a:lnR w="12700">
                      <a:solidFill>
                        <a:schemeClr val="accent3"/>
                      </a:solidFill>
                    </a:lnR>
                    <a:lnT w="12700">
                      <a:solidFill>
                        <a:schemeClr val="accent3"/>
                      </a:solidFill>
                    </a:lnT>
                    <a:lnB w="12700">
                      <a:solidFill>
                        <a:schemeClr val="accent3"/>
                      </a:solidFill>
                    </a:lnB>
                    <a:solidFill>
                      <a:srgbClr val="E4DFD6"/>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8" name="Group 7"/>
          <p:cNvGrpSpPr/>
          <p:nvPr/>
        </p:nvGrpSpPr>
        <p:grpSpPr>
          <a:xfrm>
            <a:off x="6201387" y="0"/>
            <a:ext cx="5990614" cy="6858001"/>
            <a:chOff x="0" y="0"/>
            <a:chExt cx="5990612" cy="6858000"/>
          </a:xfrm>
        </p:grpSpPr>
        <p:sp>
          <p:nvSpPr>
            <p:cNvPr id="614" name="Oval 8"/>
            <p:cNvSpPr/>
            <p:nvPr/>
          </p:nvSpPr>
          <p:spPr>
            <a:xfrm>
              <a:off x="-1"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15" name="Freeform 46"/>
            <p:cNvSpPr/>
            <p:nvPr/>
          </p:nvSpPr>
          <p:spPr>
            <a:xfrm>
              <a:off x="0" y="1"/>
              <a:ext cx="1130726" cy="565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16" name="Freeform 48"/>
            <p:cNvSpPr/>
            <p:nvPr/>
          </p:nvSpPr>
          <p:spPr>
            <a:xfrm>
              <a:off x="1362866" y="6292425"/>
              <a:ext cx="1130724"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17" name="Oval 11"/>
            <p:cNvSpPr/>
            <p:nvPr/>
          </p:nvSpPr>
          <p:spPr>
            <a:xfrm>
              <a:off x="1362864"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18" name="Oval 12"/>
            <p:cNvSpPr/>
            <p:nvPr/>
          </p:nvSpPr>
          <p:spPr>
            <a:xfrm>
              <a:off x="1362864" y="2177880"/>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19" name="Oval 13"/>
            <p:cNvSpPr/>
            <p:nvPr/>
          </p:nvSpPr>
          <p:spPr>
            <a:xfrm>
              <a:off x="1362864" y="806366"/>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0" name="Freeform 63"/>
            <p:cNvSpPr/>
            <p:nvPr/>
          </p:nvSpPr>
          <p:spPr>
            <a:xfrm>
              <a:off x="1362865" y="1"/>
              <a:ext cx="1130726" cy="565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1" name="Freeform 64"/>
            <p:cNvSpPr/>
            <p:nvPr/>
          </p:nvSpPr>
          <p:spPr>
            <a:xfrm>
              <a:off x="2725729" y="6292425"/>
              <a:ext cx="1130725"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2" name="Oval 16"/>
            <p:cNvSpPr/>
            <p:nvPr/>
          </p:nvSpPr>
          <p:spPr>
            <a:xfrm>
              <a:off x="2725729" y="4920910"/>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3" name="Oval 17"/>
            <p:cNvSpPr/>
            <p:nvPr/>
          </p:nvSpPr>
          <p:spPr>
            <a:xfrm>
              <a:off x="2725729" y="3549395"/>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4" name="Oval 18"/>
            <p:cNvSpPr/>
            <p:nvPr/>
          </p:nvSpPr>
          <p:spPr>
            <a:xfrm>
              <a:off x="2725729" y="2177880"/>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5" name="Oval 19"/>
            <p:cNvSpPr/>
            <p:nvPr/>
          </p:nvSpPr>
          <p:spPr>
            <a:xfrm>
              <a:off x="2725729" y="806366"/>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6" name="Freeform 70"/>
            <p:cNvSpPr/>
            <p:nvPr/>
          </p:nvSpPr>
          <p:spPr>
            <a:xfrm>
              <a:off x="2725728" y="0"/>
              <a:ext cx="1130727" cy="565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7" name="Freeform 71"/>
            <p:cNvSpPr/>
            <p:nvPr/>
          </p:nvSpPr>
          <p:spPr>
            <a:xfrm>
              <a:off x="4088595" y="6292425"/>
              <a:ext cx="1130725"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8" name="Oval 22"/>
            <p:cNvSpPr/>
            <p:nvPr/>
          </p:nvSpPr>
          <p:spPr>
            <a:xfrm>
              <a:off x="4088595" y="4920910"/>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9" name="Oval 23"/>
            <p:cNvSpPr/>
            <p:nvPr/>
          </p:nvSpPr>
          <p:spPr>
            <a:xfrm>
              <a:off x="4088595"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30" name="Oval 24"/>
            <p:cNvSpPr/>
            <p:nvPr/>
          </p:nvSpPr>
          <p:spPr>
            <a:xfrm>
              <a:off x="4088595" y="806366"/>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31" name="Freeform 75"/>
            <p:cNvSpPr/>
            <p:nvPr/>
          </p:nvSpPr>
          <p:spPr>
            <a:xfrm>
              <a:off x="4088594" y="0"/>
              <a:ext cx="1130727" cy="565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32" name="Freeform 76"/>
            <p:cNvSpPr/>
            <p:nvPr/>
          </p:nvSpPr>
          <p:spPr>
            <a:xfrm>
              <a:off x="5451465" y="6295068"/>
              <a:ext cx="539147" cy="5629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9"/>
                    <a:pt x="7764" y="2362"/>
                    <a:pt x="18085" y="33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33" name="Freeform 77"/>
            <p:cNvSpPr/>
            <p:nvPr/>
          </p:nvSpPr>
          <p:spPr>
            <a:xfrm>
              <a:off x="5451464" y="4923554"/>
              <a:ext cx="539148" cy="11254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34" name="Freeform 78"/>
            <p:cNvSpPr/>
            <p:nvPr/>
          </p:nvSpPr>
          <p:spPr>
            <a:xfrm>
              <a:off x="5451464" y="3552038"/>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35" name="Freeform 79"/>
            <p:cNvSpPr/>
            <p:nvPr/>
          </p:nvSpPr>
          <p:spPr>
            <a:xfrm>
              <a:off x="5451464" y="2180523"/>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36" name="Freeform 80"/>
            <p:cNvSpPr/>
            <p:nvPr/>
          </p:nvSpPr>
          <p:spPr>
            <a:xfrm>
              <a:off x="5451464" y="809010"/>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37" name="Freeform 81"/>
            <p:cNvSpPr/>
            <p:nvPr/>
          </p:nvSpPr>
          <p:spPr>
            <a:xfrm>
              <a:off x="5451464" y="1"/>
              <a:ext cx="539148" cy="562934"/>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85" y="21261"/>
                  </a:lnTo>
                  <a:cubicBezTo>
                    <a:pt x="7764" y="19238"/>
                    <a:pt x="0" y="10491"/>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639" name="Straight Connector 33"/>
          <p:cNvSpPr/>
          <p:nvPr/>
        </p:nvSpPr>
        <p:spPr>
          <a:xfrm>
            <a:off x="565149" y="6087109"/>
            <a:ext cx="5066002" cy="1"/>
          </a:xfrm>
          <a:prstGeom prst="line">
            <a:avLst/>
          </a:prstGeom>
          <a:ln w="12700">
            <a:solidFill>
              <a:srgbClr val="A6A6A6"/>
            </a:solidFill>
            <a:miter/>
          </a:ln>
        </p:spPr>
        <p:txBody>
          <a:bodyPr lIns="45719" rIns="45719"/>
          <a:lstStyle/>
          <a:p>
            <a:endParaRPr/>
          </a:p>
        </p:txBody>
      </p:sp>
      <p:sp>
        <p:nvSpPr>
          <p:cNvPr id="640" name="Rectangle 35"/>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641" name="Заголовок 1"/>
          <p:cNvSpPr txBox="1">
            <a:spLocks noGrp="1"/>
          </p:cNvSpPr>
          <p:nvPr>
            <p:ph type="title"/>
          </p:nvPr>
        </p:nvSpPr>
        <p:spPr>
          <a:xfrm>
            <a:off x="778062" y="308892"/>
            <a:ext cx="5860242" cy="3684436"/>
          </a:xfrm>
          <a:prstGeom prst="rect">
            <a:avLst/>
          </a:prstGeom>
        </p:spPr>
        <p:txBody>
          <a:bodyPr/>
          <a:lstStyle/>
          <a:p>
            <a:pPr algn="ctr">
              <a:lnSpc>
                <a:spcPct val="90000"/>
              </a:lnSpc>
              <a:defRPr sz="2800">
                <a:solidFill>
                  <a:srgbClr val="315A66"/>
                </a:solidFill>
              </a:defRPr>
            </a:pPr>
            <a:r>
              <a:t>5.</a:t>
            </a:r>
            <a:br/>
            <a:r>
              <a:t>План заходів щодо подолання низьких рівнів соціально-економічного розвитку територій сільської та гірської</a:t>
            </a:r>
            <a:r>
              <a:rPr i="1"/>
              <a:t> місцевості у </a:t>
            </a:r>
            <a:r>
              <a:rPr b="0" i="1"/>
              <a:t>Львівській області</a:t>
            </a:r>
          </a:p>
        </p:txBody>
      </p:sp>
      <p:grpSp>
        <p:nvGrpSpPr>
          <p:cNvPr id="646" name="Group 37"/>
          <p:cNvGrpSpPr/>
          <p:nvPr/>
        </p:nvGrpSpPr>
        <p:grpSpPr>
          <a:xfrm>
            <a:off x="10290315" y="0"/>
            <a:ext cx="1901687" cy="4677439"/>
            <a:chOff x="0" y="0"/>
            <a:chExt cx="1901686" cy="4677439"/>
          </a:xfrm>
        </p:grpSpPr>
        <p:sp>
          <p:nvSpPr>
            <p:cNvPr id="642" name="Freeform 85"/>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43" name="Freeform 87"/>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44" name="Freeform 89"/>
            <p:cNvSpPr/>
            <p:nvPr/>
          </p:nvSpPr>
          <p:spPr>
            <a:xfrm>
              <a:off x="1362865" y="809038"/>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45" name="Freeform 100"/>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647" name="Straight Connector 43"/>
          <p:cNvSpPr/>
          <p:nvPr/>
        </p:nvSpPr>
        <p:spPr>
          <a:xfrm>
            <a:off x="565149" y="6087109"/>
            <a:ext cx="4134538" cy="1"/>
          </a:xfrm>
          <a:prstGeom prst="line">
            <a:avLst/>
          </a:prstGeom>
          <a:ln w="12700">
            <a:solidFill>
              <a:srgbClr val="A6A6A6"/>
            </a:solidFill>
            <a:miter/>
          </a:ln>
        </p:spPr>
        <p:txBody>
          <a:bodyPr lIns="45719" rIns="45719"/>
          <a:lstStyle/>
          <a:p>
            <a:endParaRPr/>
          </a:p>
        </p:txBody>
      </p:sp>
      <p:pic>
        <p:nvPicPr>
          <p:cNvPr id="648" name="Рисунок 3" descr="Рисунок 3"/>
          <p:cNvPicPr>
            <a:picLocks noChangeAspect="1"/>
          </p:cNvPicPr>
          <p:nvPr/>
        </p:nvPicPr>
        <p:blipFill>
          <a:blip r:embed="rId2"/>
          <a:srcRect l="10" r="94"/>
          <a:stretch>
            <a:fillRect/>
          </a:stretch>
        </p:blipFill>
        <p:spPr>
          <a:xfrm>
            <a:off x="4794189" y="2673960"/>
            <a:ext cx="6843773" cy="4154458"/>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TextBox 2"/>
          <p:cNvSpPr txBox="1"/>
          <p:nvPr/>
        </p:nvSpPr>
        <p:spPr>
          <a:xfrm>
            <a:off x="198119" y="477368"/>
            <a:ext cx="4433496" cy="4754251"/>
          </a:xfrm>
          <a:prstGeom prst="rect">
            <a:avLst/>
          </a:prstGeom>
          <a:ln w="12700">
            <a:miter lim="400000"/>
          </a:ln>
        </p:spPr>
        <p:txBody>
          <a:bodyPr lIns="45719" rIns="45719">
            <a:spAutoFit/>
          </a:bodyPr>
          <a:lstStyle/>
          <a:p>
            <a:pPr marL="342900" indent="-342900" algn="just">
              <a:buSzPct val="100000"/>
              <a:buChar char="➢"/>
              <a:defRPr sz="2000">
                <a:latin typeface="Times New Roman" panose="02020603050405020304"/>
                <a:ea typeface="Times New Roman" panose="02020603050405020304"/>
                <a:cs typeface="Times New Roman" panose="02020603050405020304"/>
                <a:sym typeface="Times New Roman" panose="02020603050405020304"/>
              </a:defRPr>
            </a:pPr>
            <a:r>
              <a:t>Сучасне використання земельних ресурсів України не відповідає вимогам раціонального природокористування. </a:t>
            </a:r>
            <a:r>
              <a:rPr>
                <a:solidFill>
                  <a:srgbClr val="4A8798"/>
                </a:solidFill>
              </a:rPr>
              <a:t>Стан земельних ресурсів</a:t>
            </a:r>
            <a:r>
              <a:t> України </a:t>
            </a:r>
            <a:r>
              <a:rPr b="1">
                <a:solidFill>
                  <a:srgbClr val="4A8798"/>
                </a:solidFill>
              </a:rPr>
              <a:t>близький до критичного</a:t>
            </a:r>
            <a:r>
              <a:t>. Зокрема уваги реґіональної влади потребують, гірські та сільські території області.</a:t>
            </a:r>
            <a:endParaRPr i="1">
              <a:solidFill>
                <a:srgbClr val="33476A"/>
              </a:solidFill>
            </a:endParaRPr>
          </a:p>
          <a:p>
            <a:pPr algn="just">
              <a:defRPr sz="2000">
                <a:latin typeface="Times New Roman" panose="02020603050405020304"/>
                <a:ea typeface="Times New Roman" panose="02020603050405020304"/>
                <a:cs typeface="Times New Roman" panose="02020603050405020304"/>
                <a:sym typeface="Times New Roman" panose="02020603050405020304"/>
              </a:defRPr>
            </a:pPr>
            <a:endParaRPr i="1">
              <a:solidFill>
                <a:srgbClr val="33476A"/>
              </a:solidFill>
            </a:endParaRPr>
          </a:p>
          <a:p>
            <a:pPr algn="just">
              <a:defRPr sz="2000">
                <a:latin typeface="Times New Roman" panose="02020603050405020304"/>
                <a:ea typeface="Times New Roman" panose="02020603050405020304"/>
                <a:cs typeface="Times New Roman" panose="02020603050405020304"/>
                <a:sym typeface="Times New Roman" panose="02020603050405020304"/>
              </a:defRPr>
            </a:pPr>
            <a:endParaRPr i="1">
              <a:solidFill>
                <a:srgbClr val="33476A"/>
              </a:solidFill>
            </a:endParaRPr>
          </a:p>
          <a:p>
            <a:pPr marL="342900" indent="-342900" algn="just">
              <a:buSzPct val="100000"/>
              <a:buChar char="➢"/>
              <a:defRPr sz="2000">
                <a:latin typeface="Times New Roman" panose="02020603050405020304"/>
                <a:ea typeface="Times New Roman" panose="02020603050405020304"/>
                <a:cs typeface="Times New Roman" panose="02020603050405020304"/>
                <a:sym typeface="Times New Roman" panose="02020603050405020304"/>
              </a:defRPr>
            </a:pPr>
            <a:r>
              <a:t> </a:t>
            </a:r>
            <a:r>
              <a:rPr b="1">
                <a:solidFill>
                  <a:srgbClr val="33476A"/>
                </a:solidFill>
              </a:rPr>
              <a:t>Тому досягнення стратегічної цілі передбачає реалізацію оперативної цілі:</a:t>
            </a:r>
            <a:r>
              <a:rPr b="1"/>
              <a:t> </a:t>
            </a:r>
            <a:r>
              <a:rPr i="1">
                <a:solidFill>
                  <a:srgbClr val="33476A"/>
                </a:solidFill>
              </a:rPr>
              <a:t>Стимулювання економічного розвитку сільських та гірських територій</a:t>
            </a:r>
          </a:p>
        </p:txBody>
      </p:sp>
      <p:grpSp>
        <p:nvGrpSpPr>
          <p:cNvPr id="653" name="Прямокутник 3"/>
          <p:cNvGrpSpPr/>
          <p:nvPr/>
        </p:nvGrpSpPr>
        <p:grpSpPr>
          <a:xfrm>
            <a:off x="6101603" y="400609"/>
            <a:ext cx="4650442" cy="930088"/>
            <a:chOff x="0" y="0"/>
            <a:chExt cx="4650440" cy="930087"/>
          </a:xfrm>
        </p:grpSpPr>
        <p:sp>
          <p:nvSpPr>
            <p:cNvPr id="651" name="Rechteck"/>
            <p:cNvSpPr/>
            <p:nvPr/>
          </p:nvSpPr>
          <p:spPr>
            <a:xfrm>
              <a:off x="0" y="0"/>
              <a:ext cx="4650441" cy="930088"/>
            </a:xfrm>
            <a:prstGeom prst="rect">
              <a:avLst/>
            </a:prstGeom>
            <a:solidFill>
              <a:srgbClr val="FFFFFF"/>
            </a:solidFill>
            <a:ln w="12700" cap="flat">
              <a:solidFill>
                <a:schemeClr val="accent2"/>
              </a:solidFill>
              <a:prstDash val="solid"/>
              <a:miter lim="800000"/>
            </a:ln>
            <a:effectLst/>
          </p:spPr>
          <p:txBody>
            <a:bodyPr wrap="square" lIns="45719" tIns="45719" rIns="45719" bIns="45719" numCol="1" anchor="ctr">
              <a:noAutofit/>
            </a:bodyPr>
            <a:lstStyle/>
            <a:p>
              <a:pPr algn="ctr">
                <a:defRPr b="1">
                  <a:solidFill>
                    <a:srgbClr val="AE5762"/>
                  </a:solidFill>
                </a:defRPr>
              </a:pPr>
              <a:endParaRPr/>
            </a:p>
          </p:txBody>
        </p:sp>
        <p:sp>
          <p:nvSpPr>
            <p:cNvPr id="652" name="До першочергових завдань подолання гостроти проблем у сільській та гірській місцевості  віднесено"/>
            <p:cNvSpPr txBox="1"/>
            <p:nvPr/>
          </p:nvSpPr>
          <p:spPr>
            <a:xfrm>
              <a:off x="52070" y="24129"/>
              <a:ext cx="4546301" cy="881830"/>
            </a:xfrm>
            <a:prstGeom prst="rect">
              <a:avLst/>
            </a:prstGeom>
            <a:noFill/>
            <a:ln w="12700" cap="flat">
              <a:noFill/>
              <a:miter lim="400000"/>
            </a:ln>
            <a:effectLst/>
          </p:spPr>
          <p:txBody>
            <a:bodyPr wrap="square" lIns="45719" tIns="45719" rIns="45719" bIns="45719" numCol="1" anchor="ctr">
              <a:spAutoFit/>
            </a:bodyPr>
            <a:lstStyle>
              <a:lvl1pPr algn="ctr">
                <a:defRPr b="1">
                  <a:solidFill>
                    <a:srgbClr val="AE5762"/>
                  </a:solidFill>
                  <a:latin typeface="Times New Roman" panose="02020603050405020304"/>
                  <a:ea typeface="Times New Roman" panose="02020603050405020304"/>
                  <a:cs typeface="Times New Roman" panose="02020603050405020304"/>
                  <a:sym typeface="Times New Roman" panose="02020603050405020304"/>
                </a:defRPr>
              </a:lvl1pPr>
            </a:lstStyle>
            <a:p>
              <a:r>
                <a:t>До першочергових завдань подолання гостроти проблем у сільській та гірській місцевості  віднесено</a:t>
              </a:r>
            </a:p>
          </p:txBody>
        </p:sp>
      </p:grpSp>
      <p:grpSp>
        <p:nvGrpSpPr>
          <p:cNvPr id="656" name="Овал 5"/>
          <p:cNvGrpSpPr/>
          <p:nvPr/>
        </p:nvGrpSpPr>
        <p:grpSpPr>
          <a:xfrm>
            <a:off x="5275167" y="2000248"/>
            <a:ext cx="1949825" cy="2039472"/>
            <a:chOff x="0" y="0"/>
            <a:chExt cx="1949824" cy="2039470"/>
          </a:xfrm>
        </p:grpSpPr>
        <p:sp>
          <p:nvSpPr>
            <p:cNvPr id="654" name="Oval"/>
            <p:cNvSpPr/>
            <p:nvPr/>
          </p:nvSpPr>
          <p:spPr>
            <a:xfrm>
              <a:off x="-1" y="-1"/>
              <a:ext cx="1949826" cy="2039472"/>
            </a:xfrm>
            <a:prstGeom prst="ellipse">
              <a:avLst/>
            </a:prstGeom>
            <a:gradFill flip="none" rotWithShape="1">
              <a:gsLst>
                <a:gs pos="0">
                  <a:schemeClr val="accent2">
                    <a:lumOff val="16228"/>
                  </a:schemeClr>
                </a:gs>
                <a:gs pos="50000">
                  <a:srgbClr val="DEBEC1"/>
                </a:gs>
                <a:gs pos="100000">
                  <a:schemeClr val="accent2">
                    <a:satOff val="1225"/>
                    <a:lumOff val="10000"/>
                  </a:schemeClr>
                </a:gs>
              </a:gsLst>
              <a:lin ang="5400000" scaled="0"/>
            </a:gradFill>
            <a:ln w="6350" cap="flat">
              <a:solidFill>
                <a:schemeClr val="accent2"/>
              </a:solidFill>
              <a:prstDash val="solid"/>
              <a:miter lim="800000"/>
            </a:ln>
            <a:effectLst/>
          </p:spPr>
          <p:txBody>
            <a:bodyPr wrap="square" lIns="45719" tIns="45719" rIns="45719" bIns="45719" numCol="1" anchor="ctr">
              <a:noAutofit/>
            </a:bodyPr>
            <a:lstStyle/>
            <a:p>
              <a:pPr algn="ctr">
                <a:defRPr sz="1400"/>
              </a:pPr>
              <a:endParaRPr/>
            </a:p>
          </p:txBody>
        </p:sp>
        <p:sp>
          <p:nvSpPr>
            <p:cNvPr id="655" name="стимулювання економічного розвитку цих територій шляхом диверсифікації економіки"/>
            <p:cNvSpPr txBox="1"/>
            <p:nvPr/>
          </p:nvSpPr>
          <p:spPr>
            <a:xfrm>
              <a:off x="334439" y="266591"/>
              <a:ext cx="1280946" cy="1506288"/>
            </a:xfrm>
            <a:prstGeom prst="rect">
              <a:avLst/>
            </a:prstGeom>
            <a:noFill/>
            <a:ln w="12700" cap="flat">
              <a:noFill/>
              <a:miter lim="400000"/>
            </a:ln>
            <a:effectLst/>
          </p:spPr>
          <p:txBody>
            <a:bodyPr wrap="square" lIns="45719" tIns="45719" rIns="45719" bIns="45719" numCol="1" anchor="ctr">
              <a:spAutoFit/>
            </a:bodyPr>
            <a:lstStyle>
              <a:lvl1pPr algn="ctr">
                <a:defRPr sz="1400">
                  <a:latin typeface="Times New Roman" panose="02020603050405020304"/>
                  <a:ea typeface="Times New Roman" panose="02020603050405020304"/>
                  <a:cs typeface="Times New Roman" panose="02020603050405020304"/>
                  <a:sym typeface="Times New Roman" panose="02020603050405020304"/>
                </a:defRPr>
              </a:lvl1pPr>
            </a:lstStyle>
            <a:p>
              <a:r>
                <a:t>стимулювання економічного розвитку цих територій шляхом диверсифікації економіки</a:t>
              </a:r>
            </a:p>
          </p:txBody>
        </p:sp>
      </p:grpSp>
      <p:grpSp>
        <p:nvGrpSpPr>
          <p:cNvPr id="659" name="Прямокутник: округлені кути 7"/>
          <p:cNvGrpSpPr/>
          <p:nvPr/>
        </p:nvGrpSpPr>
        <p:grpSpPr>
          <a:xfrm>
            <a:off x="7286624" y="3653116"/>
            <a:ext cx="2117913" cy="1131795"/>
            <a:chOff x="0" y="0"/>
            <a:chExt cx="2117912" cy="1131793"/>
          </a:xfrm>
        </p:grpSpPr>
        <p:sp>
          <p:nvSpPr>
            <p:cNvPr id="657" name="Abgerundetes Rechteck"/>
            <p:cNvSpPr/>
            <p:nvPr/>
          </p:nvSpPr>
          <p:spPr>
            <a:xfrm>
              <a:off x="0" y="0"/>
              <a:ext cx="2117913" cy="1131794"/>
            </a:xfrm>
            <a:prstGeom prst="roundRect">
              <a:avLst>
                <a:gd name="adj" fmla="val 16667"/>
              </a:avLst>
            </a:prstGeom>
            <a:solidFill>
              <a:srgbClr val="FFFFFF"/>
            </a:solidFill>
            <a:ln w="12700" cap="flat">
              <a:solidFill>
                <a:schemeClr val="accent2"/>
              </a:solidFill>
              <a:prstDash val="solid"/>
              <a:miter lim="800000"/>
            </a:ln>
            <a:effectLst/>
          </p:spPr>
          <p:txBody>
            <a:bodyPr wrap="square" lIns="45719" tIns="45719" rIns="45719" bIns="45719" numCol="1" anchor="ctr">
              <a:noAutofit/>
            </a:bodyPr>
            <a:lstStyle/>
            <a:p>
              <a:pPr algn="ctr">
                <a:defRPr sz="1200"/>
              </a:pPr>
              <a:endParaRPr/>
            </a:p>
          </p:txBody>
        </p:sp>
        <p:sp>
          <p:nvSpPr>
            <p:cNvPr id="658" name="підтримки виробництва безпечних продуктів харчування та кормів"/>
            <p:cNvSpPr txBox="1"/>
            <p:nvPr/>
          </p:nvSpPr>
          <p:spPr>
            <a:xfrm>
              <a:off x="107320" y="237664"/>
              <a:ext cx="1903272" cy="656466"/>
            </a:xfrm>
            <a:prstGeom prst="rect">
              <a:avLst/>
            </a:prstGeom>
            <a:noFill/>
            <a:ln w="12700" cap="flat">
              <a:noFill/>
              <a:miter lim="400000"/>
            </a:ln>
            <a:effectLst/>
          </p:spPr>
          <p:txBody>
            <a:bodyPr wrap="square" lIns="45719" tIns="45719" rIns="45719" bIns="45719" numCol="1" anchor="ctr">
              <a:spAutoFit/>
            </a:bodyPr>
            <a:lstStyle>
              <a:lvl1pPr algn="ctr">
                <a:defRPr sz="1200">
                  <a:latin typeface="Times New Roman" panose="02020603050405020304"/>
                  <a:ea typeface="Times New Roman" panose="02020603050405020304"/>
                  <a:cs typeface="Times New Roman" panose="02020603050405020304"/>
                  <a:sym typeface="Times New Roman" panose="02020603050405020304"/>
                </a:defRPr>
              </a:lvl1pPr>
            </a:lstStyle>
            <a:p>
              <a:r>
                <a:t>підтримки виробництва безпечних продуктів харчування та кормів</a:t>
              </a:r>
            </a:p>
          </p:txBody>
        </p:sp>
      </p:grpSp>
      <p:grpSp>
        <p:nvGrpSpPr>
          <p:cNvPr id="662" name="Овал 9"/>
          <p:cNvGrpSpPr/>
          <p:nvPr/>
        </p:nvGrpSpPr>
        <p:grpSpPr>
          <a:xfrm>
            <a:off x="9328897" y="4555190"/>
            <a:ext cx="1938619" cy="2039471"/>
            <a:chOff x="0" y="0"/>
            <a:chExt cx="1938618" cy="2039470"/>
          </a:xfrm>
        </p:grpSpPr>
        <p:sp>
          <p:nvSpPr>
            <p:cNvPr id="660" name="Oval"/>
            <p:cNvSpPr/>
            <p:nvPr/>
          </p:nvSpPr>
          <p:spPr>
            <a:xfrm>
              <a:off x="-1" y="-1"/>
              <a:ext cx="1938620" cy="2039472"/>
            </a:xfrm>
            <a:prstGeom prst="ellipse">
              <a:avLst/>
            </a:prstGeom>
            <a:gradFill flip="none" rotWithShape="1">
              <a:gsLst>
                <a:gs pos="0">
                  <a:schemeClr val="accent2">
                    <a:lumOff val="16228"/>
                  </a:schemeClr>
                </a:gs>
                <a:gs pos="50000">
                  <a:srgbClr val="DEBEC1"/>
                </a:gs>
                <a:gs pos="100000">
                  <a:schemeClr val="accent2">
                    <a:satOff val="1225"/>
                    <a:lumOff val="10000"/>
                  </a:schemeClr>
                </a:gs>
              </a:gsLst>
              <a:lin ang="5400000" scaled="0"/>
            </a:gradFill>
            <a:ln w="6350" cap="flat">
              <a:solidFill>
                <a:schemeClr val="accent2"/>
              </a:solidFill>
              <a:prstDash val="solid"/>
              <a:miter lim="800000"/>
            </a:ln>
            <a:effectLst/>
          </p:spPr>
          <p:txBody>
            <a:bodyPr wrap="square" lIns="45719" tIns="45719" rIns="45719" bIns="45719" numCol="1" anchor="ctr">
              <a:noAutofit/>
            </a:bodyPr>
            <a:lstStyle/>
            <a:p>
              <a:pPr algn="ctr">
                <a:defRPr sz="1400"/>
              </a:pPr>
              <a:endParaRPr/>
            </a:p>
          </p:txBody>
        </p:sp>
        <p:sp>
          <p:nvSpPr>
            <p:cNvPr id="661" name="стимулювання економічної активності самих мешканців"/>
            <p:cNvSpPr txBox="1"/>
            <p:nvPr/>
          </p:nvSpPr>
          <p:spPr>
            <a:xfrm>
              <a:off x="332798" y="571391"/>
              <a:ext cx="1273021" cy="896688"/>
            </a:xfrm>
            <a:prstGeom prst="rect">
              <a:avLst/>
            </a:prstGeom>
            <a:noFill/>
            <a:ln w="12700" cap="flat">
              <a:noFill/>
              <a:miter lim="400000"/>
            </a:ln>
            <a:effectLst/>
          </p:spPr>
          <p:txBody>
            <a:bodyPr wrap="square" lIns="45719" tIns="45719" rIns="45719" bIns="45719" numCol="1" anchor="ctr">
              <a:spAutoFit/>
            </a:bodyPr>
            <a:lstStyle>
              <a:lvl1pPr algn="ctr">
                <a:defRPr sz="1400">
                  <a:latin typeface="Times New Roman" panose="02020603050405020304"/>
                  <a:ea typeface="Times New Roman" panose="02020603050405020304"/>
                  <a:cs typeface="Times New Roman" panose="02020603050405020304"/>
                  <a:sym typeface="Times New Roman" panose="02020603050405020304"/>
                </a:defRPr>
              </a:lvl1pPr>
            </a:lstStyle>
            <a:p>
              <a:r>
                <a:t>стимулювання економічної активності самих мешканців</a:t>
              </a:r>
            </a:p>
          </p:txBody>
        </p:sp>
      </p:grpSp>
      <p:sp>
        <p:nvSpPr>
          <p:cNvPr id="663" name="Стрілка: вправо 11"/>
          <p:cNvSpPr/>
          <p:nvPr/>
        </p:nvSpPr>
        <p:spPr>
          <a:xfrm rot="5400000">
            <a:off x="8629045" y="2929709"/>
            <a:ext cx="3339354" cy="280149"/>
          </a:xfrm>
          <a:prstGeom prst="rightArrow">
            <a:avLst>
              <a:gd name="adj1" fmla="val 50000"/>
              <a:gd name="adj2" fmla="val 50000"/>
            </a:avLst>
          </a:prstGeom>
          <a:solidFill>
            <a:srgbClr val="FFFFFF"/>
          </a:solidFill>
          <a:ln w="12700">
            <a:solidFill>
              <a:schemeClr val="accent2"/>
            </a:solidFill>
            <a:miter/>
          </a:ln>
        </p:spPr>
        <p:txBody>
          <a:bodyPr lIns="45719" rIns="45719" anchor="ctr"/>
          <a:lstStyle/>
          <a:p>
            <a:pPr algn="ctr"/>
            <a:endParaRPr/>
          </a:p>
        </p:txBody>
      </p:sp>
      <p:sp>
        <p:nvSpPr>
          <p:cNvPr id="664" name="Стрілка: униз 13"/>
          <p:cNvSpPr/>
          <p:nvPr/>
        </p:nvSpPr>
        <p:spPr>
          <a:xfrm>
            <a:off x="8216710" y="1327897"/>
            <a:ext cx="257736" cy="2196353"/>
          </a:xfrm>
          <a:custGeom>
            <a:avLst/>
            <a:gdLst/>
            <a:ahLst/>
            <a:cxnLst>
              <a:cxn ang="0">
                <a:pos x="wd2" y="hd2"/>
              </a:cxn>
              <a:cxn ang="5400000">
                <a:pos x="wd2" y="hd2"/>
              </a:cxn>
              <a:cxn ang="10800000">
                <a:pos x="wd2" y="hd2"/>
              </a:cxn>
              <a:cxn ang="16200000">
                <a:pos x="wd2" y="hd2"/>
              </a:cxn>
            </a:cxnLst>
            <a:rect l="0" t="0" r="r" b="b"/>
            <a:pathLst>
              <a:path w="21600" h="21600" extrusionOk="0">
                <a:moveTo>
                  <a:pt x="0" y="20333"/>
                </a:moveTo>
                <a:lnTo>
                  <a:pt x="5400" y="20333"/>
                </a:lnTo>
                <a:lnTo>
                  <a:pt x="5400" y="0"/>
                </a:lnTo>
                <a:lnTo>
                  <a:pt x="16200" y="0"/>
                </a:lnTo>
                <a:lnTo>
                  <a:pt x="16200" y="20333"/>
                </a:lnTo>
                <a:lnTo>
                  <a:pt x="21600" y="20333"/>
                </a:lnTo>
                <a:lnTo>
                  <a:pt x="10800" y="21600"/>
                </a:lnTo>
                <a:close/>
              </a:path>
            </a:pathLst>
          </a:custGeom>
          <a:gradFill>
            <a:gsLst>
              <a:gs pos="0">
                <a:srgbClr val="D09FA5"/>
              </a:gs>
              <a:gs pos="50000">
                <a:srgbClr val="CD8F97"/>
              </a:gs>
              <a:gs pos="100000">
                <a:srgbClr val="B97B83"/>
              </a:gs>
            </a:gsLst>
            <a:lin ang="5400000"/>
          </a:gradFill>
          <a:ln w="6350">
            <a:solidFill>
              <a:schemeClr val="accent2"/>
            </a:solidFill>
            <a:miter/>
          </a:ln>
        </p:spPr>
        <p:txBody>
          <a:bodyPr lIns="45719" rIns="45719" anchor="ctr"/>
          <a:lstStyle/>
          <a:p>
            <a:pPr algn="ctr">
              <a:defRPr>
                <a:solidFill>
                  <a:srgbClr val="FFFFFF"/>
                </a:solidFill>
              </a:defRPr>
            </a:pPr>
            <a:endParaRPr/>
          </a:p>
        </p:txBody>
      </p:sp>
      <p:sp>
        <p:nvSpPr>
          <p:cNvPr id="665" name="Стрілка: вліво 15"/>
          <p:cNvSpPr/>
          <p:nvPr/>
        </p:nvSpPr>
        <p:spPr>
          <a:xfrm rot="16200000">
            <a:off x="6013703" y="1423083"/>
            <a:ext cx="493059" cy="313766"/>
          </a:xfrm>
          <a:prstGeom prst="leftArrow">
            <a:avLst>
              <a:gd name="adj1" fmla="val 50000"/>
              <a:gd name="adj2" fmla="val 50000"/>
            </a:avLst>
          </a:prstGeom>
          <a:solidFill>
            <a:srgbClr val="FFFFFF"/>
          </a:solidFill>
          <a:ln w="12700">
            <a:solidFill>
              <a:schemeClr val="accent2"/>
            </a:solidFill>
            <a:miter/>
          </a:ln>
        </p:spPr>
        <p:txBody>
          <a:bodyPr lIns="45719" rIns="45719"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TextBox 1"/>
          <p:cNvSpPr txBox="1"/>
          <p:nvPr/>
        </p:nvSpPr>
        <p:spPr>
          <a:xfrm>
            <a:off x="948018" y="4388222"/>
            <a:ext cx="5152466" cy="1145541"/>
          </a:xfrm>
          <a:prstGeom prst="rect">
            <a:avLst/>
          </a:prstGeom>
          <a:solidFill>
            <a:srgbClr val="FFFFFF"/>
          </a:solidFill>
          <a:ln w="12700">
            <a:solidFill>
              <a:schemeClr val="accent2"/>
            </a:solidFill>
            <a:miter/>
          </a:ln>
        </p:spPr>
        <p:txBody>
          <a:bodyPr lIns="45719" rIns="45719">
            <a:spAutoFit/>
          </a:bodyPr>
          <a:lstStyle/>
          <a:p>
            <a:pPr algn="just">
              <a:defRPr sz="1600" i="1">
                <a:latin typeface="Times New Roman" panose="02020603050405020304"/>
                <a:ea typeface="Times New Roman" panose="02020603050405020304"/>
                <a:cs typeface="Times New Roman" panose="02020603050405020304"/>
                <a:sym typeface="Times New Roman" panose="02020603050405020304"/>
              </a:defRPr>
            </a:pPr>
            <a:r>
              <a:t>поглиблення рівня переробки продукції сільськогосподарського виробництва, що дозволить збільшити її додану вартість.</a:t>
            </a:r>
            <a:endParaRPr sz="2000">
              <a:latin typeface="+mj-lt"/>
              <a:ea typeface="+mj-ea"/>
              <a:cs typeface="+mj-cs"/>
              <a:sym typeface="Neue Haas Grotesk Text Pro"/>
            </a:endParaRPr>
          </a:p>
          <a:p>
            <a:pPr algn="ctr">
              <a:defRPr sz="1200" i="1"/>
            </a:pPr>
            <a:endParaRPr sz="2000">
              <a:latin typeface="+mj-lt"/>
              <a:ea typeface="+mj-ea"/>
              <a:cs typeface="+mj-cs"/>
              <a:sym typeface="Neue Haas Grotesk Text Pro"/>
            </a:endParaRPr>
          </a:p>
        </p:txBody>
      </p:sp>
      <p:grpSp>
        <p:nvGrpSpPr>
          <p:cNvPr id="670" name="Прямокутник 10"/>
          <p:cNvGrpSpPr/>
          <p:nvPr/>
        </p:nvGrpSpPr>
        <p:grpSpPr>
          <a:xfrm>
            <a:off x="-2801" y="2271991"/>
            <a:ext cx="5143499" cy="1243853"/>
            <a:chOff x="0" y="0"/>
            <a:chExt cx="5143498" cy="1243852"/>
          </a:xfrm>
        </p:grpSpPr>
        <p:sp>
          <p:nvSpPr>
            <p:cNvPr id="668" name="Rechteck"/>
            <p:cNvSpPr/>
            <p:nvPr/>
          </p:nvSpPr>
          <p:spPr>
            <a:xfrm>
              <a:off x="0" y="0"/>
              <a:ext cx="5143499" cy="1243853"/>
            </a:xfrm>
            <a:prstGeom prst="rect">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lgn="just"/>
              <a:endParaRPr/>
            </a:p>
          </p:txBody>
        </p:sp>
        <p:sp>
          <p:nvSpPr>
            <p:cNvPr id="669" name="забезпечення зростання ефективності сільськогосподарської діяльності шляхом впровадження технологій ресурсоефективного і чистого вирощування та виробництва продукції."/>
            <p:cNvSpPr txBox="1"/>
            <p:nvPr/>
          </p:nvSpPr>
          <p:spPr>
            <a:xfrm>
              <a:off x="52070" y="123322"/>
              <a:ext cx="5039359" cy="997209"/>
            </a:xfrm>
            <a:prstGeom prst="rect">
              <a:avLst/>
            </a:prstGeom>
            <a:noFill/>
            <a:ln w="12700" cap="flat">
              <a:noFill/>
              <a:miter lim="400000"/>
            </a:ln>
            <a:effectLst/>
          </p:spPr>
          <p:txBody>
            <a:bodyPr wrap="square" lIns="45719" tIns="45719" rIns="45719" bIns="45719" numCol="1" anchor="ctr">
              <a:spAutoFit/>
            </a:bodyPr>
            <a:lstStyle>
              <a:lvl1pPr algn="just">
                <a:defRPr sz="1600" i="1">
                  <a:latin typeface="Times New Roman" panose="02020603050405020304"/>
                  <a:ea typeface="Times New Roman" panose="02020603050405020304"/>
                  <a:cs typeface="Times New Roman" panose="02020603050405020304"/>
                  <a:sym typeface="Times New Roman" panose="02020603050405020304"/>
                </a:defRPr>
              </a:lvl1pPr>
            </a:lstStyle>
            <a:p>
              <a:r>
                <a:t>забезпечення зростання ефективності сільськогосподарської діяльності шляхом впровадження технологій ресурсоефективного і чистого вирощування та виробництва продукції.</a:t>
              </a:r>
            </a:p>
          </p:txBody>
        </p:sp>
      </p:grpSp>
      <p:sp>
        <p:nvSpPr>
          <p:cNvPr id="671" name="TextBox 17"/>
          <p:cNvSpPr txBox="1"/>
          <p:nvPr/>
        </p:nvSpPr>
        <p:spPr>
          <a:xfrm>
            <a:off x="1127313" y="835957"/>
            <a:ext cx="4569758" cy="888180"/>
          </a:xfrm>
          <a:prstGeom prst="rect">
            <a:avLst/>
          </a:prstGeom>
          <a:gradFill>
            <a:gsLst>
              <a:gs pos="0">
                <a:srgbClr val="D09FA5"/>
              </a:gs>
              <a:gs pos="50000">
                <a:srgbClr val="CD8F97"/>
              </a:gs>
              <a:gs pos="100000">
                <a:srgbClr val="B97B83"/>
              </a:gs>
            </a:gsLst>
            <a:lin ang="5400000"/>
          </a:gradFill>
          <a:ln w="6350">
            <a:solidFill>
              <a:schemeClr val="accent2"/>
            </a:solidFill>
            <a:miter/>
          </a:ln>
        </p:spPr>
        <p:txBody>
          <a:bodyPr lIns="45719" rIns="45719">
            <a:spAutoFit/>
          </a:bodyPr>
          <a:lstStyle/>
          <a:p>
            <a:pPr algn="ctr">
              <a:defRPr b="1">
                <a:solidFill>
                  <a:srgbClr val="AE5762"/>
                </a:solidFill>
                <a:latin typeface="Times New Roman" panose="02020603050405020304"/>
                <a:ea typeface="Times New Roman" panose="02020603050405020304"/>
                <a:cs typeface="Times New Roman" panose="02020603050405020304"/>
                <a:sym typeface="Times New Roman" panose="02020603050405020304"/>
              </a:defRPr>
            </a:pPr>
            <a:r>
              <a:t> </a:t>
            </a:r>
            <a:r>
              <a:rPr>
                <a:solidFill>
                  <a:srgbClr val="FFFFFF"/>
                </a:solidFill>
              </a:rPr>
              <a:t>Серед сільськогосподарських видів економічної діяльності на сільських та гірських територіях важливим є</a:t>
            </a:r>
          </a:p>
        </p:txBody>
      </p:sp>
      <p:sp>
        <p:nvSpPr>
          <p:cNvPr id="672" name="Стрілка: униз 18"/>
          <p:cNvSpPr/>
          <p:nvPr/>
        </p:nvSpPr>
        <p:spPr>
          <a:xfrm>
            <a:off x="4633631" y="3515845"/>
            <a:ext cx="268941" cy="784412"/>
          </a:xfrm>
          <a:custGeom>
            <a:avLst/>
            <a:gdLst/>
            <a:ahLst/>
            <a:cxnLst>
              <a:cxn ang="0">
                <a:pos x="wd2" y="hd2"/>
              </a:cxn>
              <a:cxn ang="5400000">
                <a:pos x="wd2" y="hd2"/>
              </a:cxn>
              <a:cxn ang="10800000">
                <a:pos x="wd2" y="hd2"/>
              </a:cxn>
              <a:cxn ang="16200000">
                <a:pos x="wd2" y="hd2"/>
              </a:cxn>
            </a:cxnLst>
            <a:rect l="0" t="0" r="r" b="b"/>
            <a:pathLst>
              <a:path w="21600" h="21600" extrusionOk="0">
                <a:moveTo>
                  <a:pt x="0" y="17897"/>
                </a:moveTo>
                <a:lnTo>
                  <a:pt x="5400" y="17897"/>
                </a:lnTo>
                <a:lnTo>
                  <a:pt x="5400" y="0"/>
                </a:lnTo>
                <a:lnTo>
                  <a:pt x="16200" y="0"/>
                </a:lnTo>
                <a:lnTo>
                  <a:pt x="16200" y="17897"/>
                </a:lnTo>
                <a:lnTo>
                  <a:pt x="21600" y="17897"/>
                </a:lnTo>
                <a:lnTo>
                  <a:pt x="10800" y="21600"/>
                </a:lnTo>
                <a:close/>
              </a:path>
            </a:pathLst>
          </a:custGeom>
          <a:gradFill>
            <a:gsLst>
              <a:gs pos="0">
                <a:schemeClr val="accent2">
                  <a:lumOff val="16228"/>
                </a:schemeClr>
              </a:gs>
              <a:gs pos="50000">
                <a:srgbClr val="DEBEC1"/>
              </a:gs>
              <a:gs pos="100000">
                <a:schemeClr val="accent2">
                  <a:satOff val="1225"/>
                  <a:lumOff val="10000"/>
                </a:schemeClr>
              </a:gs>
            </a:gsLst>
            <a:lin ang="5400000"/>
          </a:gradFill>
          <a:ln w="6350">
            <a:solidFill>
              <a:schemeClr val="accent2"/>
            </a:solidFill>
            <a:miter/>
          </a:ln>
        </p:spPr>
        <p:txBody>
          <a:bodyPr lIns="45719" rIns="45719" anchor="ctr"/>
          <a:lstStyle/>
          <a:p>
            <a:pPr algn="ctr"/>
            <a:endParaRPr/>
          </a:p>
        </p:txBody>
      </p:sp>
      <p:sp>
        <p:nvSpPr>
          <p:cNvPr id="673" name="Стрілка: униз 19"/>
          <p:cNvSpPr/>
          <p:nvPr/>
        </p:nvSpPr>
        <p:spPr>
          <a:xfrm>
            <a:off x="1131791" y="1750919"/>
            <a:ext cx="235325" cy="47064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gradFill>
            <a:gsLst>
              <a:gs pos="0">
                <a:schemeClr val="accent2">
                  <a:lumOff val="16228"/>
                </a:schemeClr>
              </a:gs>
              <a:gs pos="50000">
                <a:srgbClr val="DEBEC1"/>
              </a:gs>
              <a:gs pos="100000">
                <a:schemeClr val="accent2">
                  <a:satOff val="1225"/>
                  <a:lumOff val="10000"/>
                </a:schemeClr>
              </a:gs>
            </a:gsLst>
            <a:lin ang="5400000"/>
          </a:gradFill>
          <a:ln w="6350">
            <a:solidFill>
              <a:schemeClr val="accent2"/>
            </a:solidFill>
            <a:miter/>
          </a:ln>
        </p:spPr>
        <p:txBody>
          <a:bodyPr lIns="45719" rIns="45719" anchor="ctr"/>
          <a:lstStyle/>
          <a:p>
            <a:pPr algn="ctr"/>
            <a:endParaRPr/>
          </a:p>
        </p:txBody>
      </p:sp>
      <p:sp>
        <p:nvSpPr>
          <p:cNvPr id="674" name="TextBox 21"/>
          <p:cNvSpPr txBox="1"/>
          <p:nvPr/>
        </p:nvSpPr>
        <p:spPr>
          <a:xfrm>
            <a:off x="6563060" y="779928"/>
            <a:ext cx="5016202" cy="4536193"/>
          </a:xfrm>
          <a:prstGeom prst="rect">
            <a:avLst/>
          </a:prstGeom>
          <a:ln w="12700">
            <a:miter lim="400000"/>
          </a:ln>
        </p:spPr>
        <p:txBody>
          <a:bodyPr lIns="45719" rIns="45719">
            <a:spAutoFit/>
          </a:bodyPr>
          <a:lstStyle/>
          <a:p>
            <a:pPr algn="just">
              <a:defRPr sz="2400" b="1">
                <a:solidFill>
                  <a:srgbClr val="33476A"/>
                </a:solidFill>
                <a:latin typeface="Times New Roman" panose="02020603050405020304"/>
                <a:ea typeface="Times New Roman" panose="02020603050405020304"/>
                <a:cs typeface="Times New Roman" panose="02020603050405020304"/>
                <a:sym typeface="Times New Roman" panose="02020603050405020304"/>
              </a:defRPr>
            </a:pPr>
            <a:r>
              <a:t>До інструментів реалізації зазначених завдань віднесено </a:t>
            </a:r>
            <a:endParaRPr>
              <a:latin typeface="+mj-lt"/>
              <a:ea typeface="+mj-ea"/>
              <a:cs typeface="+mj-cs"/>
              <a:sym typeface="Neue Haas Grotesk Text Pro"/>
            </a:endParaRPr>
          </a:p>
          <a:p>
            <a:pPr marL="171450" indent="-171450" algn="just">
              <a:buSzPct val="100000"/>
              <a:buChar char="❖"/>
              <a:defRPr sz="2400" i="1">
                <a:latin typeface="Times New Roman" panose="02020603050405020304"/>
                <a:ea typeface="Times New Roman" panose="02020603050405020304"/>
                <a:cs typeface="Times New Roman" panose="02020603050405020304"/>
                <a:sym typeface="Times New Roman" panose="02020603050405020304"/>
              </a:defRPr>
            </a:pPr>
            <a:r>
              <a:t>налагодження кооперації за участю малих та середніх підприємств,</a:t>
            </a:r>
          </a:p>
          <a:p>
            <a:pPr marL="171450" indent="-171450" algn="just">
              <a:buSzPct val="100000"/>
              <a:buChar char="❖"/>
              <a:defRPr sz="2400" i="1">
                <a:latin typeface="Times New Roman" panose="02020603050405020304"/>
                <a:ea typeface="Times New Roman" panose="02020603050405020304"/>
                <a:cs typeface="Times New Roman" panose="02020603050405020304"/>
                <a:sym typeface="Times New Roman" panose="02020603050405020304"/>
              </a:defRPr>
            </a:pPr>
            <a:r>
              <a:t>поширення практик сімейного фермерства, розвиток кооперацій,</a:t>
            </a:r>
          </a:p>
          <a:p>
            <a:pPr marL="171450" indent="-171450" algn="just">
              <a:buSzPct val="100000"/>
              <a:buChar char="❖"/>
              <a:defRPr sz="2400" i="1">
                <a:latin typeface="Times New Roman" panose="02020603050405020304"/>
                <a:ea typeface="Times New Roman" panose="02020603050405020304"/>
                <a:cs typeface="Times New Roman" panose="02020603050405020304"/>
                <a:sym typeface="Times New Roman" panose="02020603050405020304"/>
              </a:defRPr>
            </a:pPr>
            <a:r>
              <a:t>розвиток інституцій підтримки бізнесу, розширення мережі об’єктів ринкової,</a:t>
            </a:r>
          </a:p>
          <a:p>
            <a:pPr marL="171450" indent="-171450" algn="just">
              <a:buSzPct val="100000"/>
              <a:buChar char="❖"/>
              <a:defRPr sz="2400" i="1">
                <a:latin typeface="Times New Roman" panose="02020603050405020304"/>
                <a:ea typeface="Times New Roman" panose="02020603050405020304"/>
                <a:cs typeface="Times New Roman" panose="02020603050405020304"/>
                <a:sym typeface="Times New Roman" panose="02020603050405020304"/>
              </a:defRPr>
            </a:pPr>
            <a:r>
              <a:t> фінансової та інформаційної інфраструктури на сільських територіях.</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9" name="Group 152"/>
          <p:cNvGrpSpPr/>
          <p:nvPr/>
        </p:nvGrpSpPr>
        <p:grpSpPr>
          <a:xfrm>
            <a:off x="8928527" y="0"/>
            <a:ext cx="3263473" cy="6858001"/>
            <a:chOff x="0" y="0"/>
            <a:chExt cx="3263472" cy="6858000"/>
          </a:xfrm>
        </p:grpSpPr>
        <p:sp>
          <p:nvSpPr>
            <p:cNvPr id="676" name="Oval 153"/>
            <p:cNvSpPr/>
            <p:nvPr/>
          </p:nvSpPr>
          <p:spPr>
            <a:xfrm>
              <a:off x="0" y="806361"/>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7" name="Freeform 23"/>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8" name="Freeform 24"/>
            <p:cNvSpPr/>
            <p:nvPr/>
          </p:nvSpPr>
          <p:spPr>
            <a:xfrm>
              <a:off x="1362863" y="6292417"/>
              <a:ext cx="1130725" cy="5655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9" name="Oval 156"/>
            <p:cNvSpPr/>
            <p:nvPr/>
          </p:nvSpPr>
          <p:spPr>
            <a:xfrm>
              <a:off x="1362864" y="3549389"/>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80" name="Oval 157"/>
            <p:cNvSpPr/>
            <p:nvPr/>
          </p:nvSpPr>
          <p:spPr>
            <a:xfrm>
              <a:off x="1362864" y="2177875"/>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81" name="Oval 158"/>
            <p:cNvSpPr/>
            <p:nvPr/>
          </p:nvSpPr>
          <p:spPr>
            <a:xfrm>
              <a:off x="1362864" y="806362"/>
              <a:ext cx="1130725"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82" name="Freeform 28"/>
            <p:cNvSpPr/>
            <p:nvPr/>
          </p:nvSpPr>
          <p:spPr>
            <a:xfrm>
              <a:off x="1362864"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83" name="Freeform 29"/>
            <p:cNvSpPr/>
            <p:nvPr/>
          </p:nvSpPr>
          <p:spPr>
            <a:xfrm>
              <a:off x="2725728" y="6295201"/>
              <a:ext cx="537745" cy="562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6"/>
                    <a:pt x="7784" y="2357"/>
                    <a:pt x="18133" y="334"/>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84" name="Freeform 30"/>
            <p:cNvSpPr/>
            <p:nvPr/>
          </p:nvSpPr>
          <p:spPr>
            <a:xfrm>
              <a:off x="2725728" y="4923686"/>
              <a:ext cx="537745" cy="11251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85" name="Freeform 31"/>
            <p:cNvSpPr/>
            <p:nvPr/>
          </p:nvSpPr>
          <p:spPr>
            <a:xfrm>
              <a:off x="2725728" y="3552172"/>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86" name="Freeform 32"/>
            <p:cNvSpPr/>
            <p:nvPr/>
          </p:nvSpPr>
          <p:spPr>
            <a:xfrm>
              <a:off x="2725728" y="2180658"/>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87" name="Freeform 33"/>
            <p:cNvSpPr/>
            <p:nvPr/>
          </p:nvSpPr>
          <p:spPr>
            <a:xfrm>
              <a:off x="2725728" y="809145"/>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88" name="Freeform 34"/>
            <p:cNvSpPr/>
            <p:nvPr/>
          </p:nvSpPr>
          <p:spPr>
            <a:xfrm>
              <a:off x="2725728" y="-1"/>
              <a:ext cx="537745" cy="56278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133" y="21266"/>
                  </a:lnTo>
                  <a:cubicBezTo>
                    <a:pt x="7784" y="19243"/>
                    <a:pt x="0" y="10494"/>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690" name="Straight Connector 167"/>
          <p:cNvSpPr/>
          <p:nvPr/>
        </p:nvSpPr>
        <p:spPr>
          <a:xfrm>
            <a:off x="565149" y="6087109"/>
            <a:ext cx="7335837" cy="1"/>
          </a:xfrm>
          <a:prstGeom prst="line">
            <a:avLst/>
          </a:prstGeom>
          <a:ln w="12700">
            <a:solidFill>
              <a:srgbClr val="A6A6A6"/>
            </a:solidFill>
            <a:miter/>
          </a:ln>
        </p:spPr>
        <p:txBody>
          <a:bodyPr lIns="45719" rIns="45719"/>
          <a:lstStyle/>
          <a:p>
            <a:endParaRPr/>
          </a:p>
        </p:txBody>
      </p:sp>
      <p:sp>
        <p:nvSpPr>
          <p:cNvPr id="691" name="Rectangle 169"/>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grpSp>
        <p:nvGrpSpPr>
          <p:cNvPr id="696" name="Group 171"/>
          <p:cNvGrpSpPr/>
          <p:nvPr/>
        </p:nvGrpSpPr>
        <p:grpSpPr>
          <a:xfrm>
            <a:off x="3365098" y="0"/>
            <a:ext cx="1901687" cy="4677439"/>
            <a:chOff x="0" y="0"/>
            <a:chExt cx="1901686" cy="4677439"/>
          </a:xfrm>
        </p:grpSpPr>
        <p:sp>
          <p:nvSpPr>
            <p:cNvPr id="692" name="Freeform 24"/>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93" name="Freeform 32"/>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94" name="Freeform 34"/>
            <p:cNvSpPr/>
            <p:nvPr/>
          </p:nvSpPr>
          <p:spPr>
            <a:xfrm>
              <a:off x="1362865" y="809038"/>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95" name="Freeform 35"/>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699" name="TextBox 1"/>
          <p:cNvGrpSpPr/>
          <p:nvPr/>
        </p:nvGrpSpPr>
        <p:grpSpPr>
          <a:xfrm>
            <a:off x="341032" y="1812633"/>
            <a:ext cx="4133562" cy="3601213"/>
            <a:chOff x="0" y="0"/>
            <a:chExt cx="4133560" cy="3601211"/>
          </a:xfrm>
        </p:grpSpPr>
        <p:sp>
          <p:nvSpPr>
            <p:cNvPr id="697" name="Rechteck"/>
            <p:cNvSpPr/>
            <p:nvPr/>
          </p:nvSpPr>
          <p:spPr>
            <a:xfrm>
              <a:off x="-1" y="0"/>
              <a:ext cx="4133562" cy="3601212"/>
            </a:xfrm>
            <a:prstGeom prst="rect">
              <a:avLst/>
            </a:prstGeom>
            <a:solidFill>
              <a:srgbClr val="FFFFFF"/>
            </a:solidFill>
            <a:ln w="6350" cap="flat">
              <a:solidFill>
                <a:schemeClr val="accent4"/>
              </a:solidFill>
              <a:prstDash val="solid"/>
              <a:miter lim="800000"/>
            </a:ln>
            <a:effectLst/>
          </p:spPr>
          <p:txBody>
            <a:bodyPr wrap="square" lIns="45719" tIns="45719" rIns="45719" bIns="45719" numCol="1" anchor="t">
              <a:noAutofit/>
            </a:bodyPr>
            <a:lstStyle/>
            <a:p>
              <a:pPr>
                <a:spcBef>
                  <a:spcPts val="900"/>
                </a:spcBef>
                <a:defRPr b="1" i="1">
                  <a:solidFill>
                    <a:srgbClr val="315A66"/>
                  </a:solidFill>
                </a:defRPr>
              </a:pPr>
              <a:endParaRPr/>
            </a:p>
          </p:txBody>
        </p:sp>
        <p:sp>
          <p:nvSpPr>
            <p:cNvPr id="698" name="Динамічний розвиток виробництва конкурентоспроможної продукції сільського господарства і переробної сфери малими суб’єктами господарювання й особистими селянськими господарствами сприятиме формуванню самодостатніх територіальних сільських громад на засад"/>
            <p:cNvSpPr txBox="1"/>
            <p:nvPr/>
          </p:nvSpPr>
          <p:spPr>
            <a:xfrm>
              <a:off x="48894" y="3175"/>
              <a:ext cx="4035772" cy="3594862"/>
            </a:xfrm>
            <a:prstGeom prst="rect">
              <a:avLst/>
            </a:prstGeom>
            <a:noFill/>
            <a:ln w="12700" cap="flat">
              <a:noFill/>
              <a:miter lim="400000"/>
            </a:ln>
            <a:effectLst/>
          </p:spPr>
          <p:txBody>
            <a:bodyPr wrap="square" lIns="45719" tIns="45719" rIns="45719" bIns="45719" numCol="1" anchor="t">
              <a:normAutofit/>
            </a:bodyPr>
            <a:lstStyle/>
            <a:p>
              <a:pPr marL="276860" indent="-276860" defTabSz="887095">
                <a:spcBef>
                  <a:spcPts val="800"/>
                </a:spcBef>
                <a:buSzPct val="100000"/>
                <a:buChar char="➢"/>
                <a:defRPr sz="1940">
                  <a:latin typeface="Calibri Light" panose="020F0302020204030204"/>
                  <a:ea typeface="Calibri Light" panose="020F0302020204030204"/>
                  <a:cs typeface="Calibri Light" panose="020F0302020204030204"/>
                  <a:sym typeface="Calibri Light" panose="020F0302020204030204"/>
                </a:defRPr>
              </a:pPr>
              <a:r>
                <a:t>Динамічний розвиток виробництва конкурентоспроможної продукції сільського господарства і переробної сфери малими суб’єктами господарювання й особистими селянськими господарствами </a:t>
              </a:r>
              <a:r>
                <a:rPr i="1">
                  <a:solidFill>
                    <a:srgbClr val="315A66"/>
                  </a:solidFill>
                </a:rPr>
                <a:t>сприятиме формуванню самодостатніх територіальних сільських громад на засадах сталого розвитку. </a:t>
              </a:r>
            </a:p>
          </p:txBody>
        </p:sp>
      </p:grpSp>
      <p:pic>
        <p:nvPicPr>
          <p:cNvPr id="700" name="Рисунок 5" descr="Рисунок 5"/>
          <p:cNvPicPr>
            <a:picLocks noChangeAspect="1"/>
          </p:cNvPicPr>
          <p:nvPr/>
        </p:nvPicPr>
        <p:blipFill>
          <a:blip r:embed="rId2"/>
          <a:srcRect l="43" r="131" b="3"/>
          <a:stretch>
            <a:fillRect/>
          </a:stretch>
        </p:blipFill>
        <p:spPr>
          <a:xfrm>
            <a:off x="5267216" y="10"/>
            <a:ext cx="3456433" cy="3428990"/>
          </a:xfrm>
          <a:prstGeom prst="rect">
            <a:avLst/>
          </a:prstGeom>
          <a:ln w="12700">
            <a:miter lim="400000"/>
            <a:headEnd/>
            <a:tailEnd/>
          </a:ln>
        </p:spPr>
      </p:pic>
      <p:pic>
        <p:nvPicPr>
          <p:cNvPr id="701" name="Рисунок 24" descr="Рисунок 24"/>
          <p:cNvPicPr>
            <a:picLocks noChangeAspect="1"/>
          </p:cNvPicPr>
          <p:nvPr/>
        </p:nvPicPr>
        <p:blipFill>
          <a:blip r:embed="rId3"/>
          <a:srcRect l="52" r="375" b="2"/>
          <a:stretch>
            <a:fillRect/>
          </a:stretch>
        </p:blipFill>
        <p:spPr>
          <a:xfrm>
            <a:off x="8735568" y="9"/>
            <a:ext cx="3456433" cy="3428991"/>
          </a:xfrm>
          <a:prstGeom prst="rect">
            <a:avLst/>
          </a:prstGeom>
          <a:ln w="12700">
            <a:miter lim="400000"/>
            <a:headEnd/>
            <a:tailEnd/>
          </a:ln>
        </p:spPr>
      </p:pic>
      <p:pic>
        <p:nvPicPr>
          <p:cNvPr id="702" name="Рисунок 22" descr="Рисунок 22"/>
          <p:cNvPicPr>
            <a:picLocks noChangeAspect="1"/>
          </p:cNvPicPr>
          <p:nvPr/>
        </p:nvPicPr>
        <p:blipFill>
          <a:blip r:embed="rId4"/>
          <a:srcRect r="33"/>
          <a:stretch>
            <a:fillRect/>
          </a:stretch>
        </p:blipFill>
        <p:spPr>
          <a:xfrm>
            <a:off x="5267216" y="3429000"/>
            <a:ext cx="3456433" cy="3429000"/>
          </a:xfrm>
          <a:prstGeom prst="rect">
            <a:avLst/>
          </a:prstGeom>
          <a:ln w="12700">
            <a:miter lim="400000"/>
            <a:headEnd/>
            <a:tailEnd/>
          </a:ln>
        </p:spPr>
      </p:pic>
      <p:pic>
        <p:nvPicPr>
          <p:cNvPr id="703" name="Рисунок 4" descr="Рисунок 4"/>
          <p:cNvPicPr>
            <a:picLocks noChangeAspect="1"/>
          </p:cNvPicPr>
          <p:nvPr/>
        </p:nvPicPr>
        <p:blipFill>
          <a:blip r:embed="rId5"/>
          <a:srcRect l="7" r="36" b="3"/>
          <a:stretch>
            <a:fillRect/>
          </a:stretch>
        </p:blipFill>
        <p:spPr>
          <a:xfrm>
            <a:off x="8735568" y="3429000"/>
            <a:ext cx="3456433" cy="3429000"/>
          </a:xfrm>
          <a:prstGeom prst="rect">
            <a:avLst/>
          </a:prstGeom>
          <a:ln w="12700">
            <a:miter lim="400000"/>
            <a:headEnd/>
            <a:tailEnd/>
          </a:ln>
        </p:spPr>
      </p:pic>
      <p:sp>
        <p:nvSpPr>
          <p:cNvPr id="704" name="Straight Connector 177"/>
          <p:cNvSpPr/>
          <p:nvPr/>
        </p:nvSpPr>
        <p:spPr>
          <a:xfrm>
            <a:off x="5252136" y="3429001"/>
            <a:ext cx="6940296" cy="1"/>
          </a:xfrm>
          <a:prstGeom prst="line">
            <a:avLst/>
          </a:prstGeom>
          <a:ln w="19050">
            <a:solidFill>
              <a:srgbClr val="FFFFFF"/>
            </a:solidFill>
            <a:miter/>
          </a:ln>
        </p:spPr>
        <p:txBody>
          <a:bodyPr lIns="45719" rIns="45719"/>
          <a:lstStyle/>
          <a:p>
            <a:endParaRPr/>
          </a:p>
        </p:txBody>
      </p:sp>
      <p:sp>
        <p:nvSpPr>
          <p:cNvPr id="705" name="Straight Connector 179"/>
          <p:cNvSpPr/>
          <p:nvPr/>
        </p:nvSpPr>
        <p:spPr>
          <a:xfrm>
            <a:off x="565149" y="6087109"/>
            <a:ext cx="4133562" cy="1"/>
          </a:xfrm>
          <a:prstGeom prst="line">
            <a:avLst/>
          </a:prstGeom>
          <a:ln w="12700">
            <a:solidFill>
              <a:srgbClr val="A6A6A6"/>
            </a:solidFill>
            <a:miter/>
          </a:ln>
        </p:spPr>
        <p:txBody>
          <a:bodyPr lIns="45719" rIns="45719"/>
          <a:lstStyle/>
          <a:p>
            <a:endParaRPr/>
          </a:p>
        </p:txBody>
      </p:sp>
      <p:sp>
        <p:nvSpPr>
          <p:cNvPr id="706" name="Straight Connector 181"/>
          <p:cNvSpPr/>
          <p:nvPr/>
        </p:nvSpPr>
        <p:spPr>
          <a:xfrm flipH="1">
            <a:off x="8727926" y="0"/>
            <a:ext cx="1" cy="6858001"/>
          </a:xfrm>
          <a:prstGeom prst="line">
            <a:avLst/>
          </a:prstGeom>
          <a:ln w="19050">
            <a:solidFill>
              <a:srgbClr val="FFFFFF"/>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1" name="Group 7"/>
          <p:cNvGrpSpPr/>
          <p:nvPr/>
        </p:nvGrpSpPr>
        <p:grpSpPr>
          <a:xfrm>
            <a:off x="8928527" y="0"/>
            <a:ext cx="3263473" cy="6858001"/>
            <a:chOff x="0" y="0"/>
            <a:chExt cx="3263472" cy="6858000"/>
          </a:xfrm>
        </p:grpSpPr>
        <p:sp>
          <p:nvSpPr>
            <p:cNvPr id="708" name="Oval 8"/>
            <p:cNvSpPr/>
            <p:nvPr/>
          </p:nvSpPr>
          <p:spPr>
            <a:xfrm>
              <a:off x="0" y="806361"/>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09" name="Freeform 23"/>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0" name="Freeform 24"/>
            <p:cNvSpPr/>
            <p:nvPr/>
          </p:nvSpPr>
          <p:spPr>
            <a:xfrm>
              <a:off x="1362863" y="6292417"/>
              <a:ext cx="1130725" cy="5655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1" name="Oval 11"/>
            <p:cNvSpPr/>
            <p:nvPr/>
          </p:nvSpPr>
          <p:spPr>
            <a:xfrm>
              <a:off x="1362864" y="3549389"/>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2" name="Oval 12"/>
            <p:cNvSpPr/>
            <p:nvPr/>
          </p:nvSpPr>
          <p:spPr>
            <a:xfrm>
              <a:off x="1362864" y="2177875"/>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3" name="Oval 13"/>
            <p:cNvSpPr/>
            <p:nvPr/>
          </p:nvSpPr>
          <p:spPr>
            <a:xfrm>
              <a:off x="1362864" y="806362"/>
              <a:ext cx="1130725"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4" name="Freeform 28"/>
            <p:cNvSpPr/>
            <p:nvPr/>
          </p:nvSpPr>
          <p:spPr>
            <a:xfrm>
              <a:off x="1362864"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5" name="Freeform 29"/>
            <p:cNvSpPr/>
            <p:nvPr/>
          </p:nvSpPr>
          <p:spPr>
            <a:xfrm>
              <a:off x="2725728" y="6295201"/>
              <a:ext cx="537745" cy="562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6"/>
                    <a:pt x="7784" y="2357"/>
                    <a:pt x="18133" y="334"/>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6" name="Freeform 30"/>
            <p:cNvSpPr/>
            <p:nvPr/>
          </p:nvSpPr>
          <p:spPr>
            <a:xfrm>
              <a:off x="2725728" y="4923686"/>
              <a:ext cx="537745" cy="11251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7" name="Freeform 31"/>
            <p:cNvSpPr/>
            <p:nvPr/>
          </p:nvSpPr>
          <p:spPr>
            <a:xfrm>
              <a:off x="2725728" y="3552172"/>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8" name="Freeform 32"/>
            <p:cNvSpPr/>
            <p:nvPr/>
          </p:nvSpPr>
          <p:spPr>
            <a:xfrm>
              <a:off x="2725728" y="2180658"/>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9" name="Freeform 33"/>
            <p:cNvSpPr/>
            <p:nvPr/>
          </p:nvSpPr>
          <p:spPr>
            <a:xfrm>
              <a:off x="2725728" y="809145"/>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20" name="Freeform 34"/>
            <p:cNvSpPr/>
            <p:nvPr/>
          </p:nvSpPr>
          <p:spPr>
            <a:xfrm>
              <a:off x="2725728" y="-1"/>
              <a:ext cx="537745" cy="56278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133" y="21266"/>
                  </a:lnTo>
                  <a:cubicBezTo>
                    <a:pt x="7784" y="19243"/>
                    <a:pt x="0" y="10494"/>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722" name="Straight Connector 22"/>
          <p:cNvSpPr/>
          <p:nvPr/>
        </p:nvSpPr>
        <p:spPr>
          <a:xfrm>
            <a:off x="565149" y="6087109"/>
            <a:ext cx="7335837" cy="1"/>
          </a:xfrm>
          <a:prstGeom prst="line">
            <a:avLst/>
          </a:prstGeom>
          <a:ln w="12700">
            <a:solidFill>
              <a:srgbClr val="A6A6A6"/>
            </a:solidFill>
            <a:miter/>
          </a:ln>
        </p:spPr>
        <p:txBody>
          <a:bodyPr lIns="45719" rIns="45719"/>
          <a:lstStyle/>
          <a:p>
            <a:endParaRPr/>
          </a:p>
        </p:txBody>
      </p:sp>
      <p:sp>
        <p:nvSpPr>
          <p:cNvPr id="723" name="Rectangle 24"/>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grpSp>
        <p:nvGrpSpPr>
          <p:cNvPr id="728" name="Group 26"/>
          <p:cNvGrpSpPr/>
          <p:nvPr/>
        </p:nvGrpSpPr>
        <p:grpSpPr>
          <a:xfrm>
            <a:off x="10290315" y="0"/>
            <a:ext cx="1901687" cy="4677439"/>
            <a:chOff x="0" y="0"/>
            <a:chExt cx="1901686" cy="4677439"/>
          </a:xfrm>
        </p:grpSpPr>
        <p:sp>
          <p:nvSpPr>
            <p:cNvPr id="724" name="Freeform 53"/>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25" name="Freeform 55"/>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26" name="Freeform 57"/>
            <p:cNvSpPr/>
            <p:nvPr/>
          </p:nvSpPr>
          <p:spPr>
            <a:xfrm>
              <a:off x="1362865" y="809038"/>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27" name="Freeform 58"/>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729" name="Straight Connector 32"/>
          <p:cNvSpPr/>
          <p:nvPr/>
        </p:nvSpPr>
        <p:spPr>
          <a:xfrm>
            <a:off x="565150" y="6087109"/>
            <a:ext cx="11058344" cy="1"/>
          </a:xfrm>
          <a:prstGeom prst="line">
            <a:avLst/>
          </a:prstGeom>
          <a:ln w="12700">
            <a:solidFill>
              <a:srgbClr val="A6A6A6"/>
            </a:solidFill>
            <a:miter/>
          </a:ln>
        </p:spPr>
        <p:txBody>
          <a:bodyPr lIns="45719" rIns="45719"/>
          <a:lstStyle/>
          <a:p>
            <a:endParaRPr/>
          </a:p>
        </p:txBody>
      </p:sp>
      <p:grpSp>
        <p:nvGrpSpPr>
          <p:cNvPr id="746" name="TextBox 1"/>
          <p:cNvGrpSpPr/>
          <p:nvPr/>
        </p:nvGrpSpPr>
        <p:grpSpPr>
          <a:xfrm>
            <a:off x="5224243" y="685666"/>
            <a:ext cx="6316267" cy="4991174"/>
            <a:chOff x="0" y="0"/>
            <a:chExt cx="6316266" cy="4991171"/>
          </a:xfrm>
        </p:grpSpPr>
        <p:sp>
          <p:nvSpPr>
            <p:cNvPr id="730" name="Linie"/>
            <p:cNvSpPr/>
            <p:nvPr/>
          </p:nvSpPr>
          <p:spPr>
            <a:xfrm>
              <a:off x="0" y="0"/>
              <a:ext cx="6316267" cy="0"/>
            </a:xfrm>
            <a:prstGeom prst="line">
              <a:avLst/>
            </a:prstGeom>
            <a:solidFill>
              <a:schemeClr val="accent2"/>
            </a:solidFill>
            <a:ln w="12700" cap="flat">
              <a:solidFill>
                <a:schemeClr val="accent2"/>
              </a:solidFill>
              <a:prstDash val="solid"/>
              <a:miter lim="800000"/>
            </a:ln>
            <a:effectLst/>
          </p:spPr>
          <p:txBody>
            <a:bodyPr wrap="square" lIns="45719" tIns="45719" rIns="45719" bIns="45719" numCol="1" anchor="t">
              <a:noAutofit/>
            </a:bodyPr>
            <a:lstStyle/>
            <a:p>
              <a:endParaRPr/>
            </a:p>
          </p:txBody>
        </p:sp>
        <p:sp>
          <p:nvSpPr>
            <p:cNvPr id="731" name="трансформація особистих селянських господарств в сімейні фермерські господарства;"/>
            <p:cNvSpPr txBox="1"/>
            <p:nvPr/>
          </p:nvSpPr>
          <p:spPr>
            <a:xfrm>
              <a:off x="0" y="0"/>
              <a:ext cx="6316267" cy="548640"/>
            </a:xfrm>
            <a:prstGeom prst="rect">
              <a:avLst/>
            </a:prstGeom>
            <a:noFill/>
            <a:ln w="12700" cap="flat">
              <a:noFill/>
              <a:miter lim="400000"/>
            </a:ln>
            <a:effectLst/>
          </p:spPr>
          <p:txBody>
            <a:bodyPr wrap="square" lIns="57150" tIns="57150" rIns="57150" bIns="57150" numCol="1" anchor="t">
              <a:spAutoFit/>
            </a:bodyPr>
            <a:lstStyle>
              <a:lvl1pPr defTabSz="666750">
                <a:lnSpc>
                  <a:spcPct val="90000"/>
                </a:lnSpc>
                <a:spcBef>
                  <a:spcPts val="600"/>
                </a:spcBef>
                <a:defRPr sz="1500"/>
              </a:lvl1pPr>
            </a:lstStyle>
            <a:p>
              <a:r>
                <a:t>трансформація особистих селянських господарств в сімейні фермерські господарства;</a:t>
              </a:r>
            </a:p>
          </p:txBody>
        </p:sp>
        <p:sp>
          <p:nvSpPr>
            <p:cNvPr id="732" name="Linie"/>
            <p:cNvSpPr/>
            <p:nvPr/>
          </p:nvSpPr>
          <p:spPr>
            <a:xfrm>
              <a:off x="0" y="634647"/>
              <a:ext cx="6316267" cy="1"/>
            </a:xfrm>
            <a:prstGeom prst="line">
              <a:avLst/>
            </a:prstGeom>
            <a:solidFill>
              <a:srgbClr val="C78FBF"/>
            </a:solidFill>
            <a:ln w="12700" cap="flat">
              <a:solidFill>
                <a:srgbClr val="C78FBF"/>
              </a:solidFill>
              <a:prstDash val="solid"/>
              <a:miter lim="800000"/>
            </a:ln>
            <a:effectLst/>
          </p:spPr>
          <p:txBody>
            <a:bodyPr wrap="square" lIns="45719" tIns="45719" rIns="45719" bIns="45719" numCol="1" anchor="t">
              <a:noAutofit/>
            </a:bodyPr>
            <a:lstStyle/>
            <a:p>
              <a:endParaRPr/>
            </a:p>
          </p:txBody>
        </p:sp>
        <p:sp>
          <p:nvSpPr>
            <p:cNvPr id="733" name="розвиток кооперації, поширення сімейного фермерства в реґіоні;"/>
            <p:cNvSpPr txBox="1"/>
            <p:nvPr/>
          </p:nvSpPr>
          <p:spPr>
            <a:xfrm>
              <a:off x="0" y="634647"/>
              <a:ext cx="6316267" cy="342901"/>
            </a:xfrm>
            <a:prstGeom prst="rect">
              <a:avLst/>
            </a:prstGeom>
            <a:noFill/>
            <a:ln w="12700" cap="flat">
              <a:noFill/>
              <a:miter lim="400000"/>
            </a:ln>
            <a:effectLst/>
          </p:spPr>
          <p:txBody>
            <a:bodyPr wrap="square" lIns="57150" tIns="57150" rIns="57150" bIns="57150" numCol="1" anchor="t">
              <a:spAutoFit/>
            </a:bodyPr>
            <a:lstStyle>
              <a:lvl1pPr defTabSz="666750">
                <a:lnSpc>
                  <a:spcPct val="90000"/>
                </a:lnSpc>
                <a:spcBef>
                  <a:spcPts val="600"/>
                </a:spcBef>
                <a:defRPr sz="1500"/>
              </a:lvl1pPr>
            </a:lstStyle>
            <a:p>
              <a:r>
                <a:t>розвиток кооперації, поширення сімейного фермерства в реґіоні;</a:t>
              </a:r>
            </a:p>
          </p:txBody>
        </p:sp>
        <p:sp>
          <p:nvSpPr>
            <p:cNvPr id="734" name="Linie"/>
            <p:cNvSpPr/>
            <p:nvPr/>
          </p:nvSpPr>
          <p:spPr>
            <a:xfrm>
              <a:off x="0" y="1269294"/>
              <a:ext cx="6316267" cy="1"/>
            </a:xfrm>
            <a:prstGeom prst="line">
              <a:avLst/>
            </a:prstGeom>
            <a:solidFill>
              <a:srgbClr val="A28CC3"/>
            </a:solidFill>
            <a:ln w="12700" cap="flat">
              <a:solidFill>
                <a:srgbClr val="A28CC3"/>
              </a:solidFill>
              <a:prstDash val="solid"/>
              <a:miter lim="800000"/>
            </a:ln>
            <a:effectLst/>
          </p:spPr>
          <p:txBody>
            <a:bodyPr wrap="square" lIns="45719" tIns="45719" rIns="45719" bIns="45719" numCol="1" anchor="t">
              <a:noAutofit/>
            </a:bodyPr>
            <a:lstStyle/>
            <a:p>
              <a:endParaRPr/>
            </a:p>
          </p:txBody>
        </p:sp>
        <p:sp>
          <p:nvSpPr>
            <p:cNvPr id="735" name="трансформації особистих селянських господарств в сімейні фермерські господарства;"/>
            <p:cNvSpPr txBox="1"/>
            <p:nvPr/>
          </p:nvSpPr>
          <p:spPr>
            <a:xfrm>
              <a:off x="0" y="1269294"/>
              <a:ext cx="6316267" cy="548641"/>
            </a:xfrm>
            <a:prstGeom prst="rect">
              <a:avLst/>
            </a:prstGeom>
            <a:noFill/>
            <a:ln w="12700" cap="flat">
              <a:noFill/>
              <a:miter lim="400000"/>
            </a:ln>
            <a:effectLst/>
          </p:spPr>
          <p:txBody>
            <a:bodyPr wrap="square" lIns="57150" tIns="57150" rIns="57150" bIns="57150" numCol="1" anchor="t">
              <a:spAutoFit/>
            </a:bodyPr>
            <a:lstStyle>
              <a:lvl1pPr defTabSz="666750">
                <a:lnSpc>
                  <a:spcPct val="90000"/>
                </a:lnSpc>
                <a:spcBef>
                  <a:spcPts val="600"/>
                </a:spcBef>
                <a:defRPr sz="1500"/>
              </a:lvl1pPr>
            </a:lstStyle>
            <a:p>
              <a:r>
                <a:t>трансформації особистих селянських господарств в сімейні фермерські господарства;</a:t>
              </a:r>
            </a:p>
          </p:txBody>
        </p:sp>
        <p:sp>
          <p:nvSpPr>
            <p:cNvPr id="736" name="Linie"/>
            <p:cNvSpPr/>
            <p:nvPr/>
          </p:nvSpPr>
          <p:spPr>
            <a:xfrm>
              <a:off x="0" y="1903941"/>
              <a:ext cx="6316267" cy="1"/>
            </a:xfrm>
            <a:prstGeom prst="line">
              <a:avLst/>
            </a:prstGeom>
            <a:solidFill>
              <a:srgbClr val="889BC0"/>
            </a:solidFill>
            <a:ln w="12700" cap="flat">
              <a:solidFill>
                <a:srgbClr val="889BC0"/>
              </a:solidFill>
              <a:prstDash val="solid"/>
              <a:miter lim="800000"/>
            </a:ln>
            <a:effectLst/>
          </p:spPr>
          <p:txBody>
            <a:bodyPr wrap="square" lIns="45719" tIns="45719" rIns="45719" bIns="45719" numCol="1" anchor="t">
              <a:noAutofit/>
            </a:bodyPr>
            <a:lstStyle/>
            <a:p>
              <a:endParaRPr/>
            </a:p>
          </p:txBody>
        </p:sp>
        <p:sp>
          <p:nvSpPr>
            <p:cNvPr id="737" name="зростання ефективності сільськогосподарської діяльності за рахунок поглиблення рівня"/>
            <p:cNvSpPr txBox="1"/>
            <p:nvPr/>
          </p:nvSpPr>
          <p:spPr>
            <a:xfrm>
              <a:off x="0" y="1903941"/>
              <a:ext cx="6316267" cy="548641"/>
            </a:xfrm>
            <a:prstGeom prst="rect">
              <a:avLst/>
            </a:prstGeom>
            <a:noFill/>
            <a:ln w="12700" cap="flat">
              <a:noFill/>
              <a:miter lim="400000"/>
            </a:ln>
            <a:effectLst/>
          </p:spPr>
          <p:txBody>
            <a:bodyPr wrap="square" lIns="57150" tIns="57150" rIns="57150" bIns="57150" numCol="1" anchor="t">
              <a:spAutoFit/>
            </a:bodyPr>
            <a:lstStyle>
              <a:lvl1pPr defTabSz="666750">
                <a:lnSpc>
                  <a:spcPct val="90000"/>
                </a:lnSpc>
                <a:spcBef>
                  <a:spcPts val="600"/>
                </a:spcBef>
                <a:defRPr sz="1500"/>
              </a:lvl1pPr>
            </a:lstStyle>
            <a:p>
              <a:r>
                <a:t>зростання ефективності сільськогосподарської діяльності за рахунок поглиблення рівня</a:t>
              </a:r>
            </a:p>
          </p:txBody>
        </p:sp>
        <p:sp>
          <p:nvSpPr>
            <p:cNvPr id="738" name="Linie"/>
            <p:cNvSpPr/>
            <p:nvPr/>
          </p:nvSpPr>
          <p:spPr>
            <a:xfrm>
              <a:off x="0" y="2538589"/>
              <a:ext cx="6316267" cy="1"/>
            </a:xfrm>
            <a:prstGeom prst="line">
              <a:avLst/>
            </a:prstGeom>
            <a:solidFill>
              <a:srgbClr val="85BCB8"/>
            </a:solidFill>
            <a:ln w="12700" cap="flat">
              <a:solidFill>
                <a:srgbClr val="85BCB8"/>
              </a:solidFill>
              <a:prstDash val="solid"/>
              <a:miter lim="800000"/>
            </a:ln>
            <a:effectLst/>
          </p:spPr>
          <p:txBody>
            <a:bodyPr wrap="square" lIns="45719" tIns="45719" rIns="45719" bIns="45719" numCol="1" anchor="t">
              <a:noAutofit/>
            </a:bodyPr>
            <a:lstStyle/>
            <a:p>
              <a:endParaRPr/>
            </a:p>
          </p:txBody>
        </p:sp>
        <p:sp>
          <p:nvSpPr>
            <p:cNvPr id="739" name="створення додаткових робочих місць в сільських та гірських населених пунктах шляхом"/>
            <p:cNvSpPr txBox="1"/>
            <p:nvPr/>
          </p:nvSpPr>
          <p:spPr>
            <a:xfrm>
              <a:off x="0" y="2538589"/>
              <a:ext cx="6316267" cy="548641"/>
            </a:xfrm>
            <a:prstGeom prst="rect">
              <a:avLst/>
            </a:prstGeom>
            <a:noFill/>
            <a:ln w="12700" cap="flat">
              <a:noFill/>
              <a:miter lim="400000"/>
            </a:ln>
            <a:effectLst/>
          </p:spPr>
          <p:txBody>
            <a:bodyPr wrap="square" lIns="57150" tIns="57150" rIns="57150" bIns="57150" numCol="1" anchor="t">
              <a:spAutoFit/>
            </a:bodyPr>
            <a:lstStyle>
              <a:lvl1pPr defTabSz="666750">
                <a:lnSpc>
                  <a:spcPct val="90000"/>
                </a:lnSpc>
                <a:spcBef>
                  <a:spcPts val="600"/>
                </a:spcBef>
                <a:defRPr sz="1500"/>
              </a:lvl1pPr>
            </a:lstStyle>
            <a:p>
              <a:r>
                <a:t>створення додаткових робочих місць в сільських та гірських населених пунктах шляхом</a:t>
              </a:r>
            </a:p>
          </p:txBody>
        </p:sp>
        <p:sp>
          <p:nvSpPr>
            <p:cNvPr id="740" name="Linie"/>
            <p:cNvSpPr/>
            <p:nvPr/>
          </p:nvSpPr>
          <p:spPr>
            <a:xfrm>
              <a:off x="0" y="3173236"/>
              <a:ext cx="6316267" cy="1"/>
            </a:xfrm>
            <a:prstGeom prst="line">
              <a:avLst/>
            </a:prstGeom>
            <a:solidFill>
              <a:srgbClr val="83B98D"/>
            </a:solidFill>
            <a:ln w="12700" cap="flat">
              <a:solidFill>
                <a:srgbClr val="83B98D"/>
              </a:solidFill>
              <a:prstDash val="solid"/>
              <a:miter lim="800000"/>
            </a:ln>
            <a:effectLst/>
          </p:spPr>
          <p:txBody>
            <a:bodyPr wrap="square" lIns="45719" tIns="45719" rIns="45719" bIns="45719" numCol="1" anchor="t">
              <a:noAutofit/>
            </a:bodyPr>
            <a:lstStyle/>
            <a:p>
              <a:endParaRPr/>
            </a:p>
          </p:txBody>
        </p:sp>
        <p:sp>
          <p:nvSpPr>
            <p:cNvPr id="741" name="переробки сільськогосподарської продукції, розвитку сфери органічного виробництва;"/>
            <p:cNvSpPr txBox="1"/>
            <p:nvPr/>
          </p:nvSpPr>
          <p:spPr>
            <a:xfrm>
              <a:off x="0" y="3173236"/>
              <a:ext cx="6316267" cy="548641"/>
            </a:xfrm>
            <a:prstGeom prst="rect">
              <a:avLst/>
            </a:prstGeom>
            <a:noFill/>
            <a:ln w="12700" cap="flat">
              <a:noFill/>
              <a:miter lim="400000"/>
            </a:ln>
            <a:effectLst/>
          </p:spPr>
          <p:txBody>
            <a:bodyPr wrap="square" lIns="57150" tIns="57150" rIns="57150" bIns="57150" numCol="1" anchor="t">
              <a:spAutoFit/>
            </a:bodyPr>
            <a:lstStyle>
              <a:lvl1pPr defTabSz="666750">
                <a:lnSpc>
                  <a:spcPct val="90000"/>
                </a:lnSpc>
                <a:spcBef>
                  <a:spcPts val="600"/>
                </a:spcBef>
                <a:defRPr sz="1500"/>
              </a:lvl1pPr>
            </a:lstStyle>
            <a:p>
              <a:r>
                <a:t>переробки сільськогосподарської продукції, розвитку сфери органічного виробництва;</a:t>
              </a:r>
            </a:p>
          </p:txBody>
        </p:sp>
        <p:sp>
          <p:nvSpPr>
            <p:cNvPr id="742" name="Linie"/>
            <p:cNvSpPr/>
            <p:nvPr/>
          </p:nvSpPr>
          <p:spPr>
            <a:xfrm>
              <a:off x="0" y="3807885"/>
              <a:ext cx="6316267" cy="1"/>
            </a:xfrm>
            <a:prstGeom prst="line">
              <a:avLst/>
            </a:prstGeom>
            <a:solidFill>
              <a:srgbClr val="9DB580"/>
            </a:solidFill>
            <a:ln w="12700" cap="flat">
              <a:solidFill>
                <a:srgbClr val="9DB580"/>
              </a:solidFill>
              <a:prstDash val="solid"/>
              <a:miter lim="800000"/>
            </a:ln>
            <a:effectLst/>
          </p:spPr>
          <p:txBody>
            <a:bodyPr wrap="square" lIns="45719" tIns="45719" rIns="45719" bIns="45719" numCol="1" anchor="t">
              <a:noAutofit/>
            </a:bodyPr>
            <a:lstStyle/>
            <a:p>
              <a:endParaRPr/>
            </a:p>
          </p:txBody>
        </p:sp>
        <p:sp>
          <p:nvSpPr>
            <p:cNvPr id="743" name="підвищення якості життя працездатного населення та залучення громадян до розвитку сільських територій через стимулювання їх ділової активності;"/>
            <p:cNvSpPr txBox="1"/>
            <p:nvPr/>
          </p:nvSpPr>
          <p:spPr>
            <a:xfrm>
              <a:off x="0" y="3807883"/>
              <a:ext cx="6316267" cy="754381"/>
            </a:xfrm>
            <a:prstGeom prst="rect">
              <a:avLst/>
            </a:prstGeom>
            <a:noFill/>
            <a:ln w="12700" cap="flat">
              <a:noFill/>
              <a:miter lim="400000"/>
            </a:ln>
            <a:effectLst/>
          </p:spPr>
          <p:txBody>
            <a:bodyPr wrap="square" lIns="57150" tIns="57150" rIns="57150" bIns="57150" numCol="1" anchor="t">
              <a:spAutoFit/>
            </a:bodyPr>
            <a:lstStyle>
              <a:lvl1pPr defTabSz="666750">
                <a:lnSpc>
                  <a:spcPct val="90000"/>
                </a:lnSpc>
                <a:spcBef>
                  <a:spcPts val="600"/>
                </a:spcBef>
                <a:defRPr sz="1500"/>
              </a:lvl1pPr>
            </a:lstStyle>
            <a:p>
              <a:r>
                <a:t>підвищення якості життя працездатного населення та залучення громадян до розвитку сільських територій через стимулювання їх ділової активності;</a:t>
              </a:r>
            </a:p>
          </p:txBody>
        </p:sp>
        <p:sp>
          <p:nvSpPr>
            <p:cNvPr id="744" name="Linie"/>
            <p:cNvSpPr/>
            <p:nvPr/>
          </p:nvSpPr>
          <p:spPr>
            <a:xfrm>
              <a:off x="0" y="4442531"/>
              <a:ext cx="6316267" cy="1"/>
            </a:xfrm>
            <a:prstGeom prst="line">
              <a:avLst/>
            </a:prstGeom>
            <a:solidFill>
              <a:schemeClr val="accent3"/>
            </a:solidFill>
            <a:ln w="12700" cap="flat">
              <a:solidFill>
                <a:schemeClr val="accent3"/>
              </a:solidFill>
              <a:prstDash val="solid"/>
              <a:miter lim="800000"/>
            </a:ln>
            <a:effectLst/>
          </p:spPr>
          <p:txBody>
            <a:bodyPr wrap="square" lIns="45719" tIns="45719" rIns="45719" bIns="45719" numCol="1" anchor="t">
              <a:noAutofit/>
            </a:bodyPr>
            <a:lstStyle/>
            <a:p>
              <a:endParaRPr/>
            </a:p>
          </p:txBody>
        </p:sp>
        <p:sp>
          <p:nvSpPr>
            <p:cNvPr id="745" name="збільшення доходів індивідуальних домогосподарств на сільських та гірських територіях;"/>
            <p:cNvSpPr txBox="1"/>
            <p:nvPr/>
          </p:nvSpPr>
          <p:spPr>
            <a:xfrm>
              <a:off x="0" y="4442531"/>
              <a:ext cx="6316267" cy="548641"/>
            </a:xfrm>
            <a:prstGeom prst="rect">
              <a:avLst/>
            </a:prstGeom>
            <a:noFill/>
            <a:ln w="12700" cap="flat">
              <a:noFill/>
              <a:miter lim="400000"/>
            </a:ln>
            <a:effectLst/>
          </p:spPr>
          <p:txBody>
            <a:bodyPr wrap="square" lIns="57150" tIns="57150" rIns="57150" bIns="57150" numCol="1" anchor="t">
              <a:spAutoFit/>
            </a:bodyPr>
            <a:lstStyle>
              <a:lvl1pPr defTabSz="666750">
                <a:lnSpc>
                  <a:spcPct val="90000"/>
                </a:lnSpc>
                <a:spcBef>
                  <a:spcPts val="600"/>
                </a:spcBef>
                <a:defRPr sz="1500"/>
              </a:lvl1pPr>
            </a:lstStyle>
            <a:p>
              <a:r>
                <a:t>збільшення доходів індивідуальних домогосподарств на сільських та гірських територіях;</a:t>
              </a:r>
            </a:p>
          </p:txBody>
        </p:sp>
      </p:grpSp>
      <p:sp>
        <p:nvSpPr>
          <p:cNvPr id="747" name="TextBox 42"/>
          <p:cNvSpPr txBox="1"/>
          <p:nvPr/>
        </p:nvSpPr>
        <p:spPr>
          <a:xfrm>
            <a:off x="1038562" y="1362636"/>
            <a:ext cx="3324113" cy="1792992"/>
          </a:xfrm>
          <a:prstGeom prst="rect">
            <a:avLst/>
          </a:prstGeom>
          <a:ln w="12700">
            <a:miter lim="400000"/>
          </a:ln>
        </p:spPr>
        <p:txBody>
          <a:bodyPr lIns="45719" rIns="45719">
            <a:spAutoFit/>
          </a:bodyPr>
          <a:lstStyle>
            <a:lvl1pPr algn="ctr">
              <a:defRPr sz="2400" b="1">
                <a:solidFill>
                  <a:srgbClr val="315A66"/>
                </a:solidFill>
                <a:latin typeface="Times New Roman" panose="02020603050405020304"/>
                <a:ea typeface="Times New Roman" panose="02020603050405020304"/>
                <a:cs typeface="Times New Roman" panose="02020603050405020304"/>
                <a:sym typeface="Times New Roman" panose="02020603050405020304"/>
              </a:defRPr>
            </a:lvl1pPr>
          </a:lstStyle>
          <a:p>
            <a:r>
              <a:t>Серед очікуваних результатів, що покращать стан територій, також хочеться виокремити: </a:t>
            </a:r>
          </a:p>
        </p:txBody>
      </p:sp>
      <p:pic>
        <p:nvPicPr>
          <p:cNvPr id="748" name="Рисунок 43" descr="Рисунок 43"/>
          <p:cNvPicPr>
            <a:picLocks noChangeAspect="1"/>
          </p:cNvPicPr>
          <p:nvPr/>
        </p:nvPicPr>
        <p:blipFill>
          <a:blip r:embed="rId2"/>
          <a:srcRect t="221" r="131" b="316"/>
          <a:stretch>
            <a:fillRect/>
          </a:stretch>
        </p:blipFill>
        <p:spPr>
          <a:xfrm>
            <a:off x="1183341" y="3357283"/>
            <a:ext cx="2732005" cy="2235826"/>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Rectangle 10"/>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76" name="Заголовок 1"/>
          <p:cNvSpPr txBox="1">
            <a:spLocks noGrp="1"/>
          </p:cNvSpPr>
          <p:nvPr>
            <p:ph type="title"/>
          </p:nvPr>
        </p:nvSpPr>
        <p:spPr>
          <a:xfrm>
            <a:off x="453090" y="714861"/>
            <a:ext cx="9198762" cy="1268985"/>
          </a:xfrm>
          <a:prstGeom prst="rect">
            <a:avLst/>
          </a:prstGeom>
        </p:spPr>
        <p:txBody>
          <a:bodyPr/>
          <a:lstStyle>
            <a:lvl1pPr algn="ctr" defTabSz="877570">
              <a:lnSpc>
                <a:spcPct val="90000"/>
              </a:lnSpc>
              <a:defRPr sz="2975">
                <a:solidFill>
                  <a:srgbClr val="315A66"/>
                </a:solidFill>
              </a:defRPr>
            </a:lvl1pPr>
          </a:lstStyle>
          <a:p>
            <a:r>
              <a:t>Інституційні аспекти управління землями сільськогосподарського призначення</a:t>
            </a:r>
          </a:p>
        </p:txBody>
      </p:sp>
      <p:sp>
        <p:nvSpPr>
          <p:cNvPr id="277" name="Місце для вмісту 5"/>
          <p:cNvSpPr txBox="1">
            <a:spLocks noGrp="1"/>
          </p:cNvSpPr>
          <p:nvPr>
            <p:ph type="body" sz="half" idx="1"/>
          </p:nvPr>
        </p:nvSpPr>
        <p:spPr>
          <a:xfrm>
            <a:off x="565150" y="2160016"/>
            <a:ext cx="9198761" cy="3601213"/>
          </a:xfrm>
          <a:prstGeom prst="rect">
            <a:avLst/>
          </a:prstGeom>
        </p:spPr>
        <p:txBody>
          <a:bodyPr/>
          <a:lstStyle/>
          <a:p>
            <a:pPr marL="448310" indent="-448310" algn="just" defTabSz="895985">
              <a:lnSpc>
                <a:spcPct val="90000"/>
              </a:lnSpc>
              <a:spcBef>
                <a:spcPts val="800"/>
              </a:spcBef>
              <a:buFontTx/>
              <a:buAutoNum type="arabicPeriod"/>
              <a:defRPr sz="1470"/>
            </a:pPr>
            <a:r>
              <a:t>Стан земельних ресурсів та земель сільськогосподарського призначення зокрема у відповідному регіоні. Стан розвитку сільськогосподарської інфраструктури (галузі) в </a:t>
            </a:r>
            <a:r>
              <a:rPr i="1">
                <a:solidFill>
                  <a:srgbClr val="4A8798"/>
                </a:solidFill>
              </a:rPr>
              <a:t>Львівській області.</a:t>
            </a:r>
          </a:p>
          <a:p>
            <a:pPr marL="448310" indent="-448310" algn="just" defTabSz="895985">
              <a:lnSpc>
                <a:spcPct val="90000"/>
              </a:lnSpc>
              <a:spcBef>
                <a:spcPts val="800"/>
              </a:spcBef>
              <a:buFontTx/>
              <a:buAutoNum type="arabicPeriod"/>
              <a:defRPr sz="1470"/>
            </a:pPr>
            <a:r>
              <a:t>Загальний стан законодавства України щодо управління у земельній сфері та можливі особливості його змісту щодо </a:t>
            </a:r>
            <a:r>
              <a:rPr i="1">
                <a:solidFill>
                  <a:srgbClr val="4A8798"/>
                </a:solidFill>
              </a:rPr>
              <a:t>Львівської області.</a:t>
            </a:r>
          </a:p>
          <a:p>
            <a:pPr marL="448310" indent="-448310" algn="just" defTabSz="895985">
              <a:lnSpc>
                <a:spcPct val="90000"/>
              </a:lnSpc>
              <a:spcBef>
                <a:spcPts val="800"/>
              </a:spcBef>
              <a:buFontTx/>
              <a:buAutoNum type="arabicPeriod"/>
              <a:defRPr sz="1470"/>
            </a:pPr>
            <a:r>
              <a:t>Наявність регіональних програмно-правових документів , інших локальних нормативно-правових та, можливо, індивідуально-розпорядчих актів, спрямованих на забезпечення раціонального використання та охорони земель сільськогосподарського призначення у </a:t>
            </a:r>
            <a:r>
              <a:rPr i="1">
                <a:solidFill>
                  <a:srgbClr val="4A8798"/>
                </a:solidFill>
              </a:rPr>
              <a:t>Львівській області.</a:t>
            </a:r>
          </a:p>
          <a:p>
            <a:pPr marL="448310" indent="-448310" algn="just" defTabSz="895985">
              <a:lnSpc>
                <a:spcPct val="90000"/>
              </a:lnSpc>
              <a:spcBef>
                <a:spcPts val="800"/>
              </a:spcBef>
              <a:buFontTx/>
              <a:buAutoNum type="arabicPeriod"/>
              <a:defRPr sz="1470"/>
            </a:pPr>
            <a:r>
              <a:t>Аналіз основних проблем, на розв’язання яких спрямована розроблювана стратегічна модель управління землями сільськогосподарського призначення </a:t>
            </a:r>
            <a:r>
              <a:rPr i="1">
                <a:solidFill>
                  <a:srgbClr val="4A8798"/>
                </a:solidFill>
              </a:rPr>
              <a:t>Львівської області.</a:t>
            </a:r>
          </a:p>
          <a:p>
            <a:pPr marL="448310" indent="-448310" algn="just" defTabSz="895985">
              <a:lnSpc>
                <a:spcPct val="90000"/>
              </a:lnSpc>
              <a:spcBef>
                <a:spcPts val="800"/>
              </a:spcBef>
              <a:buFontTx/>
              <a:buAutoNum type="arabicPeriod"/>
              <a:defRPr sz="1470"/>
            </a:pPr>
            <a:r>
              <a:t>Зміст заходів правового та організаційно-інституційного характеру, які пропонується включити до стратегічної моделі управління землями сільськогосподарського призначення </a:t>
            </a:r>
            <a:r>
              <a:rPr i="1">
                <a:solidFill>
                  <a:srgbClr val="4A8798"/>
                </a:solidFill>
              </a:rPr>
              <a:t>Львівської області.</a:t>
            </a:r>
          </a:p>
          <a:p>
            <a:pPr marL="448310" indent="-448310" algn="just" defTabSz="895985">
              <a:lnSpc>
                <a:spcPct val="90000"/>
              </a:lnSpc>
              <a:spcBef>
                <a:spcPts val="800"/>
              </a:spcBef>
              <a:buFontTx/>
              <a:buAutoNum type="arabicPeriod"/>
              <a:defRPr sz="1470"/>
            </a:pPr>
            <a:r>
              <a:t>Порівняльно-правовий аналіз відповідного вітчизняного законодавства, права ЄС та внутрішнього законодавства певної країни ЄС : </a:t>
            </a:r>
            <a:r>
              <a:rPr i="1">
                <a:solidFill>
                  <a:srgbClr val="4A8798"/>
                </a:solidFill>
              </a:rPr>
              <a:t>Львів - Польща</a:t>
            </a:r>
          </a:p>
        </p:txBody>
      </p:sp>
      <p:sp>
        <p:nvSpPr>
          <p:cNvPr id="278" name="Straight Connector 12"/>
          <p:cNvSpPr/>
          <p:nvPr/>
        </p:nvSpPr>
        <p:spPr>
          <a:xfrm>
            <a:off x="565150" y="6087109"/>
            <a:ext cx="9198762" cy="1"/>
          </a:xfrm>
          <a:prstGeom prst="line">
            <a:avLst/>
          </a:prstGeom>
          <a:ln w="12700">
            <a:solidFill>
              <a:srgbClr val="A6A6A6"/>
            </a:solidFill>
            <a:miter/>
          </a:ln>
        </p:spPr>
        <p:txBody>
          <a:bodyPr lIns="45719" rIns="45719"/>
          <a:lstStyle/>
          <a:p>
            <a:endParaRPr/>
          </a:p>
        </p:txBody>
      </p:sp>
      <p:grpSp>
        <p:nvGrpSpPr>
          <p:cNvPr id="286" name="Group 14"/>
          <p:cNvGrpSpPr/>
          <p:nvPr/>
        </p:nvGrpSpPr>
        <p:grpSpPr>
          <a:xfrm>
            <a:off x="10290315" y="-1"/>
            <a:ext cx="1901687" cy="6858001"/>
            <a:chOff x="0" y="0"/>
            <a:chExt cx="1901686" cy="6858000"/>
          </a:xfrm>
        </p:grpSpPr>
        <p:sp>
          <p:nvSpPr>
            <p:cNvPr id="279" name="Oval 15"/>
            <p:cNvSpPr/>
            <p:nvPr/>
          </p:nvSpPr>
          <p:spPr>
            <a:xfrm>
              <a:off x="0" y="806361"/>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0" name="Freeform 24"/>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1" name="Freeform 25"/>
            <p:cNvSpPr/>
            <p:nvPr/>
          </p:nvSpPr>
          <p:spPr>
            <a:xfrm>
              <a:off x="1362865" y="6295093"/>
              <a:ext cx="538822" cy="5629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8"/>
                    <a:pt x="7769" y="2361"/>
                    <a:pt x="18096" y="33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2" name="Freeform 26"/>
            <p:cNvSpPr/>
            <p:nvPr/>
          </p:nvSpPr>
          <p:spPr>
            <a:xfrm>
              <a:off x="1362865" y="3552066"/>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3" name="Freeform 27"/>
            <p:cNvSpPr/>
            <p:nvPr/>
          </p:nvSpPr>
          <p:spPr>
            <a:xfrm>
              <a:off x="1362865" y="2180552"/>
              <a:ext cx="538822" cy="11253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4" name="Freeform 28"/>
            <p:cNvSpPr/>
            <p:nvPr/>
          </p:nvSpPr>
          <p:spPr>
            <a:xfrm>
              <a:off x="1362865" y="809038"/>
              <a:ext cx="538822" cy="11253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96" y="21431"/>
                  </a:lnTo>
                  <a:cubicBezTo>
                    <a:pt x="7769" y="20419"/>
                    <a:pt x="0" y="16044"/>
                    <a:pt x="0" y="10800"/>
                  </a:cubicBezTo>
                  <a:cubicBezTo>
                    <a:pt x="0" y="5556"/>
                    <a:pt x="7769" y="1181"/>
                    <a:pt x="18096" y="169"/>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5" name="Freeform 29"/>
            <p:cNvSpPr/>
            <p:nvPr/>
          </p:nvSpPr>
          <p:spPr>
            <a:xfrm>
              <a:off x="1362865" y="-1"/>
              <a:ext cx="538822" cy="56289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96" y="21262"/>
                  </a:lnTo>
                  <a:cubicBezTo>
                    <a:pt x="7769" y="19239"/>
                    <a:pt x="0" y="10492"/>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Заголовок 1"/>
          <p:cNvSpPr txBox="1">
            <a:spLocks noGrp="1"/>
          </p:cNvSpPr>
          <p:nvPr>
            <p:ph type="title"/>
          </p:nvPr>
        </p:nvSpPr>
        <p:spPr>
          <a:xfrm>
            <a:off x="979767" y="2205242"/>
            <a:ext cx="9969218" cy="3398102"/>
          </a:xfrm>
          <a:prstGeom prst="rect">
            <a:avLst/>
          </a:prstGeom>
        </p:spPr>
        <p:txBody>
          <a:bodyPr/>
          <a:lstStyle/>
          <a:p>
            <a:pPr algn="ctr">
              <a:lnSpc>
                <a:spcPct val="90000"/>
              </a:lnSpc>
              <a:spcBef>
                <a:spcPts val="900"/>
              </a:spcBef>
              <a:defRPr sz="4400">
                <a:solidFill>
                  <a:srgbClr val="315A66"/>
                </a:solidFill>
              </a:defRPr>
            </a:pPr>
            <a:r>
              <a:t>6.</a:t>
            </a:r>
            <a:br/>
            <a:r>
              <a:rPr sz="2800" b="0"/>
              <a:t>Порівняльно-правовий аналіз відповідного вітчизняного законодавства, права ЄС та внутрішнього законодавства певної країни ЄС : </a:t>
            </a:r>
            <a:r>
              <a:rPr sz="2800" b="0" i="1">
                <a:solidFill>
                  <a:srgbClr val="4A8798"/>
                </a:solidFill>
              </a:rPr>
              <a:t>Львів - Польща</a:t>
            </a:r>
            <a:endParaRPr sz="2800" b="0">
              <a:solidFill>
                <a:srgbClr val="4A8798"/>
              </a:solidFill>
            </a:endParaRPr>
          </a:p>
          <a:p>
            <a:pPr algn="ctr">
              <a:lnSpc>
                <a:spcPct val="90000"/>
              </a:lnSpc>
              <a:spcBef>
                <a:spcPts val="900"/>
              </a:spcBef>
              <a:defRPr sz="2800" b="0" i="1">
                <a:solidFill>
                  <a:srgbClr val="315A66"/>
                </a:solidFill>
              </a:defRPr>
            </a:pPr>
            <a:endParaRPr sz="2800" b="0">
              <a:solidFill>
                <a:srgbClr val="4A8798"/>
              </a:solidFill>
            </a:endParaRPr>
          </a:p>
          <a:p>
            <a:pPr algn="ctr">
              <a:lnSpc>
                <a:spcPct val="90000"/>
              </a:lnSpc>
              <a:spcBef>
                <a:spcPts val="900"/>
              </a:spcBef>
              <a:defRPr sz="3200" i="1">
                <a:solidFill>
                  <a:srgbClr val="4A8798"/>
                </a:solidFill>
              </a:defRPr>
            </a:pPr>
            <a:endParaRPr sz="2800" b="0">
              <a:solidFill>
                <a:srgbClr val="4A8798"/>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Заголовок 1"/>
          <p:cNvSpPr txBox="1">
            <a:spLocks noGrp="1"/>
          </p:cNvSpPr>
          <p:nvPr>
            <p:ph type="title"/>
          </p:nvPr>
        </p:nvSpPr>
        <p:spPr>
          <a:xfrm>
            <a:off x="1151303" y="106582"/>
            <a:ext cx="7335837" cy="1268984"/>
          </a:xfrm>
          <a:prstGeom prst="rect">
            <a:avLst/>
          </a:prstGeom>
        </p:spPr>
        <p:txBody>
          <a:bodyPr/>
          <a:lstStyle>
            <a:lvl1pPr>
              <a:spcBef>
                <a:spcPts val="900"/>
              </a:spcBef>
              <a:defRPr sz="2800" i="1">
                <a:solidFill>
                  <a:srgbClr val="315A66"/>
                </a:solidFill>
              </a:defRPr>
            </a:lvl1pPr>
          </a:lstStyle>
          <a:p>
            <a:r>
              <a:t>Земельний кадастр в Польщі </a:t>
            </a:r>
          </a:p>
        </p:txBody>
      </p:sp>
      <p:sp>
        <p:nvSpPr>
          <p:cNvPr id="753" name="Місце для вмісту 2"/>
          <p:cNvSpPr txBox="1">
            <a:spLocks noGrp="1"/>
          </p:cNvSpPr>
          <p:nvPr>
            <p:ph type="body" sz="half" idx="1"/>
          </p:nvPr>
        </p:nvSpPr>
        <p:spPr>
          <a:xfrm>
            <a:off x="601928" y="1232524"/>
            <a:ext cx="5239512" cy="3395473"/>
          </a:xfrm>
          <a:prstGeom prst="rect">
            <a:avLst/>
          </a:prstGeom>
        </p:spPr>
        <p:txBody>
          <a:bodyPr/>
          <a:lstStyle/>
          <a:p>
            <a:pPr>
              <a:lnSpc>
                <a:spcPct val="90000"/>
              </a:lnSpc>
              <a:spcBef>
                <a:spcPts val="0"/>
              </a:spcBef>
              <a:defRPr sz="1100"/>
            </a:pPr>
            <a:endParaRPr/>
          </a:p>
          <a:p>
            <a:pPr>
              <a:lnSpc>
                <a:spcPct val="90000"/>
              </a:lnSpc>
              <a:defRPr sz="1600"/>
            </a:pPr>
            <a:endParaRPr/>
          </a:p>
          <a:p>
            <a:pPr algn="just">
              <a:lnSpc>
                <a:spcPct val="90000"/>
              </a:lnSpc>
              <a:defRPr sz="1600" u="sng"/>
            </a:pPr>
            <a:r>
              <a:t>Земельно-оцінні роботи</a:t>
            </a:r>
            <a:r>
              <a:rPr u="none"/>
              <a:t> тут значною мірою підпорядковані завданням визначення придатності ґрунтів для вирощування основних сільськогосподарських культур. Відповідно до інструкції, затвердженої Міністерством сільського господарства у 1963 р., якість земель визначається </a:t>
            </a:r>
            <a:r>
              <a:rPr b="1" u="none"/>
              <a:t>за:</a:t>
            </a:r>
          </a:p>
        </p:txBody>
      </p:sp>
      <p:pic>
        <p:nvPicPr>
          <p:cNvPr id="754" name="Рисунок 10" descr="Рисунок 10"/>
          <p:cNvPicPr>
            <a:picLocks noChangeAspect="1"/>
          </p:cNvPicPr>
          <p:nvPr/>
        </p:nvPicPr>
        <p:blipFill>
          <a:blip r:embed="rId2"/>
          <a:stretch>
            <a:fillRect/>
          </a:stretch>
        </p:blipFill>
        <p:spPr>
          <a:xfrm>
            <a:off x="1370954" y="3373782"/>
            <a:ext cx="3915266" cy="2600571"/>
          </a:xfrm>
          <a:prstGeom prst="rect">
            <a:avLst/>
          </a:prstGeom>
          <a:ln w="12700">
            <a:miter lim="400000"/>
            <a:headEnd/>
            <a:tailEnd/>
          </a:ln>
        </p:spPr>
      </p:pic>
      <p:sp>
        <p:nvSpPr>
          <p:cNvPr id="755" name="TextBox 4"/>
          <p:cNvSpPr txBox="1"/>
          <p:nvPr/>
        </p:nvSpPr>
        <p:spPr>
          <a:xfrm>
            <a:off x="607279" y="972152"/>
            <a:ext cx="5688556" cy="739141"/>
          </a:xfrm>
          <a:prstGeom prst="rect">
            <a:avLst/>
          </a:prstGeom>
          <a:ln w="12700">
            <a:miter lim="400000"/>
          </a:ln>
        </p:spPr>
        <p:txBody>
          <a:bodyPr lIns="45719" rIns="45719">
            <a:spAutoFit/>
          </a:bodyPr>
          <a:lstStyle/>
          <a:p>
            <a:pPr marL="285750" indent="-285750">
              <a:buSzPct val="100000"/>
              <a:buChar char="➢"/>
              <a:defRPr sz="1400"/>
            </a:pPr>
            <a:r>
              <a:t>офіційно започаткований </a:t>
            </a:r>
            <a:r>
              <a:rPr b="1">
                <a:solidFill>
                  <a:srgbClr val="C00000"/>
                </a:solidFill>
              </a:rPr>
              <a:t>2 лютого 1955 р. </a:t>
            </a:r>
            <a:r>
              <a:rPr b="1"/>
              <a:t>Декретом польського уряду</a:t>
            </a:r>
            <a:r>
              <a:t> за рахунок введення єдиної системи обліку земель.​</a:t>
            </a:r>
          </a:p>
        </p:txBody>
      </p:sp>
      <p:pic>
        <p:nvPicPr>
          <p:cNvPr id="756" name="Рисунок 36" descr="Рисунок 36"/>
          <p:cNvPicPr>
            <a:picLocks noChangeAspect="1"/>
          </p:cNvPicPr>
          <p:nvPr/>
        </p:nvPicPr>
        <p:blipFill>
          <a:blip r:embed="rId3"/>
          <a:stretch>
            <a:fillRect/>
          </a:stretch>
        </p:blipFill>
        <p:spPr>
          <a:xfrm>
            <a:off x="74245" y="389499"/>
            <a:ext cx="1180124" cy="500772"/>
          </a:xfrm>
          <a:prstGeom prst="rect">
            <a:avLst/>
          </a:prstGeom>
          <a:ln w="12700">
            <a:miter lim="400000"/>
            <a:headEnd/>
            <a:tailEnd/>
          </a:ln>
        </p:spPr>
      </p:pic>
      <p:grpSp>
        <p:nvGrpSpPr>
          <p:cNvPr id="759" name="Прямокутник 36"/>
          <p:cNvGrpSpPr/>
          <p:nvPr/>
        </p:nvGrpSpPr>
        <p:grpSpPr>
          <a:xfrm>
            <a:off x="6137519" y="1334723"/>
            <a:ext cx="4132384" cy="2127251"/>
            <a:chOff x="0" y="0"/>
            <a:chExt cx="4132383" cy="2127250"/>
          </a:xfrm>
        </p:grpSpPr>
        <p:sp>
          <p:nvSpPr>
            <p:cNvPr id="757" name="Rechteck"/>
            <p:cNvSpPr/>
            <p:nvPr/>
          </p:nvSpPr>
          <p:spPr>
            <a:xfrm>
              <a:off x="0" y="37856"/>
              <a:ext cx="4132384" cy="2051538"/>
            </a:xfrm>
            <a:prstGeom prst="rect">
              <a:avLst/>
            </a:prstGeom>
            <a:solidFill>
              <a:srgbClr val="FFFFFF"/>
            </a:solidFill>
            <a:ln w="12700" cap="flat">
              <a:solidFill>
                <a:srgbClr val="FFFFFF"/>
              </a:solidFill>
              <a:prstDash val="solid"/>
              <a:miter lim="800000"/>
            </a:ln>
            <a:effectLst/>
          </p:spPr>
          <p:txBody>
            <a:bodyPr wrap="square" lIns="45719" tIns="45719" rIns="45719" bIns="45719" numCol="1" anchor="ctr">
              <a:noAutofit/>
            </a:bodyPr>
            <a:lstStyle/>
            <a:p>
              <a:pPr algn="ctr">
                <a:defRPr sz="1600"/>
              </a:pPr>
              <a:endParaRPr/>
            </a:p>
          </p:txBody>
        </p:sp>
        <p:sp>
          <p:nvSpPr>
            <p:cNvPr id="758" name="гранулометричним складом,…"/>
            <p:cNvSpPr txBox="1"/>
            <p:nvPr/>
          </p:nvSpPr>
          <p:spPr>
            <a:xfrm>
              <a:off x="52069" y="0"/>
              <a:ext cx="4028245" cy="2127250"/>
            </a:xfrm>
            <a:prstGeom prst="rect">
              <a:avLst/>
            </a:prstGeom>
            <a:noFill/>
            <a:ln w="12700" cap="flat">
              <a:noFill/>
              <a:miter lim="400000"/>
            </a:ln>
            <a:effectLst/>
          </p:spPr>
          <p:txBody>
            <a:bodyPr wrap="square" lIns="45719" tIns="45719" rIns="45719" bIns="45719" numCol="1" anchor="ctr">
              <a:spAutoFit/>
            </a:bodyPr>
            <a:lstStyle/>
            <a:p>
              <a:pPr marL="285750" indent="-285750">
                <a:lnSpc>
                  <a:spcPct val="90000"/>
                </a:lnSpc>
                <a:spcBef>
                  <a:spcPts val="900"/>
                </a:spcBef>
                <a:buSzPct val="100000"/>
                <a:buFont typeface="Courier New" panose="02070309020205020404"/>
                <a:buChar char="o"/>
                <a:defRPr sz="1600" b="1"/>
              </a:pPr>
              <a:r>
                <a:t>гранулометричним</a:t>
              </a:r>
              <a:r>
                <a:rPr sz="1800"/>
                <a:t> </a:t>
              </a:r>
              <a:r>
                <a:t>складом,</a:t>
              </a:r>
            </a:p>
            <a:p>
              <a:pPr marL="285750" indent="-285750">
                <a:lnSpc>
                  <a:spcPct val="90000"/>
                </a:lnSpc>
                <a:spcBef>
                  <a:spcPts val="900"/>
                </a:spcBef>
                <a:buSzPct val="100000"/>
                <a:buFont typeface="Courier New" panose="02070309020205020404"/>
                <a:buChar char="o"/>
                <a:defRPr sz="1600" b="1"/>
              </a:pPr>
              <a:r>
                <a:t> потужністю орного горизонту,</a:t>
              </a:r>
            </a:p>
            <a:p>
              <a:pPr marL="285750" indent="-285750">
                <a:lnSpc>
                  <a:spcPct val="90000"/>
                </a:lnSpc>
                <a:spcBef>
                  <a:spcPts val="900"/>
                </a:spcBef>
                <a:buSzPct val="100000"/>
                <a:buFont typeface="Courier New" panose="02070309020205020404"/>
                <a:buChar char="o"/>
                <a:defRPr sz="1600" b="1"/>
              </a:pPr>
              <a:r>
                <a:t> структурою,</a:t>
              </a:r>
            </a:p>
            <a:p>
              <a:pPr marL="285750" indent="-285750">
                <a:lnSpc>
                  <a:spcPct val="90000"/>
                </a:lnSpc>
                <a:spcBef>
                  <a:spcPts val="900"/>
                </a:spcBef>
                <a:buSzPct val="100000"/>
                <a:buFont typeface="Courier New" panose="02070309020205020404"/>
                <a:buChar char="o"/>
                <a:defRPr sz="1600" b="1"/>
              </a:pPr>
              <a:r>
                <a:t> кислотністю, </a:t>
              </a:r>
            </a:p>
            <a:p>
              <a:pPr marL="285750" indent="-285750">
                <a:lnSpc>
                  <a:spcPct val="90000"/>
                </a:lnSpc>
                <a:spcBef>
                  <a:spcPts val="900"/>
                </a:spcBef>
                <a:buSzPct val="100000"/>
                <a:buFont typeface="Courier New" panose="02070309020205020404"/>
                <a:buChar char="o"/>
                <a:defRPr sz="1600" b="1"/>
              </a:pPr>
              <a:r>
                <a:t>оглеєнням і водними властивостями ґрунту.</a:t>
              </a:r>
            </a:p>
          </p:txBody>
        </p:sp>
      </p:grpSp>
      <p:grpSp>
        <p:nvGrpSpPr>
          <p:cNvPr id="762" name="Прямокутник 37"/>
          <p:cNvGrpSpPr/>
          <p:nvPr/>
        </p:nvGrpSpPr>
        <p:grpSpPr>
          <a:xfrm>
            <a:off x="6135077" y="3550332"/>
            <a:ext cx="4659922" cy="2263141"/>
            <a:chOff x="0" y="0"/>
            <a:chExt cx="4659920" cy="2263139"/>
          </a:xfrm>
        </p:grpSpPr>
        <p:sp>
          <p:nvSpPr>
            <p:cNvPr id="760" name="Rechteck"/>
            <p:cNvSpPr/>
            <p:nvPr/>
          </p:nvSpPr>
          <p:spPr>
            <a:xfrm>
              <a:off x="0" y="8109"/>
              <a:ext cx="4659921" cy="2246922"/>
            </a:xfrm>
            <a:prstGeom prst="rect">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lgn="just">
                <a:defRPr sz="1600" b="1" i="1">
                  <a:solidFill>
                    <a:srgbClr val="002060"/>
                  </a:solidFill>
                </a:defRPr>
              </a:pPr>
              <a:endParaRPr/>
            </a:p>
          </p:txBody>
        </p:sp>
        <p:sp>
          <p:nvSpPr>
            <p:cNvPr id="761" name="Залежно від природних властивостей ґрунтів і врожайності сільськогосподарських культур орні землі поділяються на шість основних класів:…"/>
            <p:cNvSpPr txBox="1"/>
            <p:nvPr/>
          </p:nvSpPr>
          <p:spPr>
            <a:xfrm>
              <a:off x="52069" y="0"/>
              <a:ext cx="4555782" cy="2263140"/>
            </a:xfrm>
            <a:prstGeom prst="rect">
              <a:avLst/>
            </a:prstGeom>
            <a:noFill/>
            <a:ln w="12700" cap="flat">
              <a:noFill/>
              <a:miter lim="400000"/>
            </a:ln>
            <a:effectLst/>
          </p:spPr>
          <p:txBody>
            <a:bodyPr wrap="square" lIns="45719" tIns="45719" rIns="45719" bIns="45719" numCol="1" anchor="ctr">
              <a:spAutoFit/>
            </a:bodyPr>
            <a:lstStyle/>
            <a:p>
              <a:pPr algn="just">
                <a:defRPr sz="1600" i="1">
                  <a:solidFill>
                    <a:srgbClr val="002060"/>
                  </a:solidFill>
                </a:defRPr>
              </a:pPr>
              <a:r>
                <a:t>Залежно від природних властивостей ґрунтів і врожайності сільськогосподарських культур</a:t>
              </a:r>
              <a:r>
                <a:rPr i="0">
                  <a:solidFill>
                    <a:srgbClr val="000000"/>
                  </a:solidFill>
                </a:rPr>
                <a:t> орні землі поділяються на шість основних класів: </a:t>
              </a:r>
            </a:p>
            <a:p>
              <a:pPr marL="285750" indent="-285750" algn="just">
                <a:buSzPct val="100000"/>
                <a:buFont typeface="Courier New" panose="02070309020205020404"/>
                <a:buChar char="o"/>
                <a:defRPr sz="1600" b="1" i="1">
                  <a:solidFill>
                    <a:srgbClr val="002060"/>
                  </a:solidFill>
                </a:defRPr>
              </a:pPr>
              <a:r>
                <a:t>найкращі, </a:t>
              </a:r>
            </a:p>
            <a:p>
              <a:pPr marL="285750" indent="-285750" algn="just">
                <a:buSzPct val="100000"/>
                <a:buFont typeface="Courier New" panose="02070309020205020404"/>
                <a:buChar char="o"/>
                <a:defRPr sz="1600" b="1" i="1">
                  <a:solidFill>
                    <a:srgbClr val="002060"/>
                  </a:solidFill>
                </a:defRPr>
              </a:pPr>
              <a:r>
                <a:t>дуже добрі, добрі, </a:t>
              </a:r>
            </a:p>
            <a:p>
              <a:pPr marL="285750" indent="-285750" algn="just">
                <a:buSzPct val="100000"/>
                <a:buFont typeface="Courier New" panose="02070309020205020404"/>
                <a:buChar char="o"/>
                <a:defRPr sz="1600" b="1" i="1">
                  <a:solidFill>
                    <a:srgbClr val="002060"/>
                  </a:solidFill>
                </a:defRPr>
              </a:pPr>
              <a:r>
                <a:t>середні,</a:t>
              </a:r>
            </a:p>
            <a:p>
              <a:pPr marL="285750" indent="-285750" algn="just">
                <a:buSzPct val="100000"/>
                <a:buFont typeface="Courier New" panose="02070309020205020404"/>
                <a:buChar char="o"/>
                <a:defRPr sz="1600" b="1" i="1">
                  <a:solidFill>
                    <a:srgbClr val="002060"/>
                  </a:solidFill>
                </a:defRPr>
              </a:pPr>
              <a:r>
                <a:t> погані </a:t>
              </a:r>
            </a:p>
            <a:p>
              <a:pPr marL="285750" indent="-285750" algn="just">
                <a:buSzPct val="100000"/>
                <a:buFont typeface="Courier New" panose="02070309020205020404"/>
                <a:buChar char="o"/>
                <a:defRPr sz="1600" b="1" i="1">
                  <a:solidFill>
                    <a:srgbClr val="002060"/>
                  </a:solidFill>
                </a:defRPr>
              </a:pPr>
              <a:r>
                <a:t>дуже погані.</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Заголовок 1"/>
          <p:cNvSpPr txBox="1">
            <a:spLocks noGrp="1"/>
          </p:cNvSpPr>
          <p:nvPr>
            <p:ph type="title"/>
          </p:nvPr>
        </p:nvSpPr>
        <p:spPr>
          <a:xfrm>
            <a:off x="-39969" y="-2316"/>
            <a:ext cx="7335837" cy="1268984"/>
          </a:xfrm>
          <a:prstGeom prst="rect">
            <a:avLst/>
          </a:prstGeom>
        </p:spPr>
        <p:txBody>
          <a:bodyPr/>
          <a:lstStyle>
            <a:lvl1pPr>
              <a:defRPr sz="2800">
                <a:solidFill>
                  <a:srgbClr val="315A66"/>
                </a:solidFill>
              </a:defRPr>
            </a:lvl1pPr>
          </a:lstStyle>
          <a:p>
            <a:r>
              <a:t>Земельний кадастр в Україні</a:t>
            </a:r>
          </a:p>
        </p:txBody>
      </p:sp>
      <p:sp>
        <p:nvSpPr>
          <p:cNvPr id="765" name="Місце для вмісту 3"/>
          <p:cNvSpPr txBox="1">
            <a:spLocks noGrp="1"/>
          </p:cNvSpPr>
          <p:nvPr>
            <p:ph type="body" sz="quarter" idx="1"/>
          </p:nvPr>
        </p:nvSpPr>
        <p:spPr>
          <a:xfrm>
            <a:off x="161737" y="2041061"/>
            <a:ext cx="4289275" cy="3736543"/>
          </a:xfrm>
          <a:prstGeom prst="rect">
            <a:avLst/>
          </a:prstGeom>
        </p:spPr>
        <p:txBody>
          <a:bodyPr/>
          <a:lstStyle/>
          <a:p>
            <a:pPr marL="221615" indent="-221615" defTabSz="887095">
              <a:spcBef>
                <a:spcPts val="800"/>
              </a:spcBef>
              <a:buFontTx/>
              <a:buChar char="❑"/>
              <a:defRPr sz="1550"/>
            </a:pPr>
            <a:r>
              <a:t> </a:t>
            </a:r>
            <a:r>
              <a:rPr sz="1940"/>
              <a:t>З набуттям незалежності України, </a:t>
            </a:r>
            <a:r>
              <a:rPr sz="1940" b="1">
                <a:solidFill>
                  <a:srgbClr val="C00000"/>
                </a:solidFill>
              </a:rPr>
              <a:t>державний земельний кадастр розглядається як </a:t>
            </a:r>
            <a:r>
              <a:rPr sz="1940"/>
              <a:t>є</a:t>
            </a:r>
            <a:r>
              <a:rPr sz="1940" i="1"/>
              <a:t>дина система земельно-кадастрових робіт, до якої входить кадастрове зонування, кадастрові знімання, бонітування ґрунтів, економічна оцінка, грошова оцінка і державна реєстрація земельних ділянок, облік кількості та якості земель тощо.</a:t>
            </a:r>
          </a:p>
        </p:txBody>
      </p:sp>
      <p:sp>
        <p:nvSpPr>
          <p:cNvPr id="766" name="TextBox 4"/>
          <p:cNvSpPr txBox="1"/>
          <p:nvPr/>
        </p:nvSpPr>
        <p:spPr>
          <a:xfrm>
            <a:off x="-1323" y="630231"/>
            <a:ext cx="5382043" cy="929641"/>
          </a:xfrm>
          <a:prstGeom prst="rect">
            <a:avLst/>
          </a:prstGeom>
          <a:solidFill>
            <a:srgbClr val="F2E8E4"/>
          </a:solidFill>
          <a:ln w="12700">
            <a:miter lim="400000"/>
          </a:ln>
        </p:spPr>
        <p:txBody>
          <a:bodyPr lIns="45719" rIns="45719">
            <a:spAutoFit/>
          </a:bodyPr>
          <a:lstStyle/>
          <a:p>
            <a:pPr marL="285750" indent="-285750">
              <a:buSzPct val="100000"/>
              <a:buChar char="➢"/>
            </a:pPr>
            <a:r>
              <a:t>бере свій початок із глибини віків, але офіційно він введений у </a:t>
            </a:r>
            <a:r>
              <a:rPr>
                <a:solidFill>
                  <a:srgbClr val="C00000"/>
                </a:solidFill>
              </a:rPr>
              <a:t>80-ті роки минулого століття. </a:t>
            </a:r>
          </a:p>
        </p:txBody>
      </p:sp>
      <p:pic>
        <p:nvPicPr>
          <p:cNvPr id="767" name="Рисунок 5" descr="Рисунок 5"/>
          <p:cNvPicPr>
            <a:picLocks noChangeAspect="1"/>
          </p:cNvPicPr>
          <p:nvPr/>
        </p:nvPicPr>
        <p:blipFill>
          <a:blip r:embed="rId2"/>
          <a:stretch>
            <a:fillRect/>
          </a:stretch>
        </p:blipFill>
        <p:spPr>
          <a:xfrm>
            <a:off x="4743363" y="2270724"/>
            <a:ext cx="5683739" cy="3404382"/>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Заголовок 1"/>
          <p:cNvSpPr txBox="1">
            <a:spLocks noGrp="1"/>
          </p:cNvSpPr>
          <p:nvPr>
            <p:ph type="title"/>
          </p:nvPr>
        </p:nvSpPr>
        <p:spPr>
          <a:xfrm>
            <a:off x="376374" y="1102756"/>
            <a:ext cx="3757999" cy="1927259"/>
          </a:xfrm>
          <a:prstGeom prst="rect">
            <a:avLst/>
          </a:prstGeom>
        </p:spPr>
        <p:txBody>
          <a:bodyPr/>
          <a:lstStyle/>
          <a:p>
            <a:pPr algn="just">
              <a:defRPr sz="2400">
                <a:solidFill>
                  <a:srgbClr val="315A66"/>
                </a:solidFill>
              </a:defRPr>
            </a:pPr>
            <a:r>
              <a:t>Кадастрове зонування</a:t>
            </a:r>
            <a:r>
              <a:rPr>
                <a:solidFill>
                  <a:srgbClr val="000000"/>
                </a:solidFill>
              </a:rPr>
              <a:t> - </a:t>
            </a:r>
            <a:r>
              <a:rPr b="0" i="1">
                <a:solidFill>
                  <a:srgbClr val="000000"/>
                </a:solidFill>
              </a:rPr>
              <a:t>складова складова державного земельного кадастру</a:t>
            </a:r>
          </a:p>
        </p:txBody>
      </p:sp>
      <p:sp>
        <p:nvSpPr>
          <p:cNvPr id="770" name="Місце для вмісту 2"/>
          <p:cNvSpPr txBox="1">
            <a:spLocks noGrp="1"/>
          </p:cNvSpPr>
          <p:nvPr>
            <p:ph type="body" sz="half" idx="1"/>
          </p:nvPr>
        </p:nvSpPr>
        <p:spPr>
          <a:xfrm>
            <a:off x="565149" y="2160016"/>
            <a:ext cx="7335837" cy="3601213"/>
          </a:xfrm>
          <a:prstGeom prst="rect">
            <a:avLst/>
          </a:prstGeom>
        </p:spPr>
        <p:txBody>
          <a:bodyPr/>
          <a:lstStyle/>
          <a:p>
            <a:endParaRPr/>
          </a:p>
        </p:txBody>
      </p:sp>
      <p:grpSp>
        <p:nvGrpSpPr>
          <p:cNvPr id="777" name="Схема 4"/>
          <p:cNvGrpSpPr/>
          <p:nvPr/>
        </p:nvGrpSpPr>
        <p:grpSpPr>
          <a:xfrm>
            <a:off x="5110724" y="698568"/>
            <a:ext cx="6113852" cy="2932354"/>
            <a:chOff x="0" y="0"/>
            <a:chExt cx="6113850" cy="2932352"/>
          </a:xfrm>
        </p:grpSpPr>
        <p:grpSp>
          <p:nvGrpSpPr>
            <p:cNvPr id="773" name="Gruppieren"/>
            <p:cNvGrpSpPr/>
            <p:nvPr/>
          </p:nvGrpSpPr>
          <p:grpSpPr>
            <a:xfrm>
              <a:off x="0" y="0"/>
              <a:ext cx="2932353" cy="2932353"/>
              <a:chOff x="0" y="0"/>
              <a:chExt cx="2932352" cy="2932352"/>
            </a:xfrm>
          </p:grpSpPr>
          <p:sp>
            <p:nvSpPr>
              <p:cNvPr id="771" name="Form"/>
              <p:cNvSpPr/>
              <p:nvPr/>
            </p:nvSpPr>
            <p:spPr>
              <a:xfrm rot="16200000">
                <a:off x="0" y="0"/>
                <a:ext cx="2932353" cy="2932353"/>
              </a:xfrm>
              <a:custGeom>
                <a:avLst/>
                <a:gdLst/>
                <a:ahLst/>
                <a:cxnLst>
                  <a:cxn ang="0">
                    <a:pos x="wd2" y="hd2"/>
                  </a:cxn>
                  <a:cxn ang="5400000">
                    <a:pos x="wd2" y="hd2"/>
                  </a:cxn>
                  <a:cxn ang="10800000">
                    <a:pos x="wd2" y="hd2"/>
                  </a:cxn>
                  <a:cxn ang="16200000">
                    <a:pos x="wd2" y="hd2"/>
                  </a:cxn>
                </a:cxnLst>
                <a:rect l="0" t="0" r="r" b="b"/>
                <a:pathLst>
                  <a:path w="21600" h="21600" extrusionOk="0">
                    <a:moveTo>
                      <a:pt x="0" y="14040"/>
                    </a:moveTo>
                    <a:lnTo>
                      <a:pt x="5400" y="14040"/>
                    </a:lnTo>
                    <a:lnTo>
                      <a:pt x="5400" y="0"/>
                    </a:lnTo>
                    <a:lnTo>
                      <a:pt x="16200" y="0"/>
                    </a:lnTo>
                    <a:lnTo>
                      <a:pt x="16200" y="14040"/>
                    </a:lnTo>
                    <a:lnTo>
                      <a:pt x="21600" y="14040"/>
                    </a:lnTo>
                    <a:lnTo>
                      <a:pt x="10800" y="21600"/>
                    </a:lnTo>
                    <a:close/>
                  </a:path>
                </a:pathLst>
              </a:custGeom>
              <a:solidFill>
                <a:schemeClr val="accent3"/>
              </a:solidFill>
              <a:ln w="12700" cap="flat">
                <a:noFill/>
                <a:miter lim="400000"/>
              </a:ln>
              <a:effectLst/>
            </p:spPr>
            <p:txBody>
              <a:bodyPr wrap="square" lIns="45719" tIns="45719" rIns="45719" bIns="45719" numCol="1" anchor="ctr">
                <a:noAutofit/>
              </a:bodyPr>
              <a:lstStyle/>
              <a:p>
                <a:pPr algn="ctr" defTabSz="488950">
                  <a:lnSpc>
                    <a:spcPct val="90000"/>
                  </a:lnSpc>
                  <a:spcBef>
                    <a:spcPts val="700"/>
                  </a:spcBef>
                  <a:defRPr sz="1100">
                    <a:solidFill>
                      <a:srgbClr val="FFFFFF"/>
                    </a:solidFill>
                  </a:defRPr>
                </a:pPr>
                <a:endParaRPr/>
              </a:p>
            </p:txBody>
          </p:sp>
          <p:sp>
            <p:nvSpPr>
              <p:cNvPr id="772" name="кадастрова структуризація земельних ділянок і встановлення їх місця розташування."/>
              <p:cNvSpPr txBox="1"/>
              <p:nvPr/>
            </p:nvSpPr>
            <p:spPr>
              <a:xfrm>
                <a:off x="0" y="1082508"/>
                <a:ext cx="2419190" cy="767335"/>
              </a:xfrm>
              <a:prstGeom prst="rect">
                <a:avLst/>
              </a:prstGeom>
              <a:noFill/>
              <a:ln w="12700" cap="flat">
                <a:noFill/>
                <a:miter lim="400000"/>
              </a:ln>
              <a:effectLst/>
            </p:spPr>
            <p:txBody>
              <a:bodyPr wrap="square" lIns="78231" tIns="78231" rIns="78231" bIns="78231" numCol="1" anchor="ctr">
                <a:spAutoFit/>
              </a:bodyPr>
              <a:lstStyle>
                <a:lvl1pPr algn="ctr" defTabSz="488950">
                  <a:lnSpc>
                    <a:spcPct val="90000"/>
                  </a:lnSpc>
                  <a:spcBef>
                    <a:spcPts val="400"/>
                  </a:spcBef>
                  <a:defRPr sz="1100">
                    <a:solidFill>
                      <a:srgbClr val="FFFFFF"/>
                    </a:solidFill>
                  </a:defRPr>
                </a:lvl1pPr>
              </a:lstStyle>
              <a:p>
                <a:r>
                  <a:t> кадастрова структуризація земельних ділянок і встановлення їх місця розташування. </a:t>
                </a:r>
              </a:p>
            </p:txBody>
          </p:sp>
        </p:grpSp>
        <p:grpSp>
          <p:nvGrpSpPr>
            <p:cNvPr id="776" name="Gruppieren"/>
            <p:cNvGrpSpPr/>
            <p:nvPr/>
          </p:nvGrpSpPr>
          <p:grpSpPr>
            <a:xfrm>
              <a:off x="3181497" y="-1"/>
              <a:ext cx="2932354" cy="2932354"/>
              <a:chOff x="0" y="0"/>
              <a:chExt cx="2932352" cy="2932352"/>
            </a:xfrm>
          </p:grpSpPr>
          <p:sp>
            <p:nvSpPr>
              <p:cNvPr id="774" name="Form"/>
              <p:cNvSpPr/>
              <p:nvPr/>
            </p:nvSpPr>
            <p:spPr>
              <a:xfrm rot="5400000">
                <a:off x="0" y="0"/>
                <a:ext cx="2932353" cy="2932353"/>
              </a:xfrm>
              <a:custGeom>
                <a:avLst/>
                <a:gdLst/>
                <a:ahLst/>
                <a:cxnLst>
                  <a:cxn ang="0">
                    <a:pos x="wd2" y="hd2"/>
                  </a:cxn>
                  <a:cxn ang="5400000">
                    <a:pos x="wd2" y="hd2"/>
                  </a:cxn>
                  <a:cxn ang="10800000">
                    <a:pos x="wd2" y="hd2"/>
                  </a:cxn>
                  <a:cxn ang="16200000">
                    <a:pos x="wd2" y="hd2"/>
                  </a:cxn>
                </a:cxnLst>
                <a:rect l="0" t="0" r="r" b="b"/>
                <a:pathLst>
                  <a:path w="21600" h="21600" extrusionOk="0">
                    <a:moveTo>
                      <a:pt x="0" y="14040"/>
                    </a:moveTo>
                    <a:lnTo>
                      <a:pt x="5400" y="14040"/>
                    </a:lnTo>
                    <a:lnTo>
                      <a:pt x="5400" y="0"/>
                    </a:lnTo>
                    <a:lnTo>
                      <a:pt x="16200" y="0"/>
                    </a:lnTo>
                    <a:lnTo>
                      <a:pt x="16200" y="14040"/>
                    </a:lnTo>
                    <a:lnTo>
                      <a:pt x="21600" y="14040"/>
                    </a:lnTo>
                    <a:lnTo>
                      <a:pt x="10800" y="21600"/>
                    </a:lnTo>
                    <a:close/>
                  </a:path>
                </a:pathLst>
              </a:custGeom>
              <a:solidFill>
                <a:schemeClr val="accent4"/>
              </a:solidFill>
              <a:ln w="12700" cap="flat">
                <a:noFill/>
                <a:miter lim="400000"/>
              </a:ln>
              <a:effectLst/>
            </p:spPr>
            <p:txBody>
              <a:bodyPr wrap="square" lIns="45719" tIns="45719" rIns="45719" bIns="45719" numCol="1" anchor="ctr">
                <a:noAutofit/>
              </a:bodyPr>
              <a:lstStyle/>
              <a:p>
                <a:pPr algn="ctr" defTabSz="488950">
                  <a:lnSpc>
                    <a:spcPct val="90000"/>
                  </a:lnSpc>
                  <a:spcBef>
                    <a:spcPts val="700"/>
                  </a:spcBef>
                  <a:defRPr sz="1100">
                    <a:solidFill>
                      <a:srgbClr val="FFFFFF"/>
                    </a:solidFill>
                  </a:defRPr>
                </a:pPr>
                <a:endParaRPr/>
              </a:p>
            </p:txBody>
          </p:sp>
          <p:sp>
            <p:nvSpPr>
              <p:cNvPr id="775" name="Для цього в районах країни розпочаті роботи зі складання індексних кадастрових карт на всіх рівнях адміністративно-територіальних утворень, а також кодування земельних ділянок з використанням існуючих класифікаторів."/>
              <p:cNvSpPr txBox="1"/>
              <p:nvPr/>
            </p:nvSpPr>
            <p:spPr>
              <a:xfrm>
                <a:off x="513162" y="711033"/>
                <a:ext cx="2419191" cy="1510285"/>
              </a:xfrm>
              <a:prstGeom prst="rect">
                <a:avLst/>
              </a:prstGeom>
              <a:noFill/>
              <a:ln w="12700" cap="flat">
                <a:noFill/>
                <a:miter lim="400000"/>
              </a:ln>
              <a:effectLst/>
            </p:spPr>
            <p:txBody>
              <a:bodyPr wrap="square" lIns="78231" tIns="78231" rIns="78231" bIns="78231" numCol="1" anchor="ctr">
                <a:spAutoFit/>
              </a:bodyPr>
              <a:lstStyle>
                <a:lvl1pPr algn="ctr" defTabSz="488950">
                  <a:lnSpc>
                    <a:spcPct val="90000"/>
                  </a:lnSpc>
                  <a:spcBef>
                    <a:spcPts val="400"/>
                  </a:spcBef>
                  <a:defRPr sz="1100">
                    <a:solidFill>
                      <a:srgbClr val="FFFFFF"/>
                    </a:solidFill>
                  </a:defRPr>
                </a:lvl1pPr>
              </a:lstStyle>
              <a:p>
                <a:r>
                  <a:t>Для цього в районах країни розпочаті роботи зі складання індексних кадастрових карт на всіх рівнях адміністративно-територіальних утворень, а також кодування земельних ділянок з використанням існуючих класифікаторів.</a:t>
                </a:r>
              </a:p>
            </p:txBody>
          </p:sp>
        </p:grpSp>
      </p:grpSp>
      <p:sp>
        <p:nvSpPr>
          <p:cNvPr id="778" name="TextBox 19"/>
          <p:cNvSpPr txBox="1"/>
          <p:nvPr/>
        </p:nvSpPr>
        <p:spPr>
          <a:xfrm>
            <a:off x="5794452" y="3376822"/>
            <a:ext cx="4097606" cy="2606041"/>
          </a:xfrm>
          <a:prstGeom prst="rect">
            <a:avLst/>
          </a:prstGeom>
          <a:ln w="12700">
            <a:miter lim="400000"/>
          </a:ln>
        </p:spPr>
        <p:txBody>
          <a:bodyPr lIns="45719" rIns="45719">
            <a:spAutoFit/>
          </a:bodyPr>
          <a:lstStyle/>
          <a:p>
            <a:endParaRPr/>
          </a:p>
          <a:p>
            <a:pPr algn="just">
              <a:defRPr>
                <a:solidFill>
                  <a:srgbClr val="C00000"/>
                </a:solidFill>
              </a:defRPr>
            </a:pPr>
            <a:r>
              <a:t>Важливою складовою</a:t>
            </a:r>
            <a:r>
              <a:rPr>
                <a:solidFill>
                  <a:srgbClr val="000000"/>
                </a:solidFill>
              </a:rPr>
              <a:t> державного земельного кадастру України є</a:t>
            </a:r>
            <a:r>
              <a:rPr b="1">
                <a:solidFill>
                  <a:srgbClr val="315A66"/>
                </a:solidFill>
              </a:rPr>
              <a:t> бонітування ґрунтів,</a:t>
            </a:r>
            <a:r>
              <a:rPr>
                <a:solidFill>
                  <a:srgbClr val="000000"/>
                </a:solidFill>
              </a:rPr>
              <a:t> проте</a:t>
            </a:r>
            <a:r>
              <a:rPr spc="5">
                <a:solidFill>
                  <a:srgbClr val="000000"/>
                </a:solidFill>
              </a:rPr>
              <a:t> </a:t>
            </a:r>
            <a:r>
              <a:rPr>
                <a:solidFill>
                  <a:srgbClr val="000000"/>
                </a:solidFill>
              </a:rPr>
              <a:t>нині його здебільшого виконують на застарілих матеріалах великомасштабних обстежень, і воно не</a:t>
            </a:r>
            <a:r>
              <a:rPr spc="5">
                <a:solidFill>
                  <a:srgbClr val="000000"/>
                </a:solidFill>
              </a:rPr>
              <a:t> </a:t>
            </a:r>
            <a:r>
              <a:rPr>
                <a:solidFill>
                  <a:srgbClr val="000000"/>
                </a:solidFill>
              </a:rPr>
              <a:t>відображає</a:t>
            </a:r>
            <a:r>
              <a:rPr spc="-10">
                <a:solidFill>
                  <a:srgbClr val="000000"/>
                </a:solidFill>
              </a:rPr>
              <a:t> </a:t>
            </a:r>
            <a:r>
              <a:rPr>
                <a:solidFill>
                  <a:srgbClr val="000000"/>
                </a:solidFill>
              </a:rPr>
              <a:t>дійсної</a:t>
            </a:r>
            <a:r>
              <a:rPr spc="5">
                <a:solidFill>
                  <a:srgbClr val="000000"/>
                </a:solidFill>
              </a:rPr>
              <a:t> </a:t>
            </a:r>
            <a:r>
              <a:rPr>
                <a:solidFill>
                  <a:srgbClr val="000000"/>
                </a:solidFill>
              </a:rPr>
              <a:t>якості</a:t>
            </a:r>
            <a:r>
              <a:rPr spc="-10">
                <a:solidFill>
                  <a:srgbClr val="000000"/>
                </a:solidFill>
              </a:rPr>
              <a:t> </a:t>
            </a:r>
            <a:r>
              <a:rPr>
                <a:solidFill>
                  <a:srgbClr val="000000"/>
                </a:solidFill>
              </a:rPr>
              <a:t>теперішніх ґрунтів.</a:t>
            </a:r>
          </a:p>
        </p:txBody>
      </p:sp>
      <p:pic>
        <p:nvPicPr>
          <p:cNvPr id="779" name="Рисунок 8" descr="Рисунок 8"/>
          <p:cNvPicPr>
            <a:picLocks noChangeAspect="1"/>
          </p:cNvPicPr>
          <p:nvPr/>
        </p:nvPicPr>
        <p:blipFill>
          <a:blip r:embed="rId2"/>
          <a:stretch>
            <a:fillRect/>
          </a:stretch>
        </p:blipFill>
        <p:spPr>
          <a:xfrm>
            <a:off x="421342" y="3223036"/>
            <a:ext cx="4558552" cy="2630692"/>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Заголовок 1"/>
          <p:cNvSpPr txBox="1">
            <a:spLocks noGrp="1"/>
          </p:cNvSpPr>
          <p:nvPr>
            <p:ph type="title"/>
          </p:nvPr>
        </p:nvSpPr>
        <p:spPr>
          <a:xfrm>
            <a:off x="139326" y="277830"/>
            <a:ext cx="7806481" cy="809545"/>
          </a:xfrm>
          <a:prstGeom prst="rect">
            <a:avLst/>
          </a:prstGeom>
        </p:spPr>
        <p:txBody>
          <a:bodyPr/>
          <a:lstStyle/>
          <a:p>
            <a:pPr defTabSz="905510">
              <a:defRPr sz="2375" b="0" i="1">
                <a:solidFill>
                  <a:srgbClr val="002060"/>
                </a:solidFill>
              </a:defRPr>
            </a:pPr>
            <a:r>
              <a:t>Для </a:t>
            </a:r>
            <a:r>
              <a:rPr b="1">
                <a:solidFill>
                  <a:srgbClr val="315A66"/>
                </a:solidFill>
              </a:rPr>
              <a:t>удосконалення державного земельного кадастру</a:t>
            </a:r>
            <a:r>
              <a:rPr>
                <a:solidFill>
                  <a:srgbClr val="315A66"/>
                </a:solidFill>
              </a:rPr>
              <a:t> в Україні необхідно:</a:t>
            </a:r>
          </a:p>
        </p:txBody>
      </p:sp>
      <p:sp>
        <p:nvSpPr>
          <p:cNvPr id="782" name="Місце для вмісту 4"/>
          <p:cNvSpPr txBox="1">
            <a:spLocks noGrp="1"/>
          </p:cNvSpPr>
          <p:nvPr>
            <p:ph type="body" sz="half" idx="1"/>
          </p:nvPr>
        </p:nvSpPr>
        <p:spPr>
          <a:xfrm>
            <a:off x="6154313" y="942609"/>
            <a:ext cx="5239513" cy="3395474"/>
          </a:xfrm>
          <a:prstGeom prst="rect">
            <a:avLst/>
          </a:prstGeom>
        </p:spPr>
        <p:txBody>
          <a:bodyPr/>
          <a:lstStyle/>
          <a:p>
            <a:pPr marL="189865" indent="-189865" defTabSz="758825">
              <a:spcBef>
                <a:spcPts val="700"/>
              </a:spcBef>
              <a:defRPr sz="2160"/>
            </a:pPr>
            <a:endParaRPr/>
          </a:p>
          <a:p>
            <a:pPr marL="189865" indent="-189865" defTabSz="758825">
              <a:spcBef>
                <a:spcPts val="700"/>
              </a:spcBef>
              <a:buFontTx/>
              <a:buChar char="❑"/>
              <a:defRPr sz="1660"/>
            </a:pPr>
            <a:r>
              <a:t>прийняти </a:t>
            </a:r>
            <a:r>
              <a:rPr>
                <a:solidFill>
                  <a:srgbClr val="C00000"/>
                </a:solidFill>
              </a:rPr>
              <a:t>закон про державний земельний кадастр</a:t>
            </a:r>
            <a:r>
              <a:t> і відповідні нормативно-правові акти;</a:t>
            </a:r>
          </a:p>
          <a:p>
            <a:pPr marL="189865" indent="-189865" defTabSz="758825">
              <a:spcBef>
                <a:spcPts val="700"/>
              </a:spcBef>
              <a:buFontTx/>
              <a:buChar char="❑"/>
              <a:defRPr sz="1660"/>
            </a:pPr>
            <a:r>
              <a:t>протягом 3–5 найближчих років здійснити </a:t>
            </a:r>
            <a:r>
              <a:rPr>
                <a:solidFill>
                  <a:srgbClr val="C00000"/>
                </a:solidFill>
              </a:rPr>
              <a:t>повторне великомасштабне обстеження ґрунтів</a:t>
            </a:r>
            <a:r>
              <a:t> на всій території України і їх покласти в основу майбутніх земельно-кадастрових робіт;</a:t>
            </a:r>
          </a:p>
          <a:p>
            <a:pPr marL="189865" indent="-189865" defTabSz="758825">
              <a:spcBef>
                <a:spcPts val="700"/>
              </a:spcBef>
              <a:buFontTx/>
              <a:buChar char="❑"/>
              <a:defRPr sz="1660"/>
            </a:pPr>
            <a:r>
              <a:t>обновити наявні </a:t>
            </a:r>
            <a:r>
              <a:rPr>
                <a:solidFill>
                  <a:srgbClr val="C00000"/>
                </a:solidFill>
              </a:rPr>
              <a:t>планово-картографічні матеріали;</a:t>
            </a:r>
          </a:p>
          <a:p>
            <a:pPr marL="189865" indent="-189865" defTabSz="758825">
              <a:spcBef>
                <a:spcPts val="700"/>
              </a:spcBef>
              <a:buFontTx/>
              <a:buChar char="❑"/>
              <a:defRPr sz="1660"/>
            </a:pPr>
            <a:r>
              <a:t>створити і запровадити </a:t>
            </a:r>
            <a:r>
              <a:rPr>
                <a:solidFill>
                  <a:srgbClr val="C00000"/>
                </a:solidFill>
              </a:rPr>
              <a:t>автоматизовану систему ведення </a:t>
            </a:r>
            <a:r>
              <a:t>державного земельного кадастру.</a:t>
            </a:r>
          </a:p>
        </p:txBody>
      </p:sp>
      <p:pic>
        <p:nvPicPr>
          <p:cNvPr id="783" name="Рисунок 3" descr="Рисунок 3"/>
          <p:cNvPicPr>
            <a:picLocks noChangeAspect="1"/>
          </p:cNvPicPr>
          <p:nvPr/>
        </p:nvPicPr>
        <p:blipFill>
          <a:blip r:embed="rId2"/>
          <a:stretch>
            <a:fillRect/>
          </a:stretch>
        </p:blipFill>
        <p:spPr>
          <a:xfrm>
            <a:off x="404959" y="1765233"/>
            <a:ext cx="5444425" cy="3330088"/>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 name="Group 9"/>
          <p:cNvGrpSpPr/>
          <p:nvPr/>
        </p:nvGrpSpPr>
        <p:grpSpPr>
          <a:xfrm>
            <a:off x="8928527" y="0"/>
            <a:ext cx="3263473" cy="6858001"/>
            <a:chOff x="0" y="0"/>
            <a:chExt cx="3263472" cy="6858000"/>
          </a:xfrm>
        </p:grpSpPr>
        <p:sp>
          <p:nvSpPr>
            <p:cNvPr id="785" name="Oval 10"/>
            <p:cNvSpPr/>
            <p:nvPr/>
          </p:nvSpPr>
          <p:spPr>
            <a:xfrm>
              <a:off x="0" y="806361"/>
              <a:ext cx="1130725" cy="1130725"/>
            </a:xfrm>
            <a:prstGeom prst="ellipse">
              <a:avLst/>
            </a:pr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86" name="Freeform 23"/>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87" name="Freeform 24"/>
            <p:cNvSpPr/>
            <p:nvPr/>
          </p:nvSpPr>
          <p:spPr>
            <a:xfrm>
              <a:off x="1362863" y="6292417"/>
              <a:ext cx="1130725" cy="5655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88" name="Oval 13"/>
            <p:cNvSpPr/>
            <p:nvPr/>
          </p:nvSpPr>
          <p:spPr>
            <a:xfrm>
              <a:off x="1362864" y="3549389"/>
              <a:ext cx="1130725" cy="1130725"/>
            </a:xfrm>
            <a:prstGeom prst="ellipse">
              <a:avLst/>
            </a:pr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89" name="Oval 14"/>
            <p:cNvSpPr/>
            <p:nvPr/>
          </p:nvSpPr>
          <p:spPr>
            <a:xfrm>
              <a:off x="1362864" y="2177875"/>
              <a:ext cx="1130725" cy="1130725"/>
            </a:xfrm>
            <a:prstGeom prst="ellipse">
              <a:avLst/>
            </a:pr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0" name="Oval 15"/>
            <p:cNvSpPr/>
            <p:nvPr/>
          </p:nvSpPr>
          <p:spPr>
            <a:xfrm>
              <a:off x="1362864" y="806362"/>
              <a:ext cx="1130725"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1" name="Freeform 28"/>
            <p:cNvSpPr/>
            <p:nvPr/>
          </p:nvSpPr>
          <p:spPr>
            <a:xfrm>
              <a:off x="1362864"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2" name="Freeform 29"/>
            <p:cNvSpPr/>
            <p:nvPr/>
          </p:nvSpPr>
          <p:spPr>
            <a:xfrm>
              <a:off x="2725728" y="6295201"/>
              <a:ext cx="537745" cy="562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6"/>
                    <a:pt x="7784" y="2357"/>
                    <a:pt x="18133" y="334"/>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3" name="Freeform 30"/>
            <p:cNvSpPr/>
            <p:nvPr/>
          </p:nvSpPr>
          <p:spPr>
            <a:xfrm>
              <a:off x="2725728" y="4923686"/>
              <a:ext cx="537745" cy="11251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4" name="Freeform 31"/>
            <p:cNvSpPr/>
            <p:nvPr/>
          </p:nvSpPr>
          <p:spPr>
            <a:xfrm>
              <a:off x="2725728" y="3552172"/>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5" name="Freeform 32"/>
            <p:cNvSpPr/>
            <p:nvPr/>
          </p:nvSpPr>
          <p:spPr>
            <a:xfrm>
              <a:off x="2725728" y="2180658"/>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6" name="Freeform 33"/>
            <p:cNvSpPr/>
            <p:nvPr/>
          </p:nvSpPr>
          <p:spPr>
            <a:xfrm>
              <a:off x="2725728" y="809145"/>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22363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7" name="Freeform 34"/>
            <p:cNvSpPr/>
            <p:nvPr/>
          </p:nvSpPr>
          <p:spPr>
            <a:xfrm>
              <a:off x="2725728" y="-1"/>
              <a:ext cx="537745" cy="56278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133" y="21266"/>
                  </a:lnTo>
                  <a:cubicBezTo>
                    <a:pt x="7784" y="19243"/>
                    <a:pt x="0" y="10494"/>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799" name="Straight Connector 24"/>
          <p:cNvSpPr/>
          <p:nvPr/>
        </p:nvSpPr>
        <p:spPr>
          <a:xfrm>
            <a:off x="565149" y="6087109"/>
            <a:ext cx="7335837" cy="1"/>
          </a:xfrm>
          <a:prstGeom prst="line">
            <a:avLst/>
          </a:prstGeom>
          <a:ln w="12700">
            <a:solidFill>
              <a:srgbClr val="000000"/>
            </a:solidFill>
            <a:miter/>
          </a:ln>
        </p:spPr>
        <p:txBody>
          <a:bodyPr lIns="45719" rIns="45719"/>
          <a:lstStyle/>
          <a:p>
            <a:endParaRPr/>
          </a:p>
        </p:txBody>
      </p:sp>
      <p:sp>
        <p:nvSpPr>
          <p:cNvPr id="800" name="Rectangle 26"/>
          <p:cNvSpPr/>
          <p:nvPr/>
        </p:nvSpPr>
        <p:spPr>
          <a:xfrm>
            <a:off x="0" y="0"/>
            <a:ext cx="12192000" cy="6858000"/>
          </a:xfrm>
          <a:prstGeom prst="rect">
            <a:avLst/>
          </a:prstGeom>
          <a:solidFill>
            <a:srgbClr val="22363C"/>
          </a:solidFill>
          <a:ln w="12700">
            <a:miter lim="400000"/>
          </a:ln>
        </p:spPr>
        <p:txBody>
          <a:bodyPr lIns="45719" rIns="45719" anchor="ctr"/>
          <a:lstStyle/>
          <a:p>
            <a:pPr algn="ctr">
              <a:defRPr>
                <a:solidFill>
                  <a:srgbClr val="FFFFFF"/>
                </a:solidFill>
              </a:defRPr>
            </a:pPr>
            <a:endParaRPr/>
          </a:p>
        </p:txBody>
      </p:sp>
      <p:pic>
        <p:nvPicPr>
          <p:cNvPr id="801" name="Рисунок 5" descr="Рисунок 5"/>
          <p:cNvPicPr>
            <a:picLocks noChangeAspect="1"/>
          </p:cNvPicPr>
          <p:nvPr/>
        </p:nvPicPr>
        <p:blipFill>
          <a:blip r:embed="rId2"/>
          <a:stretch>
            <a:fillRect/>
          </a:stretch>
        </p:blipFill>
        <p:spPr>
          <a:xfrm>
            <a:off x="19" y="0"/>
            <a:ext cx="12191981" cy="6858001"/>
          </a:xfrm>
          <a:prstGeom prst="rect">
            <a:avLst/>
          </a:prstGeom>
          <a:ln w="12700">
            <a:miter lim="400000"/>
            <a:headEnd/>
            <a:tailEnd/>
          </a:ln>
        </p:spPr>
      </p:pic>
      <p:sp>
        <p:nvSpPr>
          <p:cNvPr id="802" name="Rectangle"/>
          <p:cNvSpPr/>
          <p:nvPr/>
        </p:nvSpPr>
        <p:spPr>
          <a:xfrm>
            <a:off x="-2" y="-2"/>
            <a:ext cx="8469494" cy="6858001"/>
          </a:xfrm>
          <a:prstGeom prst="rect">
            <a:avLst/>
          </a:prstGeom>
          <a:gradFill>
            <a:gsLst>
              <a:gs pos="0">
                <a:srgbClr val="000000"/>
              </a:gs>
              <a:gs pos="31000">
                <a:srgbClr val="000000">
                  <a:alpha val="80000"/>
                </a:srgbClr>
              </a:gs>
              <a:gs pos="100000">
                <a:srgbClr val="000000">
                  <a:alpha val="50000"/>
                </a:srgbClr>
              </a:gs>
            </a:gsLst>
            <a:path path="circle">
              <a:fillToRect l="37721" t="-19636" r="62278" b="119636"/>
            </a:path>
          </a:gradFill>
          <a:ln w="12700">
            <a:miter lim="400000"/>
          </a:ln>
        </p:spPr>
        <p:txBody>
          <a:bodyPr lIns="45719" rIns="45719" anchor="ctr"/>
          <a:lstStyle/>
          <a:p>
            <a:pPr algn="ctr">
              <a:defRPr sz="2600" cap="all">
                <a:solidFill>
                  <a:srgbClr val="FFFFFF"/>
                </a:solidFill>
              </a:defRPr>
            </a:pPr>
            <a:endParaRPr/>
          </a:p>
        </p:txBody>
      </p:sp>
      <p:sp>
        <p:nvSpPr>
          <p:cNvPr id="803" name="Заголовок 1"/>
          <p:cNvSpPr txBox="1">
            <a:spLocks noGrp="1"/>
          </p:cNvSpPr>
          <p:nvPr>
            <p:ph type="title"/>
          </p:nvPr>
        </p:nvSpPr>
        <p:spPr>
          <a:xfrm>
            <a:off x="565149" y="770890"/>
            <a:ext cx="7335837" cy="1268984"/>
          </a:xfrm>
          <a:prstGeom prst="rect">
            <a:avLst/>
          </a:prstGeom>
        </p:spPr>
        <p:txBody>
          <a:bodyPr/>
          <a:lstStyle/>
          <a:p>
            <a:pPr defTabSz="905510">
              <a:lnSpc>
                <a:spcPct val="90000"/>
              </a:lnSpc>
              <a:defRPr sz="2770"/>
            </a:pPr>
            <a:r>
              <a:t>Земельна реформа в Польщі вважається однією з</a:t>
            </a:r>
            <a:r>
              <a:rPr>
                <a:solidFill>
                  <a:srgbClr val="92D050"/>
                </a:solidFill>
              </a:rPr>
              <a:t> найуспішніших</a:t>
            </a:r>
            <a:r>
              <a:t> серед колишніх країн соцтабору.</a:t>
            </a:r>
          </a:p>
        </p:txBody>
      </p:sp>
      <p:sp>
        <p:nvSpPr>
          <p:cNvPr id="804" name="Місце для вмісту 2"/>
          <p:cNvSpPr txBox="1">
            <a:spLocks noGrp="1"/>
          </p:cNvSpPr>
          <p:nvPr>
            <p:ph type="body" sz="half" idx="1"/>
          </p:nvPr>
        </p:nvSpPr>
        <p:spPr>
          <a:xfrm>
            <a:off x="565149" y="2160016"/>
            <a:ext cx="7335837" cy="3601213"/>
          </a:xfrm>
          <a:prstGeom prst="rect">
            <a:avLst/>
          </a:prstGeom>
        </p:spPr>
        <p:txBody>
          <a:bodyPr/>
          <a:lstStyle/>
          <a:p>
            <a:pPr marL="0"/>
            <a:endParaRPr/>
          </a:p>
          <a:p>
            <a:r>
              <a:t>Зараз у приватній власності в Польщі </a:t>
            </a:r>
            <a:r>
              <a:rPr b="1">
                <a:solidFill>
                  <a:srgbClr val="FFFF00"/>
                </a:solidFill>
              </a:rPr>
              <a:t>перебуває 81% с/г земель. </a:t>
            </a:r>
            <a:r>
              <a:t>За даними Агропліт, за всіма операціями на ринку землі с/г призначення стежить державне </a:t>
            </a:r>
            <a:r>
              <a:rPr b="1">
                <a:solidFill>
                  <a:srgbClr val="FFFF00"/>
                </a:solidFill>
              </a:rPr>
              <a:t>Польське агентство сільськогосподарської нерухомості (ANR)</a:t>
            </a:r>
            <a:r>
              <a:t>, яке користується правом першості на купівлю землі, а крім цього, воно може не допустити підписання угоди на продаж</a:t>
            </a:r>
          </a:p>
        </p:txBody>
      </p:sp>
      <p:sp>
        <p:nvSpPr>
          <p:cNvPr id="805" name="Straight Connector 30"/>
          <p:cNvSpPr/>
          <p:nvPr/>
        </p:nvSpPr>
        <p:spPr>
          <a:xfrm>
            <a:off x="565149" y="6087109"/>
            <a:ext cx="7335837" cy="1"/>
          </a:xfrm>
          <a:prstGeom prst="line">
            <a:avLst/>
          </a:prstGeom>
          <a:ln w="12700">
            <a:solidFill>
              <a:srgbClr val="E2E6E8"/>
            </a:solidFill>
            <a:miter/>
          </a:ln>
        </p:spPr>
        <p:txBody>
          <a:bodyPr lIns="45719" rIns="45719"/>
          <a:lstStyle/>
          <a:p>
            <a:endParaRPr/>
          </a:p>
        </p:txBody>
      </p:sp>
      <p:grpSp>
        <p:nvGrpSpPr>
          <p:cNvPr id="813" name="Group 32"/>
          <p:cNvGrpSpPr/>
          <p:nvPr/>
        </p:nvGrpSpPr>
        <p:grpSpPr>
          <a:xfrm>
            <a:off x="10291746" y="-1"/>
            <a:ext cx="1900255" cy="6858001"/>
            <a:chOff x="0" y="0"/>
            <a:chExt cx="1900254" cy="6858000"/>
          </a:xfrm>
        </p:grpSpPr>
        <p:sp>
          <p:nvSpPr>
            <p:cNvPr id="806" name="Freeform 41"/>
            <p:cNvSpPr/>
            <p:nvPr/>
          </p:nvSpPr>
          <p:spPr>
            <a:xfrm>
              <a:off x="1364082" y="809309"/>
              <a:ext cx="536173" cy="11248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86" y="21436"/>
                  </a:lnTo>
                  <a:cubicBezTo>
                    <a:pt x="7807" y="20424"/>
                    <a:pt x="0" y="16046"/>
                    <a:pt x="0" y="10800"/>
                  </a:cubicBezTo>
                  <a:cubicBezTo>
                    <a:pt x="0" y="5554"/>
                    <a:pt x="7807" y="1176"/>
                    <a:pt x="18186" y="164"/>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07" name="Freeform 42"/>
            <p:cNvSpPr/>
            <p:nvPr/>
          </p:nvSpPr>
          <p:spPr>
            <a:xfrm>
              <a:off x="2" y="-1"/>
              <a:ext cx="1130726" cy="5653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6" y="0"/>
                  </a:lnTo>
                  <a:lnTo>
                    <a:pt x="695" y="4149"/>
                  </a:lnTo>
                  <a:cubicBezTo>
                    <a:pt x="1657" y="13550"/>
                    <a:pt x="5815" y="20621"/>
                    <a:pt x="10800" y="20621"/>
                  </a:cubicBezTo>
                  <a:cubicBezTo>
                    <a:pt x="15785" y="20621"/>
                    <a:pt x="19943" y="13550"/>
                    <a:pt x="20905" y="4149"/>
                  </a:cubicBezTo>
                  <a:lnTo>
                    <a:pt x="21114" y="0"/>
                  </a:lnTo>
                  <a:lnTo>
                    <a:pt x="21600" y="0"/>
                  </a:lnTo>
                  <a:cubicBezTo>
                    <a:pt x="21600" y="11929"/>
                    <a:pt x="16765" y="21600"/>
                    <a:pt x="10800" y="21600"/>
                  </a:cubicBezTo>
                  <a:cubicBezTo>
                    <a:pt x="4835" y="21600"/>
                    <a:pt x="0" y="11929"/>
                    <a:pt x="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08" name="Freeform 43"/>
            <p:cNvSpPr/>
            <p:nvPr/>
          </p:nvSpPr>
          <p:spPr>
            <a:xfrm>
              <a:off x="1364831" y="-1"/>
              <a:ext cx="535423" cy="562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26" y="0"/>
                  </a:lnTo>
                  <a:lnTo>
                    <a:pt x="1467" y="4172"/>
                  </a:lnTo>
                  <a:cubicBezTo>
                    <a:pt x="3245" y="12441"/>
                    <a:pt x="10191" y="18918"/>
                    <a:pt x="18952" y="20408"/>
                  </a:cubicBezTo>
                  <a:lnTo>
                    <a:pt x="21600" y="20631"/>
                  </a:lnTo>
                  <a:lnTo>
                    <a:pt x="21600" y="21600"/>
                  </a:lnTo>
                  <a:lnTo>
                    <a:pt x="18211" y="21275"/>
                  </a:lnTo>
                  <a:cubicBezTo>
                    <a:pt x="7818" y="19250"/>
                    <a:pt x="0" y="10494"/>
                    <a:pt x="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09" name="Freeform 44"/>
            <p:cNvSpPr/>
            <p:nvPr/>
          </p:nvSpPr>
          <p:spPr>
            <a:xfrm>
              <a:off x="1364831" y="2181112"/>
              <a:ext cx="535423" cy="1124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484"/>
                  </a:lnTo>
                  <a:lnTo>
                    <a:pt x="18418" y="636"/>
                  </a:lnTo>
                  <a:cubicBezTo>
                    <a:pt x="8492" y="1603"/>
                    <a:pt x="1025" y="5785"/>
                    <a:pt x="1025" y="10796"/>
                  </a:cubicBezTo>
                  <a:cubicBezTo>
                    <a:pt x="1025" y="15807"/>
                    <a:pt x="8492" y="19988"/>
                    <a:pt x="18418" y="20955"/>
                  </a:cubicBezTo>
                  <a:lnTo>
                    <a:pt x="21600" y="21108"/>
                  </a:lnTo>
                  <a:lnTo>
                    <a:pt x="21600" y="21600"/>
                  </a:lnTo>
                  <a:lnTo>
                    <a:pt x="18211" y="21437"/>
                  </a:lnTo>
                  <a:cubicBezTo>
                    <a:pt x="7818" y="20425"/>
                    <a:pt x="0" y="16047"/>
                    <a:pt x="0" y="10800"/>
                  </a:cubicBezTo>
                  <a:cubicBezTo>
                    <a:pt x="0" y="5553"/>
                    <a:pt x="7818" y="1175"/>
                    <a:pt x="18211" y="163"/>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10" name="Freeform 45"/>
            <p:cNvSpPr/>
            <p:nvPr/>
          </p:nvSpPr>
          <p:spPr>
            <a:xfrm>
              <a:off x="-1" y="806364"/>
              <a:ext cx="1130727" cy="1130725"/>
            </a:xfrm>
            <a:custGeom>
              <a:avLst/>
              <a:gdLst/>
              <a:ahLst/>
              <a:cxnLst>
                <a:cxn ang="0">
                  <a:pos x="wd2" y="hd2"/>
                </a:cxn>
                <a:cxn ang="5400000">
                  <a:pos x="wd2" y="hd2"/>
                </a:cxn>
                <a:cxn ang="10800000">
                  <a:pos x="wd2" y="hd2"/>
                </a:cxn>
                <a:cxn ang="16200000">
                  <a:pos x="wd2" y="hd2"/>
                </a:cxn>
              </a:cxnLst>
              <a:rect l="0" t="0" r="r" b="b"/>
              <a:pathLst>
                <a:path w="21600" h="21600" extrusionOk="0">
                  <a:moveTo>
                    <a:pt x="10800" y="481"/>
                  </a:moveTo>
                  <a:cubicBezTo>
                    <a:pt x="5103" y="481"/>
                    <a:pt x="485" y="5099"/>
                    <a:pt x="485" y="10796"/>
                  </a:cubicBezTo>
                  <a:cubicBezTo>
                    <a:pt x="485" y="16493"/>
                    <a:pt x="5103" y="21111"/>
                    <a:pt x="10800" y="21111"/>
                  </a:cubicBezTo>
                  <a:cubicBezTo>
                    <a:pt x="16497" y="21111"/>
                    <a:pt x="21115" y="16493"/>
                    <a:pt x="21115" y="10796"/>
                  </a:cubicBezTo>
                  <a:cubicBezTo>
                    <a:pt x="21115" y="5099"/>
                    <a:pt x="16497" y="481"/>
                    <a:pt x="10800" y="481"/>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11" name="Freeform 46"/>
            <p:cNvSpPr/>
            <p:nvPr/>
          </p:nvSpPr>
          <p:spPr>
            <a:xfrm>
              <a:off x="1364831" y="3552836"/>
              <a:ext cx="535423" cy="11246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484"/>
                  </a:lnTo>
                  <a:lnTo>
                    <a:pt x="18418" y="636"/>
                  </a:lnTo>
                  <a:cubicBezTo>
                    <a:pt x="8492" y="1603"/>
                    <a:pt x="1025" y="5785"/>
                    <a:pt x="1025" y="10796"/>
                  </a:cubicBezTo>
                  <a:cubicBezTo>
                    <a:pt x="1025" y="15807"/>
                    <a:pt x="8492" y="19988"/>
                    <a:pt x="18418" y="20955"/>
                  </a:cubicBezTo>
                  <a:lnTo>
                    <a:pt x="21600" y="21108"/>
                  </a:lnTo>
                  <a:lnTo>
                    <a:pt x="21600" y="21600"/>
                  </a:lnTo>
                  <a:lnTo>
                    <a:pt x="18211" y="21437"/>
                  </a:lnTo>
                  <a:cubicBezTo>
                    <a:pt x="7818" y="20425"/>
                    <a:pt x="0" y="16047"/>
                    <a:pt x="0" y="10800"/>
                  </a:cubicBezTo>
                  <a:cubicBezTo>
                    <a:pt x="0" y="5553"/>
                    <a:pt x="7818" y="1175"/>
                    <a:pt x="18211" y="163"/>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12" name="Freeform 47"/>
            <p:cNvSpPr/>
            <p:nvPr/>
          </p:nvSpPr>
          <p:spPr>
            <a:xfrm>
              <a:off x="1364895" y="6295916"/>
              <a:ext cx="535359" cy="5620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68"/>
                  </a:lnTo>
                  <a:lnTo>
                    <a:pt x="18952" y="1190"/>
                  </a:lnTo>
                  <a:cubicBezTo>
                    <a:pt x="10190" y="2681"/>
                    <a:pt x="3242" y="9161"/>
                    <a:pt x="1465" y="17434"/>
                  </a:cubicBezTo>
                  <a:lnTo>
                    <a:pt x="1024" y="21600"/>
                  </a:lnTo>
                  <a:lnTo>
                    <a:pt x="0" y="21600"/>
                  </a:lnTo>
                  <a:lnTo>
                    <a:pt x="461" y="17246"/>
                  </a:lnTo>
                  <a:cubicBezTo>
                    <a:pt x="2322" y="8583"/>
                    <a:pt x="9596" y="1799"/>
                    <a:pt x="18770" y="238"/>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Місце для вмісту 2"/>
          <p:cNvSpPr txBox="1">
            <a:spLocks noGrp="1"/>
          </p:cNvSpPr>
          <p:nvPr>
            <p:ph type="body" sz="half" idx="1"/>
          </p:nvPr>
        </p:nvSpPr>
        <p:spPr>
          <a:xfrm>
            <a:off x="125821" y="1009842"/>
            <a:ext cx="5093836" cy="4291945"/>
          </a:xfrm>
          <a:prstGeom prst="rect">
            <a:avLst/>
          </a:prstGeom>
        </p:spPr>
        <p:txBody>
          <a:bodyPr/>
          <a:lstStyle/>
          <a:p>
            <a:pPr algn="just">
              <a:lnSpc>
                <a:spcPct val="80000"/>
              </a:lnSpc>
              <a:defRPr sz="1800"/>
            </a:pPr>
            <a:r>
              <a:t>З </a:t>
            </a:r>
            <a:r>
              <a:rPr sz="2000" b="1">
                <a:solidFill>
                  <a:srgbClr val="002060"/>
                </a:solidFill>
              </a:rPr>
              <a:t>квітня 2016 року</a:t>
            </a:r>
            <a:r>
              <a:rPr sz="2000">
                <a:solidFill>
                  <a:srgbClr val="002060"/>
                </a:solidFill>
              </a:rPr>
              <a:t> </a:t>
            </a:r>
            <a:r>
              <a:t>у По</a:t>
            </a:r>
            <a:r>
              <a:rPr i="1">
                <a:solidFill>
                  <a:srgbClr val="002060"/>
                </a:solidFill>
              </a:rPr>
              <a:t>льщі обмежили продаж с/г земель.</a:t>
            </a:r>
            <a:r>
              <a:t> Їх може купити тільки держава, релігійні об'єднання і фермери. Той, хто бажає купити землю, повинен володіти не тільки сільськогосподарськими навичками, а й </a:t>
            </a:r>
            <a:r>
              <a:rPr b="1" i="1">
                <a:solidFill>
                  <a:srgbClr val="002060"/>
                </a:solidFill>
              </a:rPr>
              <a:t>бути власником сільгоспугідь площею до 300 гектарів і проживати в місцевості, в якій хоче придбати землю.</a:t>
            </a:r>
          </a:p>
          <a:p>
            <a:pPr algn="just">
              <a:lnSpc>
                <a:spcPct val="80000"/>
              </a:lnSpc>
              <a:defRPr sz="1800"/>
            </a:pPr>
            <a:r>
              <a:t>При цьому, щонайменше </a:t>
            </a:r>
            <a:r>
              <a:rPr b="1">
                <a:solidFill>
                  <a:srgbClr val="C00000"/>
                </a:solidFill>
              </a:rPr>
              <a:t>10 років покупець зобов'язується вести на цій землі господарську діяльність,</a:t>
            </a:r>
            <a:r>
              <a:t> і без дозволу суду не може цю землю </a:t>
            </a:r>
            <a:r>
              <a:rPr b="1">
                <a:solidFill>
                  <a:srgbClr val="C00000"/>
                </a:solidFill>
              </a:rPr>
              <a:t>ані продавати, ані здавати в оренду</a:t>
            </a:r>
            <a:r>
              <a:t>. </a:t>
            </a:r>
            <a:endParaRPr i="1" u="sng"/>
          </a:p>
          <a:p>
            <a:pPr algn="just">
              <a:lnSpc>
                <a:spcPct val="80000"/>
              </a:lnSpc>
              <a:defRPr sz="1800" i="1" u="sng"/>
            </a:pPr>
            <a:r>
              <a:t>Ці обмеження не стосуються присадибних ділянок площею до 30 соток.</a:t>
            </a:r>
          </a:p>
        </p:txBody>
      </p:sp>
      <p:sp>
        <p:nvSpPr>
          <p:cNvPr id="816" name="Місце для вмісту 3"/>
          <p:cNvSpPr txBox="1"/>
          <p:nvPr/>
        </p:nvSpPr>
        <p:spPr>
          <a:xfrm>
            <a:off x="6188829" y="617637"/>
            <a:ext cx="5148073" cy="3395474"/>
          </a:xfrm>
          <a:prstGeom prst="rect">
            <a:avLst/>
          </a:prstGeom>
          <a:ln w="12700">
            <a:miter lim="400000"/>
          </a:ln>
        </p:spPr>
        <p:txBody>
          <a:bodyPr lIns="45719" rIns="45719">
            <a:normAutofit/>
          </a:bodyPr>
          <a:lstStyle/>
          <a:p>
            <a:pPr marL="228600" indent="-228600" algn="just">
              <a:lnSpc>
                <a:spcPct val="80000"/>
              </a:lnSpc>
              <a:spcBef>
                <a:spcPts val="900"/>
              </a:spcBef>
              <a:buSzPct val="100000"/>
              <a:buFont typeface="Arial" panose="020B0604020202020204"/>
              <a:buChar char="•"/>
            </a:pPr>
            <a:r>
              <a:t>Стосовно іноземців, то перш ніж купити землю, вони мають прожити в Польщі </a:t>
            </a:r>
            <a:r>
              <a:rPr b="1">
                <a:solidFill>
                  <a:srgbClr val="C00000"/>
                </a:solidFill>
              </a:rPr>
              <a:t>не менш ніж 5 років </a:t>
            </a:r>
            <a:r>
              <a:t>або перебувати у шлюбі з громадянином чи громадянкою цієї країни.</a:t>
            </a:r>
          </a:p>
          <a:p>
            <a:pPr marL="228600" indent="-228600" algn="just">
              <a:lnSpc>
                <a:spcPct val="80000"/>
              </a:lnSpc>
              <a:spcBef>
                <a:spcPts val="900"/>
              </a:spcBef>
              <a:buSzPct val="100000"/>
              <a:buFont typeface="Arial" panose="020B0604020202020204"/>
              <a:buChar char="•"/>
              <a:defRPr b="1" u="sng">
                <a:solidFill>
                  <a:srgbClr val="C00000"/>
                </a:solidFill>
              </a:defRPr>
            </a:pPr>
            <a:r>
              <a:t>Максимальна площа</a:t>
            </a:r>
            <a:r>
              <a:rPr b="0" u="none"/>
              <a:t> </a:t>
            </a:r>
            <a:r>
              <a:rPr b="0" u="none">
                <a:solidFill>
                  <a:srgbClr val="000000"/>
                </a:solidFill>
              </a:rPr>
              <a:t>володіння землею в Польщі </a:t>
            </a:r>
            <a:r>
              <a:rPr u="none">
                <a:solidFill>
                  <a:srgbClr val="000000"/>
                </a:solidFill>
              </a:rPr>
              <a:t>на 1 особу становить 500 га.</a:t>
            </a:r>
          </a:p>
        </p:txBody>
      </p:sp>
      <p:pic>
        <p:nvPicPr>
          <p:cNvPr id="817" name="Рисунок 5" descr="Рисунок 5"/>
          <p:cNvPicPr>
            <a:picLocks noChangeAspect="1"/>
          </p:cNvPicPr>
          <p:nvPr/>
        </p:nvPicPr>
        <p:blipFill>
          <a:blip r:embed="rId2"/>
          <a:stretch>
            <a:fillRect/>
          </a:stretch>
        </p:blipFill>
        <p:spPr>
          <a:xfrm>
            <a:off x="6472516" y="2357717"/>
            <a:ext cx="4928348" cy="3296770"/>
          </a:xfrm>
          <a:prstGeom prst="rect">
            <a:avLst/>
          </a:prstGeom>
          <a:ln w="12700">
            <a:miter lim="400000"/>
            <a:headEnd/>
            <a:tailEnd/>
          </a:ln>
        </p:spPr>
      </p:pic>
      <p:pic>
        <p:nvPicPr>
          <p:cNvPr id="818" name="Рисунок 6" descr="Рисунок 6"/>
          <p:cNvPicPr>
            <a:picLocks noChangeAspect="1"/>
          </p:cNvPicPr>
          <p:nvPr/>
        </p:nvPicPr>
        <p:blipFill>
          <a:blip r:embed="rId3"/>
          <a:stretch>
            <a:fillRect/>
          </a:stretch>
        </p:blipFill>
        <p:spPr>
          <a:xfrm>
            <a:off x="5226144" y="127467"/>
            <a:ext cx="1112185" cy="1145802"/>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SWOT-аналіз земельних ресурсів області"/>
          <p:cNvSpPr txBox="1">
            <a:spLocks noGrp="1"/>
          </p:cNvSpPr>
          <p:nvPr>
            <p:ph type="title"/>
          </p:nvPr>
        </p:nvSpPr>
        <p:spPr>
          <a:xfrm>
            <a:off x="462155" y="214754"/>
            <a:ext cx="3438504" cy="3174568"/>
          </a:xfrm>
          <a:prstGeom prst="rect">
            <a:avLst/>
          </a:prstGeom>
        </p:spPr>
        <p:txBody>
          <a:bodyPr/>
          <a:lstStyle>
            <a:lvl1pPr>
              <a:defRPr sz="4000"/>
            </a:lvl1pPr>
          </a:lstStyle>
          <a:p>
            <a:r>
              <a:t>SWOT-аналіз земельних ресурсів області</a:t>
            </a:r>
          </a:p>
        </p:txBody>
      </p:sp>
      <p:pic>
        <p:nvPicPr>
          <p:cNvPr id="821" name="Bildschirmfoto 2023-03-05 um 14.17.57.png" descr="Bildschirmfoto 2023-03-05 um 14.17.57.png"/>
          <p:cNvPicPr>
            <a:picLocks noChangeAspect="1"/>
          </p:cNvPicPr>
          <p:nvPr/>
        </p:nvPicPr>
        <p:blipFill>
          <a:blip r:embed="rId2"/>
          <a:srcRect b="29"/>
          <a:stretch>
            <a:fillRect/>
          </a:stretch>
        </p:blipFill>
        <p:spPr>
          <a:xfrm>
            <a:off x="3813920" y="47426"/>
            <a:ext cx="8538308" cy="6763204"/>
          </a:xfrm>
          <a:prstGeom prst="rect">
            <a:avLst/>
          </a:prstGeom>
          <a:ln w="12700">
            <a:miter lim="400000"/>
            <a:headEnd/>
            <a:tailEnd/>
          </a:ln>
        </p:spPr>
      </p:pic>
      <p:sp>
        <p:nvSpPr>
          <p:cNvPr id="822" name="визначенні, на основі проведеного SWOT-аналізу, можливих сценаріїв управління земельними ресурсами, прийняття оптимального рішення щодо подальшого управління використанням земельних ресурсів сільськогосподарських підприємств, спрямованих на підвищення "/>
          <p:cNvSpPr txBox="1"/>
          <p:nvPr/>
        </p:nvSpPr>
        <p:spPr>
          <a:xfrm>
            <a:off x="191296" y="3213181"/>
            <a:ext cx="3702565" cy="3164841"/>
          </a:xfrm>
          <a:prstGeom prst="rect">
            <a:avLst/>
          </a:prstGeom>
          <a:ln w="12700">
            <a:miter lim="400000"/>
          </a:ln>
        </p:spPr>
        <p:txBody>
          <a:bodyPr lIns="45719" rIns="45719">
            <a:spAutoFit/>
          </a:bodyPr>
          <a:lstStyle>
            <a:lvl1pPr defTabSz="457200">
              <a:spcBef>
                <a:spcPts val="1200"/>
              </a:spcBef>
              <a:defRPr>
                <a:latin typeface="Times Roman"/>
                <a:ea typeface="Times Roman"/>
                <a:cs typeface="Times Roman"/>
                <a:sym typeface="Times Roman"/>
              </a:defRPr>
            </a:lvl1pPr>
          </a:lstStyle>
          <a:p>
            <a:r>
              <a:t>визначенні, на основі проведеного SWOT-аналізу, можливих сценаріїв управління земельними ресурсами, прийняття оптимального рішення щодо подальшого управління використанням земельних ресурсів сільськогосподарських підприємств, спрямованих на підвищення ефективності такого використання. </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Особливості розташування області"/>
          <p:cNvSpPr txBox="1">
            <a:spLocks noGrp="1"/>
          </p:cNvSpPr>
          <p:nvPr>
            <p:ph type="title"/>
          </p:nvPr>
        </p:nvSpPr>
        <p:spPr>
          <a:xfrm>
            <a:off x="436406" y="513403"/>
            <a:ext cx="7623397" cy="1268985"/>
          </a:xfrm>
          <a:prstGeom prst="rect">
            <a:avLst/>
          </a:prstGeom>
          <a:solidFill>
            <a:srgbClr val="FFFFFF"/>
          </a:solidFill>
          <a:ln>
            <a:solidFill>
              <a:schemeClr val="accent1"/>
            </a:solidFill>
            <a:miter lim="800000"/>
          </a:ln>
        </p:spPr>
        <p:txBody>
          <a:bodyPr/>
          <a:lstStyle>
            <a:lvl1pPr>
              <a:defRPr sz="3200"/>
            </a:lvl1pPr>
          </a:lstStyle>
          <a:p>
            <a:r>
              <a:t>Особливості розташування області</a:t>
            </a:r>
          </a:p>
        </p:txBody>
      </p:sp>
      <p:sp>
        <p:nvSpPr>
          <p:cNvPr id="825" name="Львівська область знаходиться на крайньому заході України в межах Волинської і Подільської височин та перетинає три природні зони:…"/>
          <p:cNvSpPr txBox="1">
            <a:spLocks noGrp="1"/>
          </p:cNvSpPr>
          <p:nvPr>
            <p:ph type="body" idx="1"/>
          </p:nvPr>
        </p:nvSpPr>
        <p:spPr>
          <a:xfrm>
            <a:off x="208253" y="1850781"/>
            <a:ext cx="7792142" cy="5279493"/>
          </a:xfrm>
          <a:prstGeom prst="rect">
            <a:avLst/>
          </a:prstGeom>
        </p:spPr>
        <p:txBody>
          <a:bodyPr/>
          <a:lstStyle/>
          <a:p>
            <a:pPr marL="0" indent="0" defTabSz="397510">
              <a:spcBef>
                <a:spcPts val="1000"/>
              </a:spcBef>
              <a:buSzTx/>
              <a:buFontTx/>
              <a:buNone/>
              <a:defRPr sz="1740">
                <a:latin typeface="Arial" panose="020B0604020202020204"/>
                <a:ea typeface="Arial" panose="020B0604020202020204"/>
                <a:cs typeface="Arial" panose="020B0604020202020204"/>
                <a:sym typeface="Arial" panose="020B0604020202020204"/>
              </a:defRPr>
            </a:pPr>
            <a:r>
              <a:t>Львівська область знаходиться на крайньому заході України в межах Волинської і Подільської височин та </a:t>
            </a:r>
            <a:r>
              <a:rPr b="1"/>
              <a:t>перетинає три природні зони</a:t>
            </a:r>
            <a:r>
              <a:t>: </a:t>
            </a:r>
          </a:p>
          <a:p>
            <a:pPr marL="0" indent="0" defTabSz="397510">
              <a:spcBef>
                <a:spcPts val="1000"/>
              </a:spcBef>
              <a:buSzTx/>
              <a:buFontTx/>
              <a:buNone/>
              <a:defRPr sz="1740" i="1">
                <a:latin typeface="Arial" panose="020B0604020202020204"/>
                <a:ea typeface="Arial" panose="020B0604020202020204"/>
                <a:cs typeface="Arial" panose="020B0604020202020204"/>
                <a:sym typeface="Arial" panose="020B0604020202020204"/>
              </a:defRPr>
            </a:pPr>
            <a:r>
              <a:t>лісову, лісостепову і зону висотної поясності Карпат. </a:t>
            </a:r>
          </a:p>
          <a:p>
            <a:pPr marL="0" indent="0" defTabSz="397510">
              <a:spcBef>
                <a:spcPts val="1000"/>
              </a:spcBef>
              <a:buSzTx/>
              <a:buFontTx/>
              <a:buNone/>
              <a:defRPr sz="1740">
                <a:latin typeface="Arial" panose="020B0604020202020204"/>
                <a:ea typeface="Arial" panose="020B0604020202020204"/>
                <a:cs typeface="Arial" panose="020B0604020202020204"/>
                <a:sym typeface="Arial" panose="020B0604020202020204"/>
              </a:defRPr>
            </a:pPr>
            <a:r>
              <a:t>На території області виділяють </a:t>
            </a:r>
            <a:r>
              <a:rPr b="1"/>
              <a:t>п’ять природних районів</a:t>
            </a:r>
            <a:r>
              <a:t> – </a:t>
            </a:r>
            <a:r>
              <a:rPr i="1"/>
              <a:t>гірські Карпати</a:t>
            </a:r>
            <a:r>
              <a:t> на півдні, до них прилягає </a:t>
            </a:r>
            <a:r>
              <a:rPr i="1"/>
              <a:t>Передкарпатська височина</a:t>
            </a:r>
            <a:r>
              <a:t>, </a:t>
            </a:r>
            <a:r>
              <a:rPr i="1"/>
              <a:t>Подільська височина </a:t>
            </a:r>
            <a:r>
              <a:t>(плато) – в центральній частині, </a:t>
            </a:r>
            <a:r>
              <a:rPr i="1"/>
              <a:t>Мале Полісся і Волинська височина</a:t>
            </a:r>
            <a:r>
              <a:t> – на півночі .</a:t>
            </a:r>
          </a:p>
          <a:p>
            <a:pPr marL="0" indent="0" defTabSz="397510">
              <a:spcBef>
                <a:spcPts val="1000"/>
              </a:spcBef>
              <a:buSzTx/>
              <a:buFontTx/>
              <a:buNone/>
              <a:defRPr sz="1740">
                <a:latin typeface="Arial" panose="020B0604020202020204"/>
                <a:ea typeface="Arial" panose="020B0604020202020204"/>
                <a:cs typeface="Arial" panose="020B0604020202020204"/>
                <a:sym typeface="Arial" panose="020B0604020202020204"/>
              </a:defRPr>
            </a:pPr>
            <a:r>
              <a:rPr b="1">
                <a:latin typeface="Times Roman"/>
                <a:ea typeface="Times Roman"/>
                <a:cs typeface="Times Roman"/>
                <a:sym typeface="Times Roman"/>
              </a:rPr>
              <a:t>Карпатські гори</a:t>
            </a:r>
            <a:r>
              <a:rPr>
                <a:latin typeface="Times Roman"/>
                <a:ea typeface="Times Roman"/>
                <a:cs typeface="Times Roman"/>
                <a:sym typeface="Times Roman"/>
              </a:rPr>
              <a:t> </a:t>
            </a:r>
            <a:r>
              <a:t>в межах Львівської області носять назву</a:t>
            </a:r>
            <a:r>
              <a:rPr b="1"/>
              <a:t> Східні Бескиди</a:t>
            </a:r>
            <a:r>
              <a:t>.</a:t>
            </a:r>
          </a:p>
          <a:p>
            <a:pPr marL="0" indent="0" defTabSz="397510">
              <a:spcBef>
                <a:spcPts val="1000"/>
              </a:spcBef>
              <a:buSzTx/>
              <a:buFontTx/>
              <a:buNone/>
              <a:defRPr sz="1740">
                <a:latin typeface="Arial" panose="020B0604020202020204"/>
                <a:ea typeface="Arial" panose="020B0604020202020204"/>
                <a:cs typeface="Arial" panose="020B0604020202020204"/>
                <a:sym typeface="Arial" panose="020B0604020202020204"/>
              </a:defRPr>
            </a:pPr>
            <a:r>
              <a:t> Вони складаються з ряду п</a:t>
            </a:r>
            <a:r>
              <a:rPr i="1"/>
              <a:t>овздовжніх паралельних хребтів з м’якими низькогірними формами рельєфу</a:t>
            </a:r>
            <a:r>
              <a:t> і простягаються з північного заходу від кордону з Польщею на південний схід до вододілу р.р. Опору і Мізунки. Довжина їх становить 60 км. </a:t>
            </a:r>
            <a:endParaRPr>
              <a:latin typeface="Times Roman"/>
              <a:ea typeface="Times Roman"/>
              <a:cs typeface="Times Roman"/>
              <a:sym typeface="Times Roman"/>
            </a:endParaRPr>
          </a:p>
          <a:p>
            <a:pPr marL="0" indent="0" defTabSz="397510">
              <a:spcBef>
                <a:spcPts val="1000"/>
              </a:spcBef>
              <a:buSzTx/>
              <a:buFontTx/>
              <a:buNone/>
              <a:defRPr sz="1740">
                <a:latin typeface="Arial" panose="020B0604020202020204"/>
                <a:ea typeface="Arial" panose="020B0604020202020204"/>
                <a:cs typeface="Arial" panose="020B0604020202020204"/>
                <a:sym typeface="Arial" panose="020B0604020202020204"/>
              </a:defRPr>
            </a:pPr>
            <a:endParaRPr>
              <a:latin typeface="Times Roman"/>
              <a:ea typeface="Times Roman"/>
              <a:cs typeface="Times Roman"/>
              <a:sym typeface="Times Roman"/>
            </a:endParaRPr>
          </a:p>
          <a:p>
            <a:pPr marL="0" indent="0" defTabSz="397510">
              <a:spcBef>
                <a:spcPts val="1000"/>
              </a:spcBef>
              <a:buSzTx/>
              <a:buFontTx/>
              <a:buNone/>
              <a:defRPr sz="1740">
                <a:latin typeface="Arial" panose="020B0604020202020204"/>
                <a:ea typeface="Arial" panose="020B0604020202020204"/>
                <a:cs typeface="Arial" panose="020B0604020202020204"/>
                <a:sym typeface="Arial" panose="020B0604020202020204"/>
              </a:defRPr>
            </a:pPr>
            <a:endParaRPr>
              <a:latin typeface="Times Roman"/>
              <a:ea typeface="Times Roman"/>
              <a:cs typeface="Times Roman"/>
              <a:sym typeface="Times Roman"/>
            </a:endParaRPr>
          </a:p>
          <a:p>
            <a:pPr marL="0" indent="0" defTabSz="397510">
              <a:spcBef>
                <a:spcPts val="0"/>
              </a:spcBef>
              <a:buSzTx/>
              <a:buFontTx/>
              <a:buNone/>
              <a:defRPr sz="1740">
                <a:latin typeface="Times Roman"/>
                <a:ea typeface="Times Roman"/>
                <a:cs typeface="Times Roman"/>
                <a:sym typeface="Times Roman"/>
              </a:defRPr>
            </a:pPr>
            <a:r>
              <a:t> </a:t>
            </a:r>
          </a:p>
        </p:txBody>
      </p:sp>
      <p:pic>
        <p:nvPicPr>
          <p:cNvPr id="826" name="page7image51619584.jpg" descr="page7image51619584.jpg"/>
          <p:cNvPicPr>
            <a:picLocks noChangeAspect="1"/>
          </p:cNvPicPr>
          <p:nvPr/>
        </p:nvPicPr>
        <p:blipFill>
          <a:blip r:embed="rId2"/>
          <a:stretch>
            <a:fillRect/>
          </a:stretch>
        </p:blipFill>
        <p:spPr>
          <a:xfrm>
            <a:off x="8147443" y="59289"/>
            <a:ext cx="4089401" cy="4241801"/>
          </a:xfrm>
          <a:prstGeom prst="rect">
            <a:avLst/>
          </a:prstGeom>
          <a:ln w="12700">
            <a:miter lim="400000"/>
            <a:headEnd/>
            <a:tailEnd/>
          </a:ln>
        </p:spPr>
      </p:pic>
      <p:sp>
        <p:nvSpPr>
          <p:cNvPr id="827" name="Text"/>
          <p:cNvSpPr txBox="1"/>
          <p:nvPr/>
        </p:nvSpPr>
        <p:spPr>
          <a:xfrm>
            <a:off x="8057323" y="1797324"/>
            <a:ext cx="142241" cy="447041"/>
          </a:xfrm>
          <a:prstGeom prst="rect">
            <a:avLst/>
          </a:prstGeom>
          <a:ln w="12700">
            <a:miter lim="400000"/>
          </a:ln>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Природно-ресурсний потенціал"/>
          <p:cNvSpPr txBox="1">
            <a:spLocks noGrp="1"/>
          </p:cNvSpPr>
          <p:nvPr>
            <p:ph type="title"/>
          </p:nvPr>
        </p:nvSpPr>
        <p:spPr>
          <a:xfrm>
            <a:off x="425310" y="574980"/>
            <a:ext cx="7333489" cy="1271017"/>
          </a:xfrm>
          <a:prstGeom prst="rect">
            <a:avLst/>
          </a:prstGeom>
        </p:spPr>
        <p:txBody>
          <a:bodyPr/>
          <a:lstStyle/>
          <a:p>
            <a:pPr>
              <a:defRPr sz="3500"/>
            </a:pPr>
            <a:r>
              <a:t>Природно-ресурсний потенціал</a:t>
            </a:r>
            <a:br/>
            <a:endParaRPr/>
          </a:p>
        </p:txBody>
      </p:sp>
      <p:sp>
        <p:nvSpPr>
          <p:cNvPr id="830" name="Text Placeholder 4"/>
          <p:cNvSpPr>
            <a:spLocks noGrp="1"/>
          </p:cNvSpPr>
          <p:nvPr>
            <p:ph type="body" idx="21"/>
          </p:nvPr>
        </p:nvSpPr>
        <p:spPr>
          <a:xfrm>
            <a:off x="191066" y="2204691"/>
            <a:ext cx="7333489" cy="4009105"/>
          </a:xfrm>
          <a:prstGeom prst="rect">
            <a:avLst/>
          </a:prstGeom>
        </p:spPr>
        <p:txBody>
          <a:bodyPr/>
          <a:lstStyle/>
          <a:p>
            <a:pPr marL="0" indent="0" defTabSz="786130">
              <a:spcBef>
                <a:spcPts val="0"/>
              </a:spcBef>
              <a:buSzTx/>
              <a:buFontTx/>
              <a:buNone/>
              <a:defRPr sz="2750" b="1"/>
            </a:pPr>
            <a:r>
              <a:t>Львівська область </a:t>
            </a:r>
            <a:r>
              <a:rPr>
                <a:solidFill>
                  <a:srgbClr val="F70000"/>
                </a:solidFill>
              </a:rPr>
              <a:t>налічує понад 470 родовищ мінерально-сировинних ресурсів.</a:t>
            </a:r>
            <a:r>
              <a:t> </a:t>
            </a:r>
          </a:p>
          <a:p>
            <a:pPr marL="0" indent="0" defTabSz="786130">
              <a:spcBef>
                <a:spcPts val="700"/>
              </a:spcBef>
              <a:buSzTx/>
              <a:buFontTx/>
              <a:buNone/>
              <a:defRPr sz="1720"/>
            </a:pPr>
            <a:r>
              <a:rPr sz="2580"/>
              <a:t>Область багата на корисні копалини:</a:t>
            </a:r>
            <a:r>
              <a:t> природний газ, нафту поклади вугілля, сірку, торф, озокерит кухонну та калійну сіль, сировину для виробництва цементу, вапняки (для цукрової промисловості, та вапняки для випалювання на вапно), сланці мергель, великі запаси будівельних та вогнетривких глин (цегельно-черепична сировина), піску (для пісочниць локомотивних та піску для скляної промисловості), гіпсу та ангідриту, крейди будівельної, пісковиків, піщано-гравійних сумішей, керамзитова сировина </a:t>
            </a:r>
            <a:endParaRPr sz="1030"/>
          </a:p>
          <a:p>
            <a:pPr marL="0" indent="0" defTabSz="393065">
              <a:spcBef>
                <a:spcPts val="0"/>
              </a:spcBef>
              <a:buSzTx/>
              <a:buFontTx/>
              <a:buNone/>
              <a:defRPr sz="1030">
                <a:latin typeface="Times Roman"/>
                <a:ea typeface="Times Roman"/>
                <a:cs typeface="Times Roman"/>
                <a:sym typeface="Times Roman"/>
              </a:defRPr>
            </a:pPr>
            <a:r>
              <a:t> </a:t>
            </a:r>
          </a:p>
        </p:txBody>
      </p:sp>
      <p:pic>
        <p:nvPicPr>
          <p:cNvPr id="831" name="page8image51419648.jpg" descr="page8image51419648.jpg"/>
          <p:cNvPicPr>
            <a:picLocks noChangeAspect="1"/>
          </p:cNvPicPr>
          <p:nvPr/>
        </p:nvPicPr>
        <p:blipFill>
          <a:blip r:embed="rId2"/>
          <a:stretch>
            <a:fillRect/>
          </a:stretch>
        </p:blipFill>
        <p:spPr>
          <a:xfrm>
            <a:off x="7477293" y="238840"/>
            <a:ext cx="4640930" cy="6166119"/>
          </a:xfrm>
          <a:prstGeom prst="rect">
            <a:avLst/>
          </a:prstGeom>
          <a:ln w="12700">
            <a:miter lim="400000"/>
            <a:headEnd/>
            <a:tailEnd/>
          </a:ln>
        </p:spPr>
      </p:pic>
      <p:sp>
        <p:nvSpPr>
          <p:cNvPr id="832" name="Text"/>
          <p:cNvSpPr txBox="1"/>
          <p:nvPr/>
        </p:nvSpPr>
        <p:spPr>
          <a:xfrm>
            <a:off x="8643630" y="-1879482"/>
            <a:ext cx="142241" cy="447041"/>
          </a:xfrm>
          <a:prstGeom prst="rect">
            <a:avLst/>
          </a:prstGeom>
          <a:ln w="12700">
            <a:miter lim="400000"/>
          </a:ln>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Заголовок 1"/>
          <p:cNvSpPr txBox="1">
            <a:spLocks noGrp="1"/>
          </p:cNvSpPr>
          <p:nvPr>
            <p:ph type="title"/>
          </p:nvPr>
        </p:nvSpPr>
        <p:spPr>
          <a:xfrm>
            <a:off x="811678" y="1275154"/>
            <a:ext cx="9969219" cy="3398103"/>
          </a:xfrm>
          <a:prstGeom prst="rect">
            <a:avLst/>
          </a:prstGeom>
        </p:spPr>
        <p:txBody>
          <a:bodyPr/>
          <a:lstStyle/>
          <a:p>
            <a:pPr algn="ctr" defTabSz="749935">
              <a:lnSpc>
                <a:spcPct val="90000"/>
              </a:lnSpc>
              <a:spcBef>
                <a:spcPts val="700"/>
              </a:spcBef>
              <a:defRPr sz="3280"/>
            </a:pPr>
            <a:r>
              <a:t>1.</a:t>
            </a:r>
            <a:br/>
            <a:r>
              <a:rPr b="0">
                <a:solidFill>
                  <a:srgbClr val="33476A"/>
                </a:solidFill>
              </a:rPr>
              <a:t>Стан земельних ресурсів та земель сільськогосподарського призначення зокрема у відповідному регіоні.</a:t>
            </a:r>
            <a:br>
              <a:rPr b="0">
                <a:solidFill>
                  <a:srgbClr val="33476A"/>
                </a:solidFill>
              </a:rPr>
            </a:br>
            <a:r>
              <a:rPr b="0">
                <a:solidFill>
                  <a:srgbClr val="33476A"/>
                </a:solidFill>
              </a:rPr>
              <a:t> Стан розвитку сільськогосподарської інфраструктури (галузі) в </a:t>
            </a:r>
            <a:r>
              <a:rPr b="0" i="1">
                <a:solidFill>
                  <a:srgbClr val="4A8798"/>
                </a:solidFill>
              </a:rPr>
              <a:t>Львівській області.</a:t>
            </a:r>
            <a:endParaRPr b="0">
              <a:solidFill>
                <a:srgbClr val="4A8798"/>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Кліматичні особливості області"/>
          <p:cNvSpPr txBox="1">
            <a:spLocks noGrp="1"/>
          </p:cNvSpPr>
          <p:nvPr>
            <p:ph type="title"/>
          </p:nvPr>
        </p:nvSpPr>
        <p:spPr>
          <a:xfrm>
            <a:off x="1281152" y="417365"/>
            <a:ext cx="3609983" cy="1395044"/>
          </a:xfrm>
          <a:prstGeom prst="rect">
            <a:avLst/>
          </a:prstGeom>
        </p:spPr>
        <p:txBody>
          <a:bodyPr/>
          <a:lstStyle/>
          <a:p>
            <a:pPr algn="ctr" defTabSz="795655">
              <a:defRPr sz="3130">
                <a:latin typeface="Times New Roman" panose="02020603050405020304"/>
                <a:ea typeface="Times New Roman" panose="02020603050405020304"/>
                <a:cs typeface="Times New Roman" panose="02020603050405020304"/>
                <a:sym typeface="Times New Roman" panose="02020603050405020304"/>
              </a:defRPr>
            </a:pPr>
            <a:r>
              <a:t>Кліматичні особливості області</a:t>
            </a:r>
          </a:p>
        </p:txBody>
      </p:sp>
      <p:sp>
        <p:nvSpPr>
          <p:cNvPr id="835" name="Отже, наявні у Львівській області кліматичні умови, природні мінеральні та водні ресурси є сприятливими не лише для ведення промислової та сільськогосподарської економічної діяльності, а й розвитку рекреаційно-оздоровчого туризму."/>
          <p:cNvSpPr txBox="1">
            <a:spLocks noGrp="1"/>
          </p:cNvSpPr>
          <p:nvPr>
            <p:ph type="body" sz="half" idx="1"/>
          </p:nvPr>
        </p:nvSpPr>
        <p:spPr>
          <a:xfrm>
            <a:off x="7239281" y="4401247"/>
            <a:ext cx="4738148" cy="5277128"/>
          </a:xfrm>
          <a:prstGeom prst="rect">
            <a:avLst/>
          </a:prstGeom>
        </p:spPr>
        <p:txBody>
          <a:bodyPr/>
          <a:lstStyle>
            <a:lvl1pPr marL="0" indent="0">
              <a:buSzTx/>
              <a:buFontTx/>
              <a:buNone/>
              <a:defRPr sz="1600" b="1" i="1"/>
            </a:lvl1pPr>
          </a:lstStyle>
          <a:p>
            <a:r>
              <a:t>Отже, наявні у Львівській області кліматичні умови, природні мінеральні та водні ресурси є сприятливими не лише для ведення промислової та сільськогосподарської економічної діяльності, а й розвитку рекреаційно-оздоровчого туризму. </a:t>
            </a:r>
            <a:endParaRPr sz="1200"/>
          </a:p>
        </p:txBody>
      </p:sp>
      <p:sp>
        <p:nvSpPr>
          <p:cNvPr id="836" name="Text Placeholder 3"/>
          <p:cNvSpPr>
            <a:spLocks noGrp="1"/>
          </p:cNvSpPr>
          <p:nvPr>
            <p:ph type="body" idx="21"/>
          </p:nvPr>
        </p:nvSpPr>
        <p:spPr>
          <a:xfrm>
            <a:off x="6024060" y="533825"/>
            <a:ext cx="6029303" cy="4482138"/>
          </a:xfrm>
          <a:prstGeom prst="rect">
            <a:avLst/>
          </a:prstGeom>
        </p:spPr>
        <p:txBody>
          <a:bodyPr/>
          <a:lstStyle/>
          <a:p>
            <a:pPr marL="0" indent="0">
              <a:buSzTx/>
              <a:buFontTx/>
              <a:buNone/>
              <a:defRPr sz="2000"/>
            </a:pPr>
            <a:r>
              <a:t>Клімат Львівщини </a:t>
            </a:r>
            <a:r>
              <a:rPr b="1" i="1"/>
              <a:t>помірно-континентальний</a:t>
            </a:r>
            <a:r>
              <a:t>, з м’якою зимою, затяжною вологою весною, теплим дощовим літом і відносно сухою теплою осінню. </a:t>
            </a:r>
          </a:p>
          <a:p>
            <a:pPr marL="0" indent="0">
              <a:buSzTx/>
              <a:buFontTx/>
              <a:buNone/>
              <a:defRPr sz="2000"/>
            </a:pPr>
            <a:r>
              <a:rPr b="1" i="1"/>
              <a:t>Середня температура</a:t>
            </a:r>
            <a:r>
              <a:t> січня −5 °C, липня від +18 °C у центральній частині області та до +12 °C в горах. </a:t>
            </a:r>
          </a:p>
          <a:p>
            <a:pPr marL="0" indent="0">
              <a:buSzTx/>
              <a:buFontTx/>
              <a:buNone/>
              <a:defRPr sz="2000"/>
            </a:pPr>
            <a:r>
              <a:t>Територія Львівської області належить до зони надмірного зволоження. </a:t>
            </a:r>
            <a:r>
              <a:rPr b="1" i="1"/>
              <a:t>Річна кількість опадів </a:t>
            </a:r>
            <a:r>
              <a:t>коливається від 600 мм на рівнині до 1000 мм в горах. </a:t>
            </a:r>
            <a:endParaRPr sz="1200"/>
          </a:p>
        </p:txBody>
      </p:sp>
      <p:pic>
        <p:nvPicPr>
          <p:cNvPr id="837" name="Bild" descr="Bild"/>
          <p:cNvPicPr>
            <a:picLocks noChangeAspect="1"/>
          </p:cNvPicPr>
          <p:nvPr/>
        </p:nvPicPr>
        <p:blipFill>
          <a:blip r:embed="rId2"/>
          <a:stretch>
            <a:fillRect/>
          </a:stretch>
        </p:blipFill>
        <p:spPr>
          <a:xfrm>
            <a:off x="-26974" y="2061122"/>
            <a:ext cx="6050993" cy="4275028"/>
          </a:xfrm>
          <a:prstGeom prst="rect">
            <a:avLst/>
          </a:prstGeom>
          <a:ln w="12700">
            <a:miter lim="400000"/>
            <a:headEnd/>
            <a:tailEnd/>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Основні сільськогосподарські культури"/>
          <p:cNvSpPr txBox="1">
            <a:spLocks noGrp="1"/>
          </p:cNvSpPr>
          <p:nvPr>
            <p:ph type="title"/>
          </p:nvPr>
        </p:nvSpPr>
        <p:spPr>
          <a:xfrm>
            <a:off x="127422" y="346036"/>
            <a:ext cx="8743866" cy="1268985"/>
          </a:xfrm>
          <a:prstGeom prst="rect">
            <a:avLst/>
          </a:prstGeom>
        </p:spPr>
        <p:txBody>
          <a:bodyPr/>
          <a:lstStyle/>
          <a:p>
            <a:pPr>
              <a:defRPr sz="3600"/>
            </a:pPr>
            <a:r>
              <a:t>О</a:t>
            </a:r>
            <a:r>
              <a:rPr>
                <a:latin typeface="Times New Roman" panose="02020603050405020304"/>
                <a:ea typeface="Times New Roman" panose="02020603050405020304"/>
                <a:cs typeface="Times New Roman" panose="02020603050405020304"/>
                <a:sym typeface="Times New Roman" panose="02020603050405020304"/>
              </a:rPr>
              <a:t>сновні сільськогосподарські культури</a:t>
            </a:r>
          </a:p>
        </p:txBody>
      </p:sp>
      <p:sp>
        <p:nvSpPr>
          <p:cNvPr id="840" name="За темпами зростання виробництва валової сільськогосподарської продукції Львівщина посідає 3 місце, за обсягами виробництва 14 місце серед реґіонів України.…"/>
          <p:cNvSpPr txBox="1">
            <a:spLocks noGrp="1"/>
          </p:cNvSpPr>
          <p:nvPr>
            <p:ph type="body" idx="1"/>
          </p:nvPr>
        </p:nvSpPr>
        <p:spPr>
          <a:xfrm>
            <a:off x="243291" y="1345158"/>
            <a:ext cx="7335836" cy="5441540"/>
          </a:xfrm>
          <a:prstGeom prst="rect">
            <a:avLst/>
          </a:prstGeom>
        </p:spPr>
        <p:txBody>
          <a:bodyPr/>
          <a:lstStyle/>
          <a:p>
            <a:pPr marL="0" indent="0" defTabSz="457200">
              <a:spcBef>
                <a:spcPts val="1200"/>
              </a:spcBef>
              <a:buSzTx/>
              <a:buFontTx/>
              <a:buNone/>
              <a:defRPr sz="1700">
                <a:latin typeface="Arial" panose="020B0604020202020204"/>
                <a:ea typeface="Arial" panose="020B0604020202020204"/>
                <a:cs typeface="Arial" panose="020B0604020202020204"/>
                <a:sym typeface="Arial" panose="020B0604020202020204"/>
              </a:defRPr>
            </a:pPr>
            <a:r>
              <a:t>За темпами зростання виробництва валової сільськогосподарської продукції Львівщина посідає 3 місце, за обсягами виробництва 14 місце серед реґіонів України. </a:t>
            </a:r>
            <a:endParaRPr>
              <a:latin typeface="Times Roman"/>
              <a:ea typeface="Times Roman"/>
              <a:cs typeface="Times Roman"/>
              <a:sym typeface="Times Roman"/>
            </a:endParaRPr>
          </a:p>
          <a:p>
            <a:pPr marL="0" indent="0" defTabSz="457200">
              <a:spcBef>
                <a:spcPts val="1200"/>
              </a:spcBef>
              <a:buSzTx/>
              <a:buFontTx/>
              <a:buNone/>
              <a:defRPr sz="1700">
                <a:latin typeface="Arial" panose="020B0604020202020204"/>
                <a:ea typeface="Arial" panose="020B0604020202020204"/>
                <a:cs typeface="Arial" panose="020B0604020202020204"/>
                <a:sym typeface="Arial" panose="020B0604020202020204"/>
              </a:defRPr>
            </a:pPr>
            <a:r>
              <a:t>З кожним роком в області зменшується площа необробленої ріллі. У структурі посівних площ домінуючу позицію займають</a:t>
            </a:r>
            <a:r>
              <a:rPr b="1"/>
              <a:t> зернові культури</a:t>
            </a:r>
            <a:r>
              <a:t>, за ними – </a:t>
            </a:r>
            <a:r>
              <a:rPr b="1"/>
              <a:t>картопля і овочі</a:t>
            </a:r>
            <a:r>
              <a:t>.</a:t>
            </a:r>
          </a:p>
          <a:p>
            <a:pPr marL="0" indent="0" defTabSz="457200">
              <a:spcBef>
                <a:spcPts val="1200"/>
              </a:spcBef>
              <a:buSzTx/>
              <a:buFontTx/>
              <a:buNone/>
              <a:defRPr sz="1700">
                <a:latin typeface="Arial" panose="020B0604020202020204"/>
                <a:ea typeface="Arial" panose="020B0604020202020204"/>
                <a:cs typeface="Arial" panose="020B0604020202020204"/>
                <a:sym typeface="Arial" panose="020B0604020202020204"/>
              </a:defRPr>
            </a:pPr>
            <a:r>
              <a:t>Мають тенденцію до збільшення технічні культури, у той час як кормові – до зменшення. </a:t>
            </a:r>
            <a:endParaRPr>
              <a:latin typeface="Times Roman"/>
              <a:ea typeface="Times Roman"/>
              <a:cs typeface="Times Roman"/>
              <a:sym typeface="Times Roman"/>
            </a:endParaRPr>
          </a:p>
          <a:p>
            <a:pPr marL="0" indent="0" defTabSz="457200">
              <a:spcBef>
                <a:spcPts val="1200"/>
              </a:spcBef>
              <a:buSzTx/>
              <a:buFontTx/>
              <a:buNone/>
              <a:defRPr sz="1700">
                <a:latin typeface="Arial" panose="020B0604020202020204"/>
                <a:ea typeface="Arial" panose="020B0604020202020204"/>
                <a:cs typeface="Arial" panose="020B0604020202020204"/>
                <a:sym typeface="Arial" panose="020B0604020202020204"/>
              </a:defRPr>
            </a:pPr>
            <a:r>
              <a:t>У господарствах населення зосереджено 45,7% площ посіву усіх сільськогосподарських культур, у тому </a:t>
            </a:r>
            <a:r>
              <a:rPr b="1"/>
              <a:t>числі картоплі – 98,1%, культур овочевих – 94,8%, культур кормових – 88,4%. </a:t>
            </a:r>
            <a:endParaRPr b="1">
              <a:latin typeface="Times Roman"/>
              <a:ea typeface="Times Roman"/>
              <a:cs typeface="Times Roman"/>
              <a:sym typeface="Times Roman"/>
            </a:endParaRPr>
          </a:p>
          <a:p>
            <a:pPr marL="0" indent="0" defTabSz="457200">
              <a:spcBef>
                <a:spcPts val="1200"/>
              </a:spcBef>
              <a:buSzTx/>
              <a:buFontTx/>
              <a:buNone/>
              <a:defRPr sz="1700">
                <a:latin typeface="Arial" panose="020B0604020202020204"/>
                <a:ea typeface="Arial" panose="020B0604020202020204"/>
                <a:cs typeface="Arial" panose="020B0604020202020204"/>
                <a:sym typeface="Arial" panose="020B0604020202020204"/>
              </a:defRPr>
            </a:pPr>
            <a:r>
              <a:t>Сільськогосподарські підприємства, в тому числі фермерські господарства є </a:t>
            </a:r>
            <a:r>
              <a:rPr b="1"/>
              <a:t>основними виробниками зерна, цукрових буряків, ріпаку, соняшнику та сої. </a:t>
            </a:r>
            <a:endParaRPr b="1">
              <a:latin typeface="Times Roman"/>
              <a:ea typeface="Times Roman"/>
              <a:cs typeface="Times Roman"/>
              <a:sym typeface="Times Roman"/>
            </a:endParaRPr>
          </a:p>
        </p:txBody>
      </p:sp>
      <p:pic>
        <p:nvPicPr>
          <p:cNvPr id="841" name="Bild" descr="Bild"/>
          <p:cNvPicPr>
            <a:picLocks noChangeAspect="1"/>
          </p:cNvPicPr>
          <p:nvPr/>
        </p:nvPicPr>
        <p:blipFill>
          <a:blip r:embed="rId2"/>
          <a:srcRect l="119" t="151" r="121"/>
          <a:stretch>
            <a:fillRect/>
          </a:stretch>
        </p:blipFill>
        <p:spPr>
          <a:xfrm>
            <a:off x="7547275" y="1387647"/>
            <a:ext cx="4580497" cy="5056735"/>
          </a:xfrm>
          <a:prstGeom prst="rect">
            <a:avLst/>
          </a:prstGeom>
          <a:ln w="12700">
            <a:solidFill>
              <a:srgbClr val="DDDDDD"/>
            </a:solidFill>
            <a:miter lim="400000"/>
            <a:headEnd/>
            <a:tailEnd/>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3" name="Bildschirmfoto 2023-03-05 um 12.56.39.png" descr="Bildschirmfoto 2023-03-05 um 12.56.39.png"/>
          <p:cNvPicPr>
            <a:picLocks noChangeAspect="1"/>
          </p:cNvPicPr>
          <p:nvPr/>
        </p:nvPicPr>
        <p:blipFill>
          <a:blip r:embed="rId2"/>
          <a:stretch>
            <a:fillRect/>
          </a:stretch>
        </p:blipFill>
        <p:spPr>
          <a:xfrm>
            <a:off x="1163938" y="2838314"/>
            <a:ext cx="9864124" cy="3757299"/>
          </a:xfrm>
          <a:prstGeom prst="rect">
            <a:avLst/>
          </a:prstGeom>
          <a:ln w="12700">
            <a:miter lim="400000"/>
            <a:headEnd/>
            <a:tailEnd/>
          </a:ln>
        </p:spPr>
      </p:pic>
      <p:sp>
        <p:nvSpPr>
          <p:cNvPr id="844" name="Подальше нарощення потенціалу сільського господарства Львівщини повинно відбуватись на основі:…"/>
          <p:cNvSpPr txBox="1"/>
          <p:nvPr/>
        </p:nvSpPr>
        <p:spPr>
          <a:xfrm>
            <a:off x="184587" y="310268"/>
            <a:ext cx="11822827" cy="2834641"/>
          </a:xfrm>
          <a:prstGeom prst="rect">
            <a:avLst/>
          </a:prstGeom>
          <a:ln w="12700">
            <a:miter lim="400000"/>
          </a:ln>
        </p:spPr>
        <p:txBody>
          <a:bodyPr lIns="45719" rIns="45719">
            <a:spAutoFit/>
          </a:bodyPr>
          <a:lstStyle/>
          <a:p>
            <a:pPr>
              <a:spcBef>
                <a:spcPts val="900"/>
              </a:spcBef>
              <a:defRPr sz="1700" b="1">
                <a:solidFill>
                  <a:srgbClr val="A20000"/>
                </a:solidFill>
              </a:defRPr>
            </a:pPr>
            <a:r>
              <a:t>Подальше нарощення потенціалу сільського господарства Львівщини повинно відбуватись на основі: </a:t>
            </a:r>
          </a:p>
          <a:p>
            <a:pPr>
              <a:spcBef>
                <a:spcPts val="900"/>
              </a:spcBef>
              <a:defRPr sz="1700" b="1"/>
            </a:pPr>
            <a:r>
              <a:t>- </a:t>
            </a:r>
            <a:r>
              <a:rPr i="1"/>
              <a:t>поглиблення переробки сільськогосподарської сировини; </a:t>
            </a:r>
          </a:p>
          <a:p>
            <a:pPr>
              <a:spcBef>
                <a:spcPts val="900"/>
              </a:spcBef>
              <a:defRPr sz="1700" b="1"/>
            </a:pPr>
            <a:r>
              <a:t>- </a:t>
            </a:r>
            <a:r>
              <a:rPr i="1"/>
              <a:t>розвитку сімейного молочного фермерства, що дає можливість створення нових робочих місць, покращення благополуччя та підняття життєвого рівня сільського населення та розвитку сільських територій; </a:t>
            </a:r>
          </a:p>
          <a:p>
            <a:pPr>
              <a:spcBef>
                <a:spcPts val="900"/>
              </a:spcBef>
              <a:defRPr sz="1700" b="1" i="1"/>
            </a:pPr>
            <a:r>
              <a:t>- підвищення ефективності використання наявних ресурсів господарств області через запровадження інтенсивних ресурсозберігаючих технологій, поглиблення спеціалізації виробництва, поліпшення структури посівних площ, розширення переробки та зберігання продукції.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Причини деградації ґрунтів"/>
          <p:cNvSpPr txBox="1">
            <a:spLocks noGrp="1"/>
          </p:cNvSpPr>
          <p:nvPr>
            <p:ph type="title"/>
          </p:nvPr>
        </p:nvSpPr>
        <p:spPr>
          <a:xfrm>
            <a:off x="938506" y="455988"/>
            <a:ext cx="3499847" cy="1395044"/>
          </a:xfrm>
          <a:prstGeom prst="rect">
            <a:avLst/>
          </a:prstGeom>
        </p:spPr>
        <p:txBody>
          <a:bodyPr/>
          <a:lstStyle/>
          <a:p>
            <a:pPr algn="ctr">
              <a:defRPr>
                <a:solidFill>
                  <a:srgbClr val="FF0000"/>
                </a:solidFill>
              </a:defRPr>
            </a:pPr>
            <a:r>
              <a:t>П</a:t>
            </a:r>
            <a:r>
              <a:rPr>
                <a:latin typeface="Times New Roman" panose="02020603050405020304"/>
                <a:ea typeface="Times New Roman" panose="02020603050405020304"/>
                <a:cs typeface="Times New Roman" panose="02020603050405020304"/>
                <a:sym typeface="Times New Roman" panose="02020603050405020304"/>
              </a:rPr>
              <a:t>ричини деградації ґрунтів</a:t>
            </a:r>
          </a:p>
        </p:txBody>
      </p:sp>
      <p:sp>
        <p:nvSpPr>
          <p:cNvPr id="847" name="З метою оптимізації використання та охорони ґрунтів Львівської області необхідний комплекс законодавчих, управлінських, виробничих та наукових заходів.…"/>
          <p:cNvSpPr txBox="1">
            <a:spLocks noGrp="1"/>
          </p:cNvSpPr>
          <p:nvPr>
            <p:ph type="body" sz="half" idx="1"/>
          </p:nvPr>
        </p:nvSpPr>
        <p:spPr>
          <a:xfrm>
            <a:off x="6500189" y="1783441"/>
            <a:ext cx="5456831" cy="4442194"/>
          </a:xfrm>
          <a:prstGeom prst="rect">
            <a:avLst/>
          </a:prstGeom>
          <a:gradFill>
            <a:gsLst>
              <a:gs pos="0">
                <a:schemeClr val="accent4">
                  <a:hueOff val="-68918"/>
                  <a:satOff val="-2589"/>
                  <a:lumOff val="21209"/>
                </a:schemeClr>
              </a:gs>
              <a:gs pos="50000">
                <a:srgbClr val="AACCC4"/>
              </a:gs>
              <a:gs pos="100000">
                <a:schemeClr val="accent4">
                  <a:hueOff val="-57682"/>
                  <a:lumOff val="13416"/>
                </a:schemeClr>
              </a:gs>
            </a:gsLst>
            <a:lin ang="5400000"/>
          </a:gradFill>
          <a:ln w="6350">
            <a:solidFill>
              <a:schemeClr val="accent4"/>
            </a:solidFill>
            <a:miter lim="800000"/>
          </a:ln>
        </p:spPr>
        <p:txBody>
          <a:bodyPr/>
          <a:lstStyle/>
          <a:p>
            <a:pPr marL="0" indent="0" defTabSz="887095">
              <a:spcBef>
                <a:spcPts val="0"/>
              </a:spcBef>
              <a:buSzTx/>
              <a:buFontTx/>
              <a:buNone/>
              <a:defRPr sz="1745"/>
            </a:pPr>
            <a:r>
              <a:t>З метою оптимізації використання та охорони ґрунтів Львівської області необхідний комплекс законодавчих, управлінських, виробничих та наукових заходів.</a:t>
            </a:r>
          </a:p>
          <a:p>
            <a:pPr marL="0" indent="0" defTabSz="887095">
              <a:spcBef>
                <a:spcPts val="0"/>
              </a:spcBef>
              <a:buSzTx/>
              <a:buFontTx/>
              <a:buNone/>
              <a:defRPr sz="1745"/>
            </a:pPr>
            <a:r>
              <a:t>Головними з них є прийняття Закону України </a:t>
            </a:r>
            <a:r>
              <a:rPr b="1"/>
              <a:t>“Про збереження ґрунтів і охорону їх родючості”; </a:t>
            </a:r>
            <a:r>
              <a:t>виконання великомасштабних ґрунтових обстежень; </a:t>
            </a:r>
          </a:p>
          <a:p>
            <a:pPr marL="0" indent="0" defTabSz="887095">
              <a:spcBef>
                <a:spcPts val="0"/>
              </a:spcBef>
              <a:buSzTx/>
              <a:buFontTx/>
              <a:buNone/>
              <a:defRPr sz="1745"/>
            </a:pPr>
            <a:r>
              <a:t>розроблення і </a:t>
            </a:r>
            <a:r>
              <a:rPr b="1"/>
              <a:t>впровадження комплексної програми </a:t>
            </a:r>
            <a:r>
              <a:t>освоєння деградованих ґрунтів і підвищення їхньої родючості; </a:t>
            </a:r>
          </a:p>
          <a:p>
            <a:pPr marL="0" indent="0" defTabSz="887095">
              <a:spcBef>
                <a:spcPts val="0"/>
              </a:spcBef>
              <a:buSzTx/>
              <a:buFontTx/>
              <a:buNone/>
              <a:defRPr sz="1745"/>
            </a:pPr>
            <a:r>
              <a:t>складання </a:t>
            </a:r>
            <a:r>
              <a:rPr b="1"/>
              <a:t>проектів екологоекономічного обґрунтування сівозмін;</a:t>
            </a:r>
            <a:r>
              <a:t> підняття рівня знань про ґрунти та їхній сучасний стан; запровадження моніторингових спостережень за станом ґрунтів і земельних ресурсів. </a:t>
            </a:r>
          </a:p>
        </p:txBody>
      </p:sp>
      <p:sp>
        <p:nvSpPr>
          <p:cNvPr id="848" name="Text Placeholder 3"/>
          <p:cNvSpPr>
            <a:spLocks noGrp="1"/>
          </p:cNvSpPr>
          <p:nvPr>
            <p:ph type="body" idx="21"/>
          </p:nvPr>
        </p:nvSpPr>
        <p:spPr>
          <a:xfrm>
            <a:off x="294789" y="1783441"/>
            <a:ext cx="5260498" cy="4442194"/>
          </a:xfrm>
          <a:prstGeom prst="rect">
            <a:avLst/>
          </a:prstGeom>
          <a:gradFill>
            <a:gsLst>
              <a:gs pos="0">
                <a:schemeClr val="accent2">
                  <a:lumOff val="16228"/>
                </a:schemeClr>
              </a:gs>
              <a:gs pos="50000">
                <a:srgbClr val="DEBEC1"/>
              </a:gs>
              <a:gs pos="100000">
                <a:schemeClr val="accent2">
                  <a:satOff val="1225"/>
                  <a:lumOff val="10000"/>
                </a:schemeClr>
              </a:gs>
            </a:gsLst>
            <a:lin ang="5400000"/>
          </a:gradFill>
          <a:ln w="6350">
            <a:solidFill>
              <a:schemeClr val="accent2"/>
            </a:solidFill>
            <a:miter lim="800000"/>
          </a:ln>
        </p:spPr>
        <p:txBody>
          <a:bodyPr/>
          <a:lstStyle/>
          <a:p>
            <a:pPr marL="0" indent="0" defTabSz="895985">
              <a:spcBef>
                <a:spcPts val="0"/>
              </a:spcBef>
              <a:buSzTx/>
              <a:buFontTx/>
              <a:buNone/>
              <a:defRPr sz="1960">
                <a:latin typeface="Times New Roman" panose="02020603050405020304"/>
                <a:ea typeface="Times New Roman" panose="02020603050405020304"/>
                <a:cs typeface="Times New Roman" panose="02020603050405020304"/>
                <a:sym typeface="Times New Roman" panose="02020603050405020304"/>
              </a:defRPr>
            </a:pPr>
            <a:r>
              <a:t>Тривале та не завжди науково обґрунтоване використання ґрунтів Львівської області </a:t>
            </a:r>
            <a:r>
              <a:rPr b="1"/>
              <a:t>спричинило низку проблем </a:t>
            </a:r>
            <a:r>
              <a:t>виробничого та ґрунтоохоронного характеру. </a:t>
            </a:r>
          </a:p>
          <a:p>
            <a:pPr marL="0" indent="0" defTabSz="895985">
              <a:spcBef>
                <a:spcPts val="0"/>
              </a:spcBef>
              <a:buSzTx/>
              <a:buFontTx/>
              <a:buNone/>
              <a:defRPr sz="1960">
                <a:latin typeface="Times New Roman" panose="02020603050405020304"/>
                <a:ea typeface="Times New Roman" panose="02020603050405020304"/>
                <a:cs typeface="Times New Roman" panose="02020603050405020304"/>
                <a:sym typeface="Times New Roman" panose="02020603050405020304"/>
              </a:defRPr>
            </a:pPr>
            <a:r>
              <a:t>В області часто </a:t>
            </a:r>
            <a:r>
              <a:rPr b="1"/>
              <a:t>ігнорують використання ґрунтів за класами придатності </a:t>
            </a:r>
            <a:r>
              <a:t>для вирощування сільськогосподарських культур,</a:t>
            </a:r>
            <a:r>
              <a:rPr b="1"/>
              <a:t> не дотримуються структури сівозмін</a:t>
            </a:r>
            <a:r>
              <a:t> і ґрунтоощадних технологій, практикують монокультуру з посівами ґрунтовиснажних рослин, зокрема ріпаку. </a:t>
            </a:r>
          </a:p>
          <a:p>
            <a:pPr marL="0" indent="0" defTabSz="895985">
              <a:spcBef>
                <a:spcPts val="0"/>
              </a:spcBef>
              <a:buSzTx/>
              <a:buFontTx/>
              <a:buNone/>
              <a:defRPr sz="1960">
                <a:latin typeface="Times New Roman" panose="02020603050405020304"/>
                <a:ea typeface="Times New Roman" panose="02020603050405020304"/>
                <a:cs typeface="Times New Roman" panose="02020603050405020304"/>
                <a:sym typeface="Times New Roman" panose="02020603050405020304"/>
              </a:defRPr>
            </a:pPr>
            <a:r>
              <a:t>У ґрунтах сільськогосподарських угідь набули розвитку деградаційні процеси, що </a:t>
            </a:r>
            <a:r>
              <a:rPr b="1"/>
              <a:t>негативно позначається </a:t>
            </a:r>
            <a:r>
              <a:t>на агроекологічному стані ґрунтів і довкілля загалом.</a:t>
            </a:r>
          </a:p>
        </p:txBody>
      </p:sp>
      <p:sp>
        <p:nvSpPr>
          <p:cNvPr id="849" name="Вирішення проблем"/>
          <p:cNvSpPr txBox="1"/>
          <p:nvPr/>
        </p:nvSpPr>
        <p:spPr>
          <a:xfrm>
            <a:off x="8306178" y="464734"/>
            <a:ext cx="2418282" cy="1056641"/>
          </a:xfrm>
          <a:prstGeom prst="rect">
            <a:avLst/>
          </a:prstGeom>
          <a:ln w="12700">
            <a:miter lim="400000"/>
          </a:ln>
        </p:spPr>
        <p:txBody>
          <a:bodyPr lIns="45719" rIns="45719">
            <a:spAutoFit/>
          </a:bodyPr>
          <a:lstStyle>
            <a:lvl1pPr algn="ctr">
              <a:defRPr sz="3200" b="1">
                <a:solidFill>
                  <a:srgbClr val="0000FF"/>
                </a:solidFill>
              </a:defRPr>
            </a:lvl1pPr>
          </a:lstStyle>
          <a:p>
            <a:r>
              <a:t>Вирішення проблем</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4260" y="188595"/>
            <a:ext cx="10063480" cy="807085"/>
          </a:xfrm>
        </p:spPr>
        <p:txBody>
          <a:bodyPr>
            <a:normAutofit/>
          </a:bodyPr>
          <a:lstStyle/>
          <a:p>
            <a:r>
              <a:rPr lang="uk-UA" altLang="en-US"/>
              <a:t>Екологічні проблеми Львівської області </a:t>
            </a:r>
          </a:p>
        </p:txBody>
      </p:sp>
      <p:sp>
        <p:nvSpPr>
          <p:cNvPr id="3" name="Замещающий текст 2"/>
          <p:cNvSpPr>
            <a:spLocks noGrp="1"/>
          </p:cNvSpPr>
          <p:nvPr>
            <p:ph type="body" sz="quarter" idx="1"/>
          </p:nvPr>
        </p:nvSpPr>
        <p:spPr>
          <a:xfrm>
            <a:off x="263525" y="1052830"/>
            <a:ext cx="5393690" cy="4987290"/>
          </a:xfrm>
        </p:spPr>
        <p:txBody>
          <a:bodyPr>
            <a:noAutofit/>
          </a:bodyPr>
          <a:lstStyle/>
          <a:p>
            <a:r>
              <a:rPr lang="ru-RU" altLang="en-US" sz="1200"/>
              <a:t>23 травня 2022 року на геологічному факультеті Львівського національного університету імені Івана Франка відбувся науковий семінар «Найгостріші екологічні проблеми Львівської області, шляхи та динаміка їх вирішення». Захід провели в рамках Всеукраїнського фестивалю науки – 2022. До семінару мали змогу доєднатися студенти та працівники факультету зокрема та Університету загалом, як наживо так і в режимі онлайн.</a:t>
            </a:r>
          </a:p>
          <a:p>
            <a:endParaRPr lang="ru-RU" altLang="en-US" sz="1200"/>
          </a:p>
          <a:p>
            <a:r>
              <a:rPr lang="ru-RU" altLang="en-US" sz="1200"/>
              <a:t>Доцент кафедри екологічної та інженерної геології і гідрогеології Василь Дяків провів глибокий багатоаспектний аналіз екологічних проблем, які зараз існують на Львівщині та потребують вирішення. Так, за словами фахівця, негативна ситуація склалася на певних об’єктах на Яворівщині, Червоградщині, Роздільщині, Дрогобиччині, Бориславі, в Подорожненському руднику, Стебницькому ГХП «Полімінерал», на Грибовицькому сміттєзвалищі тощо. «Найбільші екологічні проблеми Львівщини зосереджені у гірничо-промисловому районі, районах сірковидобувних підприємств, територіях діяльності промислових об’єктів, на полігонах твердих побутових відходів тощо. Кафедра екологічної та інженерної геології і гідрогеології має прямий стосунок до роботи над вирішенням багатьох із цих ситуацій», – зауважив доповідач.</a:t>
            </a:r>
          </a:p>
        </p:txBody>
      </p:sp>
      <p:pic>
        <p:nvPicPr>
          <p:cNvPr id="4" name="Замещающая рамка рисунка 3" descr="IMG_6963"/>
          <p:cNvPicPr>
            <a:picLocks noGrp="1" noChangeAspect="1"/>
          </p:cNvPicPr>
          <p:nvPr>
            <p:ph type="pic" sz="half" idx="21"/>
          </p:nvPr>
        </p:nvPicPr>
        <p:blipFill>
          <a:blip r:embed="rId2"/>
          <a:stretch>
            <a:fillRect/>
          </a:stretch>
        </p:blipFill>
        <p:spPr>
          <a:xfrm>
            <a:off x="5807710" y="1628775"/>
            <a:ext cx="6059805" cy="4041775"/>
          </a:xfrm>
          <a:prstGeom prst="rect">
            <a:avLst/>
          </a:prstGeom>
        </p:spPr>
      </p:pic>
      <p:pic>
        <p:nvPicPr>
          <p:cNvPr id="100" name="Изображение 99"/>
          <p:cNvPicPr/>
          <p:nvPr/>
        </p:nvPicPr>
        <p:blipFill>
          <a:blip r:embed="rId3"/>
          <a:stretch>
            <a:fillRect/>
          </a:stretch>
        </p:blipFill>
        <p:spPr>
          <a:xfrm>
            <a:off x="6744335" y="692785"/>
            <a:ext cx="1583690" cy="850265"/>
          </a:xfrm>
          <a:prstGeom prst="rect">
            <a:avLst/>
          </a:prstGeom>
          <a:noFill/>
          <a:ln w="9525">
            <a:noFill/>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219710"/>
            <a:ext cx="11196955" cy="769620"/>
          </a:xfrm>
        </p:spPr>
        <p:txBody>
          <a:bodyPr>
            <a:normAutofit fontScale="90000"/>
          </a:bodyPr>
          <a:lstStyle/>
          <a:p>
            <a:r>
              <a:rPr lang="uk-UA" altLang="ru-RU" sz="3555">
                <a:solidFill>
                  <a:srgbClr val="FF0000"/>
                </a:solidFill>
              </a:rPr>
              <a:t>Екологічні проблеми грунтів Львівської області</a:t>
            </a:r>
          </a:p>
        </p:txBody>
      </p:sp>
      <p:sp>
        <p:nvSpPr>
          <p:cNvPr id="3" name="Замещающий текст 2"/>
          <p:cNvSpPr>
            <a:spLocks noGrp="1"/>
          </p:cNvSpPr>
          <p:nvPr>
            <p:ph type="body" sz="quarter" idx="1"/>
          </p:nvPr>
        </p:nvSpPr>
        <p:spPr>
          <a:xfrm>
            <a:off x="767715" y="836930"/>
            <a:ext cx="5180330" cy="4269105"/>
          </a:xfrm>
        </p:spPr>
        <p:txBody>
          <a:bodyPr>
            <a:normAutofit fontScale="70000"/>
          </a:bodyPr>
          <a:lstStyle/>
          <a:p>
            <a:r>
              <a:rPr lang="ru-RU" altLang="en-US"/>
              <a:t>Природні умови зумовлюють високу мозаїчність і строкатість ґрунтового покриву Львівської області. Тут виокремлюють</a:t>
            </a:r>
          </a:p>
          <a:p>
            <a:r>
              <a:rPr lang="ru-RU" altLang="en-US"/>
              <a:t>20 типів ґрунтів і 60 підтипів. Серед цих ґрунтів 63 % від загальної площі ріллі в області мають несприятливі властивості, зокрема знижений вміст гумусу, перевищення рівноважної щільності,</a:t>
            </a:r>
          </a:p>
          <a:p>
            <a:r>
              <a:rPr lang="ru-RU" altLang="en-US"/>
              <a:t>розпилення з ризиком виникнення дефляції, поширені ерозійні</a:t>
            </a:r>
          </a:p>
          <a:p>
            <a:r>
              <a:rPr lang="ru-RU" altLang="en-US"/>
              <a:t>процеси, аридизація, знеструктурення та брилоутворення, кіркоутворення, замулення, забруднення твердими, рідкими і газоподібними речовинами, підкислення, окарбоначення, озалізнення, спрацювання органогенних ґрунтів (термічне і пірогенне),</a:t>
            </a:r>
          </a:p>
          <a:p>
            <a:r>
              <a:rPr lang="ru-RU" altLang="en-US"/>
              <a:t>ґрунтовтома, геоаномалії (зсуви, осипи, карст, підтоплення, затоплення) тощо. В області триває розорювання схилів крутістю</a:t>
            </a:r>
          </a:p>
          <a:p>
            <a:r>
              <a:rPr lang="ru-RU" altLang="en-US"/>
              <a:t>понад 3°, обробіток переосушених або перезволожених меліорованих ґрунтів, якість якого в цих умовах надзвичайно низька. Високий відсоток у ріллі ґрунтів з несприятливими властивостями</a:t>
            </a:r>
          </a:p>
          <a:p>
            <a:r>
              <a:rPr lang="ru-RU" altLang="en-US"/>
              <a:t>вимагає скорочення площі ріллі, оскільки надмірна розораність</a:t>
            </a:r>
          </a:p>
          <a:p>
            <a:r>
              <a:rPr lang="ru-RU" altLang="en-US"/>
              <a:t>спричиняє негативні економічні, а ще більше екологічні наслідки. </a:t>
            </a:r>
          </a:p>
        </p:txBody>
      </p:sp>
      <p:pic>
        <p:nvPicPr>
          <p:cNvPr id="101" name="Замещающая рамка рисунка 100"/>
          <p:cNvPicPr>
            <a:picLocks noGrp="1"/>
          </p:cNvPicPr>
          <p:nvPr>
            <p:ph type="pic" sz="half" idx="21"/>
          </p:nvPr>
        </p:nvPicPr>
        <p:blipFill>
          <a:blip r:embed="rId2"/>
          <a:stretch>
            <a:fillRect/>
          </a:stretch>
        </p:blipFill>
        <p:spPr>
          <a:xfrm>
            <a:off x="6024245" y="1052830"/>
            <a:ext cx="4925695" cy="2686050"/>
          </a:xfrm>
          <a:prstGeom prst="rect">
            <a:avLst/>
          </a:prstGeom>
          <a:noFill/>
          <a:ln w="9525">
            <a:noFill/>
          </a:ln>
        </p:spPr>
      </p:pic>
      <p:pic>
        <p:nvPicPr>
          <p:cNvPr id="4" name="Изображение 3" descr="травка"/>
          <p:cNvPicPr>
            <a:picLocks noChangeAspect="1"/>
          </p:cNvPicPr>
          <p:nvPr/>
        </p:nvPicPr>
        <p:blipFill>
          <a:blip r:embed="rId3"/>
          <a:stretch>
            <a:fillRect/>
          </a:stretch>
        </p:blipFill>
        <p:spPr>
          <a:xfrm>
            <a:off x="565150" y="5106035"/>
            <a:ext cx="11028045" cy="943610"/>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180" y="404495"/>
            <a:ext cx="2951480" cy="3438525"/>
          </a:xfrm>
          <a:ln>
            <a:gradFill>
              <a:gsLst>
                <a:gs pos="0">
                  <a:srgbClr val="FECF40"/>
                </a:gs>
                <a:gs pos="100000">
                  <a:srgbClr val="846C21"/>
                </a:gs>
              </a:gsLst>
            </a:gradFill>
          </a:ln>
        </p:spPr>
        <p:txBody>
          <a:bodyPr>
            <a:normAutofit fontScale="90000"/>
          </a:bodyPr>
          <a:lstStyle/>
          <a:p>
            <a:r>
              <a:rPr lang="uk-UA" altLang="ru-RU" sz="2665"/>
              <a:t>Приклади успішного вирішення екологічних проблем щодо земель сільскогосподарського призначення у країнах ЄС</a:t>
            </a:r>
          </a:p>
        </p:txBody>
      </p:sp>
      <p:sp>
        <p:nvSpPr>
          <p:cNvPr id="3" name="Замещающий текст 2"/>
          <p:cNvSpPr>
            <a:spLocks noGrp="1"/>
          </p:cNvSpPr>
          <p:nvPr>
            <p:ph type="body" sz="quarter" idx="1"/>
          </p:nvPr>
        </p:nvSpPr>
        <p:spPr>
          <a:xfrm>
            <a:off x="4109085" y="197485"/>
            <a:ext cx="6716395" cy="3630930"/>
          </a:xfrm>
        </p:spPr>
        <p:txBody>
          <a:bodyPr>
            <a:normAutofit/>
          </a:bodyPr>
          <a:lstStyle/>
          <a:p>
            <a:r>
              <a:rPr lang="ru-RU" altLang="en-US"/>
              <a:t>Для того, щоб вирішити проблему забруднення ґрунтів, необхідно розуміти її причини. Захист і збереження ґрунтів починається з нас з вами. Вибір екологічно чистих продуктів харчування, правильна утилізація небезпечних матеріалів, таких як батарейки, виробництво компосту в домашніх умовах з метою зменшення кількості відходів, які потрапляють на звалища, більш відповідальне поводження з антибіотиками — ось лише кілька прикладів того, як можна сприяти вирішенню цієї проблеми. Якщо брати ширше, то необхідно заохочувати стійкі методи ведення сільського господарства в своїх громадах.</a:t>
            </a:r>
          </a:p>
        </p:txBody>
      </p:sp>
      <p:sp>
        <p:nvSpPr>
          <p:cNvPr id="4" name="Текстовое поле 3"/>
          <p:cNvSpPr txBox="1"/>
          <p:nvPr/>
        </p:nvSpPr>
        <p:spPr>
          <a:xfrm>
            <a:off x="263525" y="4220845"/>
            <a:ext cx="5674360" cy="175196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ru-RU" altLang="en-US" sz="1800" b="0" i="0" u="none" strike="noStrike" cap="none" spc="0" normalizeH="0" baseline="0">
                <a:ln>
                  <a:noFill/>
                </a:ln>
                <a:solidFill>
                  <a:srgbClr val="92D050"/>
                </a:solidFill>
                <a:effectLst/>
                <a:uFillTx/>
                <a:latin typeface="Candara" panose="020E0502030303020204" charset="0"/>
                <a:ea typeface="+mj-ea"/>
                <a:cs typeface="Candara" panose="020E0502030303020204" charset="0"/>
                <a:sym typeface="Neue Haas Grotesk Text Pro"/>
              </a:rPr>
              <a:t>— Ми несемо відповідальність за стан ґрунтів, які дають нам їжу, воду і чисте повітря, і сьогодні ми повинні вжити заходів до того, щоб наші ґрунти були здоровими в інтересах сталого майбутнього і продовольчої безпеки. Вирішимо проблему забруднення ґрунтів!, — закликають у ФАО.</a:t>
            </a:r>
          </a:p>
        </p:txBody>
      </p:sp>
      <p:pic>
        <p:nvPicPr>
          <p:cNvPr id="103" name="Замещающая рамка рисунка 102"/>
          <p:cNvPicPr>
            <a:picLocks noGrp="1"/>
          </p:cNvPicPr>
          <p:nvPr>
            <p:ph type="pic" sz="half" idx="21"/>
          </p:nvPr>
        </p:nvPicPr>
        <p:blipFill>
          <a:blip r:embed="rId2"/>
          <a:stretch>
            <a:fillRect/>
          </a:stretch>
        </p:blipFill>
        <p:spPr>
          <a:xfrm>
            <a:off x="6311900" y="4149090"/>
            <a:ext cx="4911725" cy="1873250"/>
          </a:xfrm>
          <a:prstGeom prst="rect">
            <a:avLst/>
          </a:prstGeom>
          <a:noFill/>
          <a:ln w="9525">
            <a:noFill/>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92260" y="260985"/>
            <a:ext cx="2729865" cy="3031490"/>
          </a:xfrm>
        </p:spPr>
        <p:txBody>
          <a:bodyPr>
            <a:normAutofit fontScale="90000"/>
          </a:bodyPr>
          <a:lstStyle/>
          <a:p>
            <a:r>
              <a:rPr lang="uk-UA" altLang="ru-RU"/>
              <a:t>Питання збереження біологічного та ландшафтного різноманіття області</a:t>
            </a:r>
          </a:p>
        </p:txBody>
      </p:sp>
      <p:sp>
        <p:nvSpPr>
          <p:cNvPr id="3" name="Замещающий текст 2"/>
          <p:cNvSpPr>
            <a:spLocks noGrp="1"/>
          </p:cNvSpPr>
          <p:nvPr>
            <p:ph type="body" sz="quarter" idx="1"/>
          </p:nvPr>
        </p:nvSpPr>
        <p:spPr>
          <a:xfrm>
            <a:off x="551180" y="188595"/>
            <a:ext cx="7841615" cy="6835775"/>
          </a:xfrm>
        </p:spPr>
        <p:txBody>
          <a:bodyPr>
            <a:normAutofit fontScale="50000"/>
          </a:bodyPr>
          <a:lstStyle/>
          <a:p>
            <a:r>
              <a:rPr lang="uk-UA" altLang="ru-RU" sz="2800"/>
              <a:t>Є проект зазначений на сайті Львівської міської ради,там є наступне:</a:t>
            </a:r>
          </a:p>
          <a:p>
            <a:r>
              <a:rPr lang="uk-UA" altLang="ru-RU" sz="2800"/>
              <a:t>Проектом передбачено:</a:t>
            </a:r>
          </a:p>
          <a:p>
            <a:endParaRPr lang="uk-UA" altLang="ru-RU" sz="2800"/>
          </a:p>
          <a:p>
            <a:r>
              <a:rPr lang="uk-UA" altLang="ru-RU" sz="2800"/>
              <a:t>розробка та затвердження комплексної муніципальної програми поводження з відходами побутового електронного та електричного устаткування у місті Львові;</a:t>
            </a:r>
          </a:p>
          <a:p>
            <a:r>
              <a:rPr lang="uk-UA" altLang="ru-RU" sz="2800"/>
              <a:t>придбання та розміщення 80 спеціалізованих контейнерів для роздільного збирання відпрацьованих елементів живлення (батарейок) у місті Львові;</a:t>
            </a:r>
          </a:p>
          <a:p>
            <a:r>
              <a:rPr lang="uk-UA" altLang="ru-RU" sz="2800"/>
              <a:t>придбання обладнання на базі мікроавтобусів пересувних пунктів для збору відходів побутового електронного і електричного устаткування у місті Львові;</a:t>
            </a:r>
          </a:p>
          <a:p>
            <a:r>
              <a:rPr lang="uk-UA" altLang="ru-RU" sz="2800"/>
              <a:t>придбання та встановлення устаткування для знешкодження ртутних ламп та інших елементів устаткування, які містять пари ртуті, у місті Львові (фірми MRT);</a:t>
            </a:r>
          </a:p>
          <a:p>
            <a:r>
              <a:rPr lang="uk-UA" altLang="ru-RU" sz="2800"/>
              <a:t>проведення інформаційно-освітньої кампанії для населення із висвітлення питань поводження з відходами побутової електроніки.</a:t>
            </a:r>
          </a:p>
          <a:p>
            <a:r>
              <a:rPr lang="uk-UA" altLang="ru-RU" sz="2800"/>
              <a:t>За кошти міського фонду охорони навколишнього природного середовища кожен рік проводяться “Дні довкілля“, семінари, конкурси та інші культурно-масові заходи екологічного спрямування, видання поліграфічної продукції та встановлення інформаційних аншлагів, створення і поповнення екологічної відеотеки “Екологія – XXI століття“, забезпечується функціонування екологічних літніх таборів, постійно діючої зоологічної виставки “Дитячий зоопарк“. Обласний фонд охорони навколишнього природного середовища фінансує проведення конференцій та конкурсів для школярів та студентів.</a:t>
            </a:r>
          </a:p>
          <a:p>
            <a:endParaRPr lang="uk-UA" altLang="ru-RU"/>
          </a:p>
          <a:p>
            <a:pPr marL="0" indent="0">
              <a:buNone/>
            </a:pPr>
            <a:endParaRPr lang="uk-UA" altLang="ru-RU"/>
          </a:p>
        </p:txBody>
      </p:sp>
      <p:pic>
        <p:nvPicPr>
          <p:cNvPr id="104" name="Замещающая рамка рисунка 103"/>
          <p:cNvPicPr>
            <a:picLocks noGrp="1"/>
          </p:cNvPicPr>
          <p:nvPr>
            <p:ph type="pic" sz="half" idx="21"/>
          </p:nvPr>
        </p:nvPicPr>
        <p:blipFill>
          <a:blip r:embed="rId2"/>
          <a:stretch>
            <a:fillRect/>
          </a:stretch>
        </p:blipFill>
        <p:spPr>
          <a:xfrm>
            <a:off x="8976360" y="3933190"/>
            <a:ext cx="2747645" cy="2222500"/>
          </a:xfrm>
          <a:prstGeom prst="rect">
            <a:avLst/>
          </a:prstGeom>
          <a:noFill/>
          <a:ln w="9525">
            <a:noFill/>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0390" y="332740"/>
            <a:ext cx="11611610" cy="1101090"/>
          </a:xfrm>
        </p:spPr>
        <p:txBody>
          <a:bodyPr>
            <a:normAutofit fontScale="90000"/>
          </a:bodyPr>
          <a:lstStyle/>
          <a:p>
            <a:r>
              <a:rPr lang="uk-UA" altLang="ru-RU"/>
              <a:t>Сильні та слабкі сторони у цьому питанні</a:t>
            </a:r>
          </a:p>
        </p:txBody>
      </p:sp>
      <p:sp>
        <p:nvSpPr>
          <p:cNvPr id="3" name="Замещающий текст 2"/>
          <p:cNvSpPr>
            <a:spLocks noGrp="1"/>
          </p:cNvSpPr>
          <p:nvPr>
            <p:ph type="body" sz="half" idx="1"/>
          </p:nvPr>
        </p:nvSpPr>
        <p:spPr>
          <a:xfrm>
            <a:off x="695325" y="2060575"/>
            <a:ext cx="4003040" cy="3672205"/>
          </a:xfrm>
        </p:spPr>
        <p:txBody>
          <a:bodyPr>
            <a:normAutofit fontScale="90000" lnSpcReduction="10000"/>
          </a:bodyPr>
          <a:lstStyle/>
          <a:p>
            <a:r>
              <a:rPr lang="uk-UA" altLang="ru-RU">
                <a:solidFill>
                  <a:schemeClr val="tx1"/>
                </a:solidFill>
                <a:highlight>
                  <a:srgbClr val="00FF00"/>
                </a:highlight>
              </a:rPr>
              <a:t>Сильні:</a:t>
            </a:r>
          </a:p>
          <a:p>
            <a:r>
              <a:rPr lang="uk-UA" altLang="ru-RU">
                <a:solidFill>
                  <a:schemeClr val="tx1"/>
                </a:solidFill>
                <a:highlight>
                  <a:srgbClr val="00FF00"/>
                </a:highlight>
              </a:rPr>
              <a:t>1.Збереження екології грунтів Львівської області</a:t>
            </a:r>
          </a:p>
          <a:p>
            <a:r>
              <a:rPr lang="uk-UA" altLang="ru-RU">
                <a:solidFill>
                  <a:schemeClr val="tx1"/>
                </a:solidFill>
                <a:highlight>
                  <a:srgbClr val="00FF00"/>
                </a:highlight>
              </a:rPr>
              <a:t>2.Сучасне бачення ситуації що до екології</a:t>
            </a:r>
          </a:p>
          <a:p>
            <a:r>
              <a:rPr lang="uk-UA" altLang="ru-RU">
                <a:solidFill>
                  <a:schemeClr val="tx1"/>
                </a:solidFill>
                <a:highlight>
                  <a:srgbClr val="00FF00"/>
                </a:highlight>
              </a:rPr>
              <a:t>3.Покращення сатну грунтів якщо дотримуватись правил збереження</a:t>
            </a:r>
          </a:p>
        </p:txBody>
      </p:sp>
      <p:sp>
        <p:nvSpPr>
          <p:cNvPr id="4" name="Текстовое поле 3"/>
          <p:cNvSpPr txBox="1"/>
          <p:nvPr/>
        </p:nvSpPr>
        <p:spPr>
          <a:xfrm>
            <a:off x="7176135" y="1988820"/>
            <a:ext cx="3360420" cy="175196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uk-UA" altLang="ru-RU" sz="1800" b="0" i="0" u="none" strike="noStrike" cap="none" spc="0" normalizeH="0" baseline="0">
                <a:ln>
                  <a:noFill/>
                </a:ln>
                <a:solidFill>
                  <a:srgbClr val="000000"/>
                </a:solidFill>
                <a:effectLst/>
                <a:highlight>
                  <a:srgbClr val="FF0000"/>
                </a:highlight>
                <a:uFillTx/>
                <a:latin typeface="+mj-lt"/>
                <a:ea typeface="+mj-ea"/>
                <a:cs typeface="+mj-cs"/>
                <a:sym typeface="Neue Haas Grotesk Text Pro"/>
              </a:rPr>
              <a:t>Слабкі:</a:t>
            </a:r>
          </a:p>
          <a:p>
            <a:pPr marL="0" marR="0" indent="0" algn="l" defTabSz="914400" rtl="0" fontAlgn="auto" latinLnBrk="0" hangingPunct="0">
              <a:lnSpc>
                <a:spcPct val="100000"/>
              </a:lnSpc>
              <a:spcBef>
                <a:spcPts val="0"/>
              </a:spcBef>
              <a:spcAft>
                <a:spcPts val="0"/>
              </a:spcAft>
              <a:buClrTx/>
              <a:buSzTx/>
              <a:buFontTx/>
              <a:buNone/>
            </a:pPr>
            <a:r>
              <a:rPr kumimoji="0" lang="uk-UA" altLang="ru-RU" sz="1800" b="0" i="0" u="none" strike="noStrike" cap="none" spc="0" normalizeH="0" baseline="0">
                <a:ln>
                  <a:noFill/>
                </a:ln>
                <a:solidFill>
                  <a:srgbClr val="000000"/>
                </a:solidFill>
                <a:effectLst/>
                <a:highlight>
                  <a:srgbClr val="FF0000"/>
                </a:highlight>
                <a:uFillTx/>
                <a:latin typeface="+mj-lt"/>
                <a:ea typeface="+mj-ea"/>
                <a:cs typeface="+mj-cs"/>
                <a:sym typeface="Neue Haas Grotesk Text Pro"/>
              </a:rPr>
              <a:t>1.Грошова допомога</a:t>
            </a:r>
          </a:p>
          <a:p>
            <a:pPr marL="0" marR="0" indent="0" algn="l" defTabSz="914400" rtl="0" fontAlgn="auto" latinLnBrk="0" hangingPunct="0">
              <a:lnSpc>
                <a:spcPct val="100000"/>
              </a:lnSpc>
              <a:spcBef>
                <a:spcPts val="0"/>
              </a:spcBef>
              <a:spcAft>
                <a:spcPts val="0"/>
              </a:spcAft>
              <a:buClrTx/>
              <a:buSzTx/>
              <a:buFontTx/>
              <a:buNone/>
            </a:pPr>
            <a:r>
              <a:rPr kumimoji="0" lang="uk-UA" altLang="ru-RU" sz="1800" b="0" i="0" u="none" strike="noStrike" cap="none" spc="0" normalizeH="0" baseline="0">
                <a:ln>
                  <a:noFill/>
                </a:ln>
                <a:solidFill>
                  <a:srgbClr val="000000"/>
                </a:solidFill>
                <a:effectLst/>
                <a:highlight>
                  <a:srgbClr val="FF0000"/>
                </a:highlight>
                <a:uFillTx/>
                <a:latin typeface="+mj-lt"/>
                <a:ea typeface="+mj-ea"/>
                <a:cs typeface="+mj-cs"/>
                <a:sym typeface="Neue Haas Grotesk Text Pro"/>
              </a:rPr>
              <a:t>2.Нестача робітників</a:t>
            </a:r>
          </a:p>
          <a:p>
            <a:pPr marL="0" marR="0" indent="0" algn="l" defTabSz="914400" rtl="0" fontAlgn="auto" latinLnBrk="0" hangingPunct="0">
              <a:lnSpc>
                <a:spcPct val="100000"/>
              </a:lnSpc>
              <a:spcBef>
                <a:spcPts val="0"/>
              </a:spcBef>
              <a:spcAft>
                <a:spcPts val="0"/>
              </a:spcAft>
              <a:buClrTx/>
              <a:buSzTx/>
              <a:buFontTx/>
              <a:buNone/>
            </a:pPr>
            <a:r>
              <a:rPr kumimoji="0" lang="uk-UA" altLang="ru-RU" sz="1800" b="0" i="0" u="none" strike="noStrike" cap="none" spc="0" normalizeH="0" baseline="0">
                <a:ln>
                  <a:noFill/>
                </a:ln>
                <a:solidFill>
                  <a:srgbClr val="000000"/>
                </a:solidFill>
                <a:effectLst/>
                <a:highlight>
                  <a:srgbClr val="FF0000"/>
                </a:highlight>
                <a:uFillTx/>
                <a:latin typeface="+mj-lt"/>
                <a:ea typeface="+mj-ea"/>
                <a:cs typeface="+mj-cs"/>
                <a:sym typeface="Neue Haas Grotesk Text Pro"/>
              </a:rPr>
              <a:t>3.Недосконало продуманий план вирішення екологічної проблеми</a:t>
            </a:r>
          </a:p>
        </p:txBody>
      </p:sp>
      <p:sp>
        <p:nvSpPr>
          <p:cNvPr id="5" name="Текстовое поле 4"/>
          <p:cNvSpPr txBox="1"/>
          <p:nvPr/>
        </p:nvSpPr>
        <p:spPr>
          <a:xfrm>
            <a:off x="919480" y="-264795"/>
            <a:ext cx="21717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endParaRPr kumimoji="0" lang="ru-RU" altLang="en-US" sz="1800" b="0" i="0" u="none" strike="noStrike" cap="none" spc="0" normalizeH="0" baseline="0">
              <a:ln>
                <a:noFill/>
              </a:ln>
              <a:solidFill>
                <a:srgbClr val="000000"/>
              </a:solidFill>
              <a:effectLst/>
              <a:uFillTx/>
              <a:latin typeface="+mj-lt"/>
              <a:ea typeface="+mj-ea"/>
              <a:cs typeface="+mj-cs"/>
              <a:sym typeface="Neue Haas Grotesk Text Pro"/>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670" y="188593"/>
            <a:ext cx="3609984" cy="1389129"/>
          </a:xfrm>
        </p:spPr>
        <p:txBody>
          <a:bodyPr>
            <a:normAutofit fontScale="90000"/>
          </a:bodyPr>
          <a:lstStyle/>
          <a:p>
            <a:r>
              <a:rPr lang="ru-RU" altLang="en-US"/>
              <a:t>Охорона тваринного і рослинного світу</a:t>
            </a:r>
          </a:p>
        </p:txBody>
      </p:sp>
      <p:sp>
        <p:nvSpPr>
          <p:cNvPr id="3" name="Замещающий текст 2"/>
          <p:cNvSpPr>
            <a:spLocks noGrp="1"/>
          </p:cNvSpPr>
          <p:nvPr>
            <p:ph type="body" sz="quarter" idx="1"/>
          </p:nvPr>
        </p:nvSpPr>
        <p:spPr/>
        <p:txBody>
          <a:bodyPr>
            <a:normAutofit/>
          </a:bodyPr>
          <a:lstStyle/>
          <a:p>
            <a:r>
              <a:rPr lang="ru-RU" altLang="en-US" sz="1600"/>
              <a:t>Для збереження і детального вивчення тваринного і рослинного світу, охорони рідкісних видів флори і фауни створені заповідні території. Заповідний фонд державного лісогосподарського об'єднання «Львівліс» складається із 128 окремих цінних об'єктів, серед яких є 8 загальнодержавного значення, тому числі 7 заказників і державний дендропарк.</a:t>
            </a:r>
          </a:p>
          <a:p>
            <a:endParaRPr lang="ru-RU" altLang="en-US" sz="1600"/>
          </a:p>
        </p:txBody>
      </p:sp>
      <p:pic>
        <p:nvPicPr>
          <p:cNvPr id="105" name="Замещающая рамка рисунка 104"/>
          <p:cNvPicPr>
            <a:picLocks noGrp="1"/>
          </p:cNvPicPr>
          <p:nvPr>
            <p:ph type="pic" sz="half" idx="21"/>
          </p:nvPr>
        </p:nvPicPr>
        <p:blipFill>
          <a:blip r:embed="rId2"/>
          <a:stretch>
            <a:fillRect/>
          </a:stretch>
        </p:blipFill>
        <p:spPr>
          <a:xfrm>
            <a:off x="4017645" y="44450"/>
            <a:ext cx="4178300" cy="5513705"/>
          </a:xfrm>
          <a:prstGeom prst="rect">
            <a:avLst/>
          </a:prstGeom>
          <a:noFill/>
          <a:ln w="9525">
            <a:noFill/>
          </a:ln>
        </p:spPr>
      </p:pic>
      <p:sp>
        <p:nvSpPr>
          <p:cNvPr id="4" name="Текстовое поле 3"/>
          <p:cNvSpPr txBox="1"/>
          <p:nvPr/>
        </p:nvSpPr>
        <p:spPr>
          <a:xfrm>
            <a:off x="4224020" y="5517515"/>
            <a:ext cx="4385310" cy="27432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ru-RU" altLang="en-US" sz="1200" b="0" i="0" u="none" strike="noStrike" cap="none" spc="0" normalizeH="0" baseline="0">
                <a:ln>
                  <a:noFill/>
                </a:ln>
                <a:solidFill>
                  <a:schemeClr val="tx1"/>
                </a:solidFill>
                <a:effectLst/>
                <a:highlight>
                  <a:srgbClr val="00FFFF"/>
                </a:highlight>
                <a:uFillTx/>
                <a:latin typeface="+mj-lt"/>
                <a:ea typeface="+mj-ea"/>
                <a:cs typeface="+mj-cs"/>
                <a:sym typeface="Neue Haas Grotesk Text Pro"/>
              </a:rPr>
              <a:t>Карта охорони природи Львівської області</a:t>
            </a:r>
          </a:p>
        </p:txBody>
      </p:sp>
      <p:sp>
        <p:nvSpPr>
          <p:cNvPr id="5" name="Текстовое поле 4"/>
          <p:cNvSpPr txBox="1"/>
          <p:nvPr/>
        </p:nvSpPr>
        <p:spPr>
          <a:xfrm>
            <a:off x="8400415" y="1167765"/>
            <a:ext cx="3754755" cy="452183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ru-RU" altLang="en-US" sz="1800" b="0" i="0" u="none" strike="noStrike" cap="none" spc="0" normalizeH="0" baseline="0">
                <a:ln>
                  <a:noFill/>
                </a:ln>
                <a:solidFill>
                  <a:srgbClr val="000000"/>
                </a:solidFill>
                <a:effectLst/>
                <a:uFillTx/>
                <a:latin typeface="+mj-lt"/>
                <a:ea typeface="+mj-ea"/>
                <a:cs typeface="+mj-cs"/>
                <a:sym typeface="Neue Haas Grotesk Text Pro"/>
              </a:rPr>
              <a:t>На території області функціонує заповідник «Розточчя» загальною площею 2,1 тис. га. Його населяють 37 видів звірів, у тому числі основні і рідкісні (горностай, річкова видра, підковоніс, мала кутора); 192 види птахів, в тому числі основні та рідкісні (орлан білохвіст, пугач, чорний лелека, малий підорлик, кречет, білоока чернь, сірий журавель, польовий лунь, великий кроншнеп).</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Box 3"/>
          <p:cNvSpPr txBox="1"/>
          <p:nvPr/>
        </p:nvSpPr>
        <p:spPr>
          <a:xfrm>
            <a:off x="676523" y="405250"/>
            <a:ext cx="5964105" cy="5616288"/>
          </a:xfrm>
          <a:prstGeom prst="rect">
            <a:avLst/>
          </a:prstGeom>
          <a:ln w="12700">
            <a:miter lim="400000"/>
          </a:ln>
        </p:spPr>
        <p:txBody>
          <a:bodyPr lIns="45719" rIns="45719">
            <a:spAutoFit/>
          </a:bodyPr>
          <a:lstStyle/>
          <a:p>
            <a:pPr marL="171450" indent="-171450" algn="just">
              <a:buSzPct val="100000"/>
              <a:buChar char="❑"/>
              <a:defRPr i="1">
                <a:solidFill>
                  <a:srgbClr val="315A66"/>
                </a:solidFill>
                <a:latin typeface="Calibri" panose="020F0502020204030204"/>
                <a:ea typeface="Calibri" panose="020F0502020204030204"/>
                <a:cs typeface="Calibri" panose="020F0502020204030204"/>
                <a:sym typeface="Calibri" panose="020F0502020204030204"/>
              </a:defRPr>
            </a:pPr>
            <a:r>
              <a:t>Найпоширенішими</a:t>
            </a:r>
            <a:r>
              <a:rPr i="0">
                <a:solidFill>
                  <a:srgbClr val="000000"/>
                </a:solidFill>
              </a:rPr>
              <a:t> в області є</a:t>
            </a:r>
            <a:r>
              <a:rPr b="1" i="0"/>
              <a:t> ясно-сірі, сірі лісові й темно-сірі опідзолені</a:t>
            </a:r>
            <a:r>
              <a:rPr i="0">
                <a:solidFill>
                  <a:srgbClr val="000000"/>
                </a:solidFill>
              </a:rPr>
              <a:t> та </a:t>
            </a:r>
            <a:r>
              <a:rPr b="1" i="0"/>
              <a:t>чорноземи опідзолені</a:t>
            </a:r>
            <a:r>
              <a:rPr i="0">
                <a:solidFill>
                  <a:srgbClr val="000000"/>
                </a:solidFill>
              </a:rPr>
              <a:t> - </a:t>
            </a:r>
            <a:r>
              <a:rPr sz="2000" b="1" i="0"/>
              <a:t>60 % </a:t>
            </a:r>
            <a:r>
              <a:rPr i="0">
                <a:solidFill>
                  <a:srgbClr val="000000"/>
                </a:solidFill>
              </a:rPr>
              <a:t>площі реґіону. </a:t>
            </a:r>
          </a:p>
          <a:p>
            <a:pPr marL="171450" indent="-171450" algn="just">
              <a:buSzPct val="100000"/>
              <a:buChar char="❑"/>
              <a:defRPr>
                <a:latin typeface="Calibri" panose="020F0502020204030204"/>
                <a:ea typeface="Calibri" panose="020F0502020204030204"/>
                <a:cs typeface="Calibri" panose="020F0502020204030204"/>
                <a:sym typeface="Calibri" panose="020F0502020204030204"/>
              </a:defRPr>
            </a:pPr>
            <a:r>
              <a:t>Для</a:t>
            </a:r>
            <a:r>
              <a:rPr b="1">
                <a:solidFill>
                  <a:srgbClr val="315A66"/>
                </a:solidFill>
              </a:rPr>
              <a:t> рівнинної частини</a:t>
            </a:r>
            <a:r>
              <a:t> регіону характерні </a:t>
            </a:r>
            <a:r>
              <a:rPr b="1">
                <a:solidFill>
                  <a:srgbClr val="315A66"/>
                </a:solidFill>
              </a:rPr>
              <a:t>лесоподібні суглинки.</a:t>
            </a:r>
          </a:p>
          <a:p>
            <a:pPr marL="171450" indent="-171450" algn="just">
              <a:buSzPct val="100000"/>
              <a:buFont typeface="Arial" panose="020B0604020202020204"/>
              <a:buChar char="•"/>
              <a:defRPr b="1">
                <a:solidFill>
                  <a:srgbClr val="315A66"/>
                </a:solidFill>
                <a:latin typeface="Calibri" panose="020F0502020204030204"/>
                <a:ea typeface="Calibri" panose="020F0502020204030204"/>
                <a:cs typeface="Calibri" panose="020F0502020204030204"/>
                <a:sym typeface="Calibri" panose="020F0502020204030204"/>
              </a:defRPr>
            </a:pPr>
            <a:r>
              <a:t>Дерново-підзолисті ґрунти</a:t>
            </a:r>
            <a:r>
              <a:rPr b="0">
                <a:solidFill>
                  <a:srgbClr val="000000"/>
                </a:solidFill>
              </a:rPr>
              <a:t> вважають </a:t>
            </a:r>
            <a:r>
              <a:rPr b="0" i="1"/>
              <a:t>найбіднішими ґрунтами області.</a:t>
            </a:r>
            <a:r>
              <a:rPr b="0">
                <a:solidFill>
                  <a:srgbClr val="000000"/>
                </a:solidFill>
              </a:rPr>
              <a:t> Вони характеризуються: </a:t>
            </a:r>
          </a:p>
          <a:p>
            <a:pPr marL="342900" indent="-342900" algn="just">
              <a:buSzPct val="100000"/>
              <a:buChar char="▪"/>
              <a:defRPr i="1">
                <a:solidFill>
                  <a:srgbClr val="315A66"/>
                </a:solidFill>
                <a:latin typeface="Calibri" panose="020F0502020204030204"/>
                <a:ea typeface="Calibri" panose="020F0502020204030204"/>
                <a:cs typeface="Calibri" panose="020F0502020204030204"/>
                <a:sym typeface="Calibri" panose="020F0502020204030204"/>
              </a:defRPr>
            </a:pPr>
            <a:r>
              <a:t>малим вмістом гумусу</a:t>
            </a:r>
            <a:r>
              <a:rPr i="0">
                <a:solidFill>
                  <a:srgbClr val="000000"/>
                </a:solidFill>
              </a:rPr>
              <a:t> (</a:t>
            </a:r>
            <a:r>
              <a:rPr sz="2000" b="1" i="0"/>
              <a:t>0,6-1,3 %</a:t>
            </a:r>
            <a:r>
              <a:rPr i="0">
                <a:solidFill>
                  <a:srgbClr val="000000"/>
                </a:solidFill>
              </a:rPr>
              <a:t>), </a:t>
            </a:r>
            <a:endParaRPr sz="2000"/>
          </a:p>
          <a:p>
            <a:pPr marL="342900" indent="-342900" algn="just">
              <a:buSzPct val="100000"/>
              <a:buChar char="▪"/>
              <a:defRPr>
                <a:latin typeface="Calibri" panose="020F0502020204030204"/>
                <a:ea typeface="Calibri" panose="020F0502020204030204"/>
                <a:cs typeface="Calibri" panose="020F0502020204030204"/>
                <a:sym typeface="Calibri" panose="020F0502020204030204"/>
              </a:defRPr>
            </a:pPr>
            <a:r>
              <a:t>слабкою насиченістю основами, </a:t>
            </a:r>
            <a:endParaRPr sz="2000"/>
          </a:p>
          <a:p>
            <a:pPr marL="342900" indent="-342900" algn="just">
              <a:buSzPct val="100000"/>
              <a:buChar char="▪"/>
              <a:defRPr>
                <a:latin typeface="Calibri" panose="020F0502020204030204"/>
                <a:ea typeface="Calibri" panose="020F0502020204030204"/>
                <a:cs typeface="Calibri" panose="020F0502020204030204"/>
                <a:sym typeface="Calibri" panose="020F0502020204030204"/>
              </a:defRPr>
            </a:pPr>
            <a:r>
              <a:t>кислою реакцією </a:t>
            </a:r>
          </a:p>
          <a:p>
            <a:pPr marL="342900" indent="-342900" algn="just">
              <a:buSzPct val="100000"/>
              <a:buChar char="▪"/>
              <a:defRPr>
                <a:latin typeface="Calibri" panose="020F0502020204030204"/>
                <a:ea typeface="Calibri" panose="020F0502020204030204"/>
                <a:cs typeface="Calibri" panose="020F0502020204030204"/>
                <a:sym typeface="Calibri" panose="020F0502020204030204"/>
              </a:defRPr>
            </a:pPr>
            <a:r>
              <a:t>незначною кількістю рухомих поживних речовин. </a:t>
            </a:r>
            <a:endParaRPr sz="2000"/>
          </a:p>
          <a:p>
            <a:pPr algn="just">
              <a:defRPr>
                <a:latin typeface="Calibri" panose="020F0502020204030204"/>
                <a:ea typeface="Calibri" panose="020F0502020204030204"/>
                <a:cs typeface="Calibri" panose="020F0502020204030204"/>
                <a:sym typeface="Calibri" panose="020F0502020204030204"/>
              </a:defRPr>
            </a:pPr>
            <a:r>
              <a:t>Ці ґрунти часто підстелені наглибині </a:t>
            </a:r>
            <a:r>
              <a:rPr b="1">
                <a:solidFill>
                  <a:srgbClr val="315A66"/>
                </a:solidFill>
              </a:rPr>
              <a:t>1,0-1,5 м </a:t>
            </a:r>
            <a:r>
              <a:t>крейдяним мергелем або суглинками.</a:t>
            </a:r>
          </a:p>
          <a:p>
            <a:pPr marL="171450" indent="-171450" algn="just">
              <a:buSzPct val="100000"/>
              <a:buFont typeface="Arial" panose="020B0604020202020204"/>
              <a:buChar char="•"/>
              <a:defRPr b="1">
                <a:solidFill>
                  <a:srgbClr val="315A66"/>
                </a:solidFill>
                <a:latin typeface="Calibri" panose="020F0502020204030204"/>
                <a:ea typeface="Calibri" panose="020F0502020204030204"/>
                <a:cs typeface="Calibri" panose="020F0502020204030204"/>
                <a:sym typeface="Calibri" panose="020F0502020204030204"/>
              </a:defRPr>
            </a:pPr>
            <a:r>
              <a:t>Ґрунтовий профіль</a:t>
            </a:r>
            <a:r>
              <a:rPr b="0">
                <a:solidFill>
                  <a:srgbClr val="000000"/>
                </a:solidFill>
              </a:rPr>
              <a:t> </a:t>
            </a:r>
            <a:r>
              <a:rPr b="0" i="1"/>
              <a:t>не має чіткої диференціації</a:t>
            </a:r>
            <a:r>
              <a:rPr b="0">
                <a:solidFill>
                  <a:srgbClr val="000000"/>
                </a:solidFill>
              </a:rPr>
              <a:t> на горизонти. Гумусовий горизонт не перевищує </a:t>
            </a:r>
            <a:r>
              <a:rPr>
                <a:solidFill>
                  <a:srgbClr val="000000"/>
                </a:solidFill>
              </a:rPr>
              <a:t>15-18 см</a:t>
            </a:r>
            <a:r>
              <a:rPr b="0">
                <a:solidFill>
                  <a:srgbClr val="000000"/>
                </a:solidFill>
              </a:rPr>
              <a:t>. В орних ґрунтах він поглиблений оранкою і може досягати </a:t>
            </a:r>
            <a:r>
              <a:t>25-30 см.</a:t>
            </a:r>
          </a:p>
          <a:p>
            <a:pPr marL="171450" indent="-171450" algn="just">
              <a:buSzPct val="100000"/>
              <a:buChar char="❑"/>
              <a:defRPr b="1">
                <a:solidFill>
                  <a:srgbClr val="315A66"/>
                </a:solidFill>
                <a:latin typeface="Calibri" panose="020F0502020204030204"/>
                <a:ea typeface="Calibri" panose="020F0502020204030204"/>
                <a:cs typeface="Calibri" panose="020F0502020204030204"/>
                <a:sym typeface="Calibri" panose="020F0502020204030204"/>
              </a:defRPr>
            </a:pPr>
            <a:r>
              <a:t>Орні землі</a:t>
            </a:r>
            <a:r>
              <a:rPr b="0">
                <a:solidFill>
                  <a:srgbClr val="000000"/>
                </a:solidFill>
              </a:rPr>
              <a:t> з цими ґрунтами становлять лише </a:t>
            </a:r>
            <a:r>
              <a:t>6,3-7,3 %</a:t>
            </a:r>
            <a:r>
              <a:rPr b="0">
                <a:solidFill>
                  <a:srgbClr val="000000"/>
                </a:solidFill>
              </a:rPr>
              <a:t> </a:t>
            </a:r>
            <a:r>
              <a:rPr b="0" i="1">
                <a:solidFill>
                  <a:srgbClr val="000000"/>
                </a:solidFill>
              </a:rPr>
              <a:t>від загальної площі ріллі.</a:t>
            </a:r>
          </a:p>
        </p:txBody>
      </p:sp>
      <p:pic>
        <p:nvPicPr>
          <p:cNvPr id="291" name="Рисунок 6" descr="Рисунок 6"/>
          <p:cNvPicPr>
            <a:picLocks noChangeAspect="1"/>
          </p:cNvPicPr>
          <p:nvPr/>
        </p:nvPicPr>
        <p:blipFill>
          <a:blip r:embed="rId2"/>
          <a:stretch>
            <a:fillRect/>
          </a:stretch>
        </p:blipFill>
        <p:spPr>
          <a:xfrm>
            <a:off x="7274169" y="3001"/>
            <a:ext cx="4179277" cy="5718767"/>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670" y="260348"/>
            <a:ext cx="3609984" cy="1389129"/>
          </a:xfrm>
        </p:spPr>
        <p:txBody>
          <a:bodyPr>
            <a:normAutofit fontScale="90000"/>
          </a:bodyPr>
          <a:lstStyle/>
          <a:p>
            <a:r>
              <a:rPr lang="ru-RU" altLang="en-US"/>
              <a:t>Охорона земельних ресурсів</a:t>
            </a:r>
          </a:p>
        </p:txBody>
      </p:sp>
      <p:sp>
        <p:nvSpPr>
          <p:cNvPr id="3" name="Замещающий текст 2"/>
          <p:cNvSpPr>
            <a:spLocks noGrp="1"/>
          </p:cNvSpPr>
          <p:nvPr>
            <p:ph type="body" sz="quarter" idx="1"/>
          </p:nvPr>
        </p:nvSpPr>
        <p:spPr>
          <a:xfrm>
            <a:off x="211455" y="1875155"/>
            <a:ext cx="3963670" cy="3886200"/>
          </a:xfrm>
        </p:spPr>
        <p:txBody>
          <a:bodyPr>
            <a:normAutofit fontScale="90000"/>
          </a:bodyPr>
          <a:lstStyle/>
          <a:p>
            <a:r>
              <a:rPr lang="ru-RU" altLang="en-US"/>
              <a:t>Протягом 1996 року в структурі земельного фонду області особливих змін не відбулося. Основними проблемами з охорони земельних ресурсів є рекультивація порушених земель та захист земель від впливу водної ерозії. У 1996 році було порушено 200 га земель, а рекультивовано 324 га. Щорічно з кожного гектара орних земель зноситься в середньому 16,3 тонн родючого грунту. Важливим фактором підвищення родючості грунтів є внесення мінеральних та органічних добрив. За останні роки різко скоротилася забезпеченість мінеральними добривами.</a:t>
            </a:r>
          </a:p>
        </p:txBody>
      </p:sp>
      <p:pic>
        <p:nvPicPr>
          <p:cNvPr id="106" name="Замещающая рамка рисунка 105"/>
          <p:cNvPicPr>
            <a:picLocks noGrp="1"/>
          </p:cNvPicPr>
          <p:nvPr>
            <p:ph type="pic" sz="half" idx="21"/>
          </p:nvPr>
        </p:nvPicPr>
        <p:blipFill>
          <a:blip r:embed="rId2"/>
          <a:stretch>
            <a:fillRect/>
          </a:stretch>
        </p:blipFill>
        <p:spPr>
          <a:xfrm>
            <a:off x="5160010" y="260350"/>
            <a:ext cx="6059805" cy="4870450"/>
          </a:xfrm>
          <a:prstGeom prst="rect">
            <a:avLst/>
          </a:prstGeom>
          <a:noFill/>
          <a:ln w="9525">
            <a:noFill/>
          </a:ln>
        </p:spPr>
      </p:pic>
      <p:sp>
        <p:nvSpPr>
          <p:cNvPr id="4" name="Текстовое поле 3"/>
          <p:cNvSpPr txBox="1"/>
          <p:nvPr/>
        </p:nvSpPr>
        <p:spPr>
          <a:xfrm>
            <a:off x="5098415" y="5187315"/>
            <a:ext cx="5966460" cy="27432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ru-RU" altLang="en-US" sz="1200" b="0" i="0" u="none" strike="noStrike" cap="none" spc="0" normalizeH="0" baseline="0">
                <a:ln>
                  <a:noFill/>
                </a:ln>
                <a:solidFill>
                  <a:srgbClr val="000000"/>
                </a:solidFill>
                <a:effectLst/>
                <a:highlight>
                  <a:srgbClr val="00FFFF"/>
                </a:highlight>
                <a:uFillTx/>
                <a:latin typeface="+mj-lt"/>
                <a:ea typeface="+mj-ea"/>
                <a:cs typeface="+mj-cs"/>
                <a:sym typeface="Neue Haas Grotesk Text Pro"/>
              </a:rPr>
              <a:t>Карта забруднення навколишнього середовища Львівської області</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5640" y="116838"/>
            <a:ext cx="3609984" cy="1389129"/>
          </a:xfrm>
        </p:spPr>
        <p:txBody>
          <a:bodyPr>
            <a:normAutofit fontScale="90000"/>
          </a:bodyPr>
          <a:lstStyle/>
          <a:p>
            <a:r>
              <a:rPr lang="uk-UA" altLang="ru-RU"/>
              <a:t>Заходи охорони природи Львівщини </a:t>
            </a:r>
          </a:p>
        </p:txBody>
      </p:sp>
      <p:sp>
        <p:nvSpPr>
          <p:cNvPr id="3" name="Замещающий текст 2"/>
          <p:cNvSpPr>
            <a:spLocks noGrp="1"/>
          </p:cNvSpPr>
          <p:nvPr>
            <p:ph type="body" sz="quarter" idx="1"/>
          </p:nvPr>
        </p:nvSpPr>
        <p:spPr>
          <a:xfrm>
            <a:off x="345440" y="1630680"/>
            <a:ext cx="3829685" cy="4130675"/>
          </a:xfrm>
        </p:spPr>
        <p:txBody>
          <a:bodyPr>
            <a:normAutofit fontScale="80000"/>
          </a:bodyPr>
          <a:lstStyle/>
          <a:p>
            <a:r>
              <a:rPr lang="ru-RU" altLang="en-US"/>
              <a:t>Одним з ефективних заходів охорони довкілля є заповідання </a:t>
            </a:r>
          </a:p>
          <a:p>
            <a:endParaRPr lang="ru-RU" altLang="en-US"/>
          </a:p>
          <a:p>
            <a:r>
              <a:rPr lang="ru-RU" altLang="en-US"/>
              <a:t>Департаментом екології та природних ресурсів проводиться чимала робота щодо розширення мережі територій та об’єктів природно-заповідного фонду Львівщини. Протягом останніх років створено 25 об’єктів природно-заповідного фонду місцевого значення. На даний час розпочато роботу зі створення національного природного парку «Дністровсько – Чайковицький».  Проектований парк має охопити територію Самбірського, Миколаївського та Дрогобицького районів. За попередніми підрахунками площа парку становитиме більше 10 тис. га.  </a:t>
            </a:r>
          </a:p>
        </p:txBody>
      </p:sp>
      <p:sp>
        <p:nvSpPr>
          <p:cNvPr id="4" name="Текстовое поле 3"/>
          <p:cNvSpPr txBox="1"/>
          <p:nvPr/>
        </p:nvSpPr>
        <p:spPr>
          <a:xfrm>
            <a:off x="6887845" y="836930"/>
            <a:ext cx="4126230" cy="52609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ru-RU" altLang="en-US" sz="1400" b="0" i="0" u="none" strike="noStrike" cap="none" spc="0" normalizeH="0" baseline="0">
                <a:ln>
                  <a:noFill/>
                </a:ln>
                <a:solidFill>
                  <a:srgbClr val="000000"/>
                </a:solidFill>
                <a:effectLst/>
                <a:uFillTx/>
                <a:latin typeface="+mj-lt"/>
                <a:ea typeface="+mj-ea"/>
                <a:cs typeface="+mj-cs"/>
                <a:sym typeface="Neue Haas Grotesk Text Pro"/>
              </a:rPr>
              <a:t>ЗАВДАННЯ</a:t>
            </a:r>
          </a:p>
          <a:p>
            <a:pPr marL="0" marR="0" indent="0" algn="l" defTabSz="914400" rtl="0" fontAlgn="auto" latinLnBrk="0" hangingPunct="0">
              <a:lnSpc>
                <a:spcPct val="100000"/>
              </a:lnSpc>
              <a:spcBef>
                <a:spcPts val="0"/>
              </a:spcBef>
              <a:spcAft>
                <a:spcPts val="0"/>
              </a:spcAft>
              <a:buClrTx/>
              <a:buSzTx/>
              <a:buFontTx/>
              <a:buNone/>
            </a:pPr>
            <a:endParaRPr kumimoji="0" lang="ru-RU" altLang="en-US" sz="1400" b="0" i="0" u="none" strike="noStrike" cap="none" spc="0" normalizeH="0" baseline="0">
              <a:ln>
                <a:noFill/>
              </a:ln>
              <a:solidFill>
                <a:srgbClr val="000000"/>
              </a:solidFill>
              <a:effectLst/>
              <a:uFillTx/>
              <a:latin typeface="+mj-lt"/>
              <a:ea typeface="+mj-ea"/>
              <a:cs typeface="+mj-cs"/>
              <a:sym typeface="Neue Haas Grotesk Text Pro"/>
            </a:endParaRPr>
          </a:p>
          <a:p>
            <a:pPr marL="0" marR="0" indent="0" algn="l" defTabSz="914400" rtl="0" fontAlgn="auto" latinLnBrk="0" hangingPunct="0">
              <a:lnSpc>
                <a:spcPct val="100000"/>
              </a:lnSpc>
              <a:spcBef>
                <a:spcPts val="0"/>
              </a:spcBef>
              <a:spcAft>
                <a:spcPts val="0"/>
              </a:spcAft>
              <a:buClrTx/>
              <a:buSzTx/>
              <a:buFontTx/>
              <a:buNone/>
            </a:pPr>
            <a:r>
              <a:rPr kumimoji="0" lang="ru-RU" altLang="en-US" sz="1400" b="0" i="0" u="none" strike="noStrike" cap="none" spc="0" normalizeH="0" baseline="0">
                <a:ln>
                  <a:noFill/>
                </a:ln>
                <a:solidFill>
                  <a:srgbClr val="000000"/>
                </a:solidFill>
                <a:effectLst/>
                <a:uFillTx/>
                <a:latin typeface="+mj-lt"/>
                <a:ea typeface="+mj-ea"/>
                <a:cs typeface="+mj-cs"/>
                <a:sym typeface="Neue Haas Grotesk Text Pro"/>
              </a:rPr>
              <a:t>Відповідно до мети створення НПП на нього покладається виконання таких завдань:</a:t>
            </a:r>
          </a:p>
          <a:p>
            <a:pPr marL="0" marR="0" indent="0" algn="l" defTabSz="914400" rtl="0" fontAlgn="auto" latinLnBrk="0" hangingPunct="0">
              <a:lnSpc>
                <a:spcPct val="100000"/>
              </a:lnSpc>
              <a:spcBef>
                <a:spcPts val="0"/>
              </a:spcBef>
              <a:spcAft>
                <a:spcPts val="0"/>
              </a:spcAft>
              <a:buClrTx/>
              <a:buSzTx/>
              <a:buFontTx/>
              <a:buNone/>
            </a:pPr>
            <a:endParaRPr kumimoji="0" lang="ru-RU" altLang="en-US" sz="1400" b="0" i="0" u="none" strike="noStrike" cap="none" spc="0" normalizeH="0" baseline="0">
              <a:ln>
                <a:noFill/>
              </a:ln>
              <a:solidFill>
                <a:srgbClr val="000000"/>
              </a:solidFill>
              <a:effectLst/>
              <a:uFillTx/>
              <a:latin typeface="+mj-lt"/>
              <a:ea typeface="+mj-ea"/>
              <a:cs typeface="+mj-cs"/>
              <a:sym typeface="Neue Haas Grotesk Text Pro"/>
            </a:endParaRPr>
          </a:p>
          <a:p>
            <a:pPr marL="0" marR="0" indent="0" algn="l" defTabSz="914400" rtl="0" fontAlgn="auto" latinLnBrk="0" hangingPunct="0">
              <a:lnSpc>
                <a:spcPct val="100000"/>
              </a:lnSpc>
              <a:spcBef>
                <a:spcPts val="0"/>
              </a:spcBef>
              <a:spcAft>
                <a:spcPts val="0"/>
              </a:spcAft>
              <a:buClrTx/>
              <a:buSzTx/>
              <a:buFontTx/>
              <a:buNone/>
            </a:pPr>
            <a:r>
              <a:rPr kumimoji="0" lang="ru-RU" altLang="en-US" sz="1400" b="0" i="0" u="none" strike="noStrike" cap="none" spc="0" normalizeH="0" baseline="0">
                <a:ln>
                  <a:noFill/>
                </a:ln>
                <a:solidFill>
                  <a:srgbClr val="000000"/>
                </a:solidFill>
                <a:effectLst/>
                <a:uFillTx/>
                <a:latin typeface="+mj-lt"/>
                <a:ea typeface="+mj-ea"/>
                <a:cs typeface="+mj-cs"/>
                <a:sym typeface="Neue Haas Grotesk Text Pro"/>
              </a:rPr>
              <a:t>збереження цінних природних та історико-культурних комплексів і об’єктів;</a:t>
            </a:r>
          </a:p>
          <a:p>
            <a:pPr marL="0" marR="0" indent="0" algn="l" defTabSz="914400" rtl="0" fontAlgn="auto" latinLnBrk="0" hangingPunct="0">
              <a:lnSpc>
                <a:spcPct val="100000"/>
              </a:lnSpc>
              <a:spcBef>
                <a:spcPts val="0"/>
              </a:spcBef>
              <a:spcAft>
                <a:spcPts val="0"/>
              </a:spcAft>
              <a:buClrTx/>
              <a:buSzTx/>
              <a:buFontTx/>
              <a:buNone/>
            </a:pPr>
            <a:r>
              <a:rPr kumimoji="0" lang="ru-RU" altLang="en-US" sz="1400" b="0" i="0" u="none" strike="noStrike" cap="none" spc="0" normalizeH="0" baseline="0">
                <a:ln>
                  <a:noFill/>
                </a:ln>
                <a:solidFill>
                  <a:srgbClr val="000000"/>
                </a:solidFill>
                <a:effectLst/>
                <a:uFillTx/>
                <a:latin typeface="+mj-lt"/>
                <a:ea typeface="+mj-ea"/>
                <a:cs typeface="+mj-cs"/>
                <a:sym typeface="Neue Haas Grotesk Text Pro"/>
              </a:rPr>
              <a:t>створення умов для організованого туризму, відпочинку та інших видів рекреаційно діяльності в природних умовах з додержанням режиму охорони заповідних природних комплексів та об’єктів;</a:t>
            </a:r>
          </a:p>
          <a:p>
            <a:pPr marL="0" marR="0" indent="0" algn="l" defTabSz="914400" rtl="0" fontAlgn="auto" latinLnBrk="0" hangingPunct="0">
              <a:lnSpc>
                <a:spcPct val="100000"/>
              </a:lnSpc>
              <a:spcBef>
                <a:spcPts val="0"/>
              </a:spcBef>
              <a:spcAft>
                <a:spcPts val="0"/>
              </a:spcAft>
              <a:buClrTx/>
              <a:buSzTx/>
              <a:buFontTx/>
              <a:buNone/>
            </a:pPr>
            <a:r>
              <a:rPr kumimoji="0" lang="ru-RU" altLang="en-US" sz="1400" b="0" i="0" u="none" strike="noStrike" cap="none" spc="0" normalizeH="0" baseline="0">
                <a:ln>
                  <a:noFill/>
                </a:ln>
                <a:solidFill>
                  <a:srgbClr val="000000"/>
                </a:solidFill>
                <a:effectLst/>
                <a:uFillTx/>
                <a:latin typeface="+mj-lt"/>
                <a:ea typeface="+mj-ea"/>
                <a:cs typeface="+mj-cs"/>
                <a:sym typeface="Neue Haas Grotesk Text Pro"/>
              </a:rPr>
              <a:t>проведення наукових досліджень природних комплексів та їх змін в умовах рекреаційного використання, розробка наукових рекомендацій з питань охорони навколишнього природного середовища та ефективного використання природних ресурсів;</a:t>
            </a:r>
          </a:p>
          <a:p>
            <a:pPr marL="0" marR="0" indent="0" algn="l" defTabSz="914400" rtl="0" fontAlgn="auto" latinLnBrk="0" hangingPunct="0">
              <a:lnSpc>
                <a:spcPct val="100000"/>
              </a:lnSpc>
              <a:spcBef>
                <a:spcPts val="0"/>
              </a:spcBef>
              <a:spcAft>
                <a:spcPts val="0"/>
              </a:spcAft>
              <a:buClrTx/>
              <a:buSzTx/>
              <a:buFontTx/>
              <a:buNone/>
            </a:pPr>
            <a:r>
              <a:rPr kumimoji="0" lang="ru-RU" altLang="en-US" sz="1400" b="0" i="0" u="none" strike="noStrike" cap="none" spc="0" normalizeH="0" baseline="0">
                <a:ln>
                  <a:noFill/>
                </a:ln>
                <a:solidFill>
                  <a:srgbClr val="000000"/>
                </a:solidFill>
                <a:effectLst/>
                <a:uFillTx/>
                <a:latin typeface="+mj-lt"/>
                <a:ea typeface="+mj-ea"/>
                <a:cs typeface="+mj-cs"/>
                <a:sym typeface="Neue Haas Grotesk Text Pro"/>
              </a:rPr>
              <a:t>проведення екологічної освітньо-виховної роботи. </a:t>
            </a:r>
          </a:p>
        </p:txBody>
      </p:sp>
      <p:pic>
        <p:nvPicPr>
          <p:cNvPr id="107" name="Замещающая рамка рисунка 106"/>
          <p:cNvPicPr>
            <a:picLocks noGrp="1"/>
          </p:cNvPicPr>
          <p:nvPr>
            <p:ph type="pic" sz="half" idx="21"/>
          </p:nvPr>
        </p:nvPicPr>
        <p:blipFill>
          <a:blip r:embed="rId2"/>
          <a:stretch>
            <a:fillRect/>
          </a:stretch>
        </p:blipFill>
        <p:spPr>
          <a:xfrm>
            <a:off x="4801235" y="2780665"/>
            <a:ext cx="1461135" cy="1508760"/>
          </a:xfrm>
          <a:prstGeom prst="rect">
            <a:avLst/>
          </a:prstGeom>
          <a:noFill/>
          <a:ln w="9525">
            <a:noFill/>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27830" y="2350135"/>
            <a:ext cx="2875915" cy="1656715"/>
          </a:xfrm>
        </p:spPr>
        <p:txBody>
          <a:bodyPr>
            <a:normAutofit/>
          </a:bodyPr>
          <a:lstStyle/>
          <a:p>
            <a:r>
              <a:rPr lang="uk-UA" altLang="ru-RU" sz="1555"/>
              <a:t>Органічне виробництво в області та у країні</a:t>
            </a:r>
          </a:p>
        </p:txBody>
      </p:sp>
      <p:sp>
        <p:nvSpPr>
          <p:cNvPr id="3" name="Замещающий текст 2"/>
          <p:cNvSpPr>
            <a:spLocks noGrp="1"/>
          </p:cNvSpPr>
          <p:nvPr>
            <p:ph type="body" sz="quarter" idx="1"/>
          </p:nvPr>
        </p:nvSpPr>
        <p:spPr>
          <a:xfrm>
            <a:off x="191135" y="476885"/>
            <a:ext cx="3632200" cy="4562475"/>
          </a:xfrm>
        </p:spPr>
        <p:txBody>
          <a:bodyPr>
            <a:normAutofit lnSpcReduction="10000"/>
          </a:bodyPr>
          <a:lstStyle/>
          <a:p>
            <a:r>
              <a:rPr lang="ru-RU" altLang="en-US"/>
              <a:t>Мінагрополітики співпрацює з міжнародними проектами, що мають на меті розвиток органічного виробництва та обігу органічної продукції в Україні, зокрема з:</a:t>
            </a:r>
          </a:p>
          <a:p>
            <a:endParaRPr lang="ru-RU" altLang="en-US"/>
          </a:p>
          <a:p>
            <a:r>
              <a:rPr lang="ru-RU" altLang="en-US"/>
              <a:t>1. Швейцарсько-українською програмою «Розвиток торгівлі з вищою доданою вартістю в органічному та молочному секторах України» (QFTP), що фінансується Швейцарією та впроваджується Дослідним інститутом органічного сільського господарства (FiBL, Швейцарія) у партнерстві із SAFOSO AG (Швейцарія).</a:t>
            </a:r>
          </a:p>
        </p:txBody>
      </p:sp>
      <p:sp>
        <p:nvSpPr>
          <p:cNvPr id="4" name="Текстовое поле 3"/>
          <p:cNvSpPr txBox="1"/>
          <p:nvPr/>
        </p:nvSpPr>
        <p:spPr>
          <a:xfrm>
            <a:off x="8040370" y="332740"/>
            <a:ext cx="3546475" cy="46145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ru-RU" altLang="en-US" sz="1400" b="0" i="0" u="none" strike="noStrike" cap="none" spc="0" normalizeH="0" baseline="0">
                <a:ln>
                  <a:noFill/>
                </a:ln>
                <a:solidFill>
                  <a:srgbClr val="000000"/>
                </a:solidFill>
                <a:effectLst/>
                <a:uFillTx/>
                <a:latin typeface="+mj-lt"/>
                <a:ea typeface="+mj-ea"/>
                <a:cs typeface="+mj-cs"/>
                <a:sym typeface="Neue Haas Grotesk Text Pro"/>
              </a:rPr>
              <a:t>2. Проектом «Німецько-українська співпраця в галузі органічного сільського господарства» (COA).</a:t>
            </a:r>
          </a:p>
          <a:p>
            <a:pPr marL="0" marR="0" indent="0" algn="l" defTabSz="914400" rtl="0" fontAlgn="auto" latinLnBrk="0" hangingPunct="0">
              <a:lnSpc>
                <a:spcPct val="100000"/>
              </a:lnSpc>
              <a:spcBef>
                <a:spcPts val="0"/>
              </a:spcBef>
              <a:spcAft>
                <a:spcPts val="0"/>
              </a:spcAft>
              <a:buClrTx/>
              <a:buSzTx/>
              <a:buFontTx/>
              <a:buNone/>
            </a:pPr>
            <a:endParaRPr kumimoji="0" lang="ru-RU" altLang="en-US" sz="1400" b="0" i="0" u="none" strike="noStrike" cap="none" spc="0" normalizeH="0" baseline="0">
              <a:ln>
                <a:noFill/>
              </a:ln>
              <a:solidFill>
                <a:srgbClr val="000000"/>
              </a:solidFill>
              <a:effectLst/>
              <a:uFillTx/>
              <a:latin typeface="+mj-lt"/>
              <a:ea typeface="+mj-ea"/>
              <a:cs typeface="+mj-cs"/>
              <a:sym typeface="Neue Haas Grotesk Text Pro"/>
            </a:endParaRPr>
          </a:p>
          <a:p>
            <a:pPr marL="0" marR="0" indent="0" algn="l" defTabSz="914400" rtl="0" fontAlgn="auto" latinLnBrk="0" hangingPunct="0">
              <a:lnSpc>
                <a:spcPct val="100000"/>
              </a:lnSpc>
              <a:spcBef>
                <a:spcPts val="0"/>
              </a:spcBef>
              <a:spcAft>
                <a:spcPts val="0"/>
              </a:spcAft>
              <a:buClrTx/>
              <a:buSzTx/>
              <a:buFontTx/>
              <a:buNone/>
            </a:pPr>
            <a:r>
              <a:rPr kumimoji="0" lang="ru-RU" altLang="en-US" sz="1400" b="0" i="0" u="none" strike="noStrike" cap="none" spc="0" normalizeH="0" baseline="0">
                <a:ln>
                  <a:noFill/>
                </a:ln>
                <a:solidFill>
                  <a:srgbClr val="000000"/>
                </a:solidFill>
                <a:effectLst/>
                <a:uFillTx/>
                <a:latin typeface="+mj-lt"/>
                <a:ea typeface="+mj-ea"/>
                <a:cs typeface="+mj-cs"/>
                <a:sym typeface="Neue Haas Grotesk Text Pro"/>
              </a:rPr>
              <a:t>3. Програмою «Органічна торгівля заради розвитку у Східній Європі» (OT4D), що фінансується Швейцарією та впроваджується IFOAM – Organics International у партнерстві з HELVETAS Swiss Intercooperation та Дослідним інститутом органічного сільського господарства (FiBL, Швейцарія).</a:t>
            </a:r>
          </a:p>
          <a:p>
            <a:pPr marL="0" marR="0" indent="0" algn="l" defTabSz="914400" rtl="0" fontAlgn="auto" latinLnBrk="0" hangingPunct="0">
              <a:lnSpc>
                <a:spcPct val="100000"/>
              </a:lnSpc>
              <a:spcBef>
                <a:spcPts val="0"/>
              </a:spcBef>
              <a:spcAft>
                <a:spcPts val="0"/>
              </a:spcAft>
              <a:buClrTx/>
              <a:buSzTx/>
              <a:buFontTx/>
              <a:buNone/>
            </a:pPr>
            <a:endParaRPr kumimoji="0" lang="ru-RU" altLang="en-US" sz="1400" b="0" i="0" u="none" strike="noStrike" cap="none" spc="0" normalizeH="0" baseline="0">
              <a:ln>
                <a:noFill/>
              </a:ln>
              <a:solidFill>
                <a:srgbClr val="000000"/>
              </a:solidFill>
              <a:effectLst/>
              <a:uFillTx/>
              <a:latin typeface="+mj-lt"/>
              <a:ea typeface="+mj-ea"/>
              <a:cs typeface="+mj-cs"/>
              <a:sym typeface="Neue Haas Grotesk Text Pro"/>
            </a:endParaRPr>
          </a:p>
          <a:p>
            <a:pPr marL="0" marR="0" indent="0" algn="l" defTabSz="914400" rtl="0" fontAlgn="auto" latinLnBrk="0" hangingPunct="0">
              <a:lnSpc>
                <a:spcPct val="100000"/>
              </a:lnSpc>
              <a:spcBef>
                <a:spcPts val="0"/>
              </a:spcBef>
              <a:spcAft>
                <a:spcPts val="0"/>
              </a:spcAft>
              <a:buClrTx/>
              <a:buSzTx/>
              <a:buFontTx/>
              <a:buNone/>
            </a:pPr>
            <a:r>
              <a:rPr kumimoji="0" lang="ru-RU" altLang="en-US" sz="1400" b="0" i="0" u="none" strike="noStrike" cap="none" spc="0" normalizeH="0" baseline="0">
                <a:ln>
                  <a:noFill/>
                </a:ln>
                <a:solidFill>
                  <a:srgbClr val="000000"/>
                </a:solidFill>
                <a:effectLst/>
                <a:uFillTx/>
                <a:latin typeface="+mj-lt"/>
                <a:ea typeface="+mj-ea"/>
                <a:cs typeface="+mj-cs"/>
                <a:sym typeface="Neue Haas Grotesk Text Pro"/>
              </a:rPr>
              <a:t>4. Проектом ЄС «Інституційна та політична реформа дрібномасштабного сільського господарства в Україні» (IPRSA)</a:t>
            </a:r>
          </a:p>
          <a:p>
            <a:pPr marL="0" marR="0" indent="0" algn="l" defTabSz="914400" rtl="0" fontAlgn="auto" latinLnBrk="0" hangingPunct="0">
              <a:lnSpc>
                <a:spcPct val="100000"/>
              </a:lnSpc>
              <a:spcBef>
                <a:spcPts val="0"/>
              </a:spcBef>
              <a:spcAft>
                <a:spcPts val="0"/>
              </a:spcAft>
              <a:buClrTx/>
              <a:buSzTx/>
              <a:buFontTx/>
              <a:buNone/>
            </a:pPr>
            <a:endParaRPr kumimoji="0" lang="ru-RU" altLang="en-US" sz="1400" b="0" i="0" u="none" strike="noStrike" cap="none" spc="0" normalizeH="0" baseline="0">
              <a:ln>
                <a:noFill/>
              </a:ln>
              <a:solidFill>
                <a:srgbClr val="000000"/>
              </a:solidFill>
              <a:effectLst/>
              <a:uFillTx/>
              <a:latin typeface="+mj-lt"/>
              <a:ea typeface="+mj-ea"/>
              <a:cs typeface="+mj-cs"/>
              <a:sym typeface="Neue Haas Grotesk Text Pro"/>
            </a:endParaRPr>
          </a:p>
          <a:p>
            <a:pPr marL="0" marR="0" indent="0" algn="l" defTabSz="914400" rtl="0" fontAlgn="auto" latinLnBrk="0" hangingPunct="0">
              <a:lnSpc>
                <a:spcPct val="100000"/>
              </a:lnSpc>
              <a:spcBef>
                <a:spcPts val="0"/>
              </a:spcBef>
              <a:spcAft>
                <a:spcPts val="0"/>
              </a:spcAft>
              <a:buClrTx/>
              <a:buSzTx/>
              <a:buFontTx/>
              <a:buNone/>
            </a:pPr>
            <a:r>
              <a:rPr kumimoji="0" lang="ru-RU" altLang="en-US" sz="1400" b="0" i="0" u="none" strike="noStrike" cap="none" spc="0" normalizeH="0" baseline="0">
                <a:ln>
                  <a:noFill/>
                </a:ln>
                <a:solidFill>
                  <a:srgbClr val="000000"/>
                </a:solidFill>
                <a:effectLst/>
                <a:uFillTx/>
                <a:latin typeface="+mj-lt"/>
                <a:ea typeface="+mj-ea"/>
                <a:cs typeface="+mj-cs"/>
                <a:sym typeface="Neue Haas Grotesk Text Pro"/>
              </a:rPr>
              <a:t>5. Програмою USAID з аграрного і сільського розвитку (АГРО).</a:t>
            </a:r>
          </a:p>
        </p:txBody>
      </p:sp>
      <p:pic>
        <p:nvPicPr>
          <p:cNvPr id="108" name="Замещающая рамка рисунка 107"/>
          <p:cNvPicPr>
            <a:picLocks noGrp="1"/>
          </p:cNvPicPr>
          <p:nvPr>
            <p:ph type="pic" sz="half" idx="21"/>
          </p:nvPr>
        </p:nvPicPr>
        <p:blipFill>
          <a:blip r:embed="rId2"/>
          <a:stretch>
            <a:fillRect/>
          </a:stretch>
        </p:blipFill>
        <p:spPr>
          <a:xfrm>
            <a:off x="2351405" y="4877435"/>
            <a:ext cx="6151245" cy="1142365"/>
          </a:xfrm>
          <a:prstGeom prst="rect">
            <a:avLst/>
          </a:prstGeom>
          <a:noFill/>
          <a:ln w="9525">
            <a:noFill/>
          </a:ln>
        </p:spPr>
      </p:pic>
      <p:pic>
        <p:nvPicPr>
          <p:cNvPr id="111" name="Изображение 110"/>
          <p:cNvPicPr/>
          <p:nvPr/>
        </p:nvPicPr>
        <p:blipFill>
          <a:blip r:embed="rId3"/>
          <a:srcRect t="71"/>
          <a:stretch>
            <a:fillRect/>
          </a:stretch>
        </p:blipFill>
        <p:spPr>
          <a:xfrm>
            <a:off x="4079875" y="2924810"/>
            <a:ext cx="3171825" cy="506730"/>
          </a:xfrm>
          <a:prstGeom prst="rect">
            <a:avLst/>
          </a:prstGeom>
          <a:noFill/>
          <a:ln w="9525">
            <a:noFill/>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ий текст 2"/>
          <p:cNvSpPr>
            <a:spLocks noGrp="1"/>
          </p:cNvSpPr>
          <p:nvPr>
            <p:ph type="body" sz="quarter" idx="1"/>
          </p:nvPr>
        </p:nvSpPr>
        <p:spPr>
          <a:xfrm>
            <a:off x="551180" y="2781300"/>
            <a:ext cx="10802620" cy="3601085"/>
          </a:xfrm>
        </p:spPr>
        <p:txBody>
          <a:bodyPr>
            <a:normAutofit/>
          </a:bodyPr>
          <a:lstStyle/>
          <a:p>
            <a:r>
              <a:rPr lang="ru-RU" altLang="en-US"/>
              <a:t>Представники проектів/програм надають експертну допомогу при розробці законодавчої та нормативно-правової бази, впровадженні законодавства у сфері органічного виробництва, обігу та маркування органічної продукції, підтримують проведення різноманітних заходів щодо органічного виробництва.</a:t>
            </a:r>
          </a:p>
          <a:p>
            <a:endParaRPr lang="ru-RU" altLang="en-US"/>
          </a:p>
          <a:p>
            <a:r>
              <a:rPr lang="ru-RU" altLang="en-US"/>
              <a:t>У рамках співпраці з швейцарсько-українським проектом «Розвиток органічного ринку в Україні» створено відео-ролик про органічне виробництво «Organic in Ukraine», метою якого є популяризація органічного виробництва в Україні серед потенційних українських виробників та іноземних інвесторів.</a:t>
            </a:r>
          </a:p>
          <a:p>
            <a:r>
              <a:rPr lang="uk-UA" altLang="ru-RU"/>
              <a:t>Але справжне екологічне гарне майбутнє починається тільки з нас самих!</a:t>
            </a:r>
          </a:p>
        </p:txBody>
      </p:sp>
      <p:pic>
        <p:nvPicPr>
          <p:cNvPr id="112" name="Замещающая рамка рисунка 111"/>
          <p:cNvPicPr>
            <a:picLocks noGrp="1"/>
          </p:cNvPicPr>
          <p:nvPr>
            <p:ph type="pic" sz="half" idx="21"/>
          </p:nvPr>
        </p:nvPicPr>
        <p:blipFill>
          <a:blip r:embed="rId2"/>
          <a:stretch>
            <a:fillRect/>
          </a:stretch>
        </p:blipFill>
        <p:spPr>
          <a:xfrm>
            <a:off x="2783840" y="188595"/>
            <a:ext cx="6059805" cy="2402205"/>
          </a:xfrm>
          <a:prstGeom prst="rect">
            <a:avLst/>
          </a:prstGeom>
          <a:noFill/>
          <a:ln w="9525">
            <a:noFill/>
          </a:ln>
        </p:spPr>
      </p:pic>
      <p:pic>
        <p:nvPicPr>
          <p:cNvPr id="113" name="Изображение 112"/>
          <p:cNvPicPr/>
          <p:nvPr/>
        </p:nvPicPr>
        <p:blipFill>
          <a:blip r:embed="rId3"/>
          <a:stretch>
            <a:fillRect/>
          </a:stretch>
        </p:blipFill>
        <p:spPr>
          <a:xfrm rot="19200000">
            <a:off x="902335" y="752475"/>
            <a:ext cx="1120140" cy="1274445"/>
          </a:xfrm>
          <a:prstGeom prst="rect">
            <a:avLst/>
          </a:prstGeom>
          <a:noFill/>
          <a:ln w="9525">
            <a:noFill/>
          </a:ln>
        </p:spPr>
      </p:pic>
      <p:pic>
        <p:nvPicPr>
          <p:cNvPr id="114" name="Изображение 113"/>
          <p:cNvPicPr/>
          <p:nvPr/>
        </p:nvPicPr>
        <p:blipFill>
          <a:blip r:embed="rId4"/>
          <a:stretch>
            <a:fillRect/>
          </a:stretch>
        </p:blipFill>
        <p:spPr>
          <a:xfrm rot="4140000">
            <a:off x="10244455" y="810895"/>
            <a:ext cx="1297305" cy="1294130"/>
          </a:xfrm>
          <a:prstGeom prst="rect">
            <a:avLst/>
          </a:prstGeom>
          <a:noFill/>
          <a:ln w="9525">
            <a:noFill/>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5" name="Group 53"/>
          <p:cNvGrpSpPr/>
          <p:nvPr/>
        </p:nvGrpSpPr>
        <p:grpSpPr>
          <a:xfrm>
            <a:off x="6201387" y="0"/>
            <a:ext cx="5990614" cy="6858001"/>
            <a:chOff x="0" y="0"/>
            <a:chExt cx="5990612" cy="6858000"/>
          </a:xfrm>
        </p:grpSpPr>
        <p:sp>
          <p:nvSpPr>
            <p:cNvPr id="851" name="Oval 54"/>
            <p:cNvSpPr/>
            <p:nvPr/>
          </p:nvSpPr>
          <p:spPr>
            <a:xfrm>
              <a:off x="-1"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52" name="Freeform 46"/>
            <p:cNvSpPr/>
            <p:nvPr/>
          </p:nvSpPr>
          <p:spPr>
            <a:xfrm>
              <a:off x="0" y="1"/>
              <a:ext cx="1130726" cy="565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53" name="Freeform 48"/>
            <p:cNvSpPr/>
            <p:nvPr/>
          </p:nvSpPr>
          <p:spPr>
            <a:xfrm>
              <a:off x="1362866" y="6292425"/>
              <a:ext cx="1130724"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54" name="Oval 57"/>
            <p:cNvSpPr/>
            <p:nvPr/>
          </p:nvSpPr>
          <p:spPr>
            <a:xfrm>
              <a:off x="1362864"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55" name="Oval 58"/>
            <p:cNvSpPr/>
            <p:nvPr/>
          </p:nvSpPr>
          <p:spPr>
            <a:xfrm>
              <a:off x="1362864" y="2177880"/>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56" name="Oval 59"/>
            <p:cNvSpPr/>
            <p:nvPr/>
          </p:nvSpPr>
          <p:spPr>
            <a:xfrm>
              <a:off x="1362864" y="806366"/>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57" name="Freeform 63"/>
            <p:cNvSpPr/>
            <p:nvPr/>
          </p:nvSpPr>
          <p:spPr>
            <a:xfrm>
              <a:off x="1362865" y="1"/>
              <a:ext cx="1130726" cy="565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58" name="Freeform 64"/>
            <p:cNvSpPr/>
            <p:nvPr/>
          </p:nvSpPr>
          <p:spPr>
            <a:xfrm>
              <a:off x="2725729" y="6292425"/>
              <a:ext cx="1130725"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59" name="Oval 62"/>
            <p:cNvSpPr/>
            <p:nvPr/>
          </p:nvSpPr>
          <p:spPr>
            <a:xfrm>
              <a:off x="2725729" y="4920910"/>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0" name="Oval 63"/>
            <p:cNvSpPr/>
            <p:nvPr/>
          </p:nvSpPr>
          <p:spPr>
            <a:xfrm>
              <a:off x="2725729" y="3549395"/>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1" name="Oval 64"/>
            <p:cNvSpPr/>
            <p:nvPr/>
          </p:nvSpPr>
          <p:spPr>
            <a:xfrm>
              <a:off x="2725729" y="2177880"/>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2" name="Oval 65"/>
            <p:cNvSpPr/>
            <p:nvPr/>
          </p:nvSpPr>
          <p:spPr>
            <a:xfrm>
              <a:off x="2725729" y="806366"/>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3" name="Freeform 70"/>
            <p:cNvSpPr/>
            <p:nvPr/>
          </p:nvSpPr>
          <p:spPr>
            <a:xfrm>
              <a:off x="2725728" y="0"/>
              <a:ext cx="1130727" cy="565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4" name="Freeform 71"/>
            <p:cNvSpPr/>
            <p:nvPr/>
          </p:nvSpPr>
          <p:spPr>
            <a:xfrm>
              <a:off x="4088595" y="6292425"/>
              <a:ext cx="1130725" cy="5655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5" name="Oval 68"/>
            <p:cNvSpPr/>
            <p:nvPr/>
          </p:nvSpPr>
          <p:spPr>
            <a:xfrm>
              <a:off x="4088595" y="4920910"/>
              <a:ext cx="1130727"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6" name="Oval 69"/>
            <p:cNvSpPr/>
            <p:nvPr/>
          </p:nvSpPr>
          <p:spPr>
            <a:xfrm>
              <a:off x="4088595" y="3549395"/>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7" name="Oval 70"/>
            <p:cNvSpPr/>
            <p:nvPr/>
          </p:nvSpPr>
          <p:spPr>
            <a:xfrm>
              <a:off x="4088595" y="806366"/>
              <a:ext cx="1130727"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8" name="Freeform 75"/>
            <p:cNvSpPr/>
            <p:nvPr/>
          </p:nvSpPr>
          <p:spPr>
            <a:xfrm>
              <a:off x="4088594" y="0"/>
              <a:ext cx="1130727" cy="565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9" name="Freeform 76"/>
            <p:cNvSpPr/>
            <p:nvPr/>
          </p:nvSpPr>
          <p:spPr>
            <a:xfrm>
              <a:off x="5451465" y="6295068"/>
              <a:ext cx="539147" cy="5629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9"/>
                    <a:pt x="7764" y="2362"/>
                    <a:pt x="18085" y="339"/>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70" name="Freeform 77"/>
            <p:cNvSpPr/>
            <p:nvPr/>
          </p:nvSpPr>
          <p:spPr>
            <a:xfrm>
              <a:off x="5451464" y="4923554"/>
              <a:ext cx="539148" cy="11254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71" name="Freeform 78"/>
            <p:cNvSpPr/>
            <p:nvPr/>
          </p:nvSpPr>
          <p:spPr>
            <a:xfrm>
              <a:off x="5451464" y="3552038"/>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72" name="Freeform 79"/>
            <p:cNvSpPr/>
            <p:nvPr/>
          </p:nvSpPr>
          <p:spPr>
            <a:xfrm>
              <a:off x="5451464" y="2180523"/>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73" name="Freeform 80"/>
            <p:cNvSpPr/>
            <p:nvPr/>
          </p:nvSpPr>
          <p:spPr>
            <a:xfrm>
              <a:off x="5451464" y="809010"/>
              <a:ext cx="539148" cy="1125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085" y="21430"/>
                  </a:lnTo>
                  <a:cubicBezTo>
                    <a:pt x="7764" y="20418"/>
                    <a:pt x="0" y="16044"/>
                    <a:pt x="0" y="10800"/>
                  </a:cubicBezTo>
                  <a:cubicBezTo>
                    <a:pt x="0" y="5556"/>
                    <a:pt x="7764" y="1182"/>
                    <a:pt x="18085" y="17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74" name="Freeform 81"/>
            <p:cNvSpPr/>
            <p:nvPr/>
          </p:nvSpPr>
          <p:spPr>
            <a:xfrm>
              <a:off x="5451464" y="1"/>
              <a:ext cx="539148" cy="562934"/>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085" y="21261"/>
                  </a:lnTo>
                  <a:cubicBezTo>
                    <a:pt x="7764" y="19238"/>
                    <a:pt x="0" y="10491"/>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876" name="Straight Connector 79"/>
          <p:cNvSpPr/>
          <p:nvPr/>
        </p:nvSpPr>
        <p:spPr>
          <a:xfrm>
            <a:off x="565149" y="6087109"/>
            <a:ext cx="5066002" cy="1"/>
          </a:xfrm>
          <a:prstGeom prst="line">
            <a:avLst/>
          </a:prstGeom>
          <a:ln w="12700">
            <a:solidFill>
              <a:srgbClr val="A6A6A6"/>
            </a:solidFill>
            <a:miter/>
          </a:ln>
        </p:spPr>
        <p:txBody>
          <a:bodyPr lIns="45719" rIns="45719"/>
          <a:lstStyle/>
          <a:p>
            <a:endParaRPr/>
          </a:p>
        </p:txBody>
      </p:sp>
      <p:sp>
        <p:nvSpPr>
          <p:cNvPr id="877" name="Rectangle 81"/>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878" name="Заголовок 1"/>
          <p:cNvSpPr txBox="1">
            <a:spLocks noGrp="1"/>
          </p:cNvSpPr>
          <p:nvPr>
            <p:ph type="title"/>
          </p:nvPr>
        </p:nvSpPr>
        <p:spPr>
          <a:xfrm>
            <a:off x="1685737" y="1780824"/>
            <a:ext cx="7335837" cy="2778254"/>
          </a:xfrm>
          <a:prstGeom prst="rect">
            <a:avLst/>
          </a:prstGeom>
        </p:spPr>
        <p:txBody>
          <a:bodyPr anchor="b"/>
          <a:lstStyle>
            <a:lvl1pPr algn="ctr">
              <a:defRPr sz="7200">
                <a:solidFill>
                  <a:srgbClr val="315A66"/>
                </a:solidFill>
              </a:defRPr>
            </a:lvl1pPr>
          </a:lstStyle>
          <a:p>
            <a:r>
              <a:t>ДЯКУЄМО ЗА УВАГУ!</a:t>
            </a:r>
          </a:p>
        </p:txBody>
      </p:sp>
      <p:sp>
        <p:nvSpPr>
          <p:cNvPr id="879" name="Straight Connector 83"/>
          <p:cNvSpPr/>
          <p:nvPr/>
        </p:nvSpPr>
        <p:spPr>
          <a:xfrm>
            <a:off x="565149" y="6087109"/>
            <a:ext cx="7335837" cy="1"/>
          </a:xfrm>
          <a:prstGeom prst="line">
            <a:avLst/>
          </a:prstGeom>
          <a:ln w="12700">
            <a:solidFill>
              <a:srgbClr val="A6A6A6"/>
            </a:solidFill>
            <a:miter/>
          </a:ln>
        </p:spPr>
        <p:txBody>
          <a:bodyPr lIns="45719" rIns="45719"/>
          <a:lstStyle/>
          <a:p>
            <a:endParaRPr/>
          </a:p>
        </p:txBody>
      </p:sp>
      <p:grpSp>
        <p:nvGrpSpPr>
          <p:cNvPr id="893" name="Group 85"/>
          <p:cNvGrpSpPr/>
          <p:nvPr/>
        </p:nvGrpSpPr>
        <p:grpSpPr>
          <a:xfrm>
            <a:off x="8928527" y="0"/>
            <a:ext cx="3263473" cy="6858001"/>
            <a:chOff x="0" y="0"/>
            <a:chExt cx="3263472" cy="6858000"/>
          </a:xfrm>
        </p:grpSpPr>
        <p:sp>
          <p:nvSpPr>
            <p:cNvPr id="880" name="Oval 86"/>
            <p:cNvSpPr/>
            <p:nvPr/>
          </p:nvSpPr>
          <p:spPr>
            <a:xfrm>
              <a:off x="0" y="806361"/>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1" name="Freeform 41"/>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2" name="Freeform 42"/>
            <p:cNvSpPr/>
            <p:nvPr/>
          </p:nvSpPr>
          <p:spPr>
            <a:xfrm>
              <a:off x="1362863" y="6292417"/>
              <a:ext cx="1130725" cy="5655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3" name="Oval 89"/>
            <p:cNvSpPr/>
            <p:nvPr/>
          </p:nvSpPr>
          <p:spPr>
            <a:xfrm>
              <a:off x="1362864" y="3549389"/>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4" name="Oval 90"/>
            <p:cNvSpPr/>
            <p:nvPr/>
          </p:nvSpPr>
          <p:spPr>
            <a:xfrm>
              <a:off x="1362864" y="2177875"/>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5" name="Oval 91"/>
            <p:cNvSpPr/>
            <p:nvPr/>
          </p:nvSpPr>
          <p:spPr>
            <a:xfrm>
              <a:off x="1362864" y="806362"/>
              <a:ext cx="1130725"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6" name="Freeform 46"/>
            <p:cNvSpPr/>
            <p:nvPr/>
          </p:nvSpPr>
          <p:spPr>
            <a:xfrm>
              <a:off x="1362864"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7" name="Freeform 47"/>
            <p:cNvSpPr/>
            <p:nvPr/>
          </p:nvSpPr>
          <p:spPr>
            <a:xfrm>
              <a:off x="2725728" y="6295201"/>
              <a:ext cx="537745" cy="562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6"/>
                    <a:pt x="7784" y="2357"/>
                    <a:pt x="18133" y="334"/>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8" name="Freeform 48"/>
            <p:cNvSpPr/>
            <p:nvPr/>
          </p:nvSpPr>
          <p:spPr>
            <a:xfrm>
              <a:off x="2725728" y="4923686"/>
              <a:ext cx="537745" cy="11251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9" name="Freeform 49"/>
            <p:cNvSpPr/>
            <p:nvPr/>
          </p:nvSpPr>
          <p:spPr>
            <a:xfrm>
              <a:off x="2725728" y="3552172"/>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90" name="Freeform 50"/>
            <p:cNvSpPr/>
            <p:nvPr/>
          </p:nvSpPr>
          <p:spPr>
            <a:xfrm>
              <a:off x="2725728" y="2180658"/>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91" name="Freeform 51"/>
            <p:cNvSpPr/>
            <p:nvPr/>
          </p:nvSpPr>
          <p:spPr>
            <a:xfrm>
              <a:off x="2725728" y="809145"/>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92" name="Freeform 52"/>
            <p:cNvSpPr/>
            <p:nvPr/>
          </p:nvSpPr>
          <p:spPr>
            <a:xfrm>
              <a:off x="2725728" y="-1"/>
              <a:ext cx="537745" cy="56278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133" y="21266"/>
                  </a:lnTo>
                  <a:cubicBezTo>
                    <a:pt x="7784" y="19243"/>
                    <a:pt x="0" y="10494"/>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Box 3"/>
          <p:cNvSpPr txBox="1"/>
          <p:nvPr/>
        </p:nvSpPr>
        <p:spPr>
          <a:xfrm>
            <a:off x="152400" y="4253753"/>
            <a:ext cx="5623111" cy="1997334"/>
          </a:xfrm>
          <a:prstGeom prst="rect">
            <a:avLst/>
          </a:prstGeom>
          <a:ln>
            <a:solidFill>
              <a:srgbClr val="48727E"/>
            </a:solidFill>
          </a:ln>
        </p:spPr>
        <p:txBody>
          <a:bodyPr lIns="45719" rIns="45719">
            <a:spAutoFit/>
          </a:bodyPr>
          <a:lstStyle/>
          <a:p>
            <a:pPr marL="285750" indent="-285750" algn="just">
              <a:buSzPct val="100000"/>
              <a:buChar char="❑"/>
              <a:defRPr sz="1600">
                <a:latin typeface="Times New Roman" panose="02020603050405020304"/>
                <a:ea typeface="Times New Roman" panose="02020603050405020304"/>
                <a:cs typeface="Times New Roman" panose="02020603050405020304"/>
                <a:sym typeface="Times New Roman" panose="02020603050405020304"/>
              </a:defRPr>
            </a:pPr>
            <a:r>
              <a:t>Земельний фонд Львівської області складає </a:t>
            </a:r>
            <a:r>
              <a:rPr>
                <a:solidFill>
                  <a:srgbClr val="FFC000"/>
                </a:solidFill>
              </a:rPr>
              <a:t>2183,2 тис.га</a:t>
            </a:r>
            <a:r>
              <a:t> (</a:t>
            </a:r>
            <a:r>
              <a:rPr>
                <a:solidFill>
                  <a:srgbClr val="00B050"/>
                </a:solidFill>
              </a:rPr>
              <a:t>2,8%</a:t>
            </a:r>
            <a:r>
              <a:t> від території України),  </a:t>
            </a:r>
            <a:r>
              <a:rPr>
                <a:solidFill>
                  <a:srgbClr val="FFC000"/>
                </a:solidFill>
              </a:rPr>
              <a:t>1261,5 тис. га </a:t>
            </a:r>
            <a:r>
              <a:t>або </a:t>
            </a:r>
            <a:r>
              <a:rPr>
                <a:solidFill>
                  <a:srgbClr val="00B050"/>
                </a:solidFill>
              </a:rPr>
              <a:t>58%</a:t>
            </a:r>
            <a:r>
              <a:t> займають сільськогосподарські угіддя. </a:t>
            </a:r>
          </a:p>
          <a:p>
            <a:pPr marL="285750" indent="-285750" algn="just">
              <a:buSzPct val="100000"/>
              <a:buChar char="❑"/>
              <a:defRPr sz="1600">
                <a:latin typeface="Times New Roman" panose="02020603050405020304"/>
                <a:ea typeface="Times New Roman" panose="02020603050405020304"/>
                <a:cs typeface="Times New Roman" panose="02020603050405020304"/>
                <a:sym typeface="Times New Roman" panose="02020603050405020304"/>
              </a:defRPr>
            </a:pPr>
            <a:r>
              <a:t>У структурі сільськогосподарських угідь: </a:t>
            </a:r>
          </a:p>
          <a:p>
            <a:pPr marL="285750" indent="-285750" algn="just">
              <a:buSzPct val="100000"/>
              <a:buFont typeface="Arial" panose="020B0604020202020204"/>
              <a:buChar char="•"/>
              <a:defRPr sz="1600">
                <a:latin typeface="Times New Roman" panose="02020603050405020304"/>
                <a:ea typeface="Times New Roman" panose="02020603050405020304"/>
                <a:cs typeface="Times New Roman" panose="02020603050405020304"/>
                <a:sym typeface="Times New Roman" panose="02020603050405020304"/>
              </a:defRPr>
            </a:pPr>
            <a:r>
              <a:t>рілля становить </a:t>
            </a:r>
            <a:r>
              <a:rPr sz="1800">
                <a:solidFill>
                  <a:srgbClr val="FFC000"/>
                </a:solidFill>
              </a:rPr>
              <a:t>974,1 </a:t>
            </a:r>
            <a:r>
              <a:rPr>
                <a:solidFill>
                  <a:srgbClr val="FFC000"/>
                </a:solidFill>
              </a:rPr>
              <a:t>тис.га</a:t>
            </a:r>
            <a:r>
              <a:t> </a:t>
            </a:r>
            <a:r>
              <a:rPr>
                <a:solidFill>
                  <a:srgbClr val="00B050"/>
                </a:solidFill>
              </a:rPr>
              <a:t>(77,2%),</a:t>
            </a:r>
            <a:r>
              <a:t> </a:t>
            </a:r>
          </a:p>
          <a:p>
            <a:pPr marL="285750" indent="-285750" algn="just">
              <a:buSzPct val="100000"/>
              <a:buFont typeface="Arial" panose="020B0604020202020204"/>
              <a:buChar char="•"/>
              <a:defRPr sz="1600">
                <a:latin typeface="Times New Roman" panose="02020603050405020304"/>
                <a:ea typeface="Times New Roman" panose="02020603050405020304"/>
                <a:cs typeface="Times New Roman" panose="02020603050405020304"/>
                <a:sym typeface="Times New Roman" panose="02020603050405020304"/>
              </a:defRPr>
            </a:pPr>
            <a:r>
              <a:t>багаторічні насадження – 6123,2 тис.га (</a:t>
            </a:r>
            <a:r>
              <a:rPr>
                <a:solidFill>
                  <a:srgbClr val="00B050"/>
                </a:solidFill>
              </a:rPr>
              <a:t>1,8%)</a:t>
            </a:r>
            <a:r>
              <a:t>,</a:t>
            </a:r>
          </a:p>
          <a:p>
            <a:pPr marL="285750" indent="-285750" algn="just">
              <a:buSzPct val="100000"/>
              <a:buFont typeface="Arial" panose="020B0604020202020204"/>
              <a:buChar char="•"/>
              <a:defRPr sz="1600">
                <a:latin typeface="Times New Roman" panose="02020603050405020304"/>
                <a:ea typeface="Times New Roman" panose="02020603050405020304"/>
                <a:cs typeface="Times New Roman" panose="02020603050405020304"/>
                <a:sym typeface="Times New Roman" panose="02020603050405020304"/>
              </a:defRPr>
            </a:pPr>
            <a:r>
              <a:t>пасовища та сіножаті – </a:t>
            </a:r>
            <a:r>
              <a:rPr sz="1800">
                <a:solidFill>
                  <a:srgbClr val="FFC000"/>
                </a:solidFill>
              </a:rPr>
              <a:t>443,4 </a:t>
            </a:r>
            <a:r>
              <a:rPr>
                <a:solidFill>
                  <a:srgbClr val="FFC000"/>
                </a:solidFill>
              </a:rPr>
              <a:t>тис.г</a:t>
            </a:r>
            <a:r>
              <a:t>а (</a:t>
            </a:r>
            <a:r>
              <a:rPr>
                <a:solidFill>
                  <a:srgbClr val="00B050"/>
                </a:solidFill>
              </a:rPr>
              <a:t>35,1%</a:t>
            </a:r>
            <a:r>
              <a:t>) </a:t>
            </a:r>
            <a:r>
              <a:rPr b="1">
                <a:solidFill>
                  <a:srgbClr val="C00000"/>
                </a:solidFill>
              </a:rPr>
              <a:t>- станом на 2021 рік.</a:t>
            </a:r>
          </a:p>
        </p:txBody>
      </p:sp>
      <p:pic>
        <p:nvPicPr>
          <p:cNvPr id="294" name="Рисунок 6" descr="Рисунок 6"/>
          <p:cNvPicPr>
            <a:picLocks noChangeAspect="1"/>
          </p:cNvPicPr>
          <p:nvPr/>
        </p:nvPicPr>
        <p:blipFill>
          <a:blip r:embed="rId2"/>
          <a:stretch>
            <a:fillRect/>
          </a:stretch>
        </p:blipFill>
        <p:spPr>
          <a:xfrm>
            <a:off x="1687607" y="709487"/>
            <a:ext cx="8491819" cy="3354730"/>
          </a:xfrm>
          <a:prstGeom prst="rect">
            <a:avLst/>
          </a:prstGeom>
          <a:ln w="12700">
            <a:miter lim="400000"/>
            <a:headEnd/>
            <a:tailEnd/>
          </a:ln>
        </p:spPr>
      </p:pic>
      <p:sp>
        <p:nvSpPr>
          <p:cNvPr id="295" name="TextBox 6"/>
          <p:cNvSpPr txBox="1"/>
          <p:nvPr/>
        </p:nvSpPr>
        <p:spPr>
          <a:xfrm>
            <a:off x="41237" y="-49306"/>
            <a:ext cx="5856642" cy="421392"/>
          </a:xfrm>
          <a:prstGeom prst="rect">
            <a:avLst/>
          </a:prstGeom>
          <a:ln w="12700">
            <a:miter lim="400000"/>
          </a:ln>
        </p:spPr>
        <p:txBody>
          <a:bodyPr lIns="45719" rIns="45719">
            <a:spAutoFit/>
          </a:bodyPr>
          <a:lstStyle>
            <a:lvl1pPr algn="just">
              <a:defRPr sz="2400" b="1">
                <a:solidFill>
                  <a:srgbClr val="315A66"/>
                </a:solidFill>
                <a:latin typeface="Times New Roman" panose="02020603050405020304"/>
                <a:ea typeface="Times New Roman" panose="02020603050405020304"/>
                <a:cs typeface="Times New Roman" panose="02020603050405020304"/>
                <a:sym typeface="Times New Roman" panose="02020603050405020304"/>
              </a:defRPr>
            </a:lvl1pPr>
          </a:lstStyle>
          <a:p>
            <a:r>
              <a:t>Структура земельного фонду області</a:t>
            </a:r>
          </a:p>
        </p:txBody>
      </p:sp>
      <p:sp>
        <p:nvSpPr>
          <p:cNvPr id="296" name="TextBox 9"/>
          <p:cNvSpPr txBox="1"/>
          <p:nvPr/>
        </p:nvSpPr>
        <p:spPr>
          <a:xfrm>
            <a:off x="6629400" y="4074459"/>
            <a:ext cx="5163671" cy="2169987"/>
          </a:xfrm>
          <a:prstGeom prst="rect">
            <a:avLst/>
          </a:prstGeom>
          <a:ln>
            <a:solidFill>
              <a:srgbClr val="48727E"/>
            </a:solidFill>
          </a:ln>
        </p:spPr>
        <p:txBody>
          <a:bodyPr lIns="45719" rIns="45719">
            <a:spAutoFit/>
          </a:bodyPr>
          <a:lstStyle/>
          <a:p>
            <a:pPr marL="285750" indent="-285750">
              <a:buSzPct val="100000"/>
              <a:buChar char="❑"/>
              <a:defRPr sz="1600">
                <a:latin typeface="Times New Roman" panose="02020603050405020304"/>
                <a:ea typeface="Times New Roman" panose="02020603050405020304"/>
                <a:cs typeface="Times New Roman" panose="02020603050405020304"/>
                <a:sym typeface="Times New Roman" panose="02020603050405020304"/>
              </a:defRPr>
            </a:pPr>
            <a:r>
              <a:t> ліси та лісовкриті території -</a:t>
            </a:r>
            <a:r>
              <a:rPr>
                <a:latin typeface="+mj-lt"/>
                <a:ea typeface="+mj-ea"/>
                <a:cs typeface="+mj-cs"/>
                <a:sym typeface="Neue Haas Grotesk Text Pro"/>
              </a:rPr>
              <a:t> (</a:t>
            </a:r>
            <a:r>
              <a:rPr>
                <a:solidFill>
                  <a:srgbClr val="00B050"/>
                </a:solidFill>
                <a:latin typeface="+mj-lt"/>
                <a:ea typeface="+mj-ea"/>
                <a:cs typeface="+mj-cs"/>
                <a:sym typeface="Neue Haas Grotesk Text Pro"/>
              </a:rPr>
              <a:t>31,8%)</a:t>
            </a:r>
            <a:r>
              <a:rPr>
                <a:latin typeface="+mj-lt"/>
                <a:ea typeface="+mj-ea"/>
                <a:cs typeface="+mj-cs"/>
                <a:sym typeface="Neue Haas Grotesk Text Pro"/>
              </a:rPr>
              <a:t>.</a:t>
            </a:r>
            <a:r>
              <a:t>  </a:t>
            </a:r>
          </a:p>
          <a:p>
            <a:pPr marL="285750" indent="-285750">
              <a:buSzPct val="100000"/>
              <a:buChar char="❑"/>
              <a:defRPr sz="1600">
                <a:latin typeface="Times New Roman" panose="02020603050405020304"/>
                <a:ea typeface="Times New Roman" panose="02020603050405020304"/>
                <a:cs typeface="Times New Roman" panose="02020603050405020304"/>
                <a:sym typeface="Times New Roman" panose="02020603050405020304"/>
              </a:defRPr>
            </a:pPr>
            <a:r>
              <a:t>Загальний фонд водойм області складає </a:t>
            </a:r>
            <a:r>
              <a:rPr sz="1800">
                <a:solidFill>
                  <a:srgbClr val="0070C0"/>
                </a:solidFill>
              </a:rPr>
              <a:t>42,7 тис.га, </a:t>
            </a:r>
            <a:endParaRPr>
              <a:solidFill>
                <a:srgbClr val="0070C0"/>
              </a:solidFill>
            </a:endParaRPr>
          </a:p>
          <a:p>
            <a:pPr marL="285750" indent="-285750">
              <a:buSzPct val="100000"/>
              <a:buFont typeface="Arial" panose="020B0604020202020204"/>
              <a:buChar char="•"/>
              <a:defRPr sz="1600">
                <a:latin typeface="Times New Roman" panose="02020603050405020304"/>
                <a:ea typeface="Times New Roman" panose="02020603050405020304"/>
                <a:cs typeface="Times New Roman" panose="02020603050405020304"/>
                <a:sym typeface="Times New Roman" panose="02020603050405020304"/>
              </a:defRPr>
            </a:pPr>
            <a:r>
              <a:t>в т. ч. річки та струмки –</a:t>
            </a:r>
            <a:r>
              <a:rPr sz="1800">
                <a:solidFill>
                  <a:srgbClr val="0070C0"/>
                </a:solidFill>
              </a:rPr>
              <a:t> 12,7 тис. га,</a:t>
            </a:r>
            <a:endParaRPr>
              <a:solidFill>
                <a:srgbClr val="0070C0"/>
              </a:solidFill>
            </a:endParaRPr>
          </a:p>
          <a:p>
            <a:pPr marL="285750" indent="-285750">
              <a:buSzPct val="100000"/>
              <a:buFont typeface="Arial" panose="020B0604020202020204"/>
              <a:buChar char="•"/>
              <a:defRPr sz="1600">
                <a:latin typeface="Times New Roman" panose="02020603050405020304"/>
                <a:ea typeface="Times New Roman" panose="02020603050405020304"/>
                <a:cs typeface="Times New Roman" panose="02020603050405020304"/>
                <a:sym typeface="Times New Roman" panose="02020603050405020304"/>
              </a:defRPr>
            </a:pPr>
            <a:r>
              <a:t>меліоративні канали,колектори – </a:t>
            </a:r>
            <a:r>
              <a:rPr sz="1800">
                <a:solidFill>
                  <a:srgbClr val="0070C0"/>
                </a:solidFill>
              </a:rPr>
              <a:t>14,4 тис. га,</a:t>
            </a:r>
            <a:endParaRPr>
              <a:solidFill>
                <a:srgbClr val="0070C0"/>
              </a:solidFill>
            </a:endParaRPr>
          </a:p>
          <a:p>
            <a:pPr marL="285750" indent="-285750">
              <a:buSzPct val="100000"/>
              <a:buFont typeface="Arial" panose="020B0604020202020204"/>
              <a:buChar char="•"/>
              <a:defRPr sz="1600">
                <a:latin typeface="Times New Roman" panose="02020603050405020304"/>
                <a:ea typeface="Times New Roman" panose="02020603050405020304"/>
                <a:cs typeface="Times New Roman" panose="02020603050405020304"/>
                <a:sym typeface="Times New Roman" panose="02020603050405020304"/>
              </a:defRPr>
            </a:pPr>
            <a:r>
              <a:t>озера, прибережні замкнуті водойма, </a:t>
            </a:r>
          </a:p>
          <a:p>
            <a:pPr marL="285750" indent="-285750">
              <a:buSzPct val="100000"/>
              <a:buFont typeface="Arial" panose="020B0604020202020204"/>
              <a:buChar char="•"/>
              <a:defRPr sz="1600">
                <a:latin typeface="Times New Roman" panose="02020603050405020304"/>
                <a:ea typeface="Times New Roman" panose="02020603050405020304"/>
                <a:cs typeface="Times New Roman" panose="02020603050405020304"/>
                <a:sym typeface="Times New Roman" panose="02020603050405020304"/>
              </a:defRPr>
            </a:pPr>
            <a:r>
              <a:t>лимани – </a:t>
            </a:r>
            <a:r>
              <a:rPr sz="1800">
                <a:solidFill>
                  <a:srgbClr val="0070C0"/>
                </a:solidFill>
              </a:rPr>
              <a:t>1,2 тис. га,</a:t>
            </a:r>
            <a:r>
              <a:t> </a:t>
            </a:r>
          </a:p>
          <a:p>
            <a:pPr marL="285750" indent="-285750">
              <a:buSzPct val="100000"/>
              <a:buFont typeface="Arial" panose="020B0604020202020204"/>
              <a:buChar char="•"/>
              <a:defRPr sz="1600">
                <a:latin typeface="Times New Roman" panose="02020603050405020304"/>
                <a:ea typeface="Times New Roman" panose="02020603050405020304"/>
                <a:cs typeface="Times New Roman" panose="02020603050405020304"/>
                <a:sym typeface="Times New Roman" panose="02020603050405020304"/>
              </a:defRPr>
            </a:pPr>
            <a:r>
              <a:t>ставки –</a:t>
            </a:r>
            <a:r>
              <a:rPr sz="1800">
                <a:solidFill>
                  <a:srgbClr val="0070C0"/>
                </a:solidFill>
              </a:rPr>
              <a:t>9,9 тис. га</a:t>
            </a:r>
            <a:r>
              <a:t>,</a:t>
            </a:r>
          </a:p>
          <a:p>
            <a:pPr marL="285750" indent="-285750">
              <a:buSzPct val="100000"/>
              <a:buFont typeface="Arial" panose="020B0604020202020204"/>
              <a:buChar char="•"/>
              <a:defRPr sz="1600">
                <a:latin typeface="Times New Roman" panose="02020603050405020304"/>
                <a:ea typeface="Times New Roman" panose="02020603050405020304"/>
                <a:cs typeface="Times New Roman" panose="02020603050405020304"/>
                <a:sym typeface="Times New Roman" panose="02020603050405020304"/>
              </a:defRPr>
            </a:pPr>
            <a:r>
              <a:t>штучні водосховища – </a:t>
            </a:r>
            <a:r>
              <a:rPr sz="1800">
                <a:solidFill>
                  <a:srgbClr val="0070C0"/>
                </a:solidFill>
              </a:rPr>
              <a:t>4,5 тис. га.</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Box 1"/>
          <p:cNvSpPr txBox="1"/>
          <p:nvPr/>
        </p:nvSpPr>
        <p:spPr>
          <a:xfrm>
            <a:off x="684283" y="454672"/>
            <a:ext cx="6090529" cy="1249050"/>
          </a:xfrm>
          <a:prstGeom prst="rect">
            <a:avLst/>
          </a:prstGeom>
          <a:ln w="12700">
            <a:miter lim="400000"/>
          </a:ln>
        </p:spPr>
        <p:txBody>
          <a:bodyPr lIns="45719" rIns="45719">
            <a:spAutoFit/>
          </a:bodyPr>
          <a:lstStyle/>
          <a:p>
            <a:pPr algn="just">
              <a:defRPr sz="2000">
                <a:latin typeface="Times New Roman" panose="02020603050405020304"/>
                <a:ea typeface="Times New Roman" panose="02020603050405020304"/>
                <a:cs typeface="Times New Roman" panose="02020603050405020304"/>
                <a:sym typeface="Times New Roman" panose="02020603050405020304"/>
              </a:defRPr>
            </a:pPr>
            <a:r>
              <a:t>Однією з проблем є </a:t>
            </a:r>
            <a:r>
              <a:rPr b="1" i="1">
                <a:solidFill>
                  <a:srgbClr val="4A8798"/>
                </a:solidFill>
              </a:rPr>
              <a:t>погіршення еколого-агрохімічного стану ґрунтів</a:t>
            </a:r>
            <a:r>
              <a:rPr i="1"/>
              <a:t> внаслідок недотримання технологій землеробства щодо внесення поживних речовин, збільшення площ кислих ґрунтів.</a:t>
            </a:r>
          </a:p>
        </p:txBody>
      </p:sp>
      <p:sp>
        <p:nvSpPr>
          <p:cNvPr id="299" name="TextBox 6"/>
          <p:cNvSpPr txBox="1"/>
          <p:nvPr/>
        </p:nvSpPr>
        <p:spPr>
          <a:xfrm>
            <a:off x="7179385" y="1362634"/>
            <a:ext cx="4478319" cy="3585851"/>
          </a:xfrm>
          <a:prstGeom prst="rect">
            <a:avLst/>
          </a:prstGeom>
          <a:ln w="12700">
            <a:miter lim="400000"/>
          </a:ln>
        </p:spPr>
        <p:txBody>
          <a:bodyPr lIns="45719" rIns="45719">
            <a:spAutoFit/>
          </a:bodyPr>
          <a:lstStyle/>
          <a:p>
            <a:pPr algn="just">
              <a:defRPr sz="2000">
                <a:latin typeface="Times New Roman" panose="02020603050405020304"/>
                <a:ea typeface="Times New Roman" panose="02020603050405020304"/>
                <a:cs typeface="Times New Roman" panose="02020603050405020304"/>
                <a:sym typeface="Times New Roman" panose="02020603050405020304"/>
              </a:defRPr>
            </a:pPr>
            <a:r>
              <a:t>В Львівській області нараховується </a:t>
            </a:r>
            <a:r>
              <a:rPr b="1">
                <a:solidFill>
                  <a:srgbClr val="4A8798"/>
                </a:solidFill>
              </a:rPr>
              <a:t>229,2 тис. га еродованих земель</a:t>
            </a:r>
            <a:r>
              <a:t> (</a:t>
            </a:r>
            <a:r>
              <a:rPr b="1">
                <a:solidFill>
                  <a:srgbClr val="00B050"/>
                </a:solidFill>
              </a:rPr>
              <a:t>28,8%</a:t>
            </a:r>
            <a:r>
              <a:rPr>
                <a:solidFill>
                  <a:srgbClr val="00B050"/>
                </a:solidFill>
              </a:rPr>
              <a:t> </a:t>
            </a:r>
            <a:r>
              <a:t>від площі ріллі області), </a:t>
            </a:r>
          </a:p>
          <a:p>
            <a:pPr algn="just">
              <a:defRPr sz="2000">
                <a:latin typeface="Times New Roman" panose="02020603050405020304"/>
                <a:ea typeface="Times New Roman" panose="02020603050405020304"/>
                <a:cs typeface="Times New Roman" panose="02020603050405020304"/>
                <a:sym typeface="Times New Roman" panose="02020603050405020304"/>
              </a:defRPr>
            </a:pPr>
            <a:r>
              <a:t>                             з них :</a:t>
            </a:r>
          </a:p>
          <a:p>
            <a:pPr marL="342900" indent="-342900" algn="just">
              <a:buSzPct val="100000"/>
              <a:buFont typeface="Courier New" panose="02070309020205020404"/>
              <a:buChar char="o"/>
              <a:defRPr sz="2000" b="1">
                <a:solidFill>
                  <a:srgbClr val="4A8798"/>
                </a:solidFill>
                <a:latin typeface="Times New Roman" panose="02020603050405020304"/>
                <a:ea typeface="Times New Roman" panose="02020603050405020304"/>
                <a:cs typeface="Times New Roman" panose="02020603050405020304"/>
                <a:sym typeface="Times New Roman" panose="02020603050405020304"/>
              </a:defRPr>
            </a:pPr>
            <a:r>
              <a:t>174,5 тис. га</a:t>
            </a:r>
            <a:r>
              <a:rPr b="0">
                <a:solidFill>
                  <a:srgbClr val="000000"/>
                </a:solidFill>
              </a:rPr>
              <a:t> піддані водній ерозії, </a:t>
            </a:r>
          </a:p>
          <a:p>
            <a:pPr marL="342900" indent="-342900" algn="just">
              <a:buSzPct val="100000"/>
              <a:buFont typeface="Courier New" panose="02070309020205020404"/>
              <a:buChar char="o"/>
              <a:defRPr sz="2000" b="1">
                <a:solidFill>
                  <a:srgbClr val="4A8798"/>
                </a:solidFill>
                <a:latin typeface="Times New Roman" panose="02020603050405020304"/>
                <a:ea typeface="Times New Roman" panose="02020603050405020304"/>
                <a:cs typeface="Times New Roman" panose="02020603050405020304"/>
                <a:sym typeface="Times New Roman" panose="02020603050405020304"/>
              </a:defRPr>
            </a:pPr>
            <a:r>
              <a:t>31,34 тис. га</a:t>
            </a:r>
            <a:r>
              <a:rPr b="0">
                <a:solidFill>
                  <a:srgbClr val="000000"/>
                </a:solidFill>
              </a:rPr>
              <a:t> – вітровій. </a:t>
            </a:r>
          </a:p>
          <a:p>
            <a:pPr algn="just">
              <a:defRPr sz="2000">
                <a:latin typeface="Times New Roman" panose="02020603050405020304"/>
                <a:ea typeface="Times New Roman" panose="02020603050405020304"/>
                <a:cs typeface="Times New Roman" panose="02020603050405020304"/>
                <a:sym typeface="Times New Roman" panose="02020603050405020304"/>
              </a:defRPr>
            </a:pPr>
            <a:endParaRPr b="0">
              <a:solidFill>
                <a:srgbClr val="000000"/>
              </a:solidFill>
            </a:endParaRPr>
          </a:p>
          <a:p>
            <a:pPr algn="just">
              <a:defRPr sz="2000">
                <a:latin typeface="Times New Roman" panose="02020603050405020304"/>
                <a:ea typeface="Times New Roman" panose="02020603050405020304"/>
                <a:cs typeface="Times New Roman" panose="02020603050405020304"/>
                <a:sym typeface="Times New Roman" panose="02020603050405020304"/>
              </a:defRPr>
            </a:pPr>
            <a:r>
              <a:t> З метою збереження якості ґрунтів існує необхідність </a:t>
            </a:r>
            <a:r>
              <a:rPr i="1"/>
              <a:t>проведення заходів з охорони ґрунтів та дотримання науково обґрунтованих сівозмін</a:t>
            </a:r>
            <a:r>
              <a:t> у Львівській області.</a:t>
            </a:r>
          </a:p>
        </p:txBody>
      </p:sp>
      <p:pic>
        <p:nvPicPr>
          <p:cNvPr id="300" name="Рисунок 8" descr="Рисунок 8"/>
          <p:cNvPicPr>
            <a:picLocks noChangeAspect="1"/>
          </p:cNvPicPr>
          <p:nvPr/>
        </p:nvPicPr>
        <p:blipFill>
          <a:blip r:embed="rId2"/>
          <a:stretch>
            <a:fillRect/>
          </a:stretch>
        </p:blipFill>
        <p:spPr>
          <a:xfrm>
            <a:off x="555812" y="1917132"/>
            <a:ext cx="6205817" cy="4558943"/>
          </a:xfrm>
          <a:prstGeom prst="rect">
            <a:avLst/>
          </a:prstGeom>
          <a:ln w="12700">
            <a:miter lim="400000"/>
            <a:headEnd/>
            <a:tailEnd/>
          </a:ln>
        </p:spPr>
      </p:pic>
      <p:pic>
        <p:nvPicPr>
          <p:cNvPr id="301" name="Рисунок 4" descr="Рисунок 4"/>
          <p:cNvPicPr>
            <a:picLocks noChangeAspect="1"/>
          </p:cNvPicPr>
          <p:nvPr/>
        </p:nvPicPr>
        <p:blipFill>
          <a:blip r:embed="rId3"/>
          <a:stretch>
            <a:fillRect/>
          </a:stretch>
        </p:blipFill>
        <p:spPr>
          <a:xfrm>
            <a:off x="10313614" y="4901172"/>
            <a:ext cx="1179421" cy="1179421"/>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 name="Group 10"/>
          <p:cNvGrpSpPr/>
          <p:nvPr/>
        </p:nvGrpSpPr>
        <p:grpSpPr>
          <a:xfrm>
            <a:off x="8928527" y="0"/>
            <a:ext cx="3263473" cy="6858001"/>
            <a:chOff x="0" y="0"/>
            <a:chExt cx="3263472" cy="6858000"/>
          </a:xfrm>
        </p:grpSpPr>
        <p:sp>
          <p:nvSpPr>
            <p:cNvPr id="303" name="Oval 11"/>
            <p:cNvSpPr/>
            <p:nvPr/>
          </p:nvSpPr>
          <p:spPr>
            <a:xfrm>
              <a:off x="0" y="806361"/>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4" name="Freeform 23"/>
            <p:cNvSpPr/>
            <p:nvPr/>
          </p:nvSpPr>
          <p:spPr>
            <a:xfrm>
              <a:off x="0"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5" name="Freeform 24"/>
            <p:cNvSpPr/>
            <p:nvPr/>
          </p:nvSpPr>
          <p:spPr>
            <a:xfrm>
              <a:off x="1362863" y="6292417"/>
              <a:ext cx="1130725" cy="5655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67"/>
                    <a:pt x="21600" y="21592"/>
                  </a:cubicBezTo>
                  <a:lnTo>
                    <a:pt x="21600" y="21600"/>
                  </a:lnTo>
                  <a:lnTo>
                    <a:pt x="0" y="21600"/>
                  </a:lnTo>
                  <a:lnTo>
                    <a:pt x="0" y="21592"/>
                  </a:lnTo>
                  <a:cubicBezTo>
                    <a:pt x="0" y="9667"/>
                    <a:pt x="4835" y="0"/>
                    <a:pt x="10800" y="0"/>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6" name="Oval 14"/>
            <p:cNvSpPr/>
            <p:nvPr/>
          </p:nvSpPr>
          <p:spPr>
            <a:xfrm>
              <a:off x="1362864" y="3549389"/>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7" name="Oval 15"/>
            <p:cNvSpPr/>
            <p:nvPr/>
          </p:nvSpPr>
          <p:spPr>
            <a:xfrm>
              <a:off x="1362864" y="2177875"/>
              <a:ext cx="1130725" cy="1130725"/>
            </a:xfrm>
            <a:prstGeom prst="ellipse">
              <a:avLst/>
            </a:pr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8" name="Oval 16"/>
            <p:cNvSpPr/>
            <p:nvPr/>
          </p:nvSpPr>
          <p:spPr>
            <a:xfrm>
              <a:off x="1362864" y="806362"/>
              <a:ext cx="1130725" cy="11307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9" name="Freeform 28"/>
            <p:cNvSpPr/>
            <p:nvPr/>
          </p:nvSpPr>
          <p:spPr>
            <a:xfrm>
              <a:off x="1362864" y="-1"/>
              <a:ext cx="1130725" cy="565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
                  </a:lnTo>
                  <a:cubicBezTo>
                    <a:pt x="21600" y="11933"/>
                    <a:pt x="16765" y="21600"/>
                    <a:pt x="10800" y="21600"/>
                  </a:cubicBezTo>
                  <a:cubicBezTo>
                    <a:pt x="4835" y="21600"/>
                    <a:pt x="0" y="11933"/>
                    <a:pt x="0" y="8"/>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0" name="Freeform 29"/>
            <p:cNvSpPr/>
            <p:nvPr/>
          </p:nvSpPr>
          <p:spPr>
            <a:xfrm>
              <a:off x="2725728" y="6295201"/>
              <a:ext cx="537745" cy="562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 y="21600"/>
                  </a:lnTo>
                  <a:lnTo>
                    <a:pt x="0" y="21592"/>
                  </a:lnTo>
                  <a:cubicBezTo>
                    <a:pt x="0" y="11106"/>
                    <a:pt x="7784" y="2357"/>
                    <a:pt x="18133" y="334"/>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1" name="Freeform 30"/>
            <p:cNvSpPr/>
            <p:nvPr/>
          </p:nvSpPr>
          <p:spPr>
            <a:xfrm>
              <a:off x="2725728" y="4923686"/>
              <a:ext cx="537745" cy="11251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2" name="Freeform 31"/>
            <p:cNvSpPr/>
            <p:nvPr/>
          </p:nvSpPr>
          <p:spPr>
            <a:xfrm>
              <a:off x="2725728" y="3552172"/>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3" name="Freeform 32"/>
            <p:cNvSpPr/>
            <p:nvPr/>
          </p:nvSpPr>
          <p:spPr>
            <a:xfrm>
              <a:off x="2725728" y="2180658"/>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4" name="Freeform 33"/>
            <p:cNvSpPr/>
            <p:nvPr/>
          </p:nvSpPr>
          <p:spPr>
            <a:xfrm>
              <a:off x="2725728" y="809145"/>
              <a:ext cx="537745" cy="1125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8133" y="21433"/>
                  </a:lnTo>
                  <a:cubicBezTo>
                    <a:pt x="7784" y="20421"/>
                    <a:pt x="0" y="16045"/>
                    <a:pt x="0" y="10800"/>
                  </a:cubicBezTo>
                  <a:cubicBezTo>
                    <a:pt x="0" y="5555"/>
                    <a:pt x="7784" y="1179"/>
                    <a:pt x="18133" y="167"/>
                  </a:cubicBezTo>
                  <a:close/>
                </a:path>
              </a:pathLst>
            </a:custGeom>
            <a:solidFill>
              <a:srgbClr val="E2E6E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5" name="Freeform 34"/>
            <p:cNvSpPr/>
            <p:nvPr/>
          </p:nvSpPr>
          <p:spPr>
            <a:xfrm>
              <a:off x="2725728" y="-1"/>
              <a:ext cx="537745" cy="562789"/>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21600" y="0"/>
                  </a:lnTo>
                  <a:lnTo>
                    <a:pt x="21600" y="21600"/>
                  </a:lnTo>
                  <a:lnTo>
                    <a:pt x="18133" y="21266"/>
                  </a:lnTo>
                  <a:cubicBezTo>
                    <a:pt x="7784" y="19243"/>
                    <a:pt x="0" y="10494"/>
                    <a:pt x="0" y="8"/>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17" name="Straight Connector 25"/>
          <p:cNvSpPr/>
          <p:nvPr/>
        </p:nvSpPr>
        <p:spPr>
          <a:xfrm>
            <a:off x="565149" y="6087109"/>
            <a:ext cx="7335837" cy="1"/>
          </a:xfrm>
          <a:prstGeom prst="line">
            <a:avLst/>
          </a:prstGeom>
          <a:ln w="12700">
            <a:solidFill>
              <a:srgbClr val="A6A6A6"/>
            </a:solidFill>
            <a:miter/>
          </a:ln>
        </p:spPr>
        <p:txBody>
          <a:bodyPr lIns="45719" rIns="45719"/>
          <a:lstStyle/>
          <a:p>
            <a:endParaRPr/>
          </a:p>
        </p:txBody>
      </p:sp>
      <p:sp>
        <p:nvSpPr>
          <p:cNvPr id="318" name="Rectangle 2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19" name="Straight Connector 29"/>
          <p:cNvSpPr/>
          <p:nvPr/>
        </p:nvSpPr>
        <p:spPr>
          <a:xfrm>
            <a:off x="565149" y="6087109"/>
            <a:ext cx="4133562" cy="1"/>
          </a:xfrm>
          <a:prstGeom prst="line">
            <a:avLst/>
          </a:prstGeom>
          <a:ln w="12700">
            <a:solidFill>
              <a:srgbClr val="A6A6A6"/>
            </a:solidFill>
            <a:miter/>
          </a:ln>
        </p:spPr>
        <p:txBody>
          <a:bodyPr lIns="45719" rIns="45719"/>
          <a:lstStyle/>
          <a:p>
            <a:endParaRPr/>
          </a:p>
        </p:txBody>
      </p:sp>
      <p:grpSp>
        <p:nvGrpSpPr>
          <p:cNvPr id="322" name="Прямокутник: округлені кути 2"/>
          <p:cNvGrpSpPr/>
          <p:nvPr/>
        </p:nvGrpSpPr>
        <p:grpSpPr>
          <a:xfrm>
            <a:off x="397809" y="1246652"/>
            <a:ext cx="5849469" cy="1692089"/>
            <a:chOff x="0" y="0"/>
            <a:chExt cx="5849468" cy="1692087"/>
          </a:xfrm>
        </p:grpSpPr>
        <p:sp>
          <p:nvSpPr>
            <p:cNvPr id="320" name="Abgerundetes Rechteck"/>
            <p:cNvSpPr/>
            <p:nvPr/>
          </p:nvSpPr>
          <p:spPr>
            <a:xfrm>
              <a:off x="0" y="0"/>
              <a:ext cx="5849469" cy="1692088"/>
            </a:xfrm>
            <a:prstGeom prst="roundRect">
              <a:avLst>
                <a:gd name="adj" fmla="val 16667"/>
              </a:avLst>
            </a:prstGeom>
            <a:solidFill>
              <a:srgbClr val="FFFFFF"/>
            </a:solidFill>
            <a:ln w="12700" cap="flat">
              <a:solidFill>
                <a:srgbClr val="FFFFFF"/>
              </a:solidFill>
              <a:prstDash val="solid"/>
              <a:miter lim="800000"/>
            </a:ln>
            <a:effectLst/>
          </p:spPr>
          <p:txBody>
            <a:bodyPr wrap="square" lIns="45719" tIns="45719" rIns="45719" bIns="45719" numCol="1" anchor="ctr">
              <a:noAutofit/>
            </a:bodyPr>
            <a:lstStyle/>
            <a:p>
              <a:pPr algn="ctr">
                <a:spcBef>
                  <a:spcPts val="600"/>
                </a:spcBef>
                <a:defRPr sz="2000" b="1" i="1"/>
              </a:pPr>
              <a:endParaRPr/>
            </a:p>
          </p:txBody>
        </p:sp>
        <p:sp>
          <p:nvSpPr>
            <p:cNvPr id="321" name="Щорічне застосування азотних добрив у великих кількостях приводить до підвищеної мінералізації ґрунту, в тому числі гумусу"/>
            <p:cNvSpPr txBox="1"/>
            <p:nvPr/>
          </p:nvSpPr>
          <p:spPr>
            <a:xfrm>
              <a:off x="134671" y="367568"/>
              <a:ext cx="5580127" cy="956951"/>
            </a:xfrm>
            <a:prstGeom prst="rect">
              <a:avLst/>
            </a:prstGeom>
            <a:noFill/>
            <a:ln w="12700" cap="flat">
              <a:noFill/>
              <a:miter lim="400000"/>
            </a:ln>
            <a:effectLst/>
          </p:spPr>
          <p:txBody>
            <a:bodyPr wrap="square" lIns="45719" tIns="45719" rIns="45719" bIns="45719" numCol="1" anchor="ctr">
              <a:spAutoFit/>
            </a:bodyPr>
            <a:lstStyle/>
            <a:p>
              <a:pPr algn="ctr">
                <a:spcBef>
                  <a:spcPts val="600"/>
                </a:spcBef>
                <a:defRPr sz="2000" i="1">
                  <a:latin typeface="Times New Roman" panose="02020603050405020304"/>
                  <a:ea typeface="Times New Roman" panose="02020603050405020304"/>
                  <a:cs typeface="Times New Roman" panose="02020603050405020304"/>
                  <a:sym typeface="Times New Roman" panose="02020603050405020304"/>
                </a:defRPr>
              </a:pPr>
              <a:r>
                <a:t>Щорічне </a:t>
              </a:r>
              <a:r>
                <a:rPr>
                  <a:solidFill>
                    <a:srgbClr val="C00000"/>
                  </a:solidFill>
                </a:rPr>
                <a:t>застосування азотних добрив</a:t>
              </a:r>
              <a:r>
                <a:t> у великих кількостях приводить до </a:t>
              </a:r>
              <a:r>
                <a:rPr u="sng"/>
                <a:t>підвищеної мінералізації ґрунту,</a:t>
              </a:r>
              <a:r>
                <a:t> в тому числі</a:t>
              </a:r>
              <a:r>
                <a:rPr b="1"/>
                <a:t> гумусу</a:t>
              </a:r>
            </a:p>
          </p:txBody>
        </p:sp>
      </p:grpSp>
      <p:grpSp>
        <p:nvGrpSpPr>
          <p:cNvPr id="325" name="Прямокутник: округлені кути 3"/>
          <p:cNvGrpSpPr/>
          <p:nvPr/>
        </p:nvGrpSpPr>
        <p:grpSpPr>
          <a:xfrm>
            <a:off x="7051301" y="333374"/>
            <a:ext cx="4370295" cy="1826561"/>
            <a:chOff x="0" y="0"/>
            <a:chExt cx="4370294" cy="1826560"/>
          </a:xfrm>
        </p:grpSpPr>
        <p:sp>
          <p:nvSpPr>
            <p:cNvPr id="323" name="Abgerundetes Rechteck"/>
            <p:cNvSpPr/>
            <p:nvPr/>
          </p:nvSpPr>
          <p:spPr>
            <a:xfrm>
              <a:off x="0" y="0"/>
              <a:ext cx="4370295" cy="1826561"/>
            </a:xfrm>
            <a:prstGeom prst="roundRect">
              <a:avLst>
                <a:gd name="adj" fmla="val 16667"/>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spcBef>
                  <a:spcPts val="600"/>
                </a:spcBef>
                <a:defRPr sz="1600" i="1"/>
              </a:pPr>
              <a:endParaRPr/>
            </a:p>
          </p:txBody>
        </p:sp>
        <p:sp>
          <p:nvSpPr>
            <p:cNvPr id="324" name="Внаслідок такої посиленої мінералізації ґрунти втрачають гумус. Середньозважений показник для всієї області становить 2,67 %, .за його вмістом площі поділяються наступним чином:"/>
            <p:cNvSpPr txBox="1"/>
            <p:nvPr/>
          </p:nvSpPr>
          <p:spPr>
            <a:xfrm>
              <a:off x="141235" y="243226"/>
              <a:ext cx="4087824" cy="1340108"/>
            </a:xfrm>
            <a:prstGeom prst="rect">
              <a:avLst/>
            </a:prstGeom>
            <a:noFill/>
            <a:ln w="12700" cap="flat">
              <a:noFill/>
              <a:miter lim="400000"/>
            </a:ln>
            <a:effectLst/>
          </p:spPr>
          <p:txBody>
            <a:bodyPr wrap="square" lIns="45719" tIns="45719" rIns="45719" bIns="45719" numCol="1" anchor="ctr">
              <a:spAutoFit/>
            </a:bodyPr>
            <a:lstStyle/>
            <a:p>
              <a:pPr algn="ctr">
                <a:spcBef>
                  <a:spcPts val="600"/>
                </a:spcBef>
                <a:defRPr sz="1600">
                  <a:latin typeface="Times New Roman" panose="02020603050405020304"/>
                  <a:ea typeface="Times New Roman" panose="02020603050405020304"/>
                  <a:cs typeface="Times New Roman" panose="02020603050405020304"/>
                  <a:sym typeface="Times New Roman" panose="02020603050405020304"/>
                </a:defRPr>
              </a:pPr>
              <a:r>
                <a:t> </a:t>
              </a:r>
              <a:r>
                <a:rPr sz="1800"/>
                <a:t>Внаслідок такої посиленої мінералізації </a:t>
              </a:r>
              <a:r>
                <a:rPr sz="1800" b="1">
                  <a:solidFill>
                    <a:srgbClr val="4A8798"/>
                  </a:solidFill>
                </a:rPr>
                <a:t>ґрунти втрачають гумус. </a:t>
              </a:r>
              <a:r>
                <a:rPr u="sng"/>
                <a:t>Середньозважений показник</a:t>
              </a:r>
              <a:r>
                <a:t> для всієї області </a:t>
              </a:r>
              <a:r>
                <a:rPr sz="1800" b="1">
                  <a:solidFill>
                    <a:srgbClr val="4A8798"/>
                  </a:solidFill>
                </a:rPr>
                <a:t>становить 2,67 %,</a:t>
              </a:r>
              <a:r>
                <a:t> .за його вмістом площі </a:t>
              </a:r>
              <a:r>
                <a:rPr i="1"/>
                <a:t>поділяються наступним чином:</a:t>
              </a:r>
            </a:p>
          </p:txBody>
        </p:sp>
      </p:grpSp>
      <p:sp>
        <p:nvSpPr>
          <p:cNvPr id="326" name="TextBox 4"/>
          <p:cNvSpPr txBox="1"/>
          <p:nvPr/>
        </p:nvSpPr>
        <p:spPr>
          <a:xfrm>
            <a:off x="174810" y="5239868"/>
            <a:ext cx="7046256" cy="1158055"/>
          </a:xfrm>
          <a:prstGeom prst="rect">
            <a:avLst/>
          </a:prstGeom>
          <a:ln>
            <a:solidFill>
              <a:srgbClr val="FFFFFF"/>
            </a:solidFill>
          </a:ln>
        </p:spPr>
        <p:txBody>
          <a:bodyPr lIns="45719" rIns="45719">
            <a:spAutoFit/>
          </a:bodyPr>
          <a:lstStyle/>
          <a:p>
            <a:pPr>
              <a:spcBef>
                <a:spcPts val="600"/>
              </a:spcBef>
              <a:defRPr>
                <a:latin typeface="Times New Roman" panose="02020603050405020304"/>
                <a:ea typeface="Times New Roman" panose="02020603050405020304"/>
                <a:cs typeface="Times New Roman" panose="02020603050405020304"/>
                <a:sym typeface="Times New Roman" panose="02020603050405020304"/>
              </a:defRPr>
            </a:pPr>
            <a:r>
              <a:t>Для збереження бездефіцитного балансу гумусу </a:t>
            </a:r>
            <a:r>
              <a:rPr b="1">
                <a:solidFill>
                  <a:srgbClr val="C00000"/>
                </a:solidFill>
              </a:rPr>
              <a:t>нормою є внесення не менше 10 т/га органічних добрив.</a:t>
            </a:r>
            <a:r>
              <a:t> Однак, ця норма не дотримується. Впродовж багатьох років в середньому вноситься лише по </a:t>
            </a:r>
            <a:r>
              <a:rPr>
                <a:solidFill>
                  <a:srgbClr val="C00000"/>
                </a:solidFill>
              </a:rPr>
              <a:t>0,5 т/га</a:t>
            </a:r>
            <a:r>
              <a:t>, що в</a:t>
            </a:r>
            <a:r>
              <a:rPr>
                <a:solidFill>
                  <a:srgbClr val="C00000"/>
                </a:solidFill>
              </a:rPr>
              <a:t> 20 разів менше визначеної потреби.</a:t>
            </a:r>
          </a:p>
        </p:txBody>
      </p:sp>
      <p:grpSp>
        <p:nvGrpSpPr>
          <p:cNvPr id="340" name="TextBox 1"/>
          <p:cNvGrpSpPr/>
          <p:nvPr/>
        </p:nvGrpSpPr>
        <p:grpSpPr>
          <a:xfrm>
            <a:off x="7502354" y="2243390"/>
            <a:ext cx="4074641" cy="4074642"/>
            <a:chOff x="0" y="0"/>
            <a:chExt cx="4074640" cy="4074640"/>
          </a:xfrm>
        </p:grpSpPr>
        <p:sp>
          <p:nvSpPr>
            <p:cNvPr id="327" name="Form"/>
            <p:cNvSpPr/>
            <p:nvPr/>
          </p:nvSpPr>
          <p:spPr>
            <a:xfrm>
              <a:off x="0" y="0"/>
              <a:ext cx="4074641" cy="407464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 y="9936"/>
                  </a:lnTo>
                  <a:lnTo>
                    <a:pt x="1080" y="10584"/>
                  </a:lnTo>
                  <a:lnTo>
                    <a:pt x="10584" y="10584"/>
                  </a:lnTo>
                  <a:lnTo>
                    <a:pt x="10584" y="1080"/>
                  </a:lnTo>
                  <a:lnTo>
                    <a:pt x="9936" y="1080"/>
                  </a:lnTo>
                  <a:lnTo>
                    <a:pt x="10800" y="0"/>
                  </a:lnTo>
                  <a:lnTo>
                    <a:pt x="11664" y="1080"/>
                  </a:lnTo>
                  <a:lnTo>
                    <a:pt x="11016" y="1080"/>
                  </a:lnTo>
                  <a:lnTo>
                    <a:pt x="11016" y="10584"/>
                  </a:lnTo>
                  <a:lnTo>
                    <a:pt x="20520" y="10584"/>
                  </a:lnTo>
                  <a:lnTo>
                    <a:pt x="20520" y="9936"/>
                  </a:lnTo>
                  <a:lnTo>
                    <a:pt x="21600" y="10800"/>
                  </a:lnTo>
                  <a:lnTo>
                    <a:pt x="20520" y="11664"/>
                  </a:lnTo>
                  <a:lnTo>
                    <a:pt x="20520" y="11016"/>
                  </a:lnTo>
                  <a:lnTo>
                    <a:pt x="11016" y="11016"/>
                  </a:lnTo>
                  <a:lnTo>
                    <a:pt x="11016" y="20520"/>
                  </a:lnTo>
                  <a:lnTo>
                    <a:pt x="11664" y="20520"/>
                  </a:lnTo>
                  <a:lnTo>
                    <a:pt x="10800" y="21600"/>
                  </a:lnTo>
                  <a:lnTo>
                    <a:pt x="9936" y="20520"/>
                  </a:lnTo>
                  <a:lnTo>
                    <a:pt x="10584" y="20520"/>
                  </a:lnTo>
                  <a:lnTo>
                    <a:pt x="10584" y="11016"/>
                  </a:lnTo>
                  <a:lnTo>
                    <a:pt x="1080" y="11016"/>
                  </a:lnTo>
                  <a:lnTo>
                    <a:pt x="1080" y="11664"/>
                  </a:lnTo>
                  <a:close/>
                </a:path>
              </a:pathLst>
            </a:custGeom>
            <a:solidFill>
              <a:srgbClr val="ECDBDD"/>
            </a:solidFill>
            <a:ln w="12700" cap="flat">
              <a:noFill/>
              <a:miter lim="400000"/>
            </a:ln>
            <a:effectLst/>
          </p:spPr>
          <p:txBody>
            <a:bodyPr wrap="square" lIns="45719" tIns="45719" rIns="45719" bIns="45719" numCol="1" anchor="t">
              <a:noAutofit/>
            </a:bodyPr>
            <a:lstStyle/>
            <a:p>
              <a:endParaRPr/>
            </a:p>
          </p:txBody>
        </p:sp>
        <p:grpSp>
          <p:nvGrpSpPr>
            <p:cNvPr id="330" name="Gruppieren"/>
            <p:cNvGrpSpPr/>
            <p:nvPr/>
          </p:nvGrpSpPr>
          <p:grpSpPr>
            <a:xfrm>
              <a:off x="264851" y="242849"/>
              <a:ext cx="1629856" cy="1673861"/>
              <a:chOff x="0" y="0"/>
              <a:chExt cx="1629855" cy="1673860"/>
            </a:xfrm>
          </p:grpSpPr>
          <p:sp>
            <p:nvSpPr>
              <p:cNvPr id="328" name="Abgerundetes Rechteck"/>
              <p:cNvSpPr/>
              <p:nvPr/>
            </p:nvSpPr>
            <p:spPr>
              <a:xfrm>
                <a:off x="0" y="22001"/>
                <a:ext cx="1629856" cy="1629857"/>
              </a:xfrm>
              <a:prstGeom prst="roundRect">
                <a:avLst>
                  <a:gd name="adj" fmla="val 16667"/>
                </a:avLst>
              </a:prstGeom>
              <a:solidFill>
                <a:schemeClr val="accent2"/>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700"/>
                  </a:spcBef>
                  <a:defRPr>
                    <a:solidFill>
                      <a:srgbClr val="FFFFFF"/>
                    </a:solidFill>
                  </a:defRPr>
                </a:pPr>
                <a:endParaRPr/>
              </a:p>
            </p:txBody>
          </p:sp>
          <p:sp>
            <p:nvSpPr>
              <p:cNvPr id="329" name="дуже низький вміст (менше 1%) – 8 тис. га (1,6%),"/>
              <p:cNvSpPr txBox="1"/>
              <p:nvPr/>
            </p:nvSpPr>
            <p:spPr>
              <a:xfrm>
                <a:off x="79562" y="0"/>
                <a:ext cx="1470731" cy="1673860"/>
              </a:xfrm>
              <a:prstGeom prst="rect">
                <a:avLst/>
              </a:prstGeom>
              <a:noFill/>
              <a:ln w="12700" cap="flat">
                <a:noFill/>
                <a:miter lim="400000"/>
              </a:ln>
              <a:effec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дуже низький вміст (менше 1%) – 8 тис. га (1,6%),</a:t>
                </a:r>
              </a:p>
            </p:txBody>
          </p:sp>
        </p:grpSp>
        <p:grpSp>
          <p:nvGrpSpPr>
            <p:cNvPr id="333" name="Gruppieren"/>
            <p:cNvGrpSpPr/>
            <p:nvPr/>
          </p:nvGrpSpPr>
          <p:grpSpPr>
            <a:xfrm>
              <a:off x="2179931" y="264851"/>
              <a:ext cx="1629857" cy="1629856"/>
              <a:chOff x="0" y="0"/>
              <a:chExt cx="1629855" cy="1629855"/>
            </a:xfrm>
          </p:grpSpPr>
          <p:sp>
            <p:nvSpPr>
              <p:cNvPr id="331" name="Abgerundetes Rechteck"/>
              <p:cNvSpPr/>
              <p:nvPr/>
            </p:nvSpPr>
            <p:spPr>
              <a:xfrm>
                <a:off x="0" y="0"/>
                <a:ext cx="1629856" cy="1629856"/>
              </a:xfrm>
              <a:prstGeom prst="roundRect">
                <a:avLst>
                  <a:gd name="adj" fmla="val 16667"/>
                </a:avLst>
              </a:prstGeom>
              <a:solidFill>
                <a:schemeClr val="accent3"/>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700"/>
                  </a:spcBef>
                  <a:defRPr>
                    <a:solidFill>
                      <a:srgbClr val="FFFFFF"/>
                    </a:solidFill>
                  </a:defRPr>
                </a:pPr>
                <a:endParaRPr/>
              </a:p>
            </p:txBody>
          </p:sp>
          <p:sp>
            <p:nvSpPr>
              <p:cNvPr id="332" name="низький (від 1 до 2 %) – 148 тис. га (30 %),"/>
              <p:cNvSpPr txBox="1"/>
              <p:nvPr/>
            </p:nvSpPr>
            <p:spPr>
              <a:xfrm>
                <a:off x="79562" y="103727"/>
                <a:ext cx="1470731" cy="1422401"/>
              </a:xfrm>
              <a:prstGeom prst="rect">
                <a:avLst/>
              </a:prstGeom>
              <a:noFill/>
              <a:ln w="12700" cap="flat">
                <a:noFill/>
                <a:miter lim="400000"/>
              </a:ln>
              <a:effec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низький (від 1 до 2 %) – 148 тис. га (30 %),</a:t>
                </a:r>
              </a:p>
            </p:txBody>
          </p:sp>
        </p:grpSp>
        <p:grpSp>
          <p:nvGrpSpPr>
            <p:cNvPr id="336" name="Gruppieren"/>
            <p:cNvGrpSpPr/>
            <p:nvPr/>
          </p:nvGrpSpPr>
          <p:grpSpPr>
            <a:xfrm>
              <a:off x="264851" y="2179932"/>
              <a:ext cx="1629856" cy="1629857"/>
              <a:chOff x="0" y="0"/>
              <a:chExt cx="1629855" cy="1629855"/>
            </a:xfrm>
          </p:grpSpPr>
          <p:sp>
            <p:nvSpPr>
              <p:cNvPr id="334" name="Abgerundetes Rechteck"/>
              <p:cNvSpPr/>
              <p:nvPr/>
            </p:nvSpPr>
            <p:spPr>
              <a:xfrm>
                <a:off x="0" y="0"/>
                <a:ext cx="1629856" cy="1629856"/>
              </a:xfrm>
              <a:prstGeom prst="roundRect">
                <a:avLst>
                  <a:gd name="adj" fmla="val 16667"/>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700"/>
                  </a:spcBef>
                  <a:defRPr>
                    <a:solidFill>
                      <a:srgbClr val="FFFFFF"/>
                    </a:solidFill>
                  </a:defRPr>
                </a:pPr>
                <a:endParaRPr/>
              </a:p>
            </p:txBody>
          </p:sp>
          <p:sp>
            <p:nvSpPr>
              <p:cNvPr id="335" name="середній (від 2 до 3 %) – 192 тис. га (39 %),"/>
              <p:cNvSpPr txBox="1"/>
              <p:nvPr/>
            </p:nvSpPr>
            <p:spPr>
              <a:xfrm>
                <a:off x="79562" y="103727"/>
                <a:ext cx="1470731" cy="1422401"/>
              </a:xfrm>
              <a:prstGeom prst="rect">
                <a:avLst/>
              </a:prstGeom>
              <a:noFill/>
              <a:ln w="12700" cap="flat">
                <a:noFill/>
                <a:miter lim="400000"/>
              </a:ln>
              <a:effec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середній (від 2 до 3 %) – 192 тис. га (39 %),</a:t>
                </a:r>
              </a:p>
            </p:txBody>
          </p:sp>
        </p:grpSp>
        <p:grpSp>
          <p:nvGrpSpPr>
            <p:cNvPr id="339" name="Gruppieren"/>
            <p:cNvGrpSpPr/>
            <p:nvPr/>
          </p:nvGrpSpPr>
          <p:grpSpPr>
            <a:xfrm>
              <a:off x="2179931" y="2179932"/>
              <a:ext cx="1629857" cy="1629857"/>
              <a:chOff x="0" y="0"/>
              <a:chExt cx="1629855" cy="1629855"/>
            </a:xfrm>
          </p:grpSpPr>
          <p:sp>
            <p:nvSpPr>
              <p:cNvPr id="337" name="Abgerundetes Rechteck"/>
              <p:cNvSpPr/>
              <p:nvPr/>
            </p:nvSpPr>
            <p:spPr>
              <a:xfrm>
                <a:off x="0" y="0"/>
                <a:ext cx="1629856" cy="1629856"/>
              </a:xfrm>
              <a:prstGeom prst="roundRect">
                <a:avLst>
                  <a:gd name="adj" fmla="val 16667"/>
                </a:avLst>
              </a:prstGeom>
              <a:solidFill>
                <a:schemeClr val="accent5"/>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700"/>
                  </a:spcBef>
                  <a:defRPr>
                    <a:solidFill>
                      <a:srgbClr val="FFFFFF"/>
                    </a:solidFill>
                  </a:defRPr>
                </a:pPr>
                <a:endParaRPr/>
              </a:p>
            </p:txBody>
          </p:sp>
          <p:sp>
            <p:nvSpPr>
              <p:cNvPr id="338" name="підвищений (від 3 до 4 %) – 98 тис. га (20 %)."/>
              <p:cNvSpPr txBox="1"/>
              <p:nvPr/>
            </p:nvSpPr>
            <p:spPr>
              <a:xfrm>
                <a:off x="79562" y="229457"/>
                <a:ext cx="1470731" cy="1170941"/>
              </a:xfrm>
              <a:prstGeom prst="rect">
                <a:avLst/>
              </a:prstGeom>
              <a:noFill/>
              <a:ln w="12700" cap="flat">
                <a:noFill/>
                <a:miter lim="400000"/>
              </a:ln>
              <a:effec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підвищений (від 3 до 4 %) – 98 тис. га (20 %).</a:t>
                </a:r>
              </a:p>
            </p:txBody>
          </p:sp>
        </p:grpSp>
      </p:grpSp>
      <p:grpSp>
        <p:nvGrpSpPr>
          <p:cNvPr id="344" name="Стрілка: вигнута вгору 47"/>
          <p:cNvGrpSpPr/>
          <p:nvPr/>
        </p:nvGrpSpPr>
        <p:grpSpPr>
          <a:xfrm>
            <a:off x="5677311" y="419564"/>
            <a:ext cx="1304940" cy="1097921"/>
            <a:chOff x="0" y="0"/>
            <a:chExt cx="1304938" cy="1097920"/>
          </a:xfrm>
        </p:grpSpPr>
        <p:sp>
          <p:nvSpPr>
            <p:cNvPr id="341" name="Form"/>
            <p:cNvSpPr/>
            <p:nvPr/>
          </p:nvSpPr>
          <p:spPr>
            <a:xfrm rot="19560000">
              <a:off x="27955" y="308034"/>
              <a:ext cx="1249029" cy="481852"/>
            </a:xfrm>
            <a:custGeom>
              <a:avLst/>
              <a:gdLst/>
              <a:ahLst/>
              <a:cxnLst>
                <a:cxn ang="0">
                  <a:pos x="wd2" y="hd2"/>
                </a:cxn>
                <a:cxn ang="5400000">
                  <a:pos x="wd2" y="hd2"/>
                </a:cxn>
                <a:cxn ang="10800000">
                  <a:pos x="wd2" y="hd2"/>
                </a:cxn>
                <a:cxn ang="16200000">
                  <a:pos x="wd2" y="hd2"/>
                </a:cxn>
              </a:cxnLst>
              <a:rect l="0" t="0" r="r" b="b"/>
              <a:pathLst>
                <a:path w="21600" h="21600" extrusionOk="0">
                  <a:moveTo>
                    <a:pt x="19815" y="21600"/>
                  </a:moveTo>
                  <a:lnTo>
                    <a:pt x="17434" y="16200"/>
                  </a:lnTo>
                  <a:lnTo>
                    <a:pt x="18475" y="16200"/>
                  </a:lnTo>
                  <a:lnTo>
                    <a:pt x="18475" y="16200"/>
                  </a:lnTo>
                  <a:cubicBezTo>
                    <a:pt x="17405" y="6663"/>
                    <a:pt x="13667" y="0"/>
                    <a:pt x="9387" y="0"/>
                  </a:cubicBezTo>
                  <a:lnTo>
                    <a:pt x="11470" y="0"/>
                  </a:lnTo>
                  <a:cubicBezTo>
                    <a:pt x="15750" y="0"/>
                    <a:pt x="19488" y="6663"/>
                    <a:pt x="20558" y="16200"/>
                  </a:cubicBezTo>
                  <a:lnTo>
                    <a:pt x="21600" y="16200"/>
                  </a:lnTo>
                  <a:close/>
                  <a:moveTo>
                    <a:pt x="10428" y="133"/>
                  </a:moveTo>
                  <a:lnTo>
                    <a:pt x="10428" y="133"/>
                  </a:lnTo>
                  <a:cubicBezTo>
                    <a:pt x="5677" y="1354"/>
                    <a:pt x="2083" y="10598"/>
                    <a:pt x="2083" y="21600"/>
                  </a:cubicBezTo>
                  <a:lnTo>
                    <a:pt x="0" y="21600"/>
                  </a:lnTo>
                  <a:cubicBezTo>
                    <a:pt x="0" y="9671"/>
                    <a:pt x="4203" y="0"/>
                    <a:pt x="9387" y="0"/>
                  </a:cubicBezTo>
                  <a:cubicBezTo>
                    <a:pt x="9735" y="0"/>
                    <a:pt x="10082" y="45"/>
                    <a:pt x="10428" y="133"/>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endParaRPr/>
            </a:p>
          </p:txBody>
        </p:sp>
        <p:sp>
          <p:nvSpPr>
            <p:cNvPr id="342" name="Form"/>
            <p:cNvSpPr/>
            <p:nvPr/>
          </p:nvSpPr>
          <p:spPr>
            <a:xfrm rot="19560000">
              <a:off x="83177" y="488657"/>
              <a:ext cx="603017" cy="481852"/>
            </a:xfrm>
            <a:custGeom>
              <a:avLst/>
              <a:gdLst/>
              <a:ahLst/>
              <a:cxnLst>
                <a:cxn ang="0">
                  <a:pos x="wd2" y="hd2"/>
                </a:cxn>
                <a:cxn ang="5400000">
                  <a:pos x="wd2" y="hd2"/>
                </a:cxn>
                <a:cxn ang="10800000">
                  <a:pos x="wd2" y="hd2"/>
                </a:cxn>
                <a:cxn ang="16200000">
                  <a:pos x="wd2" y="hd2"/>
                </a:cxn>
              </a:cxnLst>
              <a:rect l="0" t="0" r="r" b="b"/>
              <a:pathLst>
                <a:path w="21600" h="21600" extrusionOk="0">
                  <a:moveTo>
                    <a:pt x="21600" y="133"/>
                  </a:moveTo>
                  <a:lnTo>
                    <a:pt x="21600" y="133"/>
                  </a:lnTo>
                  <a:cubicBezTo>
                    <a:pt x="11758" y="1354"/>
                    <a:pt x="4315" y="10598"/>
                    <a:pt x="4315" y="21600"/>
                  </a:cubicBezTo>
                  <a:lnTo>
                    <a:pt x="0" y="21600"/>
                  </a:lnTo>
                  <a:cubicBezTo>
                    <a:pt x="0" y="9671"/>
                    <a:pt x="8705" y="0"/>
                    <a:pt x="19443" y="0"/>
                  </a:cubicBezTo>
                  <a:cubicBezTo>
                    <a:pt x="20163" y="0"/>
                    <a:pt x="20884" y="45"/>
                    <a:pt x="21600" y="133"/>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343" name="Linie"/>
            <p:cNvSpPr/>
            <p:nvPr/>
          </p:nvSpPr>
          <p:spPr>
            <a:xfrm rot="19560000">
              <a:off x="27955" y="308034"/>
              <a:ext cx="1249029" cy="481852"/>
            </a:xfrm>
            <a:custGeom>
              <a:avLst/>
              <a:gdLst/>
              <a:ahLst/>
              <a:cxnLst>
                <a:cxn ang="0">
                  <a:pos x="wd2" y="hd2"/>
                </a:cxn>
                <a:cxn ang="5400000">
                  <a:pos x="wd2" y="hd2"/>
                </a:cxn>
                <a:cxn ang="10800000">
                  <a:pos x="wd2" y="hd2"/>
                </a:cxn>
                <a:cxn ang="16200000">
                  <a:pos x="wd2" y="hd2"/>
                </a:cxn>
              </a:cxnLst>
              <a:rect l="0" t="0" r="r" b="b"/>
              <a:pathLst>
                <a:path w="21600" h="21600" extrusionOk="0">
                  <a:moveTo>
                    <a:pt x="10428" y="133"/>
                  </a:moveTo>
                  <a:lnTo>
                    <a:pt x="10428" y="133"/>
                  </a:lnTo>
                  <a:cubicBezTo>
                    <a:pt x="5677" y="1354"/>
                    <a:pt x="2083" y="10598"/>
                    <a:pt x="2083" y="21600"/>
                  </a:cubicBezTo>
                  <a:lnTo>
                    <a:pt x="0" y="21600"/>
                  </a:lnTo>
                  <a:cubicBezTo>
                    <a:pt x="0" y="9671"/>
                    <a:pt x="4203" y="0"/>
                    <a:pt x="9387" y="0"/>
                  </a:cubicBezTo>
                  <a:lnTo>
                    <a:pt x="11470" y="0"/>
                  </a:lnTo>
                  <a:cubicBezTo>
                    <a:pt x="15750" y="0"/>
                    <a:pt x="19488" y="6663"/>
                    <a:pt x="20558" y="16200"/>
                  </a:cubicBezTo>
                  <a:lnTo>
                    <a:pt x="21600" y="16200"/>
                  </a:lnTo>
                  <a:lnTo>
                    <a:pt x="19815" y="21600"/>
                  </a:lnTo>
                  <a:lnTo>
                    <a:pt x="17434" y="16200"/>
                  </a:lnTo>
                  <a:lnTo>
                    <a:pt x="18475" y="16200"/>
                  </a:lnTo>
                  <a:lnTo>
                    <a:pt x="18475" y="16200"/>
                  </a:lnTo>
                  <a:cubicBezTo>
                    <a:pt x="17405" y="6663"/>
                    <a:pt x="13667" y="0"/>
                    <a:pt x="9387" y="0"/>
                  </a:cubicBezTo>
                </a:path>
              </a:pathLst>
            </a:custGeom>
            <a:noFill/>
            <a:ln w="12700" cap="flat">
              <a:solidFill>
                <a:schemeClr val="accent6"/>
              </a:solidFill>
              <a:prstDash val="solid"/>
              <a:miter lim="800000"/>
            </a:ln>
            <a:effectLst/>
          </p:spPr>
          <p:txBody>
            <a:bodyPr wrap="square" lIns="45719" tIns="45719" rIns="45719" bIns="45719" numCol="1" anchor="ctr">
              <a:noAutofit/>
            </a:bodyPr>
            <a:lstStyle/>
            <a:p>
              <a:pPr algn="ctr"/>
              <a:endParaRPr/>
            </a:p>
          </p:txBody>
        </p:sp>
      </p:grpSp>
      <p:pic>
        <p:nvPicPr>
          <p:cNvPr id="345" name="Рисунок 55" descr="Рисунок 55"/>
          <p:cNvPicPr>
            <a:picLocks noChangeAspect="1"/>
          </p:cNvPicPr>
          <p:nvPr/>
        </p:nvPicPr>
        <p:blipFill>
          <a:blip r:embed="rId2"/>
          <a:stretch>
            <a:fillRect/>
          </a:stretch>
        </p:blipFill>
        <p:spPr>
          <a:xfrm>
            <a:off x="107576" y="2757758"/>
            <a:ext cx="4334434" cy="2474274"/>
          </a:xfrm>
          <a:prstGeom prst="rect">
            <a:avLst/>
          </a:prstGeom>
          <a:ln w="12700">
            <a:miter lim="400000"/>
            <a:headEnd/>
            <a:tailEnd/>
          </a:ln>
        </p:spPr>
      </p:pic>
      <p:pic>
        <p:nvPicPr>
          <p:cNvPr id="346" name="Рисунок 62" descr="Рисунок 62"/>
          <p:cNvPicPr>
            <a:picLocks noChangeAspect="1"/>
          </p:cNvPicPr>
          <p:nvPr/>
        </p:nvPicPr>
        <p:blipFill>
          <a:blip r:embed="rId3"/>
          <a:stretch>
            <a:fillRect/>
          </a:stretch>
        </p:blipFill>
        <p:spPr>
          <a:xfrm>
            <a:off x="4410635" y="2761129"/>
            <a:ext cx="2743201" cy="2467536"/>
          </a:xfrm>
          <a:prstGeom prst="rect">
            <a:avLst/>
          </a:prstGeom>
          <a:ln w="12700">
            <a:miter lim="4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Заголовок 1"/>
          <p:cNvSpPr txBox="1">
            <a:spLocks noGrp="1"/>
          </p:cNvSpPr>
          <p:nvPr>
            <p:ph type="title"/>
          </p:nvPr>
        </p:nvSpPr>
        <p:spPr>
          <a:xfrm>
            <a:off x="845297" y="1734595"/>
            <a:ext cx="9969218" cy="3398102"/>
          </a:xfrm>
          <a:prstGeom prst="rect">
            <a:avLst/>
          </a:prstGeom>
        </p:spPr>
        <p:txBody>
          <a:bodyPr/>
          <a:lstStyle/>
          <a:p>
            <a:pPr algn="ctr" defTabSz="758825">
              <a:lnSpc>
                <a:spcPct val="90000"/>
              </a:lnSpc>
              <a:spcBef>
                <a:spcPts val="700"/>
              </a:spcBef>
              <a:defRPr sz="3320" i="1">
                <a:solidFill>
                  <a:srgbClr val="315A66"/>
                </a:solidFill>
              </a:defRPr>
            </a:pPr>
            <a:r>
              <a:t>2.</a:t>
            </a:r>
            <a:br/>
            <a:r>
              <a:rPr b="0" i="0"/>
              <a:t>Загальний стан законодавства України щодо управління у земельній сфері та можливі особливості його змісту щодо </a:t>
            </a:r>
            <a:r>
              <a:rPr b="0">
                <a:solidFill>
                  <a:srgbClr val="4A8798"/>
                </a:solidFill>
              </a:rPr>
              <a:t>Львівської області.</a:t>
            </a:r>
          </a:p>
          <a:p>
            <a:pPr algn="ctr" defTabSz="758825">
              <a:lnSpc>
                <a:spcPct val="90000"/>
              </a:lnSpc>
              <a:spcBef>
                <a:spcPts val="700"/>
              </a:spcBef>
              <a:defRPr sz="3320" b="0" i="1">
                <a:solidFill>
                  <a:srgbClr val="4A8798"/>
                </a:solidFill>
              </a:defRPr>
            </a:pPr>
            <a:endParaRPr b="0">
              <a:solidFill>
                <a:srgbClr val="4A8798"/>
              </a:solidFill>
            </a:endParaRPr>
          </a:p>
        </p:txBody>
      </p:sp>
      <p:pic>
        <p:nvPicPr>
          <p:cNvPr id="349" name="Рисунок 4" descr="Рисунок 4"/>
          <p:cNvPicPr>
            <a:picLocks noChangeAspect="1"/>
          </p:cNvPicPr>
          <p:nvPr/>
        </p:nvPicPr>
        <p:blipFill>
          <a:blip r:embed="rId2"/>
          <a:srcRect t="485" b="562"/>
          <a:stretch>
            <a:fillRect/>
          </a:stretch>
        </p:blipFill>
        <p:spPr>
          <a:xfrm>
            <a:off x="1774731" y="4094348"/>
            <a:ext cx="2522132" cy="1929572"/>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theme/theme1.xml><?xml version="1.0" encoding="utf-8"?>
<a:theme xmlns:a="http://schemas.openxmlformats.org/drawingml/2006/main" name="PunchcardVTI">
  <a:themeElements>
    <a:clrScheme name="PunchcardVTI">
      <a:dk1>
        <a:srgbClr val="000000"/>
      </a:dk1>
      <a:lt1>
        <a:srgbClr val="FFFFFF"/>
      </a:lt1>
      <a:dk2>
        <a:srgbClr val="A7A7A7"/>
      </a:dk2>
      <a:lt2>
        <a:srgbClr val="535353"/>
      </a:lt2>
      <a:accent1>
        <a:srgbClr val="BF8E7A"/>
      </a:accent1>
      <a:accent2>
        <a:srgbClr val="CA9299"/>
      </a:accent2>
      <a:accent3>
        <a:srgbClr val="B1A27D"/>
      </a:accent3>
      <a:accent4>
        <a:srgbClr val="70AEA2"/>
      </a:accent4>
      <a:accent5>
        <a:srgbClr val="73ABBB"/>
      </a:accent5>
      <a:accent6>
        <a:srgbClr val="7A93BF"/>
      </a:accent6>
      <a:hlink>
        <a:srgbClr val="0000FF"/>
      </a:hlink>
      <a:folHlink>
        <a:srgbClr val="FF00FF"/>
      </a:folHlink>
    </a:clrScheme>
    <a:fontScheme name="PunchcardVTI">
      <a:majorFont>
        <a:latin typeface="Neue Haas Grotesk Text Pro"/>
        <a:ea typeface="Neue Haas Grotesk Text Pro"/>
        <a:cs typeface="Neue Haas Grotesk Text Pro"/>
      </a:majorFont>
      <a:minorFont>
        <a:latin typeface="Helvetica"/>
        <a:ea typeface="Helvetica"/>
        <a:cs typeface="Helvetica"/>
      </a:minorFont>
    </a:fontScheme>
    <a:fmtScheme name="Punchcard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nchcardVTI">
  <a:themeElements>
    <a:clrScheme name="PunchcardVTI">
      <a:dk1>
        <a:srgbClr val="000000"/>
      </a:dk1>
      <a:lt1>
        <a:srgbClr val="FFFFFF"/>
      </a:lt1>
      <a:dk2>
        <a:srgbClr val="A7A7A7"/>
      </a:dk2>
      <a:lt2>
        <a:srgbClr val="535353"/>
      </a:lt2>
      <a:accent1>
        <a:srgbClr val="BF8E7A"/>
      </a:accent1>
      <a:accent2>
        <a:srgbClr val="CA9299"/>
      </a:accent2>
      <a:accent3>
        <a:srgbClr val="B1A27D"/>
      </a:accent3>
      <a:accent4>
        <a:srgbClr val="70AEA2"/>
      </a:accent4>
      <a:accent5>
        <a:srgbClr val="73ABBB"/>
      </a:accent5>
      <a:accent6>
        <a:srgbClr val="7A93BF"/>
      </a:accent6>
      <a:hlink>
        <a:srgbClr val="0000FF"/>
      </a:hlink>
      <a:folHlink>
        <a:srgbClr val="FF00FF"/>
      </a:folHlink>
    </a:clrScheme>
    <a:fontScheme name="PunchcardVTI">
      <a:majorFont>
        <a:latin typeface="Neue Haas Grotesk Text Pro"/>
        <a:ea typeface="Neue Haas Grotesk Text Pro"/>
        <a:cs typeface="Neue Haas Grotesk Text Pro"/>
      </a:majorFont>
      <a:minorFont>
        <a:latin typeface="Helvetica"/>
        <a:ea typeface="Helvetica"/>
        <a:cs typeface="Helvetica"/>
      </a:minorFont>
    </a:fontScheme>
    <a:fmtScheme name="Punchcard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Neue Haas Grotesk Text Pr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3319</Words>
  <Application>Microsoft Office PowerPoint</Application>
  <PresentationFormat>Широкоэкранный</PresentationFormat>
  <Paragraphs>332</Paragraphs>
  <Slides>54</Slides>
  <Notes>0</Notes>
  <HiddenSlides>1</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54</vt:i4>
      </vt:variant>
    </vt:vector>
  </HeadingPairs>
  <TitlesOfParts>
    <vt:vector size="64" baseType="lpstr">
      <vt:lpstr>Arial</vt:lpstr>
      <vt:lpstr>Calibri</vt:lpstr>
      <vt:lpstr>Calibri Light</vt:lpstr>
      <vt:lpstr>Candara</vt:lpstr>
      <vt:lpstr>Courier New</vt:lpstr>
      <vt:lpstr>Helvetica</vt:lpstr>
      <vt:lpstr>Neue Haas Grotesk Text Pro</vt:lpstr>
      <vt:lpstr>Times New Roman</vt:lpstr>
      <vt:lpstr>Times Roman</vt:lpstr>
      <vt:lpstr>PunchcardVTI</vt:lpstr>
      <vt:lpstr>ПРОЄКТНА РОБОТА  на тему: "Нормативні та організаційно-правові аспекти управління у сфері використання та охорони земель сільськогосподарського призначення на прикладі Львівської області"</vt:lpstr>
      <vt:lpstr>Загальний блок проєкту:</vt:lpstr>
      <vt:lpstr>Інституційні аспекти управління землями сільськогосподарського призначення</vt:lpstr>
      <vt:lpstr>1. Стан земельних ресурсів та земель сільськогосподарського призначення зокрема у відповідному регіоні.  Стан розвитку сільськогосподарської інфраструктури (галузі) в Львівській області.</vt:lpstr>
      <vt:lpstr>Презентация PowerPoint</vt:lpstr>
      <vt:lpstr>Презентация PowerPoint</vt:lpstr>
      <vt:lpstr>Презентация PowerPoint</vt:lpstr>
      <vt:lpstr>Презентация PowerPoint</vt:lpstr>
      <vt:lpstr>2. Загальний стан законодавства України щодо управління у земельній сфері та можливі особливості його змісту щодо Львівської області. </vt:lpstr>
      <vt:lpstr>Управління в галузі охорони навколишнього природного середовища, згідно ст. 16 Закону України "Про охорону навколишнього природного середовища "</vt:lpstr>
      <vt:lpstr>Державними органами управління в галузі охорони навколишнього природного середовища і використання природних ресурсів є</vt:lpstr>
      <vt:lpstr>Метою управління в галузі охорони  навколишнього природного  середовища є </vt:lpstr>
      <vt:lpstr>Центральний орган виконавчої влади з питань аграрної політики - проводить моніторинг родючості ґрунтів земель сільськогосподарського призначення та агрохімічну паспортизацію земель сільськогосподарського призначення</vt:lpstr>
      <vt:lpstr>3. Наявність регіональних програмно-правових документів , інших локальних нормативно-правових, спрямованих на забезпечення раціонального використання та охорони земель сільськогосподарського призначення у Львівській області. </vt:lpstr>
      <vt:lpstr>Програма комплексного розвитку території Львівської області на 2016-2020 роки</vt:lpstr>
      <vt:lpstr>Стратегія розвитку Львівської області на період до 2020 року</vt:lpstr>
      <vt:lpstr>Програма інноваційного розвитку Львівської області у сфері земельних відносин на період до 2020 року передбачала</vt:lpstr>
      <vt:lpstr>Стратегія розвитку Львівської області на період 2021-2027 років</vt:lpstr>
      <vt:lpstr>4. Аналіз основних проблем</vt:lpstr>
      <vt:lpstr>1) розораність с/г угідь </vt:lpstr>
      <vt:lpstr>2) надмірна деградація та  виснаженість ґрунтового покриву</vt:lpstr>
      <vt:lpstr>3) Основними проблемами використання земельних ресурсів в області є</vt:lpstr>
      <vt:lpstr>Процес зменшення гумусу в ґрунті</vt:lpstr>
      <vt:lpstr>4)недосконалість земельних відносин та недостатнє фінансування,</vt:lpstr>
      <vt:lpstr>5. План заходів щодо подолання низьких рівнів соціально-економічного розвитку територій сільської та гірської місцевості у Львівській області</vt:lpstr>
      <vt:lpstr>Презентация PowerPoint</vt:lpstr>
      <vt:lpstr>Презентация PowerPoint</vt:lpstr>
      <vt:lpstr>Презентация PowerPoint</vt:lpstr>
      <vt:lpstr>Презентация PowerPoint</vt:lpstr>
      <vt:lpstr>6. Порівняльно-правовий аналіз відповідного вітчизняного законодавства, права ЄС та внутрішнього законодавства певної країни ЄС : Львів - Польща  </vt:lpstr>
      <vt:lpstr>Земельний кадастр в Польщі </vt:lpstr>
      <vt:lpstr>Земельний кадастр в Україні</vt:lpstr>
      <vt:lpstr>Кадастрове зонування - складова складова державного земельного кадастру</vt:lpstr>
      <vt:lpstr>Для удосконалення державного земельного кадастру в Україні необхідно:</vt:lpstr>
      <vt:lpstr>Земельна реформа в Польщі вважається однією з найуспішніших серед колишніх країн соцтабору.</vt:lpstr>
      <vt:lpstr>Презентация PowerPoint</vt:lpstr>
      <vt:lpstr>SWOT-аналіз земельних ресурсів області</vt:lpstr>
      <vt:lpstr>Особливості розташування області</vt:lpstr>
      <vt:lpstr>Природно-ресурсний потенціал </vt:lpstr>
      <vt:lpstr>Кліматичні особливості області</vt:lpstr>
      <vt:lpstr>Основні сільськогосподарські культури</vt:lpstr>
      <vt:lpstr>Презентация PowerPoint</vt:lpstr>
      <vt:lpstr>Причини деградації ґрунтів</vt:lpstr>
      <vt:lpstr>Екологічні проблеми Львівської області </vt:lpstr>
      <vt:lpstr>Екологічні проблеми грунтів Львівської області</vt:lpstr>
      <vt:lpstr>Приклади успішного вирішення екологічних проблем щодо земель сільскогосподарського призначення у країнах ЄС</vt:lpstr>
      <vt:lpstr>Питання збереження біологічного та ландшафтного різноманіття області</vt:lpstr>
      <vt:lpstr>Сильні та слабкі сторони у цьому питанні</vt:lpstr>
      <vt:lpstr>Охорона тваринного і рослинного світу</vt:lpstr>
      <vt:lpstr>Охорона земельних ресурсів</vt:lpstr>
      <vt:lpstr>Заходи охорони природи Львівщини </vt:lpstr>
      <vt:lpstr>Органічне виробництво в області та у країні</vt:lpstr>
      <vt:lpstr>Презентация PowerPoint</vt:lpstr>
      <vt:lpstr>ДЯКУЄМО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ПРОЄКТНА РОБОТА  на тему: "Нормативні та організаційно-правові аспекти управління у сфері використання та охорони земель сільськогосподарського призначення на прикладі Львівської області"</dc:title>
  <dc:creator/>
  <cp:lastModifiedBy>Ирина Полякова</cp:lastModifiedBy>
  <cp:revision>1</cp:revision>
  <dcterms:created xsi:type="dcterms:W3CDTF">2023-03-08T12:15:58Z</dcterms:created>
  <dcterms:modified xsi:type="dcterms:W3CDTF">2023-03-13T09:36:33Z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3D4D9643C1E44D6D9179462946595DB6</vt:lpwstr>
  </property>
  <property fmtid="{D5CDD505-2E9C-101B-9397-08002B2CF9AE}" pid="3" name="KSOProductBuildVer">
    <vt:lpwstr>1049-11.2.0.11219</vt:lpwstr>
  </property>
  <property fmtid="{D5CDD505-2E9C-101B-9397-08002B2CF9AE}" pid="4" name="NXPowerLiteLastOptimized">
    <vt:lpwstr>1318528</vt:lpwstr>
  </property>
  <property fmtid="{D5CDD505-2E9C-101B-9397-08002B2CF9AE}" pid="5" name="NXPowerLiteSettings">
    <vt:lpwstr>F7000400038000</vt:lpwstr>
  </property>
  <property fmtid="{D5CDD505-2E9C-101B-9397-08002B2CF9AE}" pid="6" name="NXPowerLiteVersion">
    <vt:lpwstr>S9.2.0</vt:lpwstr>
  </property>
</Properties>
</file>