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83" r:id="rId6"/>
    <p:sldId id="284" r:id="rId7"/>
    <p:sldId id="288" r:id="rId8"/>
    <p:sldId id="303" r:id="rId9"/>
    <p:sldId id="287" r:id="rId10"/>
    <p:sldId id="304" r:id="rId11"/>
    <p:sldId id="305" r:id="rId12"/>
    <p:sldId id="286" r:id="rId13"/>
    <p:sldId id="306" r:id="rId14"/>
    <p:sldId id="294" r:id="rId15"/>
    <p:sldId id="285" r:id="rId16"/>
    <p:sldId id="293" r:id="rId17"/>
    <p:sldId id="292" r:id="rId18"/>
    <p:sldId id="289" r:id="rId19"/>
    <p:sldId id="291" r:id="rId20"/>
    <p:sldId id="290" r:id="rId21"/>
    <p:sldId id="297" r:id="rId22"/>
    <p:sldId id="295" r:id="rId23"/>
    <p:sldId id="307" r:id="rId24"/>
    <p:sldId id="296" r:id="rId25"/>
    <p:sldId id="308" r:id="rId26"/>
    <p:sldId id="298" r:id="rId27"/>
    <p:sldId id="301" r:id="rId28"/>
    <p:sldId id="309" r:id="rId29"/>
    <p:sldId id="310" r:id="rId30"/>
    <p:sldId id="300" r:id="rId31"/>
    <p:sldId id="299" r:id="rId32"/>
    <p:sldId id="302" r:id="rId33"/>
    <p:sldId id="28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9E9A6-79E6-4490-901F-93A847F82E74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A49D2F-1E03-4945-B432-EF9732073063}">
      <dgm:prSet phldrT="[Текст]" custT="1"/>
      <dgm:spPr/>
      <dgm:t>
        <a:bodyPr/>
        <a:lstStyle/>
        <a:p>
          <a:r>
            <a:rPr lang="uk-UA" sz="3600" b="1" dirty="0" smtClean="0"/>
            <a:t>ПИТАННЯ ДЛЯ РОЗГЛЯДУ</a:t>
          </a:r>
          <a:endParaRPr lang="ru-RU" sz="3600" dirty="0"/>
        </a:p>
      </dgm:t>
    </dgm:pt>
    <dgm:pt modelId="{433541CB-1078-4968-942A-0FE1ED991D88}" type="parTrans" cxnId="{3C59BB81-4BDA-417E-885F-95CE8EF24442}">
      <dgm:prSet/>
      <dgm:spPr/>
      <dgm:t>
        <a:bodyPr/>
        <a:lstStyle/>
        <a:p>
          <a:endParaRPr lang="ru-RU"/>
        </a:p>
      </dgm:t>
    </dgm:pt>
    <dgm:pt modelId="{C1356365-B9B2-42E8-A7ED-BA9BBC9172F2}" type="sibTrans" cxnId="{3C59BB81-4BDA-417E-885F-95CE8EF24442}">
      <dgm:prSet/>
      <dgm:spPr/>
      <dgm:t>
        <a:bodyPr/>
        <a:lstStyle/>
        <a:p>
          <a:endParaRPr lang="ru-RU"/>
        </a:p>
      </dgm:t>
    </dgm:pt>
    <dgm:pt modelId="{5CFA1927-24D7-4843-9082-1A43938446E1}">
      <dgm:prSet/>
      <dgm:spPr/>
      <dgm:t>
        <a:bodyPr/>
        <a:lstStyle/>
        <a:p>
          <a:r>
            <a:rPr lang="ru-RU" dirty="0" err="1" smtClean="0"/>
            <a:t>Поняття</a:t>
          </a:r>
          <a:r>
            <a:rPr lang="ru-RU" dirty="0" smtClean="0"/>
            <a:t> про модель і </a:t>
          </a:r>
          <a:r>
            <a:rPr lang="ru-RU" dirty="0" err="1" smtClean="0"/>
            <a:t>моделювання</a:t>
          </a:r>
          <a:r>
            <a:rPr lang="ru-RU" dirty="0" smtClean="0"/>
            <a:t>.</a:t>
          </a:r>
        </a:p>
        <a:p>
          <a:r>
            <a:rPr lang="ru-RU" dirty="0" smtClean="0"/>
            <a:t> </a:t>
          </a:r>
          <a:r>
            <a:rPr lang="ru-RU" dirty="0" err="1" smtClean="0"/>
            <a:t>Види</a:t>
          </a:r>
          <a:r>
            <a:rPr lang="ru-RU" dirty="0" smtClean="0"/>
            <a:t> моделей</a:t>
          </a:r>
          <a:endParaRPr lang="ru-RU" dirty="0"/>
        </a:p>
      </dgm:t>
    </dgm:pt>
    <dgm:pt modelId="{4CA4C2BE-3874-42B9-9B59-6CC3ECED93AC}" type="parTrans" cxnId="{C93AF53C-76CB-48E6-8E72-240C5C96C006}">
      <dgm:prSet/>
      <dgm:spPr/>
      <dgm:t>
        <a:bodyPr/>
        <a:lstStyle/>
        <a:p>
          <a:endParaRPr lang="ru-RU"/>
        </a:p>
      </dgm:t>
    </dgm:pt>
    <dgm:pt modelId="{CC0E4C57-B37D-4D85-B9DA-3A893C49F8DA}" type="sibTrans" cxnId="{C93AF53C-76CB-48E6-8E72-240C5C96C006}">
      <dgm:prSet/>
      <dgm:spPr/>
      <dgm:t>
        <a:bodyPr/>
        <a:lstStyle/>
        <a:p>
          <a:endParaRPr lang="ru-RU"/>
        </a:p>
      </dgm:t>
    </dgm:pt>
    <dgm:pt modelId="{697D391D-EAF4-450D-8961-FEF3010D20D1}">
      <dgm:prSet/>
      <dgm:spPr/>
      <dgm:t>
        <a:bodyPr/>
        <a:lstStyle/>
        <a:p>
          <a:r>
            <a:rPr lang="ru-RU" dirty="0" err="1" smtClean="0"/>
            <a:t>Екологічний</a:t>
          </a:r>
          <a:r>
            <a:rPr lang="ru-RU" dirty="0" smtClean="0"/>
            <a:t> прогноз і </a:t>
          </a:r>
          <a:r>
            <a:rPr lang="ru-RU" dirty="0" err="1" smtClean="0"/>
            <a:t>прогнозування</a:t>
          </a:r>
          <a:r>
            <a:rPr lang="ru-RU" dirty="0" smtClean="0"/>
            <a:t>. </a:t>
          </a:r>
        </a:p>
        <a:p>
          <a:r>
            <a:rPr lang="ru-RU" dirty="0" err="1" smtClean="0"/>
            <a:t>Види</a:t>
          </a:r>
          <a:r>
            <a:rPr lang="ru-RU" dirty="0" smtClean="0"/>
            <a:t> </a:t>
          </a:r>
          <a:r>
            <a:rPr lang="ru-RU" dirty="0" err="1" smtClean="0"/>
            <a:t>прогнозів</a:t>
          </a:r>
          <a:endParaRPr lang="ru-RU" dirty="0" smtClean="0"/>
        </a:p>
      </dgm:t>
    </dgm:pt>
    <dgm:pt modelId="{61C2A1A3-7090-48A6-B61C-0594A2F61A29}" type="parTrans" cxnId="{84BCC768-16B7-485D-AD56-1BD2376D13A3}">
      <dgm:prSet/>
      <dgm:spPr/>
      <dgm:t>
        <a:bodyPr/>
        <a:lstStyle/>
        <a:p>
          <a:endParaRPr lang="ru-RU"/>
        </a:p>
      </dgm:t>
    </dgm:pt>
    <dgm:pt modelId="{4C309A4B-9A0A-4FC2-A497-F1F1E1951A2B}" type="sibTrans" cxnId="{84BCC768-16B7-485D-AD56-1BD2376D13A3}">
      <dgm:prSet/>
      <dgm:spPr/>
      <dgm:t>
        <a:bodyPr/>
        <a:lstStyle/>
        <a:p>
          <a:endParaRPr lang="ru-RU"/>
        </a:p>
      </dgm:t>
    </dgm:pt>
    <dgm:pt modelId="{C69491F3-5453-4D94-83B0-43AF200E9F48}">
      <dgm:prSet/>
      <dgm:spPr/>
      <dgm:t>
        <a:bodyPr/>
        <a:lstStyle/>
        <a:p>
          <a:r>
            <a:rPr lang="ru-RU" smtClean="0"/>
            <a:t>Прогнозування впливу наслідків антропогенного впливу на навколишнє природне середовище</a:t>
          </a:r>
          <a:endParaRPr lang="ru-RU" dirty="0" smtClean="0"/>
        </a:p>
      </dgm:t>
    </dgm:pt>
    <dgm:pt modelId="{B81592A4-4A0E-4708-96F9-4E37A1A19437}" type="parTrans" cxnId="{9AB30AB9-B66A-4D5C-A21E-BD25C575D39D}">
      <dgm:prSet/>
      <dgm:spPr/>
      <dgm:t>
        <a:bodyPr/>
        <a:lstStyle/>
        <a:p>
          <a:endParaRPr lang="ru-RU"/>
        </a:p>
      </dgm:t>
    </dgm:pt>
    <dgm:pt modelId="{E62BE168-C75C-4545-A97B-1B0032B82E4F}" type="sibTrans" cxnId="{9AB30AB9-B66A-4D5C-A21E-BD25C575D39D}">
      <dgm:prSet/>
      <dgm:spPr/>
      <dgm:t>
        <a:bodyPr/>
        <a:lstStyle/>
        <a:p>
          <a:endParaRPr lang="ru-RU"/>
        </a:p>
      </dgm:t>
    </dgm:pt>
    <dgm:pt modelId="{9E9A3F27-658E-4E28-8143-A09CEB465D63}" type="pres">
      <dgm:prSet presAssocID="{FE09E9A6-79E6-4490-901F-93A847F82E7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5D5C21-7918-46A5-BEA6-B9248DEDF035}" type="pres">
      <dgm:prSet presAssocID="{BCA49D2F-1E03-4945-B432-EF9732073063}" presName="root" presStyleCnt="0">
        <dgm:presLayoutVars>
          <dgm:chMax/>
          <dgm:chPref val="4"/>
        </dgm:presLayoutVars>
      </dgm:prSet>
      <dgm:spPr/>
    </dgm:pt>
    <dgm:pt modelId="{271F0DB6-8375-4FB8-BB08-D49E4D921758}" type="pres">
      <dgm:prSet presAssocID="{BCA49D2F-1E03-4945-B432-EF9732073063}" presName="rootComposite" presStyleCnt="0">
        <dgm:presLayoutVars/>
      </dgm:prSet>
      <dgm:spPr/>
    </dgm:pt>
    <dgm:pt modelId="{C1435B56-6272-4D24-B42E-F15D03367451}" type="pres">
      <dgm:prSet presAssocID="{BCA49D2F-1E03-4945-B432-EF9732073063}" presName="rootText" presStyleLbl="node0" presStyleIdx="0" presStyleCnt="1" custLinFactNeighborX="-265" custLinFactNeighborY="-89215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7800D6C-A0F8-4C9C-B57E-F39BDA0D6491}" type="pres">
      <dgm:prSet presAssocID="{BCA49D2F-1E03-4945-B432-EF9732073063}" presName="childShape" presStyleCnt="0">
        <dgm:presLayoutVars>
          <dgm:chMax val="0"/>
          <dgm:chPref val="0"/>
        </dgm:presLayoutVars>
      </dgm:prSet>
      <dgm:spPr/>
    </dgm:pt>
    <dgm:pt modelId="{09FD1043-EE48-4F47-91CA-3F48C8E1AD19}" type="pres">
      <dgm:prSet presAssocID="{C69491F3-5453-4D94-83B0-43AF200E9F48}" presName="childComposite" presStyleCnt="0">
        <dgm:presLayoutVars>
          <dgm:chMax val="0"/>
          <dgm:chPref val="0"/>
        </dgm:presLayoutVars>
      </dgm:prSet>
      <dgm:spPr/>
    </dgm:pt>
    <dgm:pt modelId="{5070AA98-192F-44BD-BECB-CF03B76784D0}" type="pres">
      <dgm:prSet presAssocID="{C69491F3-5453-4D94-83B0-43AF200E9F48}" presName="Image" presStyleLbl="nod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6EF8D76-90CD-4FDF-831C-AAD4B3769853}" type="pres">
      <dgm:prSet presAssocID="{C69491F3-5453-4D94-83B0-43AF200E9F48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CBF77-0AE5-40EA-B74A-DBE174CB7851}" type="pres">
      <dgm:prSet presAssocID="{697D391D-EAF4-450D-8961-FEF3010D20D1}" presName="childComposite" presStyleCnt="0">
        <dgm:presLayoutVars>
          <dgm:chMax val="0"/>
          <dgm:chPref val="0"/>
        </dgm:presLayoutVars>
      </dgm:prSet>
      <dgm:spPr/>
    </dgm:pt>
    <dgm:pt modelId="{03BD7AC6-19E6-42DE-A37E-C6F6FAE56F4A}" type="pres">
      <dgm:prSet presAssocID="{697D391D-EAF4-450D-8961-FEF3010D20D1}" presName="Image" presStyleLbl="nod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4064537-DFFF-4BC2-B3AE-16FC3848C851}" type="pres">
      <dgm:prSet presAssocID="{697D391D-EAF4-450D-8961-FEF3010D20D1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EFF0B-3718-415E-BC49-6F19B2051648}" type="pres">
      <dgm:prSet presAssocID="{5CFA1927-24D7-4843-9082-1A43938446E1}" presName="childComposite" presStyleCnt="0">
        <dgm:presLayoutVars>
          <dgm:chMax val="0"/>
          <dgm:chPref val="0"/>
        </dgm:presLayoutVars>
      </dgm:prSet>
      <dgm:spPr/>
    </dgm:pt>
    <dgm:pt modelId="{D1D21B34-663D-4224-8EF8-CEA298E375D2}" type="pres">
      <dgm:prSet presAssocID="{5CFA1927-24D7-4843-9082-1A43938446E1}" presName="Image" presStyleLbl="node1" presStyleIdx="2" presStyleCnt="3" custLinFactNeighborX="-1767" custLinFactNeighborY="-492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00D81C8F-6358-4108-8D39-7A22CFFA9A98}" type="pres">
      <dgm:prSet presAssocID="{5CFA1927-24D7-4843-9082-1A43938446E1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3AF53C-76CB-48E6-8E72-240C5C96C006}" srcId="{BCA49D2F-1E03-4945-B432-EF9732073063}" destId="{5CFA1927-24D7-4843-9082-1A43938446E1}" srcOrd="2" destOrd="0" parTransId="{4CA4C2BE-3874-42B9-9B59-6CC3ECED93AC}" sibTransId="{CC0E4C57-B37D-4D85-B9DA-3A893C49F8DA}"/>
    <dgm:cxn modelId="{84BCC768-16B7-485D-AD56-1BD2376D13A3}" srcId="{BCA49D2F-1E03-4945-B432-EF9732073063}" destId="{697D391D-EAF4-450D-8961-FEF3010D20D1}" srcOrd="1" destOrd="0" parTransId="{61C2A1A3-7090-48A6-B61C-0594A2F61A29}" sibTransId="{4C309A4B-9A0A-4FC2-A497-F1F1E1951A2B}"/>
    <dgm:cxn modelId="{3C59BB81-4BDA-417E-885F-95CE8EF24442}" srcId="{FE09E9A6-79E6-4490-901F-93A847F82E74}" destId="{BCA49D2F-1E03-4945-B432-EF9732073063}" srcOrd="0" destOrd="0" parTransId="{433541CB-1078-4968-942A-0FE1ED991D88}" sibTransId="{C1356365-B9B2-42E8-A7ED-BA9BBC9172F2}"/>
    <dgm:cxn modelId="{523A1308-6BB8-45EA-9523-B8FD0F961B6A}" type="presOf" srcId="{BCA49D2F-1E03-4945-B432-EF9732073063}" destId="{C1435B56-6272-4D24-B42E-F15D03367451}" srcOrd="0" destOrd="0" presId="urn:microsoft.com/office/officeart/2008/layout/PictureAccentList"/>
    <dgm:cxn modelId="{51ECF227-16C8-4BAF-B22D-8113818B249A}" type="presOf" srcId="{5CFA1927-24D7-4843-9082-1A43938446E1}" destId="{00D81C8F-6358-4108-8D39-7A22CFFA9A98}" srcOrd="0" destOrd="0" presId="urn:microsoft.com/office/officeart/2008/layout/PictureAccentList"/>
    <dgm:cxn modelId="{0633D47C-5210-41D9-AAAD-18C9F631FB98}" type="presOf" srcId="{697D391D-EAF4-450D-8961-FEF3010D20D1}" destId="{94064537-DFFF-4BC2-B3AE-16FC3848C851}" srcOrd="0" destOrd="0" presId="urn:microsoft.com/office/officeart/2008/layout/PictureAccentList"/>
    <dgm:cxn modelId="{9AB30AB9-B66A-4D5C-A21E-BD25C575D39D}" srcId="{BCA49D2F-1E03-4945-B432-EF9732073063}" destId="{C69491F3-5453-4D94-83B0-43AF200E9F48}" srcOrd="0" destOrd="0" parTransId="{B81592A4-4A0E-4708-96F9-4E37A1A19437}" sibTransId="{E62BE168-C75C-4545-A97B-1B0032B82E4F}"/>
    <dgm:cxn modelId="{E5C1D46B-14E2-4DCD-B12F-44A85AB59A6A}" type="presOf" srcId="{C69491F3-5453-4D94-83B0-43AF200E9F48}" destId="{06EF8D76-90CD-4FDF-831C-AAD4B3769853}" srcOrd="0" destOrd="0" presId="urn:microsoft.com/office/officeart/2008/layout/PictureAccentList"/>
    <dgm:cxn modelId="{FDB2B9DB-89AF-47B6-B5CE-969B5E7FF271}" type="presOf" srcId="{FE09E9A6-79E6-4490-901F-93A847F82E74}" destId="{9E9A3F27-658E-4E28-8143-A09CEB465D63}" srcOrd="0" destOrd="0" presId="urn:microsoft.com/office/officeart/2008/layout/PictureAccentList"/>
    <dgm:cxn modelId="{D3AD3DFC-EEAF-4451-B433-15D62AAFB28E}" type="presParOf" srcId="{9E9A3F27-658E-4E28-8143-A09CEB465D63}" destId="{835D5C21-7918-46A5-BEA6-B9248DEDF035}" srcOrd="0" destOrd="0" presId="urn:microsoft.com/office/officeart/2008/layout/PictureAccentList"/>
    <dgm:cxn modelId="{575D96F9-0990-45AA-A580-7E0BE70F334E}" type="presParOf" srcId="{835D5C21-7918-46A5-BEA6-B9248DEDF035}" destId="{271F0DB6-8375-4FB8-BB08-D49E4D921758}" srcOrd="0" destOrd="0" presId="urn:microsoft.com/office/officeart/2008/layout/PictureAccentList"/>
    <dgm:cxn modelId="{7B12A0DB-6313-4DC7-8C7A-4802EB66AFAD}" type="presParOf" srcId="{271F0DB6-8375-4FB8-BB08-D49E4D921758}" destId="{C1435B56-6272-4D24-B42E-F15D03367451}" srcOrd="0" destOrd="0" presId="urn:microsoft.com/office/officeart/2008/layout/PictureAccentList"/>
    <dgm:cxn modelId="{DA97FA9B-2C1F-473A-BF21-8C53E0E8F43B}" type="presParOf" srcId="{835D5C21-7918-46A5-BEA6-B9248DEDF035}" destId="{C7800D6C-A0F8-4C9C-B57E-F39BDA0D6491}" srcOrd="1" destOrd="0" presId="urn:microsoft.com/office/officeart/2008/layout/PictureAccentList"/>
    <dgm:cxn modelId="{A133FF83-E198-4326-AE6B-70543DCF998D}" type="presParOf" srcId="{C7800D6C-A0F8-4C9C-B57E-F39BDA0D6491}" destId="{09FD1043-EE48-4F47-91CA-3F48C8E1AD19}" srcOrd="0" destOrd="0" presId="urn:microsoft.com/office/officeart/2008/layout/PictureAccentList"/>
    <dgm:cxn modelId="{BD3F573A-2499-4663-8ABF-612994511E46}" type="presParOf" srcId="{09FD1043-EE48-4F47-91CA-3F48C8E1AD19}" destId="{5070AA98-192F-44BD-BECB-CF03B76784D0}" srcOrd="0" destOrd="0" presId="urn:microsoft.com/office/officeart/2008/layout/PictureAccentList"/>
    <dgm:cxn modelId="{325F360A-084B-4ACE-AB7A-907A3A96C679}" type="presParOf" srcId="{09FD1043-EE48-4F47-91CA-3F48C8E1AD19}" destId="{06EF8D76-90CD-4FDF-831C-AAD4B3769853}" srcOrd="1" destOrd="0" presId="urn:microsoft.com/office/officeart/2008/layout/PictureAccentList"/>
    <dgm:cxn modelId="{34097045-FF0C-459C-9C3B-31E076168A26}" type="presParOf" srcId="{C7800D6C-A0F8-4C9C-B57E-F39BDA0D6491}" destId="{7C3CBF77-0AE5-40EA-B74A-DBE174CB7851}" srcOrd="1" destOrd="0" presId="urn:microsoft.com/office/officeart/2008/layout/PictureAccentList"/>
    <dgm:cxn modelId="{20BF6381-14A0-4FB4-86EB-BC5131BBA112}" type="presParOf" srcId="{7C3CBF77-0AE5-40EA-B74A-DBE174CB7851}" destId="{03BD7AC6-19E6-42DE-A37E-C6F6FAE56F4A}" srcOrd="0" destOrd="0" presId="urn:microsoft.com/office/officeart/2008/layout/PictureAccentList"/>
    <dgm:cxn modelId="{C857839F-1E23-4152-AF17-B8017526BF30}" type="presParOf" srcId="{7C3CBF77-0AE5-40EA-B74A-DBE174CB7851}" destId="{94064537-DFFF-4BC2-B3AE-16FC3848C851}" srcOrd="1" destOrd="0" presId="urn:microsoft.com/office/officeart/2008/layout/PictureAccentList"/>
    <dgm:cxn modelId="{B8990AB9-BCDC-4E6E-B658-B0F365170705}" type="presParOf" srcId="{C7800D6C-A0F8-4C9C-B57E-F39BDA0D6491}" destId="{52DEFF0B-3718-415E-BC49-6F19B2051648}" srcOrd="2" destOrd="0" presId="urn:microsoft.com/office/officeart/2008/layout/PictureAccentList"/>
    <dgm:cxn modelId="{454D7D82-4EA3-4BDD-BF70-DB84AA1B8C6A}" type="presParOf" srcId="{52DEFF0B-3718-415E-BC49-6F19B2051648}" destId="{D1D21B34-663D-4224-8EF8-CEA298E375D2}" srcOrd="0" destOrd="0" presId="urn:microsoft.com/office/officeart/2008/layout/PictureAccentList"/>
    <dgm:cxn modelId="{A0019F48-8612-49DA-90BE-F30DDBF5D92E}" type="presParOf" srcId="{52DEFF0B-3718-415E-BC49-6F19B2051648}" destId="{00D81C8F-6358-4108-8D39-7A22CFFA9A98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714DC9-F4F9-47E3-89AA-E2EC58DEBE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344265-0F04-455C-A0FC-6A2D65174011}">
      <dgm:prSet phldrT="[Текст]"/>
      <dgm:spPr/>
      <dgm:t>
        <a:bodyPr/>
        <a:lstStyle/>
        <a:p>
          <a:r>
            <a:rPr lang="uk-UA" dirty="0" smtClean="0"/>
            <a:t>МАТЕРІАЛЬНІ</a:t>
          </a:r>
          <a:endParaRPr lang="ru-RU" dirty="0"/>
        </a:p>
      </dgm:t>
    </dgm:pt>
    <dgm:pt modelId="{BCD7CC81-9FE0-496E-A093-D990CC1CEE32}" type="parTrans" cxnId="{4F312AA3-1076-4C57-A445-2D82A4A344A6}">
      <dgm:prSet/>
      <dgm:spPr/>
      <dgm:t>
        <a:bodyPr/>
        <a:lstStyle/>
        <a:p>
          <a:endParaRPr lang="ru-RU"/>
        </a:p>
      </dgm:t>
    </dgm:pt>
    <dgm:pt modelId="{58668A3D-990D-4937-A728-AEEB6B1927CE}" type="sibTrans" cxnId="{4F312AA3-1076-4C57-A445-2D82A4A344A6}">
      <dgm:prSet/>
      <dgm:spPr/>
      <dgm:t>
        <a:bodyPr/>
        <a:lstStyle/>
        <a:p>
          <a:endParaRPr lang="ru-RU"/>
        </a:p>
      </dgm:t>
    </dgm:pt>
    <dgm:pt modelId="{9FFFCC91-57DE-4565-B4C3-A7D09C0DDC97}">
      <dgm:prSet phldrT="[Текст]"/>
      <dgm:spPr/>
      <dgm:t>
        <a:bodyPr/>
        <a:lstStyle/>
        <a:p>
          <a:r>
            <a:rPr lang="uk-UA" dirty="0" smtClean="0"/>
            <a:t>ІДЕАЛЬНІ</a:t>
          </a:r>
          <a:endParaRPr lang="ru-RU" dirty="0"/>
        </a:p>
      </dgm:t>
    </dgm:pt>
    <dgm:pt modelId="{8F07D43D-EF2D-470F-AF47-7226FB5E5121}" type="parTrans" cxnId="{9F1E3D77-7547-41B9-8263-FEB47A5244F5}">
      <dgm:prSet/>
      <dgm:spPr/>
      <dgm:t>
        <a:bodyPr/>
        <a:lstStyle/>
        <a:p>
          <a:endParaRPr lang="ru-RU"/>
        </a:p>
      </dgm:t>
    </dgm:pt>
    <dgm:pt modelId="{E1F067E8-33E9-432A-8C7B-617321D1E2D5}" type="sibTrans" cxnId="{9F1E3D77-7547-41B9-8263-FEB47A5244F5}">
      <dgm:prSet/>
      <dgm:spPr/>
      <dgm:t>
        <a:bodyPr/>
        <a:lstStyle/>
        <a:p>
          <a:endParaRPr lang="ru-RU"/>
        </a:p>
      </dgm:t>
    </dgm:pt>
    <dgm:pt modelId="{09638AA9-5DEF-40EC-AA39-2B7FF717513C}" type="pres">
      <dgm:prSet presAssocID="{16714DC9-F4F9-47E3-89AA-E2EC58DEBE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3A1798-958B-4498-86C2-A4CF2052F778}" type="pres">
      <dgm:prSet presAssocID="{F1344265-0F04-455C-A0FC-6A2D65174011}" presName="node" presStyleLbl="node1" presStyleIdx="0" presStyleCnt="2" custLinFactNeighborX="-10113" custLinFactNeighborY="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0AEA5-C689-47BD-B719-97C3744B9F41}" type="pres">
      <dgm:prSet presAssocID="{58668A3D-990D-4937-A728-AEEB6B1927CE}" presName="sibTrans" presStyleCnt="0"/>
      <dgm:spPr/>
    </dgm:pt>
    <dgm:pt modelId="{9E703E94-3911-4BDB-BB2D-8551985C921C}" type="pres">
      <dgm:prSet presAssocID="{9FFFCC91-57DE-4565-B4C3-A7D09C0DDC97}" presName="node" presStyleLbl="node1" presStyleIdx="1" presStyleCnt="2" custLinFactNeighborX="996" custLinFactNeighborY="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1E3D77-7547-41B9-8263-FEB47A5244F5}" srcId="{16714DC9-F4F9-47E3-89AA-E2EC58DEBEC2}" destId="{9FFFCC91-57DE-4565-B4C3-A7D09C0DDC97}" srcOrd="1" destOrd="0" parTransId="{8F07D43D-EF2D-470F-AF47-7226FB5E5121}" sibTransId="{E1F067E8-33E9-432A-8C7B-617321D1E2D5}"/>
    <dgm:cxn modelId="{60425C0F-C88F-488E-8C23-CC86D68BB924}" type="presOf" srcId="{16714DC9-F4F9-47E3-89AA-E2EC58DEBEC2}" destId="{09638AA9-5DEF-40EC-AA39-2B7FF717513C}" srcOrd="0" destOrd="0" presId="urn:microsoft.com/office/officeart/2005/8/layout/default"/>
    <dgm:cxn modelId="{F8F76949-CCA1-4AC0-B9B3-17FDD2DA4EBA}" type="presOf" srcId="{9FFFCC91-57DE-4565-B4C3-A7D09C0DDC97}" destId="{9E703E94-3911-4BDB-BB2D-8551985C921C}" srcOrd="0" destOrd="0" presId="urn:microsoft.com/office/officeart/2005/8/layout/default"/>
    <dgm:cxn modelId="{4F312AA3-1076-4C57-A445-2D82A4A344A6}" srcId="{16714DC9-F4F9-47E3-89AA-E2EC58DEBEC2}" destId="{F1344265-0F04-455C-A0FC-6A2D65174011}" srcOrd="0" destOrd="0" parTransId="{BCD7CC81-9FE0-496E-A093-D990CC1CEE32}" sibTransId="{58668A3D-990D-4937-A728-AEEB6B1927CE}"/>
    <dgm:cxn modelId="{647D5165-6816-43CA-B4BB-39F53A916354}" type="presOf" srcId="{F1344265-0F04-455C-A0FC-6A2D65174011}" destId="{313A1798-958B-4498-86C2-A4CF2052F778}" srcOrd="0" destOrd="0" presId="urn:microsoft.com/office/officeart/2005/8/layout/default"/>
    <dgm:cxn modelId="{2C1C5E3B-2F14-4EFA-A160-3EF21BC89AA4}" type="presParOf" srcId="{09638AA9-5DEF-40EC-AA39-2B7FF717513C}" destId="{313A1798-958B-4498-86C2-A4CF2052F778}" srcOrd="0" destOrd="0" presId="urn:microsoft.com/office/officeart/2005/8/layout/default"/>
    <dgm:cxn modelId="{D0F2E47C-E328-41D8-A244-31821742269B}" type="presParOf" srcId="{09638AA9-5DEF-40EC-AA39-2B7FF717513C}" destId="{0580AEA5-C689-47BD-B719-97C3744B9F41}" srcOrd="1" destOrd="0" presId="urn:microsoft.com/office/officeart/2005/8/layout/default"/>
    <dgm:cxn modelId="{B4F77952-7CC0-4180-9C3D-EF6F4643A93E}" type="presParOf" srcId="{09638AA9-5DEF-40EC-AA39-2B7FF717513C}" destId="{9E703E94-3911-4BDB-BB2D-8551985C921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3AC93-9FC2-4414-937D-0DD0F00A90E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49BCB168-7A4C-45E8-823D-397D38316510}">
      <dgm:prSet phldrT="[Текст]"/>
      <dgm:spPr>
        <a:solidFill>
          <a:srgbClr val="92D050"/>
        </a:solidFill>
      </dgm:spPr>
      <dgm:t>
        <a:bodyPr/>
        <a:lstStyle/>
        <a:p>
          <a:r>
            <a:rPr lang="uk-UA" dirty="0" smtClean="0"/>
            <a:t>графічні</a:t>
          </a:r>
          <a:endParaRPr lang="ru-RU" dirty="0"/>
        </a:p>
      </dgm:t>
    </dgm:pt>
    <dgm:pt modelId="{56BE180A-EC60-4B43-A47F-49DBEB848258}" type="parTrans" cxnId="{72974305-2D64-4F61-9EF9-EDC42F3CDCD5}">
      <dgm:prSet/>
      <dgm:spPr/>
      <dgm:t>
        <a:bodyPr/>
        <a:lstStyle/>
        <a:p>
          <a:endParaRPr lang="ru-RU"/>
        </a:p>
      </dgm:t>
    </dgm:pt>
    <dgm:pt modelId="{4F279E24-2455-473C-9BB0-EC8B7682378B}" type="sibTrans" cxnId="{72974305-2D64-4F61-9EF9-EDC42F3CDCD5}">
      <dgm:prSet/>
      <dgm:spPr/>
      <dgm:t>
        <a:bodyPr/>
        <a:lstStyle/>
        <a:p>
          <a:endParaRPr lang="ru-RU"/>
        </a:p>
      </dgm:t>
    </dgm:pt>
    <dgm:pt modelId="{5FC2B274-0600-4633-A825-3FC533FB2DC8}">
      <dgm:prSet phldrT="[Текст]"/>
      <dgm:spPr>
        <a:solidFill>
          <a:schemeClr val="accent2"/>
        </a:solidFill>
      </dgm:spPr>
      <dgm:t>
        <a:bodyPr/>
        <a:lstStyle/>
        <a:p>
          <a:r>
            <a:rPr lang="uk-UA" dirty="0" smtClean="0"/>
            <a:t>імітаційні</a:t>
          </a:r>
          <a:endParaRPr lang="ru-RU" dirty="0"/>
        </a:p>
      </dgm:t>
    </dgm:pt>
    <dgm:pt modelId="{A5A6795B-3142-4E05-B8B5-D579CB96ADF7}" type="parTrans" cxnId="{9B9FADB7-976A-4AC4-B902-673F2EF9602C}">
      <dgm:prSet/>
      <dgm:spPr/>
      <dgm:t>
        <a:bodyPr/>
        <a:lstStyle/>
        <a:p>
          <a:endParaRPr lang="ru-RU"/>
        </a:p>
      </dgm:t>
    </dgm:pt>
    <dgm:pt modelId="{6660CA92-A9E9-4518-A287-6DBC0723A157}" type="sibTrans" cxnId="{9B9FADB7-976A-4AC4-B902-673F2EF9602C}">
      <dgm:prSet/>
      <dgm:spPr/>
      <dgm:t>
        <a:bodyPr/>
        <a:lstStyle/>
        <a:p>
          <a:endParaRPr lang="ru-RU"/>
        </a:p>
      </dgm:t>
    </dgm:pt>
    <dgm:pt modelId="{87F095F9-C502-4A16-8BDA-3AB3EA6FA636}">
      <dgm:prSet phldrT="[Текст]"/>
      <dgm:spPr/>
      <dgm:t>
        <a:bodyPr/>
        <a:lstStyle/>
        <a:p>
          <a:r>
            <a:rPr lang="uk-UA" dirty="0" smtClean="0"/>
            <a:t>математичні</a:t>
          </a:r>
          <a:endParaRPr lang="ru-RU" dirty="0"/>
        </a:p>
      </dgm:t>
    </dgm:pt>
    <dgm:pt modelId="{940F881B-36E4-4A32-94F5-2101A098D3FB}" type="parTrans" cxnId="{355955F9-614C-4339-A596-0494F5DF2101}">
      <dgm:prSet/>
      <dgm:spPr/>
      <dgm:t>
        <a:bodyPr/>
        <a:lstStyle/>
        <a:p>
          <a:endParaRPr lang="ru-RU"/>
        </a:p>
      </dgm:t>
    </dgm:pt>
    <dgm:pt modelId="{258ECF08-0722-4F25-910C-65AA67708B99}" type="sibTrans" cxnId="{355955F9-614C-4339-A596-0494F5DF2101}">
      <dgm:prSet/>
      <dgm:spPr/>
      <dgm:t>
        <a:bodyPr/>
        <a:lstStyle/>
        <a:p>
          <a:endParaRPr lang="ru-RU"/>
        </a:p>
      </dgm:t>
    </dgm:pt>
    <dgm:pt modelId="{F9CBF25A-077B-4FDD-B681-92129A6444B7}" type="pres">
      <dgm:prSet presAssocID="{D093AC93-9FC2-4414-937D-0DD0F00A90E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DC2C9EE-14B6-40D5-9600-FF6E5C044A9B}" type="pres">
      <dgm:prSet presAssocID="{49BCB168-7A4C-45E8-823D-397D3831651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CF238-8AE0-450E-A21F-03A0EAACADF4}" type="pres">
      <dgm:prSet presAssocID="{49BCB168-7A4C-45E8-823D-397D38316510}" presName="gear1srcNode" presStyleLbl="node1" presStyleIdx="0" presStyleCnt="3"/>
      <dgm:spPr/>
      <dgm:t>
        <a:bodyPr/>
        <a:lstStyle/>
        <a:p>
          <a:endParaRPr lang="ru-RU"/>
        </a:p>
      </dgm:t>
    </dgm:pt>
    <dgm:pt modelId="{14592115-6184-4464-BA2A-9970ECA32FCB}" type="pres">
      <dgm:prSet presAssocID="{49BCB168-7A4C-45E8-823D-397D38316510}" presName="gear1dstNode" presStyleLbl="node1" presStyleIdx="0" presStyleCnt="3"/>
      <dgm:spPr/>
      <dgm:t>
        <a:bodyPr/>
        <a:lstStyle/>
        <a:p>
          <a:endParaRPr lang="ru-RU"/>
        </a:p>
      </dgm:t>
    </dgm:pt>
    <dgm:pt modelId="{4E5C07C3-EA95-4A8E-A9F3-E39DE0358669}" type="pres">
      <dgm:prSet presAssocID="{5FC2B274-0600-4633-A825-3FC533FB2DC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2C311-E890-4146-9650-2329DDDD681D}" type="pres">
      <dgm:prSet presAssocID="{5FC2B274-0600-4633-A825-3FC533FB2DC8}" presName="gear2srcNode" presStyleLbl="node1" presStyleIdx="1" presStyleCnt="3"/>
      <dgm:spPr/>
      <dgm:t>
        <a:bodyPr/>
        <a:lstStyle/>
        <a:p>
          <a:endParaRPr lang="ru-RU"/>
        </a:p>
      </dgm:t>
    </dgm:pt>
    <dgm:pt modelId="{2655141E-9EF7-417A-BF02-915C6D23A4EF}" type="pres">
      <dgm:prSet presAssocID="{5FC2B274-0600-4633-A825-3FC533FB2DC8}" presName="gear2dstNode" presStyleLbl="node1" presStyleIdx="1" presStyleCnt="3"/>
      <dgm:spPr/>
      <dgm:t>
        <a:bodyPr/>
        <a:lstStyle/>
        <a:p>
          <a:endParaRPr lang="ru-RU"/>
        </a:p>
      </dgm:t>
    </dgm:pt>
    <dgm:pt modelId="{85BB532E-108F-43A9-9B8D-75504D90BDC2}" type="pres">
      <dgm:prSet presAssocID="{87F095F9-C502-4A16-8BDA-3AB3EA6FA636}" presName="gear3" presStyleLbl="node1" presStyleIdx="2" presStyleCnt="3" custLinFactNeighborX="-1022" custLinFactNeighborY="4500"/>
      <dgm:spPr/>
      <dgm:t>
        <a:bodyPr/>
        <a:lstStyle/>
        <a:p>
          <a:endParaRPr lang="ru-RU"/>
        </a:p>
      </dgm:t>
    </dgm:pt>
    <dgm:pt modelId="{EB5DC5BC-95EC-4DFD-AB33-CE1DB067BB2D}" type="pres">
      <dgm:prSet presAssocID="{87F095F9-C502-4A16-8BDA-3AB3EA6FA63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0B681-9FC8-4774-ADD5-E9686F4B2AC7}" type="pres">
      <dgm:prSet presAssocID="{87F095F9-C502-4A16-8BDA-3AB3EA6FA636}" presName="gear3srcNode" presStyleLbl="node1" presStyleIdx="2" presStyleCnt="3"/>
      <dgm:spPr/>
      <dgm:t>
        <a:bodyPr/>
        <a:lstStyle/>
        <a:p>
          <a:endParaRPr lang="ru-RU"/>
        </a:p>
      </dgm:t>
    </dgm:pt>
    <dgm:pt modelId="{F8809FA5-7D3F-4B10-90A2-02B5B42F5D7F}" type="pres">
      <dgm:prSet presAssocID="{87F095F9-C502-4A16-8BDA-3AB3EA6FA636}" presName="gear3dstNode" presStyleLbl="node1" presStyleIdx="2" presStyleCnt="3"/>
      <dgm:spPr/>
      <dgm:t>
        <a:bodyPr/>
        <a:lstStyle/>
        <a:p>
          <a:endParaRPr lang="ru-RU"/>
        </a:p>
      </dgm:t>
    </dgm:pt>
    <dgm:pt modelId="{5672CFB5-FD5F-4819-A87C-4D271139A4EE}" type="pres">
      <dgm:prSet presAssocID="{4F279E24-2455-473C-9BB0-EC8B7682378B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3457C836-6A51-45C9-AF3A-1282A19D6448}" type="pres">
      <dgm:prSet presAssocID="{6660CA92-A9E9-4518-A287-6DBC0723A157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0394E17F-F920-4913-B7AF-0B6A28DBA02A}" type="pres">
      <dgm:prSet presAssocID="{258ECF08-0722-4F25-910C-65AA67708B99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4FE5465-DA0F-4074-87CC-6D0C1ECA5F0F}" type="presOf" srcId="{5FC2B274-0600-4633-A825-3FC533FB2DC8}" destId="{6462C311-E890-4146-9650-2329DDDD681D}" srcOrd="1" destOrd="0" presId="urn:microsoft.com/office/officeart/2005/8/layout/gear1"/>
    <dgm:cxn modelId="{0118618A-A22A-45FD-BCB9-D1920361743E}" type="presOf" srcId="{49BCB168-7A4C-45E8-823D-397D38316510}" destId="{3CECF238-8AE0-450E-A21F-03A0EAACADF4}" srcOrd="1" destOrd="0" presId="urn:microsoft.com/office/officeart/2005/8/layout/gear1"/>
    <dgm:cxn modelId="{9B9FADB7-976A-4AC4-B902-673F2EF9602C}" srcId="{D093AC93-9FC2-4414-937D-0DD0F00A90E1}" destId="{5FC2B274-0600-4633-A825-3FC533FB2DC8}" srcOrd="1" destOrd="0" parTransId="{A5A6795B-3142-4E05-B8B5-D579CB96ADF7}" sibTransId="{6660CA92-A9E9-4518-A287-6DBC0723A157}"/>
    <dgm:cxn modelId="{56493479-5311-4E60-8DA4-EB054B4666A8}" type="presOf" srcId="{87F095F9-C502-4A16-8BDA-3AB3EA6FA636}" destId="{4A20B681-9FC8-4774-ADD5-E9686F4B2AC7}" srcOrd="2" destOrd="0" presId="urn:microsoft.com/office/officeart/2005/8/layout/gear1"/>
    <dgm:cxn modelId="{355955F9-614C-4339-A596-0494F5DF2101}" srcId="{D093AC93-9FC2-4414-937D-0DD0F00A90E1}" destId="{87F095F9-C502-4A16-8BDA-3AB3EA6FA636}" srcOrd="2" destOrd="0" parTransId="{940F881B-36E4-4A32-94F5-2101A098D3FB}" sibTransId="{258ECF08-0722-4F25-910C-65AA67708B99}"/>
    <dgm:cxn modelId="{506B1DDD-18D0-4E61-8882-06DCD9485EC0}" type="presOf" srcId="{87F095F9-C502-4A16-8BDA-3AB3EA6FA636}" destId="{F8809FA5-7D3F-4B10-90A2-02B5B42F5D7F}" srcOrd="3" destOrd="0" presId="urn:microsoft.com/office/officeart/2005/8/layout/gear1"/>
    <dgm:cxn modelId="{1E750D82-C910-44E9-9A6F-A20CDAF37A36}" type="presOf" srcId="{D093AC93-9FC2-4414-937D-0DD0F00A90E1}" destId="{F9CBF25A-077B-4FDD-B681-92129A6444B7}" srcOrd="0" destOrd="0" presId="urn:microsoft.com/office/officeart/2005/8/layout/gear1"/>
    <dgm:cxn modelId="{AFDB62B7-3E8E-4337-8B1D-8786A494956C}" type="presOf" srcId="{87F095F9-C502-4A16-8BDA-3AB3EA6FA636}" destId="{85BB532E-108F-43A9-9B8D-75504D90BDC2}" srcOrd="0" destOrd="0" presId="urn:microsoft.com/office/officeart/2005/8/layout/gear1"/>
    <dgm:cxn modelId="{72974305-2D64-4F61-9EF9-EDC42F3CDCD5}" srcId="{D093AC93-9FC2-4414-937D-0DD0F00A90E1}" destId="{49BCB168-7A4C-45E8-823D-397D38316510}" srcOrd="0" destOrd="0" parTransId="{56BE180A-EC60-4B43-A47F-49DBEB848258}" sibTransId="{4F279E24-2455-473C-9BB0-EC8B7682378B}"/>
    <dgm:cxn modelId="{4C20AEB8-EA91-44A6-AEF0-9FE5D1A6C1E6}" type="presOf" srcId="{49BCB168-7A4C-45E8-823D-397D38316510}" destId="{1DC2C9EE-14B6-40D5-9600-FF6E5C044A9B}" srcOrd="0" destOrd="0" presId="urn:microsoft.com/office/officeart/2005/8/layout/gear1"/>
    <dgm:cxn modelId="{67F5B453-DCE9-4C14-AC59-71CC2F96D48C}" type="presOf" srcId="{258ECF08-0722-4F25-910C-65AA67708B99}" destId="{0394E17F-F920-4913-B7AF-0B6A28DBA02A}" srcOrd="0" destOrd="0" presId="urn:microsoft.com/office/officeart/2005/8/layout/gear1"/>
    <dgm:cxn modelId="{8AA5B621-6D50-46AC-91AC-387FB57C9384}" type="presOf" srcId="{49BCB168-7A4C-45E8-823D-397D38316510}" destId="{14592115-6184-4464-BA2A-9970ECA32FCB}" srcOrd="2" destOrd="0" presId="urn:microsoft.com/office/officeart/2005/8/layout/gear1"/>
    <dgm:cxn modelId="{91638656-745B-418E-B0BD-EFCEC8B1B940}" type="presOf" srcId="{5FC2B274-0600-4633-A825-3FC533FB2DC8}" destId="{4E5C07C3-EA95-4A8E-A9F3-E39DE0358669}" srcOrd="0" destOrd="0" presId="urn:microsoft.com/office/officeart/2005/8/layout/gear1"/>
    <dgm:cxn modelId="{C3F9AFA5-64C1-498C-91A1-5A0B0B5F3EB2}" type="presOf" srcId="{6660CA92-A9E9-4518-A287-6DBC0723A157}" destId="{3457C836-6A51-45C9-AF3A-1282A19D6448}" srcOrd="0" destOrd="0" presId="urn:microsoft.com/office/officeart/2005/8/layout/gear1"/>
    <dgm:cxn modelId="{06008A28-ACAB-4939-83AF-29DB7CB02959}" type="presOf" srcId="{4F279E24-2455-473C-9BB0-EC8B7682378B}" destId="{5672CFB5-FD5F-4819-A87C-4D271139A4EE}" srcOrd="0" destOrd="0" presId="urn:microsoft.com/office/officeart/2005/8/layout/gear1"/>
    <dgm:cxn modelId="{73F1997B-9C17-4E9B-9CEF-640F3F2FCE41}" type="presOf" srcId="{87F095F9-C502-4A16-8BDA-3AB3EA6FA636}" destId="{EB5DC5BC-95EC-4DFD-AB33-CE1DB067BB2D}" srcOrd="1" destOrd="0" presId="urn:microsoft.com/office/officeart/2005/8/layout/gear1"/>
    <dgm:cxn modelId="{07053766-2766-414F-9FBF-E93C5BD85E80}" type="presOf" srcId="{5FC2B274-0600-4633-A825-3FC533FB2DC8}" destId="{2655141E-9EF7-417A-BF02-915C6D23A4EF}" srcOrd="2" destOrd="0" presId="urn:microsoft.com/office/officeart/2005/8/layout/gear1"/>
    <dgm:cxn modelId="{CE9D74D6-2291-4C5E-9B9A-ACE2E13DED54}" type="presParOf" srcId="{F9CBF25A-077B-4FDD-B681-92129A6444B7}" destId="{1DC2C9EE-14B6-40D5-9600-FF6E5C044A9B}" srcOrd="0" destOrd="0" presId="urn:microsoft.com/office/officeart/2005/8/layout/gear1"/>
    <dgm:cxn modelId="{D071B634-3082-4261-BB69-AD9EE9E1D99A}" type="presParOf" srcId="{F9CBF25A-077B-4FDD-B681-92129A6444B7}" destId="{3CECF238-8AE0-450E-A21F-03A0EAACADF4}" srcOrd="1" destOrd="0" presId="urn:microsoft.com/office/officeart/2005/8/layout/gear1"/>
    <dgm:cxn modelId="{5F690A5D-3FC8-418F-AC10-7CFBA781F5CC}" type="presParOf" srcId="{F9CBF25A-077B-4FDD-B681-92129A6444B7}" destId="{14592115-6184-4464-BA2A-9970ECA32FCB}" srcOrd="2" destOrd="0" presId="urn:microsoft.com/office/officeart/2005/8/layout/gear1"/>
    <dgm:cxn modelId="{D074702C-AC93-44E8-85AF-6BC5817215B7}" type="presParOf" srcId="{F9CBF25A-077B-4FDD-B681-92129A6444B7}" destId="{4E5C07C3-EA95-4A8E-A9F3-E39DE0358669}" srcOrd="3" destOrd="0" presId="urn:microsoft.com/office/officeart/2005/8/layout/gear1"/>
    <dgm:cxn modelId="{E6970739-D12C-4ACA-9C71-55DB7B99DCA6}" type="presParOf" srcId="{F9CBF25A-077B-4FDD-B681-92129A6444B7}" destId="{6462C311-E890-4146-9650-2329DDDD681D}" srcOrd="4" destOrd="0" presId="urn:microsoft.com/office/officeart/2005/8/layout/gear1"/>
    <dgm:cxn modelId="{DBBF3151-3D4B-4821-B673-4D4FA998788F}" type="presParOf" srcId="{F9CBF25A-077B-4FDD-B681-92129A6444B7}" destId="{2655141E-9EF7-417A-BF02-915C6D23A4EF}" srcOrd="5" destOrd="0" presId="urn:microsoft.com/office/officeart/2005/8/layout/gear1"/>
    <dgm:cxn modelId="{9C73B35E-79AF-47ED-959D-30EA0837FEBA}" type="presParOf" srcId="{F9CBF25A-077B-4FDD-B681-92129A6444B7}" destId="{85BB532E-108F-43A9-9B8D-75504D90BDC2}" srcOrd="6" destOrd="0" presId="urn:microsoft.com/office/officeart/2005/8/layout/gear1"/>
    <dgm:cxn modelId="{A49C08BE-70CD-408E-878A-2FB576D62C3B}" type="presParOf" srcId="{F9CBF25A-077B-4FDD-B681-92129A6444B7}" destId="{EB5DC5BC-95EC-4DFD-AB33-CE1DB067BB2D}" srcOrd="7" destOrd="0" presId="urn:microsoft.com/office/officeart/2005/8/layout/gear1"/>
    <dgm:cxn modelId="{F388CBAC-EDD8-4FFB-A655-7A3F99E1FB80}" type="presParOf" srcId="{F9CBF25A-077B-4FDD-B681-92129A6444B7}" destId="{4A20B681-9FC8-4774-ADD5-E9686F4B2AC7}" srcOrd="8" destOrd="0" presId="urn:microsoft.com/office/officeart/2005/8/layout/gear1"/>
    <dgm:cxn modelId="{739794BC-15D3-44AE-947B-6485C8C22788}" type="presParOf" srcId="{F9CBF25A-077B-4FDD-B681-92129A6444B7}" destId="{F8809FA5-7D3F-4B10-90A2-02B5B42F5D7F}" srcOrd="9" destOrd="0" presId="urn:microsoft.com/office/officeart/2005/8/layout/gear1"/>
    <dgm:cxn modelId="{2E2A32B4-89C3-403B-A842-796CE180DADD}" type="presParOf" srcId="{F9CBF25A-077B-4FDD-B681-92129A6444B7}" destId="{5672CFB5-FD5F-4819-A87C-4D271139A4EE}" srcOrd="10" destOrd="0" presId="urn:microsoft.com/office/officeart/2005/8/layout/gear1"/>
    <dgm:cxn modelId="{D7D4AF60-C9E3-4EF7-A303-A82A1EABE8BA}" type="presParOf" srcId="{F9CBF25A-077B-4FDD-B681-92129A6444B7}" destId="{3457C836-6A51-45C9-AF3A-1282A19D6448}" srcOrd="11" destOrd="0" presId="urn:microsoft.com/office/officeart/2005/8/layout/gear1"/>
    <dgm:cxn modelId="{AF6C2208-0AEB-438B-BC3C-16CDD96FE12B}" type="presParOf" srcId="{F9CBF25A-077B-4FDD-B681-92129A6444B7}" destId="{0394E17F-F920-4913-B7AF-0B6A28DBA02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BDA820-DC15-4552-9BC1-7D01ED84906B}" type="doc">
      <dgm:prSet loTypeId="urn:microsoft.com/office/officeart/2008/layout/VerticalCircle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97C0DB-B321-4BB8-A930-83A84A680069}">
      <dgm:prSet phldrT="[Текст]"/>
      <dgm:spPr/>
      <dgm:t>
        <a:bodyPr/>
        <a:lstStyle/>
        <a:p>
          <a:r>
            <a:rPr lang="uk-UA" dirty="0" smtClean="0"/>
            <a:t>ЛОКАЛЬНІ</a:t>
          </a:r>
          <a:endParaRPr lang="ru-RU" dirty="0"/>
        </a:p>
      </dgm:t>
    </dgm:pt>
    <dgm:pt modelId="{98180A67-BCD7-415C-AB73-720D4ACB9FD4}" type="parTrans" cxnId="{FD4DFF28-8164-42D4-9493-F61B65DFB067}">
      <dgm:prSet/>
      <dgm:spPr/>
      <dgm:t>
        <a:bodyPr/>
        <a:lstStyle/>
        <a:p>
          <a:endParaRPr lang="ru-RU"/>
        </a:p>
      </dgm:t>
    </dgm:pt>
    <dgm:pt modelId="{31E761B0-2E68-4F45-B3BA-ABFCE426BDD7}" type="sibTrans" cxnId="{FD4DFF28-8164-42D4-9493-F61B65DFB067}">
      <dgm:prSet/>
      <dgm:spPr/>
      <dgm:t>
        <a:bodyPr/>
        <a:lstStyle/>
        <a:p>
          <a:endParaRPr lang="ru-RU"/>
        </a:p>
      </dgm:t>
    </dgm:pt>
    <dgm:pt modelId="{E5983C05-38EF-4CA8-9244-44685DB34EBA}">
      <dgm:prSet phldrT="[Текст]"/>
      <dgm:spPr/>
      <dgm:t>
        <a:bodyPr/>
        <a:lstStyle/>
        <a:p>
          <a:r>
            <a:rPr lang="uk-UA" dirty="0" smtClean="0"/>
            <a:t>РЕГІОНАЛЬНІ</a:t>
          </a:r>
          <a:endParaRPr lang="ru-RU" dirty="0"/>
        </a:p>
      </dgm:t>
    </dgm:pt>
    <dgm:pt modelId="{73894E13-746A-4021-9F1D-846BFE31417E}" type="parTrans" cxnId="{CDAB7ED1-603C-4AB5-B0F9-D1CA127CD8CD}">
      <dgm:prSet/>
      <dgm:spPr/>
      <dgm:t>
        <a:bodyPr/>
        <a:lstStyle/>
        <a:p>
          <a:endParaRPr lang="ru-RU"/>
        </a:p>
      </dgm:t>
    </dgm:pt>
    <dgm:pt modelId="{74352CDC-F56F-4B71-9914-3CE900BBB45A}" type="sibTrans" cxnId="{CDAB7ED1-603C-4AB5-B0F9-D1CA127CD8CD}">
      <dgm:prSet/>
      <dgm:spPr/>
      <dgm:t>
        <a:bodyPr/>
        <a:lstStyle/>
        <a:p>
          <a:endParaRPr lang="ru-RU"/>
        </a:p>
      </dgm:t>
    </dgm:pt>
    <dgm:pt modelId="{94892DD0-03BF-4737-8C8D-BE4DFD35AA80}">
      <dgm:prSet phldrT="[Текст]" custT="1"/>
      <dgm:spPr/>
      <dgm:t>
        <a:bodyPr/>
        <a:lstStyle/>
        <a:p>
          <a:r>
            <a:rPr lang="uk-UA" sz="4400" dirty="0" smtClean="0"/>
            <a:t>ГЛОБАЛЬНІ</a:t>
          </a:r>
          <a:endParaRPr lang="ru-RU" sz="4400" dirty="0"/>
        </a:p>
      </dgm:t>
    </dgm:pt>
    <dgm:pt modelId="{310C8D23-BA3C-4C73-AB1A-C24142322C3D}" type="parTrans" cxnId="{ED5E9A79-7AAA-40EC-8AB1-F1830C8E7868}">
      <dgm:prSet/>
      <dgm:spPr/>
      <dgm:t>
        <a:bodyPr/>
        <a:lstStyle/>
        <a:p>
          <a:endParaRPr lang="ru-RU"/>
        </a:p>
      </dgm:t>
    </dgm:pt>
    <dgm:pt modelId="{DDFB3A80-9BFD-4B51-B55B-ED662F7ABDF0}" type="sibTrans" cxnId="{ED5E9A79-7AAA-40EC-8AB1-F1830C8E7868}">
      <dgm:prSet/>
      <dgm:spPr/>
      <dgm:t>
        <a:bodyPr/>
        <a:lstStyle/>
        <a:p>
          <a:endParaRPr lang="ru-RU"/>
        </a:p>
      </dgm:t>
    </dgm:pt>
    <dgm:pt modelId="{21610B54-6D42-4ED6-A01A-DE5BC706D824}" type="pres">
      <dgm:prSet presAssocID="{D6BDA820-DC15-4552-9BC1-7D01ED84906B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112F6BC5-0171-4A97-A10B-20B8E8791328}" type="pres">
      <dgm:prSet presAssocID="{EF97C0DB-B321-4BB8-A930-83A84A680069}" presName="noChildren" presStyleCnt="0"/>
      <dgm:spPr/>
    </dgm:pt>
    <dgm:pt modelId="{A86C4260-7DB5-4F32-87B0-EFBE3C02A0E1}" type="pres">
      <dgm:prSet presAssocID="{EF97C0DB-B321-4BB8-A930-83A84A680069}" presName="gap" presStyleCnt="0"/>
      <dgm:spPr/>
    </dgm:pt>
    <dgm:pt modelId="{CCC15D39-0646-4FA1-A902-7600854F8F28}" type="pres">
      <dgm:prSet presAssocID="{EF97C0DB-B321-4BB8-A930-83A84A680069}" presName="medCircle2" presStyleLbl="vennNode1" presStyleIdx="0" presStyleCnt="3"/>
      <dgm:spPr/>
    </dgm:pt>
    <dgm:pt modelId="{F8DF677F-6290-4977-BA63-5A299B5206BC}" type="pres">
      <dgm:prSet presAssocID="{EF97C0DB-B321-4BB8-A930-83A84A680069}" presName="txLvlOnly1" presStyleLbl="revTx" presStyleIdx="0" presStyleCnt="3" custLinFactNeighborX="21220" custLinFactNeighborY="2585"/>
      <dgm:spPr/>
      <dgm:t>
        <a:bodyPr/>
        <a:lstStyle/>
        <a:p>
          <a:endParaRPr lang="ru-RU"/>
        </a:p>
      </dgm:t>
    </dgm:pt>
    <dgm:pt modelId="{4B9F3E26-BDF2-47A6-9CD2-0A2F57C759C4}" type="pres">
      <dgm:prSet presAssocID="{E5983C05-38EF-4CA8-9244-44685DB34EBA}" presName="withChildren" presStyleCnt="0"/>
      <dgm:spPr/>
    </dgm:pt>
    <dgm:pt modelId="{B78E987F-55CE-4B8B-89DA-23A5AA9239A5}" type="pres">
      <dgm:prSet presAssocID="{E5983C05-38EF-4CA8-9244-44685DB34EBA}" presName="bigCircle" presStyleLbl="vennNode1" presStyleIdx="1" presStyleCnt="3" custScaleX="142701" custLinFactNeighborX="607" custLinFactNeighborY="1226"/>
      <dgm:spPr/>
    </dgm:pt>
    <dgm:pt modelId="{0B557904-4CC6-40DB-A037-64DD4EC0FAAF}" type="pres">
      <dgm:prSet presAssocID="{E5983C05-38EF-4CA8-9244-44685DB34EBA}" presName="medCircle" presStyleLbl="vennNode1" presStyleIdx="2" presStyleCnt="3" custScaleX="317671" custScaleY="285410"/>
      <dgm:spPr/>
    </dgm:pt>
    <dgm:pt modelId="{959552C7-6B81-477A-8175-CCA83100EAE1}" type="pres">
      <dgm:prSet presAssocID="{E5983C05-38EF-4CA8-9244-44685DB34EBA}" presName="txLvl1" presStyleLbl="revTx" presStyleIdx="1" presStyleCnt="3" custLinFactNeighborX="4020" custLinFactNeighborY="-87493"/>
      <dgm:spPr/>
      <dgm:t>
        <a:bodyPr/>
        <a:lstStyle/>
        <a:p>
          <a:endParaRPr lang="ru-RU"/>
        </a:p>
      </dgm:t>
    </dgm:pt>
    <dgm:pt modelId="{DAF91C6B-652B-41FC-AFEA-BB9E1256A583}" type="pres">
      <dgm:prSet presAssocID="{E5983C05-38EF-4CA8-9244-44685DB34EBA}" presName="lin" presStyleCnt="0"/>
      <dgm:spPr/>
    </dgm:pt>
    <dgm:pt modelId="{E5B5A38C-6F77-471A-A7A5-EE1323FA3A0A}" type="pres">
      <dgm:prSet presAssocID="{94892DD0-03BF-4737-8C8D-BE4DFD35AA80}" presName="txLvl2" presStyleLbl="revTx" presStyleIdx="2" presStyleCnt="3" custLinFactY="100000" custLinFactNeighborX="1581" custLinFactNeighborY="182603"/>
      <dgm:spPr/>
      <dgm:t>
        <a:bodyPr/>
        <a:lstStyle/>
        <a:p>
          <a:endParaRPr lang="ru-RU"/>
        </a:p>
      </dgm:t>
    </dgm:pt>
  </dgm:ptLst>
  <dgm:cxnLst>
    <dgm:cxn modelId="{FD4DFF28-8164-42D4-9493-F61B65DFB067}" srcId="{D6BDA820-DC15-4552-9BC1-7D01ED84906B}" destId="{EF97C0DB-B321-4BB8-A930-83A84A680069}" srcOrd="0" destOrd="0" parTransId="{98180A67-BCD7-415C-AB73-720D4ACB9FD4}" sibTransId="{31E761B0-2E68-4F45-B3BA-ABFCE426BDD7}"/>
    <dgm:cxn modelId="{ED5E9A79-7AAA-40EC-8AB1-F1830C8E7868}" srcId="{E5983C05-38EF-4CA8-9244-44685DB34EBA}" destId="{94892DD0-03BF-4737-8C8D-BE4DFD35AA80}" srcOrd="0" destOrd="0" parTransId="{310C8D23-BA3C-4C73-AB1A-C24142322C3D}" sibTransId="{DDFB3A80-9BFD-4B51-B55B-ED662F7ABDF0}"/>
    <dgm:cxn modelId="{CF8EE460-1AC5-4192-8BD4-2AF4F7CA1798}" type="presOf" srcId="{94892DD0-03BF-4737-8C8D-BE4DFD35AA80}" destId="{E5B5A38C-6F77-471A-A7A5-EE1323FA3A0A}" srcOrd="0" destOrd="0" presId="urn:microsoft.com/office/officeart/2008/layout/VerticalCircleList"/>
    <dgm:cxn modelId="{0EC56236-CE2E-4FA1-81BA-D8E11FA505D0}" type="presOf" srcId="{D6BDA820-DC15-4552-9BC1-7D01ED84906B}" destId="{21610B54-6D42-4ED6-A01A-DE5BC706D824}" srcOrd="0" destOrd="0" presId="urn:microsoft.com/office/officeart/2008/layout/VerticalCircleList"/>
    <dgm:cxn modelId="{94152C89-BCF9-4E23-8B59-714EAC59F28F}" type="presOf" srcId="{EF97C0DB-B321-4BB8-A930-83A84A680069}" destId="{F8DF677F-6290-4977-BA63-5A299B5206BC}" srcOrd="0" destOrd="0" presId="urn:microsoft.com/office/officeart/2008/layout/VerticalCircleList"/>
    <dgm:cxn modelId="{26EC83FD-EC69-4A58-BE9B-B63FAE84B257}" type="presOf" srcId="{E5983C05-38EF-4CA8-9244-44685DB34EBA}" destId="{959552C7-6B81-477A-8175-CCA83100EAE1}" srcOrd="0" destOrd="0" presId="urn:microsoft.com/office/officeart/2008/layout/VerticalCircleList"/>
    <dgm:cxn modelId="{CDAB7ED1-603C-4AB5-B0F9-D1CA127CD8CD}" srcId="{D6BDA820-DC15-4552-9BC1-7D01ED84906B}" destId="{E5983C05-38EF-4CA8-9244-44685DB34EBA}" srcOrd="1" destOrd="0" parTransId="{73894E13-746A-4021-9F1D-846BFE31417E}" sibTransId="{74352CDC-F56F-4B71-9914-3CE900BBB45A}"/>
    <dgm:cxn modelId="{30F004D0-B051-44C1-A9E4-602A73CE70C2}" type="presParOf" srcId="{21610B54-6D42-4ED6-A01A-DE5BC706D824}" destId="{112F6BC5-0171-4A97-A10B-20B8E8791328}" srcOrd="0" destOrd="0" presId="urn:microsoft.com/office/officeart/2008/layout/VerticalCircleList"/>
    <dgm:cxn modelId="{63D0FA9D-94AE-460C-BBD6-B174ACA22785}" type="presParOf" srcId="{112F6BC5-0171-4A97-A10B-20B8E8791328}" destId="{A86C4260-7DB5-4F32-87B0-EFBE3C02A0E1}" srcOrd="0" destOrd="0" presId="urn:microsoft.com/office/officeart/2008/layout/VerticalCircleList"/>
    <dgm:cxn modelId="{9ABC7602-0BDC-4402-B2B4-9A19075B9E78}" type="presParOf" srcId="{112F6BC5-0171-4A97-A10B-20B8E8791328}" destId="{CCC15D39-0646-4FA1-A902-7600854F8F28}" srcOrd="1" destOrd="0" presId="urn:microsoft.com/office/officeart/2008/layout/VerticalCircleList"/>
    <dgm:cxn modelId="{E761923D-F0C9-43F4-BBA6-727DE4901180}" type="presParOf" srcId="{112F6BC5-0171-4A97-A10B-20B8E8791328}" destId="{F8DF677F-6290-4977-BA63-5A299B5206BC}" srcOrd="2" destOrd="0" presId="urn:microsoft.com/office/officeart/2008/layout/VerticalCircleList"/>
    <dgm:cxn modelId="{27BB273A-5366-4662-B011-AA66EC41C204}" type="presParOf" srcId="{21610B54-6D42-4ED6-A01A-DE5BC706D824}" destId="{4B9F3E26-BDF2-47A6-9CD2-0A2F57C759C4}" srcOrd="1" destOrd="0" presId="urn:microsoft.com/office/officeart/2008/layout/VerticalCircleList"/>
    <dgm:cxn modelId="{3C52E177-5315-4227-A51F-32B04FA9BF86}" type="presParOf" srcId="{4B9F3E26-BDF2-47A6-9CD2-0A2F57C759C4}" destId="{B78E987F-55CE-4B8B-89DA-23A5AA9239A5}" srcOrd="0" destOrd="0" presId="urn:microsoft.com/office/officeart/2008/layout/VerticalCircleList"/>
    <dgm:cxn modelId="{B3675BC0-6E74-49E8-90CC-31800D18AE2E}" type="presParOf" srcId="{4B9F3E26-BDF2-47A6-9CD2-0A2F57C759C4}" destId="{0B557904-4CC6-40DB-A037-64DD4EC0FAAF}" srcOrd="1" destOrd="0" presId="urn:microsoft.com/office/officeart/2008/layout/VerticalCircleList"/>
    <dgm:cxn modelId="{A902BC9D-B0B0-435B-9337-0D10EFD109FC}" type="presParOf" srcId="{4B9F3E26-BDF2-47A6-9CD2-0A2F57C759C4}" destId="{959552C7-6B81-477A-8175-CCA83100EAE1}" srcOrd="2" destOrd="0" presId="urn:microsoft.com/office/officeart/2008/layout/VerticalCircleList"/>
    <dgm:cxn modelId="{AC8E69C3-71FC-401E-8566-9EA657C78AD6}" type="presParOf" srcId="{4B9F3E26-BDF2-47A6-9CD2-0A2F57C759C4}" destId="{DAF91C6B-652B-41FC-AFEA-BB9E1256A583}" srcOrd="3" destOrd="0" presId="urn:microsoft.com/office/officeart/2008/layout/VerticalCircleList"/>
    <dgm:cxn modelId="{ABEED5F6-052C-423E-B0E0-97E65237AF36}" type="presParOf" srcId="{DAF91C6B-652B-41FC-AFEA-BB9E1256A583}" destId="{E5B5A38C-6F77-471A-A7A5-EE1323FA3A0A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1ECBD4-7930-4DD3-87AB-94E4A4BAC68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69ABC9-DE42-43A0-AB5A-C5D991097645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i="1" dirty="0" err="1" smtClean="0"/>
            <a:t>Статистичний</a:t>
          </a:r>
          <a:r>
            <a:rPr lang="ru-RU" b="1" i="1" dirty="0" smtClean="0"/>
            <a:t> метод </a:t>
          </a:r>
          <a:endParaRPr lang="ru-RU" dirty="0"/>
        </a:p>
      </dgm:t>
    </dgm:pt>
    <dgm:pt modelId="{B9525888-E0CE-44D7-9F8A-2ACF006EA726}" type="parTrans" cxnId="{BF7213B1-3C8C-4613-96F2-A7E71489D768}">
      <dgm:prSet/>
      <dgm:spPr/>
      <dgm:t>
        <a:bodyPr/>
        <a:lstStyle/>
        <a:p>
          <a:endParaRPr lang="ru-RU"/>
        </a:p>
      </dgm:t>
    </dgm:pt>
    <dgm:pt modelId="{8431E804-889D-43F2-9D9D-FE806F414625}" type="sibTrans" cxnId="{BF7213B1-3C8C-4613-96F2-A7E71489D768}">
      <dgm:prSet/>
      <dgm:spPr/>
      <dgm:t>
        <a:bodyPr/>
        <a:lstStyle/>
        <a:p>
          <a:endParaRPr lang="ru-RU"/>
        </a:p>
      </dgm:t>
    </dgm:pt>
    <dgm:pt modelId="{2333F278-AFA0-4FE8-9508-3BC69BD3A87D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err="1" smtClean="0"/>
            <a:t>ґрунтується</a:t>
          </a:r>
          <a:r>
            <a:rPr lang="ru-RU" dirty="0" smtClean="0"/>
            <a:t> на </a:t>
          </a:r>
          <a:r>
            <a:rPr lang="ru-RU" dirty="0" err="1" smtClean="0"/>
            <a:t>кількісних</a:t>
          </a:r>
          <a:r>
            <a:rPr lang="ru-RU" dirty="0" smtClean="0"/>
            <a:t> </a:t>
          </a:r>
          <a:r>
            <a:rPr lang="ru-RU" dirty="0" err="1" smtClean="0"/>
            <a:t>показниках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дають</a:t>
          </a:r>
          <a:r>
            <a:rPr lang="ru-RU" dirty="0" smtClean="0"/>
            <a:t> </a:t>
          </a:r>
          <a:r>
            <a:rPr lang="ru-RU" dirty="0" err="1" smtClean="0"/>
            <a:t>можливість</a:t>
          </a:r>
          <a:r>
            <a:rPr lang="ru-RU" dirty="0" smtClean="0"/>
            <a:t> </a:t>
          </a:r>
          <a:r>
            <a:rPr lang="ru-RU" dirty="0" err="1" smtClean="0"/>
            <a:t>зробити</a:t>
          </a:r>
          <a:r>
            <a:rPr lang="ru-RU" dirty="0" smtClean="0"/>
            <a:t> </a:t>
          </a:r>
          <a:r>
            <a:rPr lang="ru-RU" dirty="0" err="1" smtClean="0"/>
            <a:t>висновок</a:t>
          </a:r>
          <a:r>
            <a:rPr lang="ru-RU" dirty="0" smtClean="0"/>
            <a:t> про </a:t>
          </a:r>
          <a:r>
            <a:rPr lang="ru-RU" dirty="0" err="1" smtClean="0"/>
            <a:t>темпи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 в </a:t>
          </a:r>
          <a:r>
            <a:rPr lang="ru-RU" dirty="0" err="1" smtClean="0"/>
            <a:t>майбутньому</a:t>
          </a:r>
          <a:r>
            <a:rPr lang="ru-RU" dirty="0" smtClean="0"/>
            <a:t>.</a:t>
          </a:r>
          <a:endParaRPr lang="ru-RU" dirty="0"/>
        </a:p>
      </dgm:t>
    </dgm:pt>
    <dgm:pt modelId="{9297EBFB-F553-4DC2-A23D-2A5CCCE273E2}" type="parTrans" cxnId="{4FEC1A27-5D47-4216-B44D-4B02B69E7413}">
      <dgm:prSet/>
      <dgm:spPr/>
      <dgm:t>
        <a:bodyPr/>
        <a:lstStyle/>
        <a:p>
          <a:endParaRPr lang="ru-RU"/>
        </a:p>
      </dgm:t>
    </dgm:pt>
    <dgm:pt modelId="{D037F879-C477-43D2-9971-5786BBBD4C55}" type="sibTrans" cxnId="{4FEC1A27-5D47-4216-B44D-4B02B69E7413}">
      <dgm:prSet/>
      <dgm:spPr/>
      <dgm:t>
        <a:bodyPr/>
        <a:lstStyle/>
        <a:p>
          <a:endParaRPr lang="ru-RU"/>
        </a:p>
      </dgm:t>
    </dgm:pt>
    <dgm:pt modelId="{F9EA9793-7935-4E7A-8DE8-2EFFEA776258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b="1" i="1" dirty="0" smtClean="0"/>
            <a:t>Метод </a:t>
          </a:r>
          <a:r>
            <a:rPr lang="ru-RU" b="1" i="1" dirty="0" err="1" smtClean="0"/>
            <a:t>екстраполяції</a:t>
          </a:r>
          <a:endParaRPr lang="ru-RU" dirty="0"/>
        </a:p>
      </dgm:t>
    </dgm:pt>
    <dgm:pt modelId="{9C06AFC6-7D1B-4FDA-8821-299F30BC41C6}" type="parTrans" cxnId="{86F9127E-4282-4BDD-B264-B422DBB4E1E8}">
      <dgm:prSet/>
      <dgm:spPr/>
      <dgm:t>
        <a:bodyPr/>
        <a:lstStyle/>
        <a:p>
          <a:endParaRPr lang="ru-RU"/>
        </a:p>
      </dgm:t>
    </dgm:pt>
    <dgm:pt modelId="{F46F346B-9C64-4575-9224-A0F8D6F468C9}" type="sibTrans" cxnId="{86F9127E-4282-4BDD-B264-B422DBB4E1E8}">
      <dgm:prSet/>
      <dgm:spPr/>
      <dgm:t>
        <a:bodyPr/>
        <a:lstStyle/>
        <a:p>
          <a:endParaRPr lang="ru-RU"/>
        </a:p>
      </dgm:t>
    </dgm:pt>
    <dgm:pt modelId="{9429E6F5-71F8-4017-81AC-F2E9E916CC80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err="1" smtClean="0"/>
            <a:t>полягає</a:t>
          </a:r>
          <a:r>
            <a:rPr lang="ru-RU" dirty="0" smtClean="0"/>
            <a:t> в </a:t>
          </a:r>
          <a:r>
            <a:rPr lang="ru-RU" dirty="0" err="1" smtClean="0"/>
            <a:t>перенесенні</a:t>
          </a:r>
          <a:r>
            <a:rPr lang="ru-RU" dirty="0" smtClean="0"/>
            <a:t> </a:t>
          </a:r>
          <a:r>
            <a:rPr lang="ru-RU" dirty="0" err="1" smtClean="0"/>
            <a:t>встановленого</a:t>
          </a:r>
          <a:r>
            <a:rPr lang="ru-RU" dirty="0" smtClean="0"/>
            <a:t> характеру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певної</a:t>
          </a:r>
          <a:r>
            <a:rPr lang="ru-RU" dirty="0" smtClean="0"/>
            <a:t> </a:t>
          </a:r>
          <a:r>
            <a:rPr lang="ru-RU" dirty="0" err="1" smtClean="0"/>
            <a:t>території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 в </a:t>
          </a:r>
          <a:r>
            <a:rPr lang="ru-RU" dirty="0" err="1" smtClean="0"/>
            <a:t>майбутнє</a:t>
          </a:r>
          <a:r>
            <a:rPr lang="ru-RU" dirty="0" smtClean="0"/>
            <a:t>.</a:t>
          </a:r>
          <a:endParaRPr lang="ru-RU" dirty="0"/>
        </a:p>
      </dgm:t>
    </dgm:pt>
    <dgm:pt modelId="{4EADCA42-5108-44EB-AF71-28C053AA14BF}" type="parTrans" cxnId="{BC2E568B-62BB-441C-86AA-205E4E2B0156}">
      <dgm:prSet/>
      <dgm:spPr/>
      <dgm:t>
        <a:bodyPr/>
        <a:lstStyle/>
        <a:p>
          <a:endParaRPr lang="ru-RU"/>
        </a:p>
      </dgm:t>
    </dgm:pt>
    <dgm:pt modelId="{169F4780-D830-44E9-AEB7-0670D6E3EA50}" type="sibTrans" cxnId="{BC2E568B-62BB-441C-86AA-205E4E2B0156}">
      <dgm:prSet/>
      <dgm:spPr/>
      <dgm:t>
        <a:bodyPr/>
        <a:lstStyle/>
        <a:p>
          <a:endParaRPr lang="ru-RU"/>
        </a:p>
      </dgm:t>
    </dgm:pt>
    <dgm:pt modelId="{606A1BAE-55B6-4E0C-9F7A-132C3E781F01}" type="pres">
      <dgm:prSet presAssocID="{471ECBD4-7930-4DD3-87AB-94E4A4BAC68B}" presName="linear" presStyleCnt="0">
        <dgm:presLayoutVars>
          <dgm:dir/>
          <dgm:resizeHandles val="exact"/>
        </dgm:presLayoutVars>
      </dgm:prSet>
      <dgm:spPr/>
    </dgm:pt>
    <dgm:pt modelId="{1FC6355A-67D9-4743-AF18-884E5021F614}" type="pres">
      <dgm:prSet presAssocID="{0369ABC9-DE42-43A0-AB5A-C5D991097645}" presName="comp" presStyleCnt="0"/>
      <dgm:spPr/>
    </dgm:pt>
    <dgm:pt modelId="{7258FB5D-E422-46C2-B871-FACFC404C501}" type="pres">
      <dgm:prSet presAssocID="{0369ABC9-DE42-43A0-AB5A-C5D991097645}" presName="box" presStyleLbl="node1" presStyleIdx="0" presStyleCnt="2" custLinFactNeighborX="1508"/>
      <dgm:spPr/>
      <dgm:t>
        <a:bodyPr/>
        <a:lstStyle/>
        <a:p>
          <a:endParaRPr lang="ru-RU"/>
        </a:p>
      </dgm:t>
    </dgm:pt>
    <dgm:pt modelId="{28B9939D-0A39-4B9E-9387-AAA935413DC2}" type="pres">
      <dgm:prSet presAssocID="{0369ABC9-DE42-43A0-AB5A-C5D991097645}" presName="img" presStyleLbl="fgImgPlace1" presStyleIdx="0" presStyleCnt="2"/>
      <dgm:spPr/>
    </dgm:pt>
    <dgm:pt modelId="{8C7B2FDE-7F78-475A-ACC9-71558C8C183D}" type="pres">
      <dgm:prSet presAssocID="{0369ABC9-DE42-43A0-AB5A-C5D99109764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B2DC7-C36C-488C-AFFF-5B618A596C98}" type="pres">
      <dgm:prSet presAssocID="{8431E804-889D-43F2-9D9D-FE806F414625}" presName="spacer" presStyleCnt="0"/>
      <dgm:spPr/>
    </dgm:pt>
    <dgm:pt modelId="{69FE4DAC-FCE6-45C7-904C-A2A8B3CF33A8}" type="pres">
      <dgm:prSet presAssocID="{F9EA9793-7935-4E7A-8DE8-2EFFEA776258}" presName="comp" presStyleCnt="0"/>
      <dgm:spPr/>
    </dgm:pt>
    <dgm:pt modelId="{64BD4F42-1B41-4BE1-A74F-DBDE32F9C174}" type="pres">
      <dgm:prSet presAssocID="{F9EA9793-7935-4E7A-8DE8-2EFFEA776258}" presName="box" presStyleLbl="node1" presStyleIdx="1" presStyleCnt="2"/>
      <dgm:spPr/>
      <dgm:t>
        <a:bodyPr/>
        <a:lstStyle/>
        <a:p>
          <a:endParaRPr lang="ru-RU"/>
        </a:p>
      </dgm:t>
    </dgm:pt>
    <dgm:pt modelId="{29A012F9-5AB7-49A3-A40C-600D4DE651B2}" type="pres">
      <dgm:prSet presAssocID="{F9EA9793-7935-4E7A-8DE8-2EFFEA776258}" presName="img" presStyleLbl="fgImgPlace1" presStyleIdx="1" presStyleCnt="2"/>
      <dgm:spPr/>
    </dgm:pt>
    <dgm:pt modelId="{6070BAEC-F5C6-4EF7-8BEA-E2E3EB997336}" type="pres">
      <dgm:prSet presAssocID="{F9EA9793-7935-4E7A-8DE8-2EFFEA77625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079E8E-391F-4FCA-9E9F-3E5E18ABCAD2}" type="presOf" srcId="{0369ABC9-DE42-43A0-AB5A-C5D991097645}" destId="{7258FB5D-E422-46C2-B871-FACFC404C501}" srcOrd="0" destOrd="0" presId="urn:microsoft.com/office/officeart/2005/8/layout/vList4"/>
    <dgm:cxn modelId="{0E53F607-E6B9-4F4F-AE53-F8C996CE66DC}" type="presOf" srcId="{2333F278-AFA0-4FE8-9508-3BC69BD3A87D}" destId="{7258FB5D-E422-46C2-B871-FACFC404C501}" srcOrd="0" destOrd="1" presId="urn:microsoft.com/office/officeart/2005/8/layout/vList4"/>
    <dgm:cxn modelId="{4AB71354-1ABB-4BD2-9044-FC0EA7144E34}" type="presOf" srcId="{9429E6F5-71F8-4017-81AC-F2E9E916CC80}" destId="{64BD4F42-1B41-4BE1-A74F-DBDE32F9C174}" srcOrd="0" destOrd="1" presId="urn:microsoft.com/office/officeart/2005/8/layout/vList4"/>
    <dgm:cxn modelId="{BF7213B1-3C8C-4613-96F2-A7E71489D768}" srcId="{471ECBD4-7930-4DD3-87AB-94E4A4BAC68B}" destId="{0369ABC9-DE42-43A0-AB5A-C5D991097645}" srcOrd="0" destOrd="0" parTransId="{B9525888-E0CE-44D7-9F8A-2ACF006EA726}" sibTransId="{8431E804-889D-43F2-9D9D-FE806F414625}"/>
    <dgm:cxn modelId="{5BA1FE11-D2C4-4F01-9A28-CDD0B0F078AF}" type="presOf" srcId="{0369ABC9-DE42-43A0-AB5A-C5D991097645}" destId="{8C7B2FDE-7F78-475A-ACC9-71558C8C183D}" srcOrd="1" destOrd="0" presId="urn:microsoft.com/office/officeart/2005/8/layout/vList4"/>
    <dgm:cxn modelId="{4FEC1A27-5D47-4216-B44D-4B02B69E7413}" srcId="{0369ABC9-DE42-43A0-AB5A-C5D991097645}" destId="{2333F278-AFA0-4FE8-9508-3BC69BD3A87D}" srcOrd="0" destOrd="0" parTransId="{9297EBFB-F553-4DC2-A23D-2A5CCCE273E2}" sibTransId="{D037F879-C477-43D2-9971-5786BBBD4C55}"/>
    <dgm:cxn modelId="{86F9127E-4282-4BDD-B264-B422DBB4E1E8}" srcId="{471ECBD4-7930-4DD3-87AB-94E4A4BAC68B}" destId="{F9EA9793-7935-4E7A-8DE8-2EFFEA776258}" srcOrd="1" destOrd="0" parTransId="{9C06AFC6-7D1B-4FDA-8821-299F30BC41C6}" sibTransId="{F46F346B-9C64-4575-9224-A0F8D6F468C9}"/>
    <dgm:cxn modelId="{7A45CBA4-D1A7-4C74-84D9-42B5B57C199F}" type="presOf" srcId="{F9EA9793-7935-4E7A-8DE8-2EFFEA776258}" destId="{6070BAEC-F5C6-4EF7-8BEA-E2E3EB997336}" srcOrd="1" destOrd="0" presId="urn:microsoft.com/office/officeart/2005/8/layout/vList4"/>
    <dgm:cxn modelId="{922C4223-3470-4E0B-8AEF-F87C6261F982}" type="presOf" srcId="{9429E6F5-71F8-4017-81AC-F2E9E916CC80}" destId="{6070BAEC-F5C6-4EF7-8BEA-E2E3EB997336}" srcOrd="1" destOrd="1" presId="urn:microsoft.com/office/officeart/2005/8/layout/vList4"/>
    <dgm:cxn modelId="{BC2E568B-62BB-441C-86AA-205E4E2B0156}" srcId="{F9EA9793-7935-4E7A-8DE8-2EFFEA776258}" destId="{9429E6F5-71F8-4017-81AC-F2E9E916CC80}" srcOrd="0" destOrd="0" parTransId="{4EADCA42-5108-44EB-AF71-28C053AA14BF}" sibTransId="{169F4780-D830-44E9-AEB7-0670D6E3EA50}"/>
    <dgm:cxn modelId="{346DA43A-A850-4063-A277-D10DCF87F266}" type="presOf" srcId="{F9EA9793-7935-4E7A-8DE8-2EFFEA776258}" destId="{64BD4F42-1B41-4BE1-A74F-DBDE32F9C174}" srcOrd="0" destOrd="0" presId="urn:microsoft.com/office/officeart/2005/8/layout/vList4"/>
    <dgm:cxn modelId="{5FAAB81C-5130-4C36-8363-973B63E7CE95}" type="presOf" srcId="{2333F278-AFA0-4FE8-9508-3BC69BD3A87D}" destId="{8C7B2FDE-7F78-475A-ACC9-71558C8C183D}" srcOrd="1" destOrd="1" presId="urn:microsoft.com/office/officeart/2005/8/layout/vList4"/>
    <dgm:cxn modelId="{9BA9DF96-D2C1-42EF-ACA6-515EA7263D27}" type="presOf" srcId="{471ECBD4-7930-4DD3-87AB-94E4A4BAC68B}" destId="{606A1BAE-55B6-4E0C-9F7A-132C3E781F01}" srcOrd="0" destOrd="0" presId="urn:microsoft.com/office/officeart/2005/8/layout/vList4"/>
    <dgm:cxn modelId="{3F6C9D70-3F6B-497D-830B-CD193118870D}" type="presParOf" srcId="{606A1BAE-55B6-4E0C-9F7A-132C3E781F01}" destId="{1FC6355A-67D9-4743-AF18-884E5021F614}" srcOrd="0" destOrd="0" presId="urn:microsoft.com/office/officeart/2005/8/layout/vList4"/>
    <dgm:cxn modelId="{9856063A-B918-490F-872B-935A444312EE}" type="presParOf" srcId="{1FC6355A-67D9-4743-AF18-884E5021F614}" destId="{7258FB5D-E422-46C2-B871-FACFC404C501}" srcOrd="0" destOrd="0" presId="urn:microsoft.com/office/officeart/2005/8/layout/vList4"/>
    <dgm:cxn modelId="{35CDB8E5-05A9-4936-9607-0C1EE5DBD3DB}" type="presParOf" srcId="{1FC6355A-67D9-4743-AF18-884E5021F614}" destId="{28B9939D-0A39-4B9E-9387-AAA935413DC2}" srcOrd="1" destOrd="0" presId="urn:microsoft.com/office/officeart/2005/8/layout/vList4"/>
    <dgm:cxn modelId="{4EE4CB96-72AD-4D51-B4A9-7706256B1C5A}" type="presParOf" srcId="{1FC6355A-67D9-4743-AF18-884E5021F614}" destId="{8C7B2FDE-7F78-475A-ACC9-71558C8C183D}" srcOrd="2" destOrd="0" presId="urn:microsoft.com/office/officeart/2005/8/layout/vList4"/>
    <dgm:cxn modelId="{EF9A2D96-DC1E-4684-A010-92948593099D}" type="presParOf" srcId="{606A1BAE-55B6-4E0C-9F7A-132C3E781F01}" destId="{571B2DC7-C36C-488C-AFFF-5B618A596C98}" srcOrd="1" destOrd="0" presId="urn:microsoft.com/office/officeart/2005/8/layout/vList4"/>
    <dgm:cxn modelId="{88D8EB4E-65D0-4998-9080-E6EA62FF6FA9}" type="presParOf" srcId="{606A1BAE-55B6-4E0C-9F7A-132C3E781F01}" destId="{69FE4DAC-FCE6-45C7-904C-A2A8B3CF33A8}" srcOrd="2" destOrd="0" presId="urn:microsoft.com/office/officeart/2005/8/layout/vList4"/>
    <dgm:cxn modelId="{EA6A3743-B4BD-4BB1-A5F6-8D23608E5FDF}" type="presParOf" srcId="{69FE4DAC-FCE6-45C7-904C-A2A8B3CF33A8}" destId="{64BD4F42-1B41-4BE1-A74F-DBDE32F9C174}" srcOrd="0" destOrd="0" presId="urn:microsoft.com/office/officeart/2005/8/layout/vList4"/>
    <dgm:cxn modelId="{7DDF5827-2DC2-4010-ACB0-FD8C2F033425}" type="presParOf" srcId="{69FE4DAC-FCE6-45C7-904C-A2A8B3CF33A8}" destId="{29A012F9-5AB7-49A3-A40C-600D4DE651B2}" srcOrd="1" destOrd="0" presId="urn:microsoft.com/office/officeart/2005/8/layout/vList4"/>
    <dgm:cxn modelId="{D38DCE9B-5B44-4D58-9F7F-25B66B3FAB4D}" type="presParOf" srcId="{69FE4DAC-FCE6-45C7-904C-A2A8B3CF33A8}" destId="{6070BAEC-F5C6-4EF7-8BEA-E2E3EB99733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35B56-6272-4D24-B42E-F15D03367451}">
      <dsp:nvSpPr>
        <dsp:cNvPr id="0" name=""/>
        <dsp:cNvSpPr/>
      </dsp:nvSpPr>
      <dsp:spPr>
        <a:xfrm>
          <a:off x="363318" y="0"/>
          <a:ext cx="7227943" cy="1269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ПИТАННЯ ДЛЯ РОЗГЛЯДУ</a:t>
          </a:r>
          <a:endParaRPr lang="ru-RU" sz="3600" kern="1200" dirty="0"/>
        </a:p>
      </dsp:txBody>
      <dsp:txXfrm>
        <a:off x="400508" y="37190"/>
        <a:ext cx="7153563" cy="1195393"/>
      </dsp:txXfrm>
    </dsp:sp>
    <dsp:sp modelId="{5070AA98-192F-44BD-BECB-CF03B76784D0}">
      <dsp:nvSpPr>
        <dsp:cNvPr id="0" name=""/>
        <dsp:cNvSpPr/>
      </dsp:nvSpPr>
      <dsp:spPr>
        <a:xfrm>
          <a:off x="382472" y="1500444"/>
          <a:ext cx="1269773" cy="126977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F8D76-90CD-4FDF-831C-AAD4B3769853}">
      <dsp:nvSpPr>
        <dsp:cNvPr id="0" name=""/>
        <dsp:cNvSpPr/>
      </dsp:nvSpPr>
      <dsp:spPr>
        <a:xfrm>
          <a:off x="1728432" y="1500444"/>
          <a:ext cx="5881983" cy="12697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Прогнозування впливу наслідків антропогенного впливу на навколишнє природне середовище</a:t>
          </a:r>
          <a:endParaRPr lang="ru-RU" sz="2000" kern="1200" dirty="0" smtClean="0"/>
        </a:p>
      </dsp:txBody>
      <dsp:txXfrm>
        <a:off x="1790428" y="1562440"/>
        <a:ext cx="5757991" cy="1145781"/>
      </dsp:txXfrm>
    </dsp:sp>
    <dsp:sp modelId="{03BD7AC6-19E6-42DE-A37E-C6F6FAE56F4A}">
      <dsp:nvSpPr>
        <dsp:cNvPr id="0" name=""/>
        <dsp:cNvSpPr/>
      </dsp:nvSpPr>
      <dsp:spPr>
        <a:xfrm>
          <a:off x="382472" y="2922591"/>
          <a:ext cx="1269773" cy="126977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64537-DFFF-4BC2-B3AE-16FC3848C851}">
      <dsp:nvSpPr>
        <dsp:cNvPr id="0" name=""/>
        <dsp:cNvSpPr/>
      </dsp:nvSpPr>
      <dsp:spPr>
        <a:xfrm>
          <a:off x="1728432" y="2922591"/>
          <a:ext cx="5881983" cy="12697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Екологічний</a:t>
          </a:r>
          <a:r>
            <a:rPr lang="ru-RU" sz="2000" kern="1200" dirty="0" smtClean="0"/>
            <a:t> прогноз і </a:t>
          </a:r>
          <a:r>
            <a:rPr lang="ru-RU" sz="2000" kern="1200" dirty="0" err="1" smtClean="0"/>
            <a:t>прогнозування</a:t>
          </a:r>
          <a:r>
            <a:rPr lang="ru-RU" sz="2000" kern="1200" dirty="0" smtClean="0"/>
            <a:t>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Види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прогнозів</a:t>
          </a:r>
          <a:endParaRPr lang="ru-RU" sz="2000" kern="1200" dirty="0" smtClean="0"/>
        </a:p>
      </dsp:txBody>
      <dsp:txXfrm>
        <a:off x="1790428" y="2984587"/>
        <a:ext cx="5757991" cy="1145781"/>
      </dsp:txXfrm>
    </dsp:sp>
    <dsp:sp modelId="{D1D21B34-663D-4224-8EF8-CEA298E375D2}">
      <dsp:nvSpPr>
        <dsp:cNvPr id="0" name=""/>
        <dsp:cNvSpPr/>
      </dsp:nvSpPr>
      <dsp:spPr>
        <a:xfrm>
          <a:off x="360035" y="4338491"/>
          <a:ext cx="1269773" cy="126977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81C8F-6358-4108-8D39-7A22CFFA9A98}">
      <dsp:nvSpPr>
        <dsp:cNvPr id="0" name=""/>
        <dsp:cNvSpPr/>
      </dsp:nvSpPr>
      <dsp:spPr>
        <a:xfrm>
          <a:off x="1728432" y="4344738"/>
          <a:ext cx="5881983" cy="12697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Поняття</a:t>
          </a:r>
          <a:r>
            <a:rPr lang="ru-RU" sz="2000" kern="1200" dirty="0" smtClean="0"/>
            <a:t> про модель і </a:t>
          </a:r>
          <a:r>
            <a:rPr lang="ru-RU" sz="2000" kern="1200" dirty="0" err="1" smtClean="0"/>
            <a:t>моделювання</a:t>
          </a:r>
          <a:r>
            <a:rPr lang="ru-RU" sz="2000" kern="1200" dirty="0" smtClean="0"/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r>
            <a:rPr lang="ru-RU" sz="2000" kern="1200" dirty="0" err="1" smtClean="0"/>
            <a:t>Види</a:t>
          </a:r>
          <a:r>
            <a:rPr lang="ru-RU" sz="2000" kern="1200" dirty="0" smtClean="0"/>
            <a:t> моделей</a:t>
          </a:r>
          <a:endParaRPr lang="ru-RU" sz="2000" kern="1200" dirty="0"/>
        </a:p>
      </dsp:txBody>
      <dsp:txXfrm>
        <a:off x="1790428" y="4406734"/>
        <a:ext cx="5757991" cy="1145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A1798-958B-4498-86C2-A4CF2052F778}">
      <dsp:nvSpPr>
        <dsp:cNvPr id="0" name=""/>
        <dsp:cNvSpPr/>
      </dsp:nvSpPr>
      <dsp:spPr>
        <a:xfrm>
          <a:off x="0" y="1080123"/>
          <a:ext cx="3199412" cy="1919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МАТЕРІАЛЬНІ</a:t>
          </a:r>
          <a:endParaRPr lang="ru-RU" sz="3600" kern="1200" dirty="0"/>
        </a:p>
      </dsp:txBody>
      <dsp:txXfrm>
        <a:off x="0" y="1080123"/>
        <a:ext cx="3199412" cy="1919647"/>
      </dsp:txXfrm>
    </dsp:sp>
    <dsp:sp modelId="{9E703E94-3911-4BDB-BB2D-8551985C921C}">
      <dsp:nvSpPr>
        <dsp:cNvPr id="0" name=""/>
        <dsp:cNvSpPr/>
      </dsp:nvSpPr>
      <dsp:spPr>
        <a:xfrm>
          <a:off x="3520995" y="1080123"/>
          <a:ext cx="3199412" cy="1919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ІДЕАЛЬНІ</a:t>
          </a:r>
          <a:endParaRPr lang="ru-RU" sz="3600" kern="1200" dirty="0"/>
        </a:p>
      </dsp:txBody>
      <dsp:txXfrm>
        <a:off x="3520995" y="1080123"/>
        <a:ext cx="3199412" cy="1919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2C9EE-14B6-40D5-9600-FF6E5C044A9B}">
      <dsp:nvSpPr>
        <dsp:cNvPr id="0" name=""/>
        <dsp:cNvSpPr/>
      </dsp:nvSpPr>
      <dsp:spPr>
        <a:xfrm>
          <a:off x="3625602" y="2365462"/>
          <a:ext cx="2891121" cy="2891121"/>
        </a:xfrm>
        <a:prstGeom prst="gear9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графічні</a:t>
          </a:r>
          <a:endParaRPr lang="ru-RU" sz="1300" kern="1200" dirty="0"/>
        </a:p>
      </dsp:txBody>
      <dsp:txXfrm>
        <a:off x="4206846" y="3042693"/>
        <a:ext cx="1728633" cy="1486096"/>
      </dsp:txXfrm>
    </dsp:sp>
    <dsp:sp modelId="{4E5C07C3-EA95-4A8E-A9F3-E39DE0358669}">
      <dsp:nvSpPr>
        <dsp:cNvPr id="0" name=""/>
        <dsp:cNvSpPr/>
      </dsp:nvSpPr>
      <dsp:spPr>
        <a:xfrm>
          <a:off x="1943495" y="1682106"/>
          <a:ext cx="2102633" cy="2102633"/>
        </a:xfrm>
        <a:prstGeom prst="gear6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імітаційні</a:t>
          </a:r>
          <a:endParaRPr lang="ru-RU" sz="1300" kern="1200" dirty="0"/>
        </a:p>
      </dsp:txBody>
      <dsp:txXfrm>
        <a:off x="2472839" y="2214649"/>
        <a:ext cx="1043945" cy="1037547"/>
      </dsp:txXfrm>
    </dsp:sp>
    <dsp:sp modelId="{85BB532E-108F-43A9-9B8D-75504D90BDC2}">
      <dsp:nvSpPr>
        <dsp:cNvPr id="0" name=""/>
        <dsp:cNvSpPr/>
      </dsp:nvSpPr>
      <dsp:spPr>
        <a:xfrm rot="20700000">
          <a:off x="3095398" y="345046"/>
          <a:ext cx="2060151" cy="206015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математичні</a:t>
          </a:r>
          <a:endParaRPr lang="ru-RU" sz="1300" kern="1200" dirty="0"/>
        </a:p>
      </dsp:txBody>
      <dsp:txXfrm rot="-20700000">
        <a:off x="3547250" y="796898"/>
        <a:ext cx="1156448" cy="1156448"/>
      </dsp:txXfrm>
    </dsp:sp>
    <dsp:sp modelId="{5672CFB5-FD5F-4819-A87C-4D271139A4EE}">
      <dsp:nvSpPr>
        <dsp:cNvPr id="0" name=""/>
        <dsp:cNvSpPr/>
      </dsp:nvSpPr>
      <dsp:spPr>
        <a:xfrm>
          <a:off x="3415132" y="1922432"/>
          <a:ext cx="3700635" cy="3700635"/>
        </a:xfrm>
        <a:prstGeom prst="circularArrow">
          <a:avLst>
            <a:gd name="adj1" fmla="val 4688"/>
            <a:gd name="adj2" fmla="val 299029"/>
            <a:gd name="adj3" fmla="val 2536795"/>
            <a:gd name="adj4" fmla="val 1581753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7C836-6A51-45C9-AF3A-1282A19D6448}">
      <dsp:nvSpPr>
        <dsp:cNvPr id="0" name=""/>
        <dsp:cNvSpPr/>
      </dsp:nvSpPr>
      <dsp:spPr>
        <a:xfrm>
          <a:off x="1571123" y="1212314"/>
          <a:ext cx="2688742" cy="268874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4E17F-F920-4913-B7AF-0B6A28DBA02A}">
      <dsp:nvSpPr>
        <dsp:cNvPr id="0" name=""/>
        <dsp:cNvSpPr/>
      </dsp:nvSpPr>
      <dsp:spPr>
        <a:xfrm>
          <a:off x="2644650" y="-224305"/>
          <a:ext cx="2899006" cy="289900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15D39-0646-4FA1-A902-7600854F8F28}">
      <dsp:nvSpPr>
        <dsp:cNvPr id="0" name=""/>
        <dsp:cNvSpPr/>
      </dsp:nvSpPr>
      <dsp:spPr>
        <a:xfrm>
          <a:off x="1483667" y="1267"/>
          <a:ext cx="561379" cy="5613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DF677F-6290-4977-BA63-5A299B5206BC}">
      <dsp:nvSpPr>
        <dsp:cNvPr id="0" name=""/>
        <dsp:cNvSpPr/>
      </dsp:nvSpPr>
      <dsp:spPr>
        <a:xfrm>
          <a:off x="2399931" y="15778"/>
          <a:ext cx="2995166" cy="56137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ЛОКАЛЬНІ</a:t>
          </a:r>
          <a:endParaRPr lang="ru-RU" sz="3200" kern="1200" dirty="0"/>
        </a:p>
      </dsp:txBody>
      <dsp:txXfrm>
        <a:off x="2399931" y="15778"/>
        <a:ext cx="2995166" cy="561379"/>
      </dsp:txXfrm>
    </dsp:sp>
    <dsp:sp modelId="{B78E987F-55CE-4B8B-89DA-23A5AA9239A5}">
      <dsp:nvSpPr>
        <dsp:cNvPr id="0" name=""/>
        <dsp:cNvSpPr/>
      </dsp:nvSpPr>
      <dsp:spPr>
        <a:xfrm>
          <a:off x="846780" y="952450"/>
          <a:ext cx="4440212" cy="3111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557904-4CC6-40DB-A037-64DD4EC0FAAF}">
      <dsp:nvSpPr>
        <dsp:cNvPr id="0" name=""/>
        <dsp:cNvSpPr/>
      </dsp:nvSpPr>
      <dsp:spPr>
        <a:xfrm>
          <a:off x="1029851" y="562646"/>
          <a:ext cx="1779208" cy="15985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9552C7-6B81-477A-8175-CCA83100EAE1}">
      <dsp:nvSpPr>
        <dsp:cNvPr id="0" name=""/>
        <dsp:cNvSpPr/>
      </dsp:nvSpPr>
      <dsp:spPr>
        <a:xfrm>
          <a:off x="2039887" y="591838"/>
          <a:ext cx="2995816" cy="56007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РЕГІОНАЛЬНІ</a:t>
          </a:r>
          <a:endParaRPr lang="ru-RU" sz="3200" kern="1200" dirty="0"/>
        </a:p>
      </dsp:txBody>
      <dsp:txXfrm>
        <a:off x="2039887" y="591838"/>
        <a:ext cx="2995816" cy="560078"/>
      </dsp:txXfrm>
    </dsp:sp>
    <dsp:sp modelId="{E5B5A38C-6F77-471A-A7A5-EE1323FA3A0A}">
      <dsp:nvSpPr>
        <dsp:cNvPr id="0" name=""/>
        <dsp:cNvSpPr/>
      </dsp:nvSpPr>
      <dsp:spPr>
        <a:xfrm>
          <a:off x="1966819" y="2819992"/>
          <a:ext cx="2995816" cy="41685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5880" rIns="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ГЛОБАЛЬНІ</a:t>
          </a:r>
          <a:endParaRPr lang="ru-RU" sz="4400" kern="1200" dirty="0"/>
        </a:p>
      </dsp:txBody>
      <dsp:txXfrm>
        <a:off x="1966819" y="2819992"/>
        <a:ext cx="2995816" cy="4168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8FB5D-E422-46C2-B871-FACFC404C501}">
      <dsp:nvSpPr>
        <dsp:cNvPr id="0" name=""/>
        <dsp:cNvSpPr/>
      </dsp:nvSpPr>
      <dsp:spPr>
        <a:xfrm>
          <a:off x="0" y="0"/>
          <a:ext cx="7056784" cy="2022587"/>
        </a:xfrm>
        <a:prstGeom prst="roundRect">
          <a:avLst>
            <a:gd name="adj" fmla="val 10000"/>
          </a:avLst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err="1" smtClean="0"/>
            <a:t>Статистичний</a:t>
          </a:r>
          <a:r>
            <a:rPr lang="ru-RU" sz="2800" b="1" i="1" kern="1200" dirty="0" smtClean="0"/>
            <a:t> метод </a:t>
          </a:r>
          <a:endParaRPr lang="ru-RU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ґрунтується</a:t>
          </a:r>
          <a:r>
            <a:rPr lang="ru-RU" sz="2200" kern="1200" dirty="0" smtClean="0"/>
            <a:t> на </a:t>
          </a:r>
          <a:r>
            <a:rPr lang="ru-RU" sz="2200" kern="1200" dirty="0" err="1" smtClean="0"/>
            <a:t>кількісних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показниках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які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дають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можливість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зробити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висновок</a:t>
          </a:r>
          <a:r>
            <a:rPr lang="ru-RU" sz="2200" kern="1200" dirty="0" smtClean="0"/>
            <a:t> про </a:t>
          </a:r>
          <a:r>
            <a:rPr lang="ru-RU" sz="2200" kern="1200" dirty="0" err="1" smtClean="0"/>
            <a:t>темпи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розвитку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процесу</a:t>
          </a:r>
          <a:r>
            <a:rPr lang="ru-RU" sz="2200" kern="1200" dirty="0" smtClean="0"/>
            <a:t> в </a:t>
          </a:r>
          <a:r>
            <a:rPr lang="ru-RU" sz="2200" kern="1200" dirty="0" err="1" smtClean="0"/>
            <a:t>майбутньому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1613615" y="0"/>
        <a:ext cx="5443168" cy="2022587"/>
      </dsp:txXfrm>
    </dsp:sp>
    <dsp:sp modelId="{28B9939D-0A39-4B9E-9387-AAA935413DC2}">
      <dsp:nvSpPr>
        <dsp:cNvPr id="0" name=""/>
        <dsp:cNvSpPr/>
      </dsp:nvSpPr>
      <dsp:spPr>
        <a:xfrm>
          <a:off x="202258" y="202258"/>
          <a:ext cx="1411356" cy="161807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BD4F42-1B41-4BE1-A74F-DBDE32F9C174}">
      <dsp:nvSpPr>
        <dsp:cNvPr id="0" name=""/>
        <dsp:cNvSpPr/>
      </dsp:nvSpPr>
      <dsp:spPr>
        <a:xfrm>
          <a:off x="0" y="2224846"/>
          <a:ext cx="7056784" cy="2022587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Метод </a:t>
          </a:r>
          <a:r>
            <a:rPr lang="ru-RU" sz="2800" b="1" i="1" kern="1200" dirty="0" err="1" smtClean="0"/>
            <a:t>екстраполяції</a:t>
          </a:r>
          <a:endParaRPr lang="ru-RU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полягає</a:t>
          </a:r>
          <a:r>
            <a:rPr lang="ru-RU" sz="2200" kern="1200" dirty="0" smtClean="0"/>
            <a:t> в </a:t>
          </a:r>
          <a:r>
            <a:rPr lang="ru-RU" sz="2200" kern="1200" dirty="0" err="1" smtClean="0"/>
            <a:t>перенесенні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встановленого</a:t>
          </a:r>
          <a:r>
            <a:rPr lang="ru-RU" sz="2200" kern="1200" dirty="0" smtClean="0"/>
            <a:t> характеру </a:t>
          </a:r>
          <a:r>
            <a:rPr lang="ru-RU" sz="2200" kern="1200" dirty="0" err="1" smtClean="0"/>
            <a:t>розвитку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певної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території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чи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процесу</a:t>
          </a:r>
          <a:r>
            <a:rPr lang="ru-RU" sz="2200" kern="1200" dirty="0" smtClean="0"/>
            <a:t> в </a:t>
          </a:r>
          <a:r>
            <a:rPr lang="ru-RU" sz="2200" kern="1200" dirty="0" err="1" smtClean="0"/>
            <a:t>майбутнє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1613615" y="2224846"/>
        <a:ext cx="5443168" cy="2022587"/>
      </dsp:txXfrm>
    </dsp:sp>
    <dsp:sp modelId="{29A012F9-5AB7-49A3-A40C-600D4DE651B2}">
      <dsp:nvSpPr>
        <dsp:cNvPr id="0" name=""/>
        <dsp:cNvSpPr/>
      </dsp:nvSpPr>
      <dsp:spPr>
        <a:xfrm>
          <a:off x="202258" y="2427105"/>
          <a:ext cx="1411356" cy="161807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co.com.ua/content/modelyuvannya-ta-prognozuvannya-prizemnih-koncentraciy-zabrudnyuyuchih-rechovin-vid-vikidiv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Моніторинг </a:t>
            </a:r>
            <a:r>
              <a:rPr lang="uk-UA" sz="5400" b="1" dirty="0" smtClean="0">
                <a:solidFill>
                  <a:srgbClr val="FF0000"/>
                </a:solidFill>
              </a:rPr>
              <a:t>довкілля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6309320"/>
            <a:ext cx="5576664" cy="4816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81642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62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ІМІТАЦІЙНІ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err="1"/>
              <a:t>Дослідження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ЕОМ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роль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модельних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імітаційне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, а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– </a:t>
            </a:r>
            <a:r>
              <a:rPr lang="ru-RU" b="1" i="1" dirty="0" err="1"/>
              <a:t>імітаційні</a:t>
            </a:r>
            <a:r>
              <a:rPr lang="ru-RU" b="1" i="1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042" y="4293096"/>
            <a:ext cx="4584192" cy="191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53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120680" cy="1143000"/>
          </a:xfrm>
        </p:spPr>
        <p:txBody>
          <a:bodyPr/>
          <a:lstStyle/>
          <a:p>
            <a:r>
              <a:rPr lang="ru-RU" b="1" i="1" dirty="0" err="1"/>
              <a:t>Графічні</a:t>
            </a:r>
            <a:r>
              <a:rPr lang="ru-RU" b="1" i="1" dirty="0"/>
              <a:t> </a:t>
            </a:r>
            <a:r>
              <a:rPr lang="ru-RU" b="1" i="1" dirty="0" err="1"/>
              <a:t>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4271304" cy="4752528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ru-RU" dirty="0"/>
              <a:t> 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блокові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характери-зують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таблиці-графіка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endParaRPr lang="ru-RU" dirty="0" smtClean="0"/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r>
              <a:rPr lang="ru-RU" dirty="0" err="1" smtClean="0"/>
              <a:t>Графічні</a:t>
            </a:r>
            <a:r>
              <a:rPr lang="ru-RU" dirty="0" smtClean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sz="3200" dirty="0" err="1"/>
              <a:t>конструювати</a:t>
            </a:r>
            <a:r>
              <a:rPr lang="ru-RU" sz="3200" dirty="0"/>
              <a:t> </a:t>
            </a:r>
            <a:r>
              <a:rPr lang="ru-RU" sz="3200" dirty="0" err="1"/>
              <a:t>складні</a:t>
            </a:r>
            <a:r>
              <a:rPr lang="ru-RU" sz="3200" dirty="0"/>
              <a:t> </a:t>
            </a:r>
            <a:r>
              <a:rPr lang="ru-RU" sz="3200" dirty="0" err="1"/>
              <a:t>екосистеми</a:t>
            </a:r>
            <a:r>
              <a:rPr lang="ru-RU" sz="3200" dirty="0"/>
              <a:t> і </a:t>
            </a:r>
            <a:r>
              <a:rPr lang="ru-RU" sz="3200" dirty="0" err="1"/>
              <a:t>геосистеми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72816"/>
            <a:ext cx="3145519" cy="2638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371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616624"/>
          </a:xfrm>
        </p:spPr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b="1" i="1" dirty="0" smtClean="0"/>
              <a:t>масштабом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smtClean="0"/>
              <a:t>ділять</a:t>
            </a:r>
            <a:endParaRPr lang="ru-RU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0066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4221088"/>
            <a:ext cx="70567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195" y="1752152"/>
            <a:ext cx="7180614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</a:rPr>
              <a:t>побудові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математичних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моделей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</a:rPr>
              <a:t>складних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</a:rPr>
              <a:t>екологічних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систем і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</a:rPr>
              <a:t>процесів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</a:rPr>
              <a:t>виділяють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</a:rPr>
              <a:t>такі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</a:rPr>
              <a:t>етапи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23652"/>
            <a:ext cx="7416824" cy="39856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–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b="1" dirty="0" err="1"/>
              <a:t>реальних</a:t>
            </a:r>
            <a:r>
              <a:rPr lang="ru-RU" b="1" dirty="0"/>
              <a:t> </a:t>
            </a:r>
            <a:r>
              <a:rPr lang="ru-RU" b="1" dirty="0" err="1"/>
              <a:t>явищ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моделювати</a:t>
            </a:r>
            <a:r>
              <a:rPr lang="ru-RU" dirty="0" smtClean="0"/>
              <a:t>;</a:t>
            </a:r>
          </a:p>
          <a:p>
            <a:pPr marL="68580" indent="0">
              <a:buNone/>
            </a:pPr>
            <a:endParaRPr lang="ru-RU" dirty="0"/>
          </a:p>
          <a:p>
            <a:r>
              <a:rPr lang="ru-RU" dirty="0"/>
              <a:t>– 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математичної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, яка </a:t>
            </a:r>
            <a:r>
              <a:rPr lang="ru-RU" b="1" dirty="0" err="1"/>
              <a:t>описує</a:t>
            </a:r>
            <a:r>
              <a:rPr lang="ru-RU" b="1" dirty="0"/>
              <a:t> </a:t>
            </a:r>
            <a:r>
              <a:rPr lang="ru-RU" b="1" dirty="0" err="1"/>
              <a:t>процеси</a:t>
            </a:r>
            <a:r>
              <a:rPr lang="ru-RU" b="1" dirty="0"/>
              <a:t>,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вивчаються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Модель </a:t>
            </a:r>
            <a:r>
              <a:rPr lang="ru-RU" b="1" dirty="0">
                <a:solidFill>
                  <a:srgbClr val="FFFF00"/>
                </a:solidFill>
              </a:rPr>
              <a:t>природного </a:t>
            </a:r>
            <a:r>
              <a:rPr lang="ru-RU" b="1" dirty="0" err="1">
                <a:solidFill>
                  <a:srgbClr val="FFFF00"/>
                </a:solidFill>
              </a:rPr>
              <a:t>явища</a:t>
            </a:r>
            <a:r>
              <a:rPr lang="ru-RU" b="1" dirty="0">
                <a:solidFill>
                  <a:srgbClr val="FFFF00"/>
                </a:solidFill>
              </a:rPr>
              <a:t> – </a:t>
            </a:r>
            <a:r>
              <a:rPr lang="ru-RU" b="1" dirty="0" err="1">
                <a:solidFill>
                  <a:srgbClr val="FFFF00"/>
                </a:solidFill>
              </a:rPr>
              <a:t>це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математичний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вираз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сформульованої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теорії</a:t>
            </a:r>
            <a:r>
              <a:rPr lang="ru-RU" dirty="0" smtClean="0"/>
              <a:t>;</a:t>
            </a:r>
          </a:p>
          <a:p>
            <a:pPr marL="68580" indent="0">
              <a:buNone/>
            </a:pPr>
            <a:endParaRPr lang="ru-RU" dirty="0"/>
          </a:p>
          <a:p>
            <a:r>
              <a:rPr lang="ru-RU" dirty="0"/>
              <a:t>– 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– </a:t>
            </a:r>
            <a:r>
              <a:rPr lang="ru-RU" dirty="0" err="1"/>
              <a:t>розрахунок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і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з </a:t>
            </a:r>
            <a:r>
              <a:rPr lang="ru-RU" dirty="0" err="1"/>
              <a:t>дійсністю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9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48680"/>
            <a:ext cx="6777317" cy="1825428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За Ю. </a:t>
            </a:r>
            <a:r>
              <a:rPr lang="ru-RU" dirty="0" err="1" smtClean="0"/>
              <a:t>Одумом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, як правило,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 </a:t>
            </a:r>
            <a:r>
              <a:rPr lang="ru-RU" dirty="0" err="1" smtClean="0"/>
              <a:t>схеми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графічної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, яка часто </a:t>
            </a:r>
            <a:r>
              <a:rPr lang="ru-RU" dirty="0" err="1" smtClean="0"/>
              <a:t>представляє</a:t>
            </a:r>
            <a:r>
              <a:rPr lang="ru-RU" dirty="0" smtClean="0"/>
              <a:t> блок-схему.</a:t>
            </a:r>
          </a:p>
          <a:p>
            <a:endParaRPr lang="ru-RU" dirty="0"/>
          </a:p>
        </p:txBody>
      </p:sp>
      <p:pic>
        <p:nvPicPr>
          <p:cNvPr id="24578" name="Picture 2" descr="https://studfile.net/html/2706/198/html_dWATfZbCFH.9mVU/img-fQLx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6984776" cy="443105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43608" y="5085184"/>
            <a:ext cx="122413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54461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природокористування</a:t>
            </a:r>
            <a:r>
              <a:rPr lang="ru-RU" dirty="0" smtClean="0"/>
              <a:t> 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sz="3600" dirty="0" smtClean="0"/>
              <a:t>модель </a:t>
            </a:r>
            <a:r>
              <a:rPr lang="ru-RU" sz="3600" dirty="0" err="1" smtClean="0"/>
              <a:t>геосистеми</a:t>
            </a:r>
            <a:r>
              <a:rPr lang="ru-RU" sz="3600" dirty="0" smtClean="0"/>
              <a:t>. </a:t>
            </a:r>
            <a:endParaRPr lang="ru-RU" sz="3600" dirty="0" smtClean="0"/>
          </a:p>
          <a:p>
            <a:pPr marL="68580" indent="0">
              <a:buNone/>
            </a:pP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smtClean="0"/>
              <a:t>модель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прогнозування</a:t>
            </a:r>
            <a:r>
              <a:rPr lang="ru-RU" dirty="0" smtClean="0"/>
              <a:t>, а </a:t>
            </a:r>
            <a:r>
              <a:rPr lang="ru-RU" dirty="0" err="1" smtClean="0"/>
              <a:t>також</a:t>
            </a:r>
            <a:r>
              <a:rPr lang="ru-RU" dirty="0" smtClean="0"/>
              <a:t> з </a:t>
            </a:r>
            <a:r>
              <a:rPr lang="ru-RU" b="1" dirty="0" smtClean="0"/>
              <a:t>метою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природокористуванням</a:t>
            </a:r>
            <a:r>
              <a:rPr lang="ru-RU" b="1" dirty="0" smtClean="0"/>
              <a:t>. </a:t>
            </a:r>
            <a:endParaRPr lang="ru-RU" b="1" dirty="0" smtClean="0"/>
          </a:p>
          <a:p>
            <a:pPr marL="68580" indent="0" algn="just">
              <a:buNone/>
            </a:pPr>
            <a:r>
              <a:rPr lang="ru-RU" dirty="0" err="1" smtClean="0"/>
              <a:t>Природна</a:t>
            </a:r>
            <a:r>
              <a:rPr lang="ru-RU" dirty="0" smtClean="0"/>
              <a:t> </a:t>
            </a:r>
            <a:r>
              <a:rPr lang="ru-RU" dirty="0" err="1" smtClean="0"/>
              <a:t>геосистема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проста </a:t>
            </a:r>
            <a:r>
              <a:rPr lang="ru-RU" dirty="0" err="1" smtClean="0"/>
              <a:t>географічна</a:t>
            </a:r>
            <a:r>
              <a:rPr lang="ru-RU" dirty="0" smtClean="0"/>
              <a:t> модель, яка </a:t>
            </a:r>
            <a:r>
              <a:rPr lang="ru-RU" dirty="0" err="1" smtClean="0"/>
              <a:t>саморегулюється</a:t>
            </a:r>
            <a:r>
              <a:rPr lang="ru-RU" dirty="0" smtClean="0"/>
              <a:t>. 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цілісність</a:t>
            </a:r>
            <a:r>
              <a:rPr lang="ru-RU" dirty="0" smtClean="0"/>
              <a:t> </a:t>
            </a:r>
            <a:r>
              <a:rPr lang="ru-RU" dirty="0" err="1" smtClean="0"/>
              <a:t>підтримується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взаємозв’язку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нового </a:t>
            </a:r>
            <a:r>
              <a:rPr lang="ru-RU" dirty="0" err="1" smtClean="0"/>
              <a:t>елемента</a:t>
            </a:r>
            <a:r>
              <a:rPr lang="ru-RU" dirty="0" smtClean="0"/>
              <a:t> вводиться </a:t>
            </a:r>
            <a:r>
              <a:rPr lang="ru-RU" sz="3900" dirty="0" err="1" smtClean="0"/>
              <a:t>людина</a:t>
            </a:r>
            <a:r>
              <a:rPr lang="ru-RU" sz="3900" dirty="0" smtClean="0"/>
              <a:t> (</a:t>
            </a:r>
            <a:r>
              <a:rPr lang="ru-RU" sz="3900" dirty="0" err="1" smtClean="0"/>
              <a:t>суспільство</a:t>
            </a:r>
            <a:r>
              <a:rPr lang="ru-RU" sz="3900" dirty="0" smtClean="0"/>
              <a:t>). </a:t>
            </a:r>
            <a:endParaRPr lang="ru-RU" sz="3900" dirty="0" smtClean="0"/>
          </a:p>
          <a:p>
            <a:pPr marL="68580" indent="0" algn="just">
              <a:buNone/>
            </a:pPr>
            <a:r>
              <a:rPr lang="ru-RU" dirty="0" smtClean="0"/>
              <a:t>Людина </a:t>
            </a:r>
            <a:r>
              <a:rPr lang="ru-RU" dirty="0" smtClean="0"/>
              <a:t>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пристосовується</a:t>
            </a:r>
            <a:r>
              <a:rPr lang="ru-RU" dirty="0" smtClean="0"/>
              <a:t> до </a:t>
            </a:r>
            <a:r>
              <a:rPr lang="ru-RU" dirty="0" err="1" smtClean="0"/>
              <a:t>природної</a:t>
            </a:r>
            <a:r>
              <a:rPr lang="ru-RU" dirty="0" smtClean="0"/>
              <a:t> </a:t>
            </a:r>
            <a:r>
              <a:rPr lang="ru-RU" dirty="0" err="1" smtClean="0"/>
              <a:t>геосистеми</a:t>
            </a:r>
            <a:r>
              <a:rPr lang="ru-RU" dirty="0" smtClean="0"/>
              <a:t>, але й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таких моделей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типовим</a:t>
            </a:r>
            <a:r>
              <a:rPr lang="ru-RU" dirty="0" smtClean="0"/>
              <a:t> при </a:t>
            </a:r>
            <a:r>
              <a:rPr lang="ru-RU" dirty="0" err="1" smtClean="0"/>
              <a:t>вивченні</a:t>
            </a:r>
            <a:r>
              <a:rPr lang="ru-RU" dirty="0" smtClean="0"/>
              <a:t> систем типу </a:t>
            </a:r>
            <a:r>
              <a:rPr lang="ru-RU" b="1" dirty="0" smtClean="0">
                <a:solidFill>
                  <a:srgbClr val="7030A0"/>
                </a:solidFill>
              </a:rPr>
              <a:t>“</a:t>
            </a:r>
            <a:r>
              <a:rPr lang="ru-RU" b="1" dirty="0" err="1" smtClean="0">
                <a:solidFill>
                  <a:srgbClr val="7030A0"/>
                </a:solidFill>
              </a:rPr>
              <a:t>людина</a:t>
            </a:r>
            <a:r>
              <a:rPr lang="ru-RU" b="1" dirty="0" smtClean="0">
                <a:solidFill>
                  <a:srgbClr val="7030A0"/>
                </a:solidFill>
              </a:rPr>
              <a:t> – </a:t>
            </a:r>
            <a:r>
              <a:rPr lang="ru-RU" b="1" dirty="0" err="1" smtClean="0">
                <a:solidFill>
                  <a:srgbClr val="7030A0"/>
                </a:solidFill>
              </a:rPr>
              <a:t>середовище</a:t>
            </a:r>
            <a:r>
              <a:rPr lang="ru-RU" b="1" dirty="0" smtClean="0">
                <a:solidFill>
                  <a:srgbClr val="7030A0"/>
                </a:solidFill>
              </a:rPr>
              <a:t>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27584" y="5373216"/>
            <a:ext cx="432048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7920880" cy="5400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В </a:t>
            </a:r>
            <a:r>
              <a:rPr lang="ru-RU" sz="2800" u="sng" dirty="0" smtClean="0"/>
              <a:t>природно-</a:t>
            </a:r>
            <a:r>
              <a:rPr lang="ru-RU" sz="2800" u="sng" dirty="0" err="1" smtClean="0"/>
              <a:t>техногенних</a:t>
            </a:r>
            <a:r>
              <a:rPr lang="ru-RU" sz="2800" dirty="0" smtClean="0"/>
              <a:t> системах </a:t>
            </a:r>
            <a:r>
              <a:rPr lang="ru-RU" sz="2800" dirty="0" err="1" smtClean="0"/>
              <a:t>техніка</a:t>
            </a:r>
            <a:r>
              <a:rPr lang="ru-RU" sz="2800" dirty="0" smtClean="0"/>
              <a:t> і природа </a:t>
            </a:r>
            <a:r>
              <a:rPr lang="ru-RU" sz="2800" dirty="0" err="1" smtClean="0"/>
              <a:t>представлені</a:t>
            </a:r>
            <a:r>
              <a:rPr lang="ru-RU" sz="2800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як </a:t>
            </a:r>
            <a:r>
              <a:rPr lang="ru-RU" u="sng" dirty="0" err="1" smtClean="0">
                <a:solidFill>
                  <a:srgbClr val="00B050"/>
                </a:solidFill>
              </a:rPr>
              <a:t>елементи</a:t>
            </a:r>
            <a:r>
              <a:rPr lang="ru-RU" u="sng" dirty="0" smtClean="0">
                <a:solidFill>
                  <a:srgbClr val="00B050"/>
                </a:solidFill>
              </a:rPr>
              <a:t> </a:t>
            </a:r>
            <a:r>
              <a:rPr lang="ru-RU" u="sng" dirty="0" err="1" smtClean="0">
                <a:solidFill>
                  <a:srgbClr val="00B050"/>
                </a:solidFill>
              </a:rPr>
              <a:t>однієї</a:t>
            </a:r>
            <a:r>
              <a:rPr lang="ru-RU" u="sng" dirty="0" smtClean="0">
                <a:solidFill>
                  <a:srgbClr val="00B050"/>
                </a:solidFill>
              </a:rPr>
              <a:t> </a:t>
            </a:r>
            <a:r>
              <a:rPr lang="ru-RU" u="sng" dirty="0" err="1" smtClean="0">
                <a:solidFill>
                  <a:srgbClr val="00B050"/>
                </a:solidFill>
              </a:rPr>
              <a:t>системи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endParaRPr lang="ru-RU" dirty="0" smtClean="0">
              <a:solidFill>
                <a:srgbClr val="00B050"/>
              </a:solidFill>
            </a:endParaRPr>
          </a:p>
          <a:p>
            <a:pPr marL="68580" indent="0" algn="just">
              <a:buNone/>
            </a:pPr>
            <a:r>
              <a:rPr lang="ru-RU" sz="2800" dirty="0" smtClean="0"/>
              <a:t>В </a:t>
            </a:r>
            <a:r>
              <a:rPr lang="ru-RU" sz="2800" dirty="0" smtClean="0"/>
              <a:t>таких системах </a:t>
            </a:r>
            <a:r>
              <a:rPr lang="ru-RU" sz="2800" dirty="0" err="1" smtClean="0"/>
              <a:t>уявлення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геосистему</a:t>
            </a:r>
            <a:r>
              <a:rPr lang="ru-RU" sz="2800" dirty="0" smtClean="0"/>
              <a:t> як систему,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самокерується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зміняються</a:t>
            </a:r>
            <a:r>
              <a:rPr lang="ru-RU" sz="2800" dirty="0" smtClean="0"/>
              <a:t> </a:t>
            </a:r>
            <a:r>
              <a:rPr lang="ru-RU" sz="2800" dirty="0" smtClean="0"/>
              <a:t>на </a:t>
            </a:r>
            <a:r>
              <a:rPr lang="ru-RU" sz="2800" dirty="0" err="1" smtClean="0"/>
              <a:t>уявлення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неї</a:t>
            </a:r>
            <a:r>
              <a:rPr lang="ru-RU" sz="2800" dirty="0" smtClean="0"/>
              <a:t> як </a:t>
            </a:r>
            <a:r>
              <a:rPr lang="ru-RU" sz="2800" b="1" i="1" dirty="0" err="1" smtClean="0"/>
              <a:t>керовану</a:t>
            </a:r>
            <a:r>
              <a:rPr lang="ru-RU" sz="2800" b="1" i="1" dirty="0" smtClean="0"/>
              <a:t> систему.</a:t>
            </a:r>
          </a:p>
          <a:p>
            <a:r>
              <a:rPr lang="ru-RU" sz="2800" dirty="0" err="1" smtClean="0"/>
              <a:t>Геосистема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вище</a:t>
            </a:r>
            <a:r>
              <a:rPr lang="ru-RU" sz="2800" dirty="0" smtClean="0"/>
              <a:t> </a:t>
            </a:r>
            <a:r>
              <a:rPr lang="ru-RU" sz="2800" dirty="0" err="1" smtClean="0"/>
              <a:t>вказаних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включає</a:t>
            </a:r>
            <a:r>
              <a:rPr lang="ru-RU" sz="2800" dirty="0" smtClean="0"/>
              <a:t> </a:t>
            </a:r>
            <a:r>
              <a:rPr lang="ru-RU" sz="2000" b="1" u="sng" dirty="0" err="1" smtClean="0"/>
              <a:t>населення</a:t>
            </a:r>
            <a:r>
              <a:rPr lang="ru-RU" sz="2000" b="1" u="sng" dirty="0" smtClean="0"/>
              <a:t> і </a:t>
            </a:r>
            <a:r>
              <a:rPr lang="ru-RU" sz="2000" b="1" u="sng" dirty="0" err="1" smtClean="0"/>
              <a:t>органи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управління</a:t>
            </a:r>
            <a:r>
              <a:rPr lang="ru-RU" sz="2000" b="1" u="sng" dirty="0" smtClean="0"/>
              <a:t>,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4000" b="1" dirty="0" err="1" smtClean="0">
                <a:solidFill>
                  <a:srgbClr val="FFFF00"/>
                </a:solidFill>
              </a:rPr>
              <a:t>інтегральною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studfile.net/html/2706/198/html_dWATfZbCFH.9mVU/img-ROe0B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958" y="476672"/>
            <a:ext cx="5410313" cy="580158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07704" y="4293096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err="1" smtClean="0">
                <a:solidFill>
                  <a:srgbClr val="00B050"/>
                </a:solidFill>
              </a:rPr>
              <a:t>Екологічний</a:t>
            </a:r>
            <a:r>
              <a:rPr lang="ru-RU" b="1" u="sng" dirty="0" smtClean="0">
                <a:solidFill>
                  <a:srgbClr val="00B050"/>
                </a:solidFill>
              </a:rPr>
              <a:t> </a:t>
            </a:r>
            <a:r>
              <a:rPr lang="ru-RU" b="1" u="sng" dirty="0" smtClean="0">
                <a:solidFill>
                  <a:srgbClr val="00B050"/>
                </a:solidFill>
              </a:rPr>
              <a:t>прогноз і </a:t>
            </a:r>
            <a:r>
              <a:rPr lang="ru-RU" b="1" u="sng" dirty="0" err="1" smtClean="0">
                <a:solidFill>
                  <a:srgbClr val="00B050"/>
                </a:solidFill>
              </a:rPr>
              <a:t>прогнозування</a:t>
            </a:r>
            <a:r>
              <a:rPr lang="ru-RU" b="1" u="sng" dirty="0" smtClean="0">
                <a:solidFill>
                  <a:srgbClr val="00B050"/>
                </a:solidFill>
              </a:rPr>
              <a:t>. </a:t>
            </a:r>
            <a:r>
              <a:rPr lang="ru-RU" b="1" u="sng" dirty="0" err="1" smtClean="0">
                <a:solidFill>
                  <a:srgbClr val="00B050"/>
                </a:solidFill>
              </a:rPr>
              <a:t>Види</a:t>
            </a:r>
            <a:r>
              <a:rPr lang="ru-RU" b="1" u="sng" dirty="0" smtClean="0">
                <a:solidFill>
                  <a:srgbClr val="00B050"/>
                </a:solidFill>
              </a:rPr>
              <a:t> </a:t>
            </a:r>
            <a:r>
              <a:rPr lang="ru-RU" b="1" u="sng" dirty="0" err="1" smtClean="0">
                <a:solidFill>
                  <a:srgbClr val="00B050"/>
                </a:solidFill>
              </a:rPr>
              <a:t>прогнозів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Прогноз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передбачення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 про </a:t>
            </a:r>
            <a:r>
              <a:rPr lang="ru-RU" dirty="0" err="1" smtClean="0"/>
              <a:t>будь-що</a:t>
            </a:r>
            <a:r>
              <a:rPr lang="ru-RU" dirty="0" smtClean="0"/>
              <a:t> (</a:t>
            </a:r>
            <a:r>
              <a:rPr lang="ru-RU" dirty="0" err="1" smtClean="0"/>
              <a:t>будь-кого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Екологічний</a:t>
            </a:r>
            <a:r>
              <a:rPr lang="ru-RU" b="1" dirty="0" smtClean="0"/>
              <a:t> прогноз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передбачення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 на локальному, </a:t>
            </a:r>
            <a:r>
              <a:rPr lang="ru-RU" dirty="0" err="1" smtClean="0"/>
              <a:t>регіональному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глобальному </a:t>
            </a:r>
            <a:r>
              <a:rPr lang="ru-RU" dirty="0" err="1" smtClean="0"/>
              <a:t>рівні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08720"/>
            <a:ext cx="7704856" cy="5139933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dirty="0" smtClean="0"/>
              <a:t>Прогноз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середовище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передбачення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в природному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pPr algn="just"/>
            <a:r>
              <a:rPr lang="ru-RU" sz="2600" b="1" i="1" u="sng" dirty="0" smtClean="0"/>
              <a:t>Прогноз </a:t>
            </a:r>
            <a:r>
              <a:rPr lang="ru-RU" sz="2600" b="1" i="1" u="sng" dirty="0" err="1" smtClean="0"/>
              <a:t>змін</a:t>
            </a:r>
            <a:r>
              <a:rPr lang="ru-RU" sz="2600" b="1" i="1" u="sng" dirty="0" smtClean="0"/>
              <a:t> </a:t>
            </a:r>
            <a:r>
              <a:rPr lang="ru-RU" sz="2600" b="1" i="1" u="sng" dirty="0" err="1" smtClean="0"/>
              <a:t>середовища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передбачення</a:t>
            </a:r>
            <a:r>
              <a:rPr lang="ru-RU" dirty="0" smtClean="0"/>
              <a:t> </a:t>
            </a:r>
            <a:r>
              <a:rPr lang="ru-RU" dirty="0" err="1" smtClean="0"/>
              <a:t>стійких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в природному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прямим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опосередкованим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середовище</a:t>
            </a:r>
            <a:r>
              <a:rPr lang="ru-RU" dirty="0" smtClean="0"/>
              <a:t>.</a:t>
            </a:r>
          </a:p>
          <a:p>
            <a:pPr algn="just"/>
            <a:r>
              <a:rPr lang="ru-RU" b="1" i="1" u="sng" dirty="0" smtClean="0"/>
              <a:t>Прогноз </a:t>
            </a:r>
            <a:r>
              <a:rPr lang="ru-RU" b="1" i="1" u="sng" dirty="0" err="1" smtClean="0"/>
              <a:t>природокористування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попереднє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 </a:t>
            </a:r>
            <a:r>
              <a:rPr lang="ru-RU" dirty="0" err="1" smtClean="0"/>
              <a:t>об’ємів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використані</a:t>
            </a:r>
            <a:r>
              <a:rPr lang="ru-RU" dirty="0" smtClean="0"/>
              <a:t> в </a:t>
            </a:r>
            <a:r>
              <a:rPr lang="ru-RU" dirty="0" err="1" smtClean="0"/>
              <a:t>господарській</a:t>
            </a:r>
            <a:r>
              <a:rPr lang="ru-RU" dirty="0" smtClean="0"/>
              <a:t> 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врахуванням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, </a:t>
            </a:r>
            <a:r>
              <a:rPr lang="ru-RU" dirty="0" err="1" smtClean="0"/>
              <a:t>соціальних</a:t>
            </a:r>
            <a:r>
              <a:rPr lang="ru-RU" dirty="0" smtClean="0"/>
              <a:t>,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Таким чином, </a:t>
            </a:r>
            <a:r>
              <a:rPr lang="ru-RU" b="1" u="sng" dirty="0" smtClean="0">
                <a:solidFill>
                  <a:srgbClr val="7030A0"/>
                </a:solidFill>
              </a:rPr>
              <a:t>прогноз – </a:t>
            </a:r>
            <a:r>
              <a:rPr lang="ru-RU" b="1" u="sng" dirty="0" err="1" smtClean="0">
                <a:solidFill>
                  <a:srgbClr val="7030A0"/>
                </a:solidFill>
              </a:rPr>
              <a:t>це</a:t>
            </a:r>
            <a:r>
              <a:rPr lang="ru-RU" b="1" u="sng" dirty="0" smtClean="0">
                <a:solidFill>
                  <a:srgbClr val="7030A0"/>
                </a:solidFill>
              </a:rPr>
              <a:t> </a:t>
            </a:r>
            <a:r>
              <a:rPr lang="ru-RU" b="1" u="sng" dirty="0" err="1" smtClean="0">
                <a:solidFill>
                  <a:srgbClr val="7030A0"/>
                </a:solidFill>
              </a:rPr>
              <a:t>специфічний</a:t>
            </a:r>
            <a:r>
              <a:rPr lang="ru-RU" b="1" u="sng" dirty="0" smtClean="0">
                <a:solidFill>
                  <a:srgbClr val="7030A0"/>
                </a:solidFill>
              </a:rPr>
              <a:t> вид </a:t>
            </a:r>
            <a:r>
              <a:rPr lang="ru-RU" b="1" u="sng" dirty="0" err="1" smtClean="0">
                <a:solidFill>
                  <a:srgbClr val="7030A0"/>
                </a:solidFill>
              </a:rPr>
              <a:t>пізнання</a:t>
            </a:r>
            <a:r>
              <a:rPr lang="ru-RU" b="1" u="sng" dirty="0" smtClean="0">
                <a:solidFill>
                  <a:srgbClr val="7030A0"/>
                </a:solidFill>
              </a:rPr>
              <a:t>, </a:t>
            </a:r>
            <a:r>
              <a:rPr lang="ru-RU" b="1" u="sng" dirty="0" err="1" smtClean="0">
                <a:solidFill>
                  <a:srgbClr val="7030A0"/>
                </a:solidFill>
              </a:rPr>
              <a:t>який</a:t>
            </a:r>
            <a:r>
              <a:rPr lang="ru-RU" b="1" u="sng" dirty="0" smtClean="0">
                <a:solidFill>
                  <a:srgbClr val="7030A0"/>
                </a:solidFill>
              </a:rPr>
              <a:t> направлений на </a:t>
            </a:r>
            <a:r>
              <a:rPr lang="ru-RU" b="1" u="sng" dirty="0" err="1" smtClean="0">
                <a:solidFill>
                  <a:srgbClr val="7030A0"/>
                </a:solidFill>
              </a:rPr>
              <a:t>дослідження</a:t>
            </a:r>
            <a:r>
              <a:rPr lang="ru-RU" b="1" u="sng" dirty="0" smtClean="0">
                <a:solidFill>
                  <a:srgbClr val="7030A0"/>
                </a:solidFill>
              </a:rPr>
              <a:t> не того, </a:t>
            </a:r>
            <a:r>
              <a:rPr lang="ru-RU" b="1" u="sng" dirty="0" err="1" smtClean="0">
                <a:solidFill>
                  <a:srgbClr val="7030A0"/>
                </a:solidFill>
              </a:rPr>
              <a:t>що</a:t>
            </a:r>
            <a:r>
              <a:rPr lang="ru-RU" b="1" u="sng" dirty="0" smtClean="0">
                <a:solidFill>
                  <a:srgbClr val="7030A0"/>
                </a:solidFill>
              </a:rPr>
              <a:t> </a:t>
            </a:r>
            <a:r>
              <a:rPr lang="ru-RU" b="1" u="sng" dirty="0" err="1" smtClean="0">
                <a:solidFill>
                  <a:srgbClr val="7030A0"/>
                </a:solidFill>
              </a:rPr>
              <a:t>є</a:t>
            </a:r>
            <a:r>
              <a:rPr lang="ru-RU" b="1" u="sng" dirty="0" smtClean="0">
                <a:solidFill>
                  <a:srgbClr val="7030A0"/>
                </a:solidFill>
              </a:rPr>
              <a:t>, а того, </a:t>
            </a:r>
            <a:r>
              <a:rPr lang="ru-RU" b="1" u="sng" dirty="0" err="1" smtClean="0">
                <a:solidFill>
                  <a:srgbClr val="7030A0"/>
                </a:solidFill>
              </a:rPr>
              <a:t>що</a:t>
            </a:r>
            <a:r>
              <a:rPr lang="ru-RU" b="1" u="sng" dirty="0" smtClean="0">
                <a:solidFill>
                  <a:srgbClr val="7030A0"/>
                </a:solidFill>
              </a:rPr>
              <a:t> буде.</a:t>
            </a:r>
          </a:p>
          <a:p>
            <a:pPr algn="just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63607" y="6048653"/>
            <a:ext cx="75248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https://youtu.be/flrmK5PY-T4 10 </a:t>
            </a:r>
            <a:r>
              <a:rPr lang="ru-RU" sz="1400" dirty="0" err="1" smtClean="0"/>
              <a:t>хвилин</a:t>
            </a:r>
            <a:r>
              <a:rPr lang="ru-RU" sz="1400" dirty="0" smtClean="0"/>
              <a:t> - ПРО ПРОБЛЕМИ ПРИРОДОКОРИСТУВАННЯ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Лекція №2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6600" b="1" dirty="0" smtClean="0"/>
              <a:t>Моніторинг як система моделювання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03255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848872" cy="506792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прогнозів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ru-RU" dirty="0" err="1" smtClean="0"/>
              <a:t>Прогнози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за часом, за масштабом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За </a:t>
            </a:r>
            <a:r>
              <a:rPr lang="ru-RU" b="1" i="1" dirty="0" smtClean="0"/>
              <a:t>часом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прогнозів</a:t>
            </a:r>
            <a:r>
              <a:rPr lang="ru-RU" dirty="0" smtClean="0"/>
              <a:t>: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короткочасні</a:t>
            </a:r>
            <a:r>
              <a:rPr lang="ru-RU" dirty="0" smtClean="0"/>
              <a:t> (до одного року); </a:t>
            </a:r>
            <a:r>
              <a:rPr lang="ru-RU" dirty="0" err="1" smtClean="0"/>
              <a:t>короткочасні</a:t>
            </a:r>
            <a:r>
              <a:rPr lang="ru-RU" dirty="0" smtClean="0"/>
              <a:t> (3–5 </a:t>
            </a:r>
            <a:r>
              <a:rPr lang="ru-RU" dirty="0" err="1" smtClean="0"/>
              <a:t>років</a:t>
            </a:r>
            <a:r>
              <a:rPr lang="ru-RU" dirty="0" smtClean="0"/>
              <a:t>); </a:t>
            </a:r>
            <a:r>
              <a:rPr lang="ru-RU" dirty="0" err="1" smtClean="0"/>
              <a:t>середньотривалі</a:t>
            </a:r>
            <a:r>
              <a:rPr lang="ru-RU" dirty="0" smtClean="0"/>
              <a:t> (5–10 </a:t>
            </a:r>
            <a:r>
              <a:rPr lang="ru-RU" dirty="0" err="1" smtClean="0"/>
              <a:t>років</a:t>
            </a:r>
            <a:r>
              <a:rPr lang="ru-RU" dirty="0" smtClean="0"/>
              <a:t>); </a:t>
            </a:r>
            <a:r>
              <a:rPr lang="ru-RU" dirty="0" err="1" smtClean="0"/>
              <a:t>довготривалі</a:t>
            </a:r>
            <a:r>
              <a:rPr lang="ru-RU" dirty="0" smtClean="0"/>
              <a:t> (до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десятиліть</a:t>
            </a:r>
            <a:r>
              <a:rPr lang="ru-RU" dirty="0" smtClean="0"/>
              <a:t>);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тривалі</a:t>
            </a:r>
            <a:r>
              <a:rPr lang="ru-RU" dirty="0" smtClean="0"/>
              <a:t> (на </a:t>
            </a:r>
            <a:r>
              <a:rPr lang="ru-RU" dirty="0" err="1" smtClean="0"/>
              <a:t>століття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За </a:t>
            </a:r>
            <a:r>
              <a:rPr lang="ru-RU" b="1" i="1" dirty="0" smtClean="0"/>
              <a:t>масштабом</a:t>
            </a:r>
            <a:r>
              <a:rPr lang="ru-RU" dirty="0" smtClean="0"/>
              <a:t> </a:t>
            </a:r>
            <a:r>
              <a:rPr lang="ru-RU" dirty="0" err="1" smtClean="0"/>
              <a:t>прогнози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</a:t>
            </a:r>
            <a:r>
              <a:rPr lang="ru-RU" dirty="0" err="1" smtClean="0"/>
              <a:t>глобальні</a:t>
            </a:r>
            <a:r>
              <a:rPr lang="ru-RU" dirty="0" smtClean="0"/>
              <a:t> (</a:t>
            </a:r>
            <a:r>
              <a:rPr lang="ru-RU" dirty="0" err="1" smtClean="0"/>
              <a:t>фізико-географічні</a:t>
            </a:r>
            <a:r>
              <a:rPr lang="ru-RU" dirty="0" smtClean="0"/>
              <a:t>); </a:t>
            </a:r>
            <a:r>
              <a:rPr lang="ru-RU" dirty="0" err="1" smtClean="0"/>
              <a:t>регіональні</a:t>
            </a:r>
            <a:r>
              <a:rPr lang="ru-RU" dirty="0" smtClean="0"/>
              <a:t> (в межа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); </a:t>
            </a:r>
            <a:r>
              <a:rPr lang="ru-RU" dirty="0" err="1" smtClean="0"/>
              <a:t>національні</a:t>
            </a:r>
            <a:r>
              <a:rPr lang="ru-RU" dirty="0" smtClean="0"/>
              <a:t> (</a:t>
            </a:r>
            <a:r>
              <a:rPr lang="ru-RU" dirty="0" err="1" smtClean="0"/>
              <a:t>державні</a:t>
            </a:r>
            <a:r>
              <a:rPr lang="ru-RU" dirty="0" smtClean="0"/>
              <a:t>); </a:t>
            </a:r>
            <a:r>
              <a:rPr lang="ru-RU" dirty="0" err="1" smtClean="0"/>
              <a:t>локальні</a:t>
            </a:r>
            <a:r>
              <a:rPr lang="ru-RU" dirty="0" smtClean="0"/>
              <a:t> (край, область, район).</a:t>
            </a:r>
          </a:p>
          <a:p>
            <a:pPr algn="just"/>
            <a:r>
              <a:rPr lang="ru-RU" dirty="0" smtClean="0"/>
              <a:t>За </a:t>
            </a:r>
            <a:r>
              <a:rPr lang="ru-RU" b="1" i="1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прогнози</a:t>
            </a:r>
            <a:r>
              <a:rPr lang="ru-RU" dirty="0" smtClean="0"/>
              <a:t> </a:t>
            </a:r>
            <a:r>
              <a:rPr lang="ru-RU" dirty="0" err="1" smtClean="0"/>
              <a:t>проділяють</a:t>
            </a:r>
            <a:r>
              <a:rPr lang="ru-RU" dirty="0" smtClean="0"/>
              <a:t> на </a:t>
            </a:r>
            <a:r>
              <a:rPr lang="ru-RU" dirty="0" err="1" smtClean="0"/>
              <a:t>геологічні</a:t>
            </a:r>
            <a:r>
              <a:rPr lang="ru-RU" dirty="0" smtClean="0"/>
              <a:t>, </a:t>
            </a:r>
            <a:r>
              <a:rPr lang="ru-RU" dirty="0" err="1" smtClean="0"/>
              <a:t>метеорологічні</a:t>
            </a:r>
            <a:r>
              <a:rPr lang="ru-RU" dirty="0" smtClean="0"/>
              <a:t>,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Комплексний</a:t>
            </a:r>
            <a:r>
              <a:rPr lang="ru-RU" dirty="0" smtClean="0"/>
              <a:t> прогноз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загальнонауковим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979712" y="4653136"/>
            <a:ext cx="1008112" cy="43204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112568"/>
          </a:xfrm>
        </p:spPr>
        <p:txBody>
          <a:bodyPr>
            <a:normAutofit/>
          </a:bodyPr>
          <a:lstStyle/>
          <a:p>
            <a:r>
              <a:rPr lang="ru-RU" b="1" u="sng" dirty="0" err="1" smtClean="0">
                <a:solidFill>
                  <a:srgbClr val="7030A0"/>
                </a:solidFill>
              </a:rPr>
              <a:t>Прогнозування</a:t>
            </a:r>
            <a:r>
              <a:rPr lang="ru-RU" b="1" u="sng" dirty="0" smtClean="0">
                <a:solidFill>
                  <a:srgbClr val="7030A0"/>
                </a:solidFill>
              </a:rPr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ретроспективного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 про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майбутній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.</a:t>
            </a:r>
          </a:p>
          <a:p>
            <a:r>
              <a:rPr lang="ru-RU" b="1" u="sng" dirty="0" err="1" smtClean="0">
                <a:solidFill>
                  <a:srgbClr val="7030A0"/>
                </a:solidFill>
              </a:rPr>
              <a:t>Екологічне</a:t>
            </a:r>
            <a:r>
              <a:rPr lang="ru-RU" b="1" u="sng" dirty="0" smtClean="0">
                <a:solidFill>
                  <a:srgbClr val="7030A0"/>
                </a:solidFill>
              </a:rPr>
              <a:t> </a:t>
            </a:r>
            <a:r>
              <a:rPr lang="ru-RU" b="1" u="sng" dirty="0" err="1" smtClean="0">
                <a:solidFill>
                  <a:srgbClr val="7030A0"/>
                </a:solidFill>
              </a:rPr>
              <a:t>прогнозування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передбачення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систем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та антропогенного </a:t>
            </a:r>
            <a:r>
              <a:rPr lang="ru-RU" dirty="0" err="1" smtClean="0"/>
              <a:t>впливу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 smtClean="0"/>
              <a:t>об’єднують</a:t>
            </a:r>
            <a:r>
              <a:rPr lang="ru-RU" dirty="0" smtClean="0"/>
              <a:t> у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логічні</a:t>
            </a:r>
            <a:r>
              <a:rPr lang="ru-RU" dirty="0" smtClean="0"/>
              <a:t> </a:t>
            </a:r>
            <a:r>
              <a:rPr lang="ru-RU" dirty="0" smtClean="0"/>
              <a:t> і </a:t>
            </a:r>
            <a:r>
              <a:rPr lang="ru-RU" dirty="0" err="1" smtClean="0"/>
              <a:t>формальні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До </a:t>
            </a:r>
            <a:r>
              <a:rPr lang="ru-RU" dirty="0" err="1" smtClean="0"/>
              <a:t>логічних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sz="1800" dirty="0" err="1" smtClean="0"/>
              <a:t>індукції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дедукції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експертних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оцінок</a:t>
            </a:r>
            <a:r>
              <a:rPr lang="ru-RU" sz="1800" dirty="0" smtClean="0"/>
              <a:t>, </a:t>
            </a:r>
            <a:r>
              <a:rPr lang="ru-RU" sz="1800" dirty="0" err="1" smtClean="0"/>
              <a:t>аналогії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6768752" cy="35283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Методом </a:t>
            </a:r>
            <a:r>
              <a:rPr lang="ru-RU" dirty="0" err="1" smtClean="0"/>
              <a:t>індукції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причинні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 </a:t>
            </a:r>
            <a:r>
              <a:rPr lang="ru-RU" b="1" dirty="0" err="1" smtClean="0"/>
              <a:t>Індуктивним</a:t>
            </a:r>
            <a:r>
              <a:rPr lang="ru-RU" b="1" dirty="0" smtClean="0"/>
              <a:t> методом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подібності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об’єктами</a:t>
            </a:r>
            <a:r>
              <a:rPr lang="ru-RU" dirty="0" smtClean="0"/>
              <a:t>, </a:t>
            </a:r>
            <a:r>
              <a:rPr lang="ru-RU" dirty="0" err="1" smtClean="0"/>
              <a:t>робляться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При </a:t>
            </a:r>
            <a:r>
              <a:rPr lang="ru-RU" b="1" dirty="0" smtClean="0"/>
              <a:t>дедуктивному </a:t>
            </a:r>
            <a:r>
              <a:rPr lang="ru-RU" b="1" dirty="0" err="1" smtClean="0"/>
              <a:t>методі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йдуть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до </a:t>
            </a:r>
            <a:r>
              <a:rPr lang="ru-RU" dirty="0" err="1" smtClean="0"/>
              <a:t>часткового</a:t>
            </a:r>
            <a:r>
              <a:rPr lang="ru-RU" dirty="0" smtClean="0"/>
              <a:t>. </a:t>
            </a:r>
            <a:r>
              <a:rPr lang="ru-RU" dirty="0" err="1" smtClean="0"/>
              <a:t>Індуктивний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дедуктивний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484784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 </a:t>
            </a:r>
            <a:r>
              <a:rPr lang="ru-RU" dirty="0" err="1"/>
              <a:t>відсутності</a:t>
            </a:r>
            <a:r>
              <a:rPr lang="ru-RU" dirty="0"/>
              <a:t> про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достовірних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і,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не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математичному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 </a:t>
            </a:r>
            <a:r>
              <a:rPr lang="ru-RU" dirty="0" err="1"/>
              <a:t>використовують</a:t>
            </a:r>
            <a:r>
              <a:rPr lang="ru-RU" dirty="0"/>
              <a:t> метод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, суть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майбут-нього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думок </a:t>
            </a:r>
            <a:r>
              <a:rPr lang="ru-RU" dirty="0" err="1"/>
              <a:t>кваліфікованих</a:t>
            </a:r>
            <a:r>
              <a:rPr lang="ru-RU" dirty="0"/>
              <a:t> </a:t>
            </a:r>
            <a:r>
              <a:rPr lang="ru-RU" dirty="0" err="1"/>
              <a:t>спеціалістів-експертів</a:t>
            </a:r>
            <a:r>
              <a:rPr lang="ru-RU" dirty="0" smtClean="0"/>
              <a:t>.</a:t>
            </a:r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Метод </a:t>
            </a:r>
            <a:r>
              <a:rPr lang="ru-RU" dirty="0" err="1"/>
              <a:t>аналогій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одного </a:t>
            </a:r>
            <a:r>
              <a:rPr lang="ru-RU" dirty="0" err="1"/>
              <a:t>процесу</a:t>
            </a:r>
            <a:r>
              <a:rPr lang="ru-RU" dirty="0"/>
              <a:t> з </a:t>
            </a:r>
            <a:r>
              <a:rPr lang="ru-RU" dirty="0" err="1"/>
              <a:t>певними</a:t>
            </a:r>
            <a:r>
              <a:rPr lang="ru-RU" dirty="0"/>
              <a:t> поправками </a:t>
            </a:r>
            <a:r>
              <a:rPr lang="ru-RU" dirty="0" err="1"/>
              <a:t>можна</a:t>
            </a:r>
            <a:r>
              <a:rPr lang="ru-RU" dirty="0"/>
              <a:t> перенести на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для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прогноз.</a:t>
            </a:r>
          </a:p>
        </p:txBody>
      </p:sp>
    </p:spTree>
    <p:extLst>
      <p:ext uri="{BB962C8B-B14F-4D97-AF65-F5344CB8AC3E}">
        <p14:creationId xmlns:p14="http://schemas.microsoft.com/office/powerpoint/2010/main" val="2752824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Формалізовані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статистичний</a:t>
            </a:r>
            <a:r>
              <a:rPr lang="ru-RU" dirty="0" smtClean="0"/>
              <a:t>, </a:t>
            </a:r>
            <a:r>
              <a:rPr lang="ru-RU" dirty="0" err="1" smtClean="0"/>
              <a:t>екстраполяції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моделювання</a:t>
            </a:r>
            <a:r>
              <a:rPr lang="ru-RU" dirty="0" smtClean="0"/>
              <a:t>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06591113"/>
              </p:ext>
            </p:extLst>
          </p:nvPr>
        </p:nvGraphicFramePr>
        <p:xfrm>
          <a:off x="1043608" y="1988840"/>
          <a:ext cx="705678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Основною метою прогнозу </a:t>
            </a:r>
            <a:r>
              <a:rPr lang="ru-RU" b="1" u="sng" dirty="0"/>
              <a:t>є </a:t>
            </a:r>
            <a:r>
              <a:rPr lang="ru-RU" b="1" u="sng" dirty="0" err="1"/>
              <a:t>оцінка</a:t>
            </a:r>
            <a:r>
              <a:rPr lang="ru-RU" b="1" u="sng" dirty="0"/>
              <a:t> </a:t>
            </a:r>
            <a:r>
              <a:rPr lang="ru-RU" b="1" u="sng" dirty="0" err="1"/>
              <a:t>можливої</a:t>
            </a:r>
            <a:r>
              <a:rPr lang="ru-RU" b="1" u="sng" dirty="0"/>
              <a:t> </a:t>
            </a:r>
            <a:r>
              <a:rPr lang="ru-RU" b="1" u="sng" dirty="0" err="1"/>
              <a:t>реакції</a:t>
            </a:r>
            <a:r>
              <a:rPr lang="ru-RU" b="1" u="sng" dirty="0"/>
              <a:t> </a:t>
            </a:r>
            <a:r>
              <a:rPr lang="ru-RU" b="1" u="sng" dirty="0" err="1"/>
              <a:t>навколишнього</a:t>
            </a:r>
            <a:r>
              <a:rPr lang="ru-RU" b="1" u="sng" dirty="0"/>
              <a:t> природного </a:t>
            </a:r>
            <a:r>
              <a:rPr lang="ru-RU" b="1" u="sng" dirty="0" err="1"/>
              <a:t>середовища</a:t>
            </a:r>
            <a:r>
              <a:rPr lang="ru-RU" dirty="0"/>
              <a:t> на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опосередкований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вирішення</a:t>
            </a:r>
            <a:r>
              <a:rPr lang="ru-RU" dirty="0"/>
              <a:t> задач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 у </a:t>
            </a:r>
            <a:r>
              <a:rPr lang="ru-RU" dirty="0" err="1"/>
              <a:t>відповідності</a:t>
            </a:r>
            <a:r>
              <a:rPr lang="ru-RU" dirty="0"/>
              <a:t> з </a:t>
            </a:r>
            <a:r>
              <a:rPr lang="ru-RU" dirty="0" err="1"/>
              <a:t>очікуваним</a:t>
            </a:r>
            <a:r>
              <a:rPr lang="ru-RU" dirty="0"/>
              <a:t> станом природного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Сучасні</a:t>
            </a:r>
            <a:r>
              <a:rPr lang="ru-RU" dirty="0"/>
              <a:t> </a:t>
            </a:r>
            <a:r>
              <a:rPr lang="ru-RU" dirty="0" err="1"/>
              <a:t>прогнози</a:t>
            </a:r>
            <a:r>
              <a:rPr lang="ru-RU" dirty="0"/>
              <a:t> </a:t>
            </a:r>
            <a:r>
              <a:rPr lang="ru-RU" i="1" u="sng" dirty="0" err="1"/>
              <a:t>повинні</a:t>
            </a:r>
            <a:r>
              <a:rPr lang="ru-RU" i="1" u="sng" dirty="0"/>
              <a:t> </a:t>
            </a:r>
            <a:r>
              <a:rPr lang="ru-RU" i="1" u="sng" dirty="0" err="1"/>
              <a:t>проводитись</a:t>
            </a:r>
            <a:r>
              <a:rPr lang="ru-RU" i="1" u="sng" dirty="0"/>
              <a:t> </a:t>
            </a:r>
            <a:r>
              <a:rPr lang="ru-RU" i="1" u="sng" dirty="0" err="1"/>
              <a:t>відповідно</a:t>
            </a:r>
            <a:r>
              <a:rPr lang="ru-RU" i="1" u="sng" dirty="0"/>
              <a:t> до </a:t>
            </a:r>
            <a:r>
              <a:rPr lang="ru-RU" i="1" u="sng" dirty="0" err="1"/>
              <a:t>загальнолюдських</a:t>
            </a:r>
            <a:r>
              <a:rPr lang="ru-RU" i="1" u="sng" dirty="0"/>
              <a:t> </a:t>
            </a:r>
            <a:r>
              <a:rPr lang="ru-RU" i="1" u="sng" dirty="0" err="1"/>
              <a:t>цінностей</a:t>
            </a:r>
            <a:r>
              <a:rPr lang="ru-RU" dirty="0"/>
              <a:t>, таких як </a:t>
            </a:r>
            <a:r>
              <a:rPr lang="ru-RU" dirty="0" err="1"/>
              <a:t>людина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планета Земля в </a:t>
            </a:r>
            <a:r>
              <a:rPr lang="ru-RU" dirty="0" err="1"/>
              <a:t>цілому</a:t>
            </a:r>
            <a:r>
              <a:rPr lang="ru-RU" dirty="0"/>
              <a:t>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090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/>
              <a:t>Прогнозування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впливу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наслідків</a:t>
            </a:r>
            <a:r>
              <a:rPr lang="ru-RU" sz="2800" b="1" dirty="0" smtClean="0"/>
              <a:t> антропогенного </a:t>
            </a:r>
            <a:r>
              <a:rPr lang="ru-RU" sz="2800" b="1" dirty="0" err="1" smtClean="0"/>
              <a:t>впливу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навколишнє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природне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середовище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08977"/>
          </a:xfrm>
        </p:spPr>
        <p:txBody>
          <a:bodyPr/>
          <a:lstStyle/>
          <a:p>
            <a:pPr marL="68580" indent="0" algn="just">
              <a:buNone/>
            </a:pPr>
            <a:r>
              <a:rPr lang="ru-RU" dirty="0" err="1" smtClean="0"/>
              <a:t>Прогнозування</a:t>
            </a:r>
            <a:r>
              <a:rPr lang="ru-RU" dirty="0" smtClean="0"/>
              <a:t> перспектив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є </a:t>
            </a:r>
            <a:r>
              <a:rPr lang="ru-RU" dirty="0" err="1" smtClean="0"/>
              <a:t>однією</a:t>
            </a:r>
            <a:r>
              <a:rPr lang="ru-RU" dirty="0" smtClean="0"/>
              <a:t> з 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. </a:t>
            </a:r>
            <a:endParaRPr lang="ru-RU" dirty="0" smtClean="0"/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прогнози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імовірнісний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характер і </a:t>
            </a:r>
            <a:r>
              <a:rPr lang="ru-RU" dirty="0" err="1" smtClean="0"/>
              <a:t>ґрунтуються</a:t>
            </a:r>
            <a:r>
              <a:rPr lang="ru-RU" dirty="0" smtClean="0"/>
              <a:t> на </a:t>
            </a:r>
            <a:r>
              <a:rPr lang="ru-RU" dirty="0" err="1" smtClean="0"/>
              <a:t>даних</a:t>
            </a:r>
            <a:r>
              <a:rPr lang="ru-RU" dirty="0" smtClean="0"/>
              <a:t> про стан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 на </a:t>
            </a:r>
            <a:r>
              <a:rPr lang="ru-RU" dirty="0" err="1" smtClean="0"/>
              <a:t>певний</a:t>
            </a:r>
            <a:r>
              <a:rPr lang="ru-RU" dirty="0" smtClean="0"/>
              <a:t> момент часу і в </a:t>
            </a:r>
            <a:r>
              <a:rPr lang="ru-RU" dirty="0" err="1" smtClean="0"/>
              <a:t>минулому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У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моніторингу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найчастіше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методи</a:t>
            </a:r>
            <a:r>
              <a:rPr lang="ru-RU" sz="2800" dirty="0" smtClean="0"/>
              <a:t> </a:t>
            </a:r>
            <a:r>
              <a:rPr lang="ru-RU" sz="2800" dirty="0" err="1" smtClean="0"/>
              <a:t>прогнозування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608512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3200" b="1" i="1" dirty="0" err="1" smtClean="0"/>
              <a:t>експертне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оцінювання</a:t>
            </a:r>
            <a:r>
              <a:rPr lang="ru-RU" sz="3200" b="1" dirty="0" smtClean="0"/>
              <a:t>. </a:t>
            </a:r>
            <a:endParaRPr lang="ru-RU" sz="3200" b="1" dirty="0" smtClean="0"/>
          </a:p>
          <a:p>
            <a:pPr marL="68580" indent="0" algn="just">
              <a:buNone/>
            </a:pP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отриманні</a:t>
            </a:r>
            <a:r>
              <a:rPr lang="ru-RU" dirty="0" smtClean="0"/>
              <a:t> і </a:t>
            </a:r>
            <a:r>
              <a:rPr lang="ru-RU" dirty="0" err="1" smtClean="0"/>
              <a:t>спеціалізованому</a:t>
            </a:r>
            <a:r>
              <a:rPr lang="ru-RU" dirty="0" smtClean="0"/>
              <a:t> </a:t>
            </a:r>
            <a:r>
              <a:rPr lang="ru-RU" dirty="0" err="1" smtClean="0"/>
              <a:t>обробленні</a:t>
            </a:r>
            <a:r>
              <a:rPr lang="ru-RU" dirty="0" smtClean="0"/>
              <a:t> </a:t>
            </a:r>
            <a:r>
              <a:rPr lang="ru-RU" dirty="0" err="1" smtClean="0"/>
              <a:t>прогнозних</a:t>
            </a:r>
            <a:r>
              <a:rPr lang="ru-RU" dirty="0" smtClean="0"/>
              <a:t> </a:t>
            </a:r>
            <a:r>
              <a:rPr lang="ru-RU" dirty="0" err="1" smtClean="0"/>
              <a:t>оцінок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через </a:t>
            </a:r>
            <a:r>
              <a:rPr lang="ru-RU" u="sng" dirty="0" err="1" smtClean="0"/>
              <a:t>опитування</a:t>
            </a:r>
            <a:r>
              <a:rPr lang="ru-RU" u="sng" dirty="0" smtClean="0"/>
              <a:t> </a:t>
            </a:r>
            <a:r>
              <a:rPr lang="ru-RU" u="sng" dirty="0" err="1" smtClean="0"/>
              <a:t>висококваліфікованих</a:t>
            </a:r>
            <a:r>
              <a:rPr lang="ru-RU" u="sng" dirty="0" smtClean="0"/>
              <a:t> </a:t>
            </a:r>
            <a:r>
              <a:rPr lang="ru-RU" u="sng" dirty="0" err="1" smtClean="0"/>
              <a:t>фахівців</a:t>
            </a:r>
            <a:r>
              <a:rPr lang="ru-RU" u="sng" dirty="0" smtClean="0"/>
              <a:t> (</a:t>
            </a:r>
            <a:r>
              <a:rPr lang="ru-RU" u="sng" dirty="0" err="1" smtClean="0"/>
              <a:t>експертів</a:t>
            </a:r>
            <a:r>
              <a:rPr lang="ru-RU" u="sng" dirty="0" smtClean="0"/>
              <a:t>) у </a:t>
            </a:r>
            <a:r>
              <a:rPr lang="ru-RU" u="sng" dirty="0" err="1" smtClean="0"/>
              <a:t>певній</a:t>
            </a:r>
            <a:r>
              <a:rPr lang="ru-RU" u="sng" dirty="0" smtClean="0"/>
              <a:t> </a:t>
            </a:r>
            <a:r>
              <a:rPr lang="ru-RU" u="sng" dirty="0" err="1" smtClean="0"/>
              <a:t>сфері</a:t>
            </a:r>
            <a:r>
              <a:rPr lang="ru-RU" u="sng" dirty="0" smtClean="0"/>
              <a:t> науки, </a:t>
            </a:r>
            <a:r>
              <a:rPr lang="ru-RU" u="sng" dirty="0" err="1" smtClean="0"/>
              <a:t>техніки</a:t>
            </a:r>
            <a:r>
              <a:rPr lang="ru-RU" u="sng" dirty="0" smtClean="0"/>
              <a:t>, </a:t>
            </a:r>
            <a:r>
              <a:rPr lang="ru-RU" u="sng" dirty="0" err="1" smtClean="0"/>
              <a:t>виробництва</a:t>
            </a:r>
            <a:r>
              <a:rPr lang="ru-RU" u="sng" dirty="0" smtClean="0"/>
              <a:t>. </a:t>
            </a:r>
            <a:endParaRPr lang="ru-RU" u="sng" dirty="0" smtClean="0"/>
          </a:p>
          <a:p>
            <a:pPr marL="68580" indent="0">
              <a:buNone/>
            </a:pPr>
            <a:r>
              <a:rPr lang="ru-RU" sz="3200" b="1" dirty="0" err="1" smtClean="0"/>
              <a:t>Оцінки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експертів</a:t>
            </a:r>
            <a:r>
              <a:rPr lang="ru-RU" sz="3200" b="1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підвищують</a:t>
            </a:r>
            <a:r>
              <a:rPr lang="ru-RU" dirty="0" smtClean="0"/>
              <a:t> </a:t>
            </a:r>
            <a:r>
              <a:rPr lang="ru-RU" dirty="0" err="1" smtClean="0"/>
              <a:t>надійність</a:t>
            </a:r>
            <a:r>
              <a:rPr lang="ru-RU" dirty="0" smtClean="0"/>
              <a:t> </a:t>
            </a:r>
            <a:r>
              <a:rPr lang="ru-RU" dirty="0" err="1" smtClean="0"/>
              <a:t>прогнозів</a:t>
            </a:r>
            <a:r>
              <a:rPr lang="ru-RU" dirty="0" smtClean="0"/>
              <a:t>, </a:t>
            </a:r>
            <a:r>
              <a:rPr lang="ru-RU" dirty="0" err="1" smtClean="0"/>
              <a:t>отриманих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прогнозування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екстраполяція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ru-RU" dirty="0" smtClean="0"/>
              <a:t>(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на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) та </a:t>
            </a:r>
            <a:r>
              <a:rPr lang="ru-RU" sz="3300" b="1" dirty="0" err="1"/>
              <a:t>інтерполяція</a:t>
            </a:r>
            <a:r>
              <a:rPr lang="ru-RU" dirty="0"/>
              <a:t> (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).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u="sng" dirty="0">
                <a:solidFill>
                  <a:srgbClr val="7030A0"/>
                </a:solidFill>
              </a:rPr>
              <a:t>при </a:t>
            </a:r>
            <a:r>
              <a:rPr lang="ru-RU" u="sng" dirty="0" err="1">
                <a:solidFill>
                  <a:srgbClr val="7030A0"/>
                </a:solidFill>
              </a:rPr>
              <a:t>короткостроковому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u="sng" dirty="0" err="1">
                <a:solidFill>
                  <a:srgbClr val="7030A0"/>
                </a:solidFill>
              </a:rPr>
              <a:t>прогнозуванні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u="sng" dirty="0" err="1">
                <a:solidFill>
                  <a:srgbClr val="7030A0"/>
                </a:solidFill>
              </a:rPr>
              <a:t>стосовно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u="sng" dirty="0" err="1">
                <a:solidFill>
                  <a:srgbClr val="7030A0"/>
                </a:solidFill>
              </a:rPr>
              <a:t>об’єкта</a:t>
            </a:r>
            <a:r>
              <a:rPr lang="ru-RU" u="sng" dirty="0">
                <a:solidFill>
                  <a:srgbClr val="7030A0"/>
                </a:solidFill>
              </a:rPr>
              <a:t>, </a:t>
            </a:r>
            <a:r>
              <a:rPr lang="ru-RU" u="sng" dirty="0" err="1">
                <a:solidFill>
                  <a:srgbClr val="7030A0"/>
                </a:solidFill>
              </a:rPr>
              <a:t>який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u="sng" dirty="0" err="1">
                <a:solidFill>
                  <a:srgbClr val="7030A0"/>
                </a:solidFill>
              </a:rPr>
              <a:t>тривалий</a:t>
            </a:r>
            <a:r>
              <a:rPr lang="ru-RU" u="sng" dirty="0">
                <a:solidFill>
                  <a:srgbClr val="7030A0"/>
                </a:solidFill>
              </a:rPr>
              <a:t> час </a:t>
            </a:r>
            <a:r>
              <a:rPr lang="ru-RU" u="sng" dirty="0" err="1">
                <a:solidFill>
                  <a:srgbClr val="7030A0"/>
                </a:solidFill>
              </a:rPr>
              <a:t>розвивався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u="sng" dirty="0" err="1">
                <a:solidFill>
                  <a:srgbClr val="7030A0"/>
                </a:solidFill>
              </a:rPr>
              <a:t>рівномірно</a:t>
            </a:r>
            <a:r>
              <a:rPr lang="ru-RU" u="sng" dirty="0">
                <a:solidFill>
                  <a:srgbClr val="7030A0"/>
                </a:solidFill>
              </a:rPr>
              <a:t> без </a:t>
            </a:r>
            <a:r>
              <a:rPr lang="ru-RU" u="sng" dirty="0" err="1">
                <a:solidFill>
                  <a:srgbClr val="7030A0"/>
                </a:solidFill>
              </a:rPr>
              <a:t>значних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u="sng" dirty="0" err="1">
                <a:solidFill>
                  <a:srgbClr val="7030A0"/>
                </a:solidFill>
              </a:rPr>
              <a:t>відхилень</a:t>
            </a:r>
            <a:r>
              <a:rPr lang="ru-RU" u="sng" dirty="0">
                <a:solidFill>
                  <a:srgbClr val="7030A0"/>
                </a:solidFill>
              </a:rPr>
              <a:t>. </a:t>
            </a:r>
            <a:r>
              <a:rPr lang="ru-RU" dirty="0" err="1"/>
              <a:t>Ґрунтуються</a:t>
            </a:r>
            <a:r>
              <a:rPr lang="ru-RU" dirty="0"/>
              <a:t> вони на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 і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за </a:t>
            </a:r>
            <a:r>
              <a:rPr lang="ru-RU" dirty="0" err="1"/>
              <a:t>попередні</a:t>
            </a:r>
            <a:r>
              <a:rPr lang="ru-RU" dirty="0"/>
              <a:t> роки з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/>
              <a:t>логічним</a:t>
            </a:r>
            <a:r>
              <a:rPr lang="ru-RU" dirty="0"/>
              <a:t> </a:t>
            </a:r>
            <a:r>
              <a:rPr lang="ru-RU" dirty="0" err="1"/>
              <a:t>продовженням</a:t>
            </a:r>
            <a:r>
              <a:rPr lang="ru-RU" dirty="0"/>
              <a:t>, </a:t>
            </a:r>
            <a:r>
              <a:rPr lang="ru-RU" dirty="0" err="1"/>
              <a:t>окресленням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у </a:t>
            </a:r>
            <a:r>
              <a:rPr lang="ru-RU" dirty="0" err="1"/>
              <a:t>прогнозованому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75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i="1" dirty="0" err="1"/>
              <a:t>моделювання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/>
              <a:t>Метод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побудові</a:t>
            </a:r>
            <a:r>
              <a:rPr lang="ru-RU" dirty="0"/>
              <a:t> моделей,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імовірної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бажаної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прогнозованого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 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користуючись</a:t>
            </a:r>
            <a:r>
              <a:rPr lang="ru-RU" dirty="0"/>
              <a:t> </a:t>
            </a:r>
            <a:r>
              <a:rPr lang="ru-RU" dirty="0" err="1"/>
              <a:t>прямими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опосередкованими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про </a:t>
            </a:r>
            <a:r>
              <a:rPr lang="ru-RU" dirty="0" err="1"/>
              <a:t>масштаби</a:t>
            </a:r>
            <a:r>
              <a:rPr lang="ru-RU" dirty="0"/>
              <a:t> та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, </a:t>
            </a:r>
            <a:r>
              <a:rPr lang="ru-RU" dirty="0" err="1"/>
              <a:t>локальних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прогнозів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7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632966" cy="1143000"/>
          </a:xfrm>
        </p:spPr>
        <p:txBody>
          <a:bodyPr/>
          <a:lstStyle/>
          <a:p>
            <a:pPr algn="ctr"/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48157161"/>
              </p:ext>
            </p:extLst>
          </p:nvPr>
        </p:nvGraphicFramePr>
        <p:xfrm>
          <a:off x="539552" y="836712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323652"/>
            <a:ext cx="7920880" cy="3985668"/>
          </a:xfrm>
        </p:spPr>
        <p:txBody>
          <a:bodyPr/>
          <a:lstStyle/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490" y="3854820"/>
            <a:ext cx="1080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490" y="2564904"/>
            <a:ext cx="10082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442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Для </a:t>
            </a:r>
            <a:r>
              <a:rPr lang="ru-RU" sz="2800" dirty="0" err="1" smtClean="0"/>
              <a:t>прогнозування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екологічних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наслідків</a:t>
            </a:r>
            <a:r>
              <a:rPr lang="ru-RU" sz="2800" dirty="0" smtClean="0"/>
              <a:t> антропогенного </a:t>
            </a:r>
            <a:r>
              <a:rPr lang="ru-RU" sz="2800" dirty="0" err="1" smtClean="0"/>
              <a:t>забруднення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найчастіше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моделі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модель </a:t>
            </a:r>
            <a:r>
              <a:rPr lang="ru-RU" dirty="0" err="1" smtClean="0"/>
              <a:t>перенесення</a:t>
            </a:r>
            <a:r>
              <a:rPr lang="ru-RU" dirty="0" smtClean="0"/>
              <a:t> і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забруднюючих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 у </a:t>
            </a:r>
            <a:r>
              <a:rPr lang="ru-RU" dirty="0" err="1" smtClean="0"/>
              <a:t>навколишньому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(</a:t>
            </a:r>
            <a:r>
              <a:rPr lang="ru-RU" dirty="0" err="1" smtClean="0"/>
              <a:t>геофізична</a:t>
            </a:r>
            <a:r>
              <a:rPr lang="ru-RU" dirty="0" smtClean="0"/>
              <a:t> модель), яка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стану </a:t>
            </a:r>
            <a:r>
              <a:rPr lang="ru-RU" dirty="0" err="1" smtClean="0"/>
              <a:t>довкілля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, </a:t>
            </a:r>
            <a:r>
              <a:rPr lang="ru-RU" dirty="0" err="1" smtClean="0"/>
              <a:t>фізичної</a:t>
            </a:r>
            <a:r>
              <a:rPr lang="ru-RU" dirty="0" smtClean="0"/>
              <a:t>, </a:t>
            </a:r>
            <a:r>
              <a:rPr lang="ru-RU" dirty="0" err="1" smtClean="0"/>
              <a:t>хімічної</a:t>
            </a:r>
            <a:r>
              <a:rPr lang="ru-RU" dirty="0" smtClean="0"/>
              <a:t>, </a:t>
            </a:r>
            <a:r>
              <a:rPr lang="ru-RU" dirty="0" err="1" smtClean="0"/>
              <a:t>біологічної</a:t>
            </a:r>
            <a:r>
              <a:rPr lang="ru-RU" dirty="0" smtClean="0"/>
              <a:t> </a:t>
            </a:r>
            <a:r>
              <a:rPr lang="ru-RU" dirty="0" err="1" smtClean="0"/>
              <a:t>трансформації</a:t>
            </a:r>
            <a:r>
              <a:rPr lang="ru-RU" dirty="0" smtClean="0"/>
              <a:t> </a:t>
            </a:r>
            <a:r>
              <a:rPr lang="ru-RU" dirty="0" err="1" smtClean="0"/>
              <a:t>забруднюючих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модель </a:t>
            </a:r>
            <a:r>
              <a:rPr lang="ru-RU" dirty="0" err="1" smtClean="0"/>
              <a:t>зміни</a:t>
            </a:r>
            <a:r>
              <a:rPr lang="ru-RU" dirty="0" smtClean="0"/>
              <a:t> стану </a:t>
            </a:r>
            <a:r>
              <a:rPr lang="ru-RU" dirty="0" err="1" smtClean="0"/>
              <a:t>екосистеми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(</a:t>
            </a:r>
            <a:r>
              <a:rPr lang="ru-RU" dirty="0" err="1" smtClean="0"/>
              <a:t>екологічна</a:t>
            </a:r>
            <a:r>
              <a:rPr lang="ru-RU" dirty="0" smtClean="0"/>
              <a:t> модель),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отриманню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стійкість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систем і </a:t>
            </a:r>
            <a:r>
              <a:rPr lang="ru-RU" dirty="0" err="1" smtClean="0"/>
              <a:t>передбачення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при </a:t>
            </a:r>
            <a:r>
              <a:rPr lang="ru-RU" dirty="0" err="1" smtClean="0"/>
              <a:t>внесенні</a:t>
            </a:r>
            <a:r>
              <a:rPr lang="ru-RU" dirty="0" smtClean="0"/>
              <a:t> в систему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61662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стану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доводиться </a:t>
            </a:r>
            <a:r>
              <a:rPr lang="ru-RU" dirty="0" err="1" smtClean="0"/>
              <a:t>оперувати</a:t>
            </a:r>
            <a:r>
              <a:rPr lang="ru-RU" dirty="0" smtClean="0"/>
              <a:t> </a:t>
            </a:r>
            <a:r>
              <a:rPr lang="ru-RU" dirty="0" err="1" smtClean="0"/>
              <a:t>імовірнісними</a:t>
            </a:r>
            <a:r>
              <a:rPr lang="ru-RU" dirty="0" smtClean="0"/>
              <a:t> та </a:t>
            </a:r>
            <a:r>
              <a:rPr lang="ru-RU" dirty="0" err="1" smtClean="0"/>
              <a:t>випадковими</a:t>
            </a:r>
            <a:r>
              <a:rPr lang="ru-RU" dirty="0" smtClean="0"/>
              <a:t> </a:t>
            </a:r>
            <a:r>
              <a:rPr lang="ru-RU" dirty="0" err="1" smtClean="0"/>
              <a:t>складовими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методології</a:t>
            </a:r>
            <a:r>
              <a:rPr lang="ru-RU" dirty="0" smtClean="0"/>
              <a:t>, </a:t>
            </a:r>
            <a:r>
              <a:rPr lang="ru-RU" dirty="0" err="1" smtClean="0"/>
              <a:t>уточнення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оптимізації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68580" indent="0" algn="ctr">
              <a:buNone/>
            </a:pPr>
            <a:endParaRPr lang="uk-UA" dirty="0" smtClean="0">
              <a:hlinkClick r:id="rId2"/>
            </a:endParaRPr>
          </a:p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://eco.com.ua/content/modelyuvannya-ta-prognozuvannya-prizemnih-koncentraciy-zabrudnyuyuchih-rechovin-vid-vikidiv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1190625"/>
            <a:ext cx="81629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7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827584" y="3645024"/>
            <a:ext cx="7560840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Поняття</a:t>
            </a:r>
            <a:r>
              <a:rPr lang="ru-RU" sz="3600" dirty="0" smtClean="0"/>
              <a:t> про модель і </a:t>
            </a:r>
            <a:r>
              <a:rPr lang="ru-RU" sz="3600" dirty="0" err="1" smtClean="0"/>
              <a:t>моделювання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Види</a:t>
            </a:r>
            <a:r>
              <a:rPr lang="ru-RU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моделей</a:t>
            </a:r>
            <a:endParaRPr lang="ru-RU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91366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err="1" smtClean="0"/>
              <a:t>Надорганізмові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(</a:t>
            </a:r>
            <a:r>
              <a:rPr lang="ru-RU" dirty="0" err="1" smtClean="0"/>
              <a:t>популяції</a:t>
            </a:r>
            <a:r>
              <a:rPr lang="ru-RU" dirty="0" smtClean="0"/>
              <a:t>, </a:t>
            </a:r>
            <a:r>
              <a:rPr lang="ru-RU" dirty="0" err="1" smtClean="0"/>
              <a:t>екосистеми</a:t>
            </a:r>
            <a:r>
              <a:rPr lang="ru-RU" dirty="0" smtClean="0"/>
              <a:t>, </a:t>
            </a:r>
            <a:r>
              <a:rPr lang="ru-RU" dirty="0" err="1" smtClean="0"/>
              <a:t>біосфера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,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, тому, широкого </a:t>
            </a:r>
            <a:r>
              <a:rPr lang="ru-RU" dirty="0" err="1" smtClean="0"/>
              <a:t>застосування</a:t>
            </a:r>
            <a:r>
              <a:rPr lang="ru-RU" dirty="0" smtClean="0"/>
              <a:t> в </a:t>
            </a:r>
            <a:r>
              <a:rPr lang="ru-RU" dirty="0" err="1" smtClean="0"/>
              <a:t>екології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ru-RU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Термін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“модель” </a:t>
            </a:r>
            <a:r>
              <a:rPr lang="ru-RU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може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мати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різний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зміст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фізичний</a:t>
            </a:r>
            <a:r>
              <a:rPr lang="ru-RU" dirty="0" smtClean="0"/>
              <a:t> (</a:t>
            </a:r>
            <a:r>
              <a:rPr lang="ru-RU" dirty="0" err="1" smtClean="0"/>
              <a:t>речовий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знаковий</a:t>
            </a:r>
            <a:r>
              <a:rPr lang="ru-RU" dirty="0" smtClean="0"/>
              <a:t> (</a:t>
            </a:r>
            <a:r>
              <a:rPr lang="ru-RU" dirty="0" err="1" smtClean="0"/>
              <a:t>математичний</a:t>
            </a:r>
            <a:r>
              <a:rPr lang="ru-RU" dirty="0" smtClean="0"/>
              <a:t>, </a:t>
            </a:r>
            <a:r>
              <a:rPr lang="ru-RU" dirty="0" err="1" smtClean="0"/>
              <a:t>логічний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зменшена</a:t>
            </a:r>
            <a:r>
              <a:rPr lang="ru-RU" dirty="0" smtClean="0"/>
              <a:t> </a:t>
            </a:r>
            <a:r>
              <a:rPr lang="ru-RU" dirty="0" err="1" smtClean="0"/>
              <a:t>подібність</a:t>
            </a:r>
            <a:r>
              <a:rPr lang="ru-RU" dirty="0" smtClean="0"/>
              <a:t> реального </a:t>
            </a:r>
            <a:r>
              <a:rPr lang="ru-RU" dirty="0" err="1" smtClean="0"/>
              <a:t>об’єкта</a:t>
            </a:r>
            <a:r>
              <a:rPr lang="ru-RU" dirty="0" smtClean="0"/>
              <a:t> (макет);</a:t>
            </a:r>
          </a:p>
          <a:p>
            <a:r>
              <a:rPr lang="ru-RU" dirty="0" smtClean="0"/>
              <a:t>схема,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якогось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16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764704"/>
            <a:ext cx="7560840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sz="3600" dirty="0" err="1" smtClean="0">
                <a:solidFill>
                  <a:srgbClr val="00B050"/>
                </a:solidFill>
              </a:rPr>
              <a:t>екології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матеріальний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уявний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b="1" dirty="0" err="1" smtClean="0"/>
              <a:t>замінює</a:t>
            </a:r>
            <a:r>
              <a:rPr lang="ru-RU" b="1" dirty="0" smtClean="0"/>
              <a:t> </a:t>
            </a:r>
            <a:r>
              <a:rPr lang="ru-RU" b="1" dirty="0" err="1" smtClean="0"/>
              <a:t>реальний</a:t>
            </a:r>
            <a:r>
              <a:rPr lang="ru-RU" b="1" dirty="0" smtClean="0"/>
              <a:t> </a:t>
            </a:r>
            <a:r>
              <a:rPr lang="ru-RU" b="1" dirty="0" err="1" smtClean="0"/>
              <a:t>об’єкт-оригінал</a:t>
            </a:r>
            <a:r>
              <a:rPr lang="ru-RU" b="1" dirty="0" smtClean="0"/>
              <a:t>,</a:t>
            </a:r>
            <a:r>
              <a:rPr lang="ru-RU" dirty="0" smtClean="0"/>
              <a:t> і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sz="3600" dirty="0" err="1" smtClean="0">
                <a:solidFill>
                  <a:srgbClr val="00B050"/>
                </a:solidFill>
              </a:rPr>
              <a:t>дає</a:t>
            </a: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 err="1" smtClean="0">
                <a:solidFill>
                  <a:srgbClr val="00B050"/>
                </a:solidFill>
              </a:rPr>
              <a:t>нові</a:t>
            </a: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 err="1" smtClean="0">
                <a:solidFill>
                  <a:srgbClr val="00B050"/>
                </a:solidFill>
              </a:rPr>
              <a:t>знання</a:t>
            </a:r>
            <a:r>
              <a:rPr lang="ru-RU" sz="3600" dirty="0" smtClean="0">
                <a:solidFill>
                  <a:srgbClr val="00B050"/>
                </a:solidFill>
              </a:rPr>
              <a:t> про </a:t>
            </a:r>
            <a:r>
              <a:rPr lang="ru-RU" sz="3600" dirty="0" err="1" smtClean="0">
                <a:solidFill>
                  <a:srgbClr val="00B050"/>
                </a:solidFill>
              </a:rPr>
              <a:t>об’єкт-оригінал</a:t>
            </a:r>
            <a:r>
              <a:rPr lang="ru-RU" sz="3600" dirty="0" smtClean="0">
                <a:solidFill>
                  <a:srgbClr val="00B050"/>
                </a:solidFill>
              </a:rPr>
              <a:t>.</a:t>
            </a:r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marL="68580" indent="0" algn="ctr">
              <a:buNone/>
            </a:pPr>
            <a:r>
              <a:rPr lang="ru-RU" dirty="0" smtClean="0"/>
              <a:t>Модель </a:t>
            </a:r>
            <a:r>
              <a:rPr lang="ru-RU" dirty="0" err="1" smtClean="0"/>
              <a:t>спрощує</a:t>
            </a:r>
            <a:r>
              <a:rPr lang="ru-RU" dirty="0" smtClean="0"/>
              <a:t> </a:t>
            </a:r>
            <a:r>
              <a:rPr lang="ru-RU" dirty="0" err="1" smtClean="0"/>
              <a:t>дійсність</a:t>
            </a:r>
            <a:r>
              <a:rPr lang="ru-RU" dirty="0" smtClean="0"/>
              <a:t> і, разом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показує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і </a:t>
            </a:r>
            <a:r>
              <a:rPr lang="ru-RU" dirty="0" err="1" smtClean="0"/>
              <a:t>зв’язки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цікавлять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.</a:t>
            </a:r>
          </a:p>
          <a:p>
            <a:pPr marL="68580" indent="0" algn="just">
              <a:buNone/>
            </a:pPr>
            <a:endParaRPr lang="ru-RU" b="1" dirty="0" smtClean="0"/>
          </a:p>
          <a:p>
            <a:pPr marL="68580" indent="0" algn="just">
              <a:buNone/>
            </a:pPr>
            <a:endParaRPr lang="ru-RU" b="1" dirty="0"/>
          </a:p>
          <a:p>
            <a:pPr marL="68580" indent="0" algn="just">
              <a:buNone/>
            </a:pPr>
            <a:r>
              <a:rPr lang="ru-RU" sz="4800" b="1" dirty="0" err="1" smtClean="0">
                <a:solidFill>
                  <a:srgbClr val="FF0000"/>
                </a:solidFill>
              </a:rPr>
              <a:t>Моделювання</a:t>
            </a:r>
            <a:r>
              <a:rPr lang="ru-RU" sz="4800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метод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, </a:t>
            </a:r>
            <a:r>
              <a:rPr lang="ru-RU" dirty="0" err="1" smtClean="0"/>
              <a:t>явищ</a:t>
            </a:r>
            <a:r>
              <a:rPr lang="ru-RU" dirty="0" smtClean="0"/>
              <a:t> і </a:t>
            </a:r>
            <a:r>
              <a:rPr lang="ru-RU" dirty="0" err="1" smtClean="0"/>
              <a:t>процесів</a:t>
            </a:r>
            <a:r>
              <a:rPr lang="ru-RU" dirty="0" smtClean="0"/>
              <a:t> шляхом </a:t>
            </a:r>
            <a:r>
              <a:rPr lang="ru-RU" sz="3900" dirty="0" err="1" smtClean="0">
                <a:solidFill>
                  <a:srgbClr val="FF0000"/>
                </a:solidFill>
              </a:rPr>
              <a:t>їх</a:t>
            </a:r>
            <a:r>
              <a:rPr lang="ru-RU" sz="3900" dirty="0" smtClean="0">
                <a:solidFill>
                  <a:srgbClr val="FF0000"/>
                </a:solidFill>
              </a:rPr>
              <a:t> </a:t>
            </a:r>
            <a:r>
              <a:rPr lang="ru-RU" sz="3900" dirty="0" err="1" smtClean="0">
                <a:solidFill>
                  <a:srgbClr val="FF0000"/>
                </a:solidFill>
              </a:rPr>
              <a:t>спрощеної</a:t>
            </a:r>
            <a:r>
              <a:rPr lang="ru-RU" sz="3900" dirty="0" smtClean="0">
                <a:solidFill>
                  <a:srgbClr val="FF0000"/>
                </a:solidFill>
              </a:rPr>
              <a:t> </a:t>
            </a:r>
            <a:r>
              <a:rPr lang="ru-RU" sz="3900" dirty="0" err="1" smtClean="0">
                <a:solidFill>
                  <a:srgbClr val="FF0000"/>
                </a:solidFill>
              </a:rPr>
              <a:t>імітації</a:t>
            </a:r>
            <a:r>
              <a:rPr lang="ru-RU" sz="3900" dirty="0" smtClean="0">
                <a:solidFill>
                  <a:srgbClr val="FF0000"/>
                </a:solidFill>
              </a:rPr>
              <a:t>. </a:t>
            </a:r>
          </a:p>
          <a:p>
            <a:pPr marL="68580" indent="0" algn="just">
              <a:buNone/>
            </a:pP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подібності</a:t>
            </a:r>
            <a:r>
              <a:rPr lang="ru-RU" dirty="0" smtClean="0"/>
              <a:t> з </a:t>
            </a:r>
            <a:r>
              <a:rPr lang="ru-RU" dirty="0" err="1" smtClean="0"/>
              <a:t>об’єкт</a:t>
            </a:r>
            <a:r>
              <a:rPr lang="ru-RU" dirty="0" smtClean="0"/>
              <a:t>-аналогом.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988840"/>
            <a:ext cx="1067281" cy="106728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844824"/>
            <a:ext cx="1368152" cy="136815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848872" cy="5067925"/>
          </a:xfrm>
        </p:spPr>
        <p:txBody>
          <a:bodyPr>
            <a:normAutofit lnSpcReduction="10000"/>
          </a:bodyPr>
          <a:lstStyle/>
          <a:p>
            <a:r>
              <a:rPr lang="ru-RU" b="1" u="sng" dirty="0" err="1" smtClean="0"/>
              <a:t>Основна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вимога</a:t>
            </a:r>
            <a:r>
              <a:rPr lang="ru-RU" b="1" u="sng" dirty="0" smtClean="0"/>
              <a:t> до </a:t>
            </a:r>
            <a:r>
              <a:rPr lang="ru-RU" b="1" u="sng" dirty="0" err="1" smtClean="0"/>
              <a:t>будь-якої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моделі</a:t>
            </a:r>
            <a:r>
              <a:rPr lang="ru-RU" b="1" u="sng" dirty="0" smtClean="0"/>
              <a:t> </a:t>
            </a:r>
            <a:r>
              <a:rPr lang="ru-RU" dirty="0" smtClean="0"/>
              <a:t>– </a:t>
            </a:r>
            <a:r>
              <a:rPr lang="ru-RU" sz="4000" dirty="0" err="1" smtClean="0">
                <a:solidFill>
                  <a:srgbClr val="00B050"/>
                </a:solidFill>
              </a:rPr>
              <a:t>це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її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подібність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з</a:t>
            </a:r>
            <a:r>
              <a:rPr lang="ru-RU" sz="4000" dirty="0" smtClean="0">
                <a:solidFill>
                  <a:srgbClr val="00B050"/>
                </a:solidFill>
              </a:rPr>
              <a:t> предметом, </a:t>
            </a:r>
            <a:r>
              <a:rPr lang="ru-RU" sz="4000" dirty="0" err="1" smtClean="0">
                <a:solidFill>
                  <a:srgbClr val="00B050"/>
                </a:solidFill>
              </a:rPr>
              <a:t>що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моделюється</a:t>
            </a:r>
            <a:r>
              <a:rPr lang="ru-RU" sz="4000" dirty="0" smtClean="0">
                <a:solidFill>
                  <a:srgbClr val="00B050"/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Модель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sz="3200" dirty="0" err="1" smtClean="0"/>
              <a:t>збільшена</a:t>
            </a:r>
            <a:r>
              <a:rPr lang="ru-RU" sz="3200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клітина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sz="1800" dirty="0" err="1" smtClean="0"/>
              <a:t>зменшена</a:t>
            </a:r>
            <a:r>
              <a:rPr lang="ru-RU" dirty="0" smtClean="0"/>
              <a:t> (планета) </a:t>
            </a:r>
            <a:r>
              <a:rPr lang="ru-RU" dirty="0" err="1" smtClean="0"/>
              <a:t>подібність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Перевагами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 є те, </a:t>
            </a:r>
            <a:r>
              <a:rPr lang="ru-RU" dirty="0" err="1" smtClean="0"/>
              <a:t>що</a:t>
            </a:r>
            <a:r>
              <a:rPr lang="ru-RU" dirty="0" smtClean="0"/>
              <a:t> модель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сповільнити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протікають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, і </a:t>
            </a:r>
            <a:r>
              <a:rPr lang="ru-RU" dirty="0" err="1" smtClean="0"/>
              <a:t>пришвидшити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, модель </a:t>
            </a:r>
            <a:r>
              <a:rPr lang="ru-RU" dirty="0" err="1" smtClean="0"/>
              <a:t>спрощує</a:t>
            </a:r>
            <a:r>
              <a:rPr lang="ru-RU" dirty="0" smtClean="0"/>
              <a:t> </a:t>
            </a:r>
            <a:r>
              <a:rPr lang="ru-RU" dirty="0" err="1" smtClean="0"/>
              <a:t>реальний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основну</a:t>
            </a:r>
            <a:r>
              <a:rPr lang="ru-RU" dirty="0" smtClean="0"/>
              <a:t> суть </a:t>
            </a:r>
            <a:r>
              <a:rPr lang="ru-RU" dirty="0" err="1" smtClean="0"/>
              <a:t>об’єкта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293096"/>
            <a:ext cx="7848872" cy="1539533"/>
          </a:xfrm>
        </p:spPr>
        <p:txBody>
          <a:bodyPr>
            <a:normAutofit fontScale="70000" lnSpcReduction="20000"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pPr marL="68580" indent="0" algn="ctr">
              <a:buNone/>
            </a:pPr>
            <a:r>
              <a:rPr lang="ru-RU" sz="3200" dirty="0" smtClean="0"/>
              <a:t> 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матеріальних</a:t>
            </a:r>
            <a:r>
              <a:rPr lang="ru-RU" sz="3200" dirty="0" smtClean="0"/>
              <a:t> моделей у </a:t>
            </a:r>
            <a:r>
              <a:rPr lang="ru-RU" sz="3200" dirty="0" err="1" smtClean="0"/>
              <a:t>природокористуванні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найчастіше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використовують</a:t>
            </a:r>
            <a:r>
              <a:rPr lang="ru-RU" sz="3200" dirty="0" smtClean="0"/>
              <a:t> </a:t>
            </a:r>
            <a:r>
              <a:rPr lang="ru-RU" sz="3200" dirty="0" err="1" smtClean="0"/>
              <a:t>фізичні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моделі</a:t>
            </a:r>
            <a:r>
              <a:rPr lang="ru-RU" sz="3200" dirty="0" smtClean="0"/>
              <a:t>.</a:t>
            </a:r>
          </a:p>
          <a:p>
            <a:pPr algn="ctr"/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26639308"/>
              </p:ext>
            </p:extLst>
          </p:nvPr>
        </p:nvGraphicFramePr>
        <p:xfrm>
          <a:off x="1524000" y="1052736"/>
          <a:ext cx="6720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37727" y="836712"/>
            <a:ext cx="568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ВИДИ МОДЕЛЕЙ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З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другої</a:t>
            </a:r>
            <a:r>
              <a:rPr lang="ru-RU" sz="2200" b="1" dirty="0" smtClean="0"/>
              <a:t> </a:t>
            </a:r>
            <a:r>
              <a:rPr lang="ru-RU" sz="2200" b="1" dirty="0" err="1"/>
              <a:t>половині</a:t>
            </a:r>
            <a:r>
              <a:rPr lang="ru-RU" sz="2200" b="1" dirty="0"/>
              <a:t> ХХ ст. в </a:t>
            </a:r>
            <a:r>
              <a:rPr lang="ru-RU" sz="2200" b="1" dirty="0" err="1"/>
              <a:t>екології</a:t>
            </a:r>
            <a:r>
              <a:rPr lang="ru-RU" sz="2200" b="1" dirty="0"/>
              <a:t> все </a:t>
            </a:r>
            <a:r>
              <a:rPr lang="ru-RU" sz="2200" b="1" dirty="0" err="1"/>
              <a:t>більшого</a:t>
            </a:r>
            <a:r>
              <a:rPr lang="ru-RU" sz="2200" b="1" dirty="0"/>
              <a:t> </a:t>
            </a:r>
            <a:r>
              <a:rPr lang="ru-RU" sz="2200" b="1" dirty="0" err="1"/>
              <a:t>значення</a:t>
            </a:r>
            <a:r>
              <a:rPr lang="ru-RU" sz="2200" b="1" dirty="0"/>
              <a:t> </a:t>
            </a:r>
            <a:r>
              <a:rPr lang="ru-RU" sz="2200" b="1" dirty="0" err="1"/>
              <a:t>набувають</a:t>
            </a:r>
            <a:r>
              <a:rPr lang="ru-RU" sz="2200" b="1" dirty="0"/>
              <a:t> </a:t>
            </a:r>
            <a:r>
              <a:rPr lang="ru-RU" sz="3200" b="1" dirty="0" err="1"/>
              <a:t>ідеальні</a:t>
            </a:r>
            <a:r>
              <a:rPr lang="ru-RU" sz="3200" b="1" dirty="0"/>
              <a:t> </a:t>
            </a:r>
            <a:r>
              <a:rPr lang="ru-RU" sz="3200" b="1" dirty="0" err="1"/>
              <a:t>моделі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44799581"/>
              </p:ext>
            </p:extLst>
          </p:nvPr>
        </p:nvGraphicFramePr>
        <p:xfrm>
          <a:off x="755576" y="1340768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35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5139933"/>
          </a:xfrm>
        </p:spPr>
        <p:txBody>
          <a:bodyPr>
            <a:noAutofit/>
          </a:bodyPr>
          <a:lstStyle/>
          <a:p>
            <a:r>
              <a:rPr lang="ru-RU" sz="2300" dirty="0" smtClean="0"/>
              <a:t>Суть </a:t>
            </a:r>
            <a:r>
              <a:rPr lang="ru-RU" sz="3200" b="1" dirty="0" err="1" smtClean="0"/>
              <a:t>математичного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моделювання</a:t>
            </a:r>
            <a:r>
              <a:rPr lang="ru-RU" sz="3200" b="1" dirty="0" smtClean="0"/>
              <a:t> </a:t>
            </a:r>
            <a:r>
              <a:rPr lang="ru-RU" sz="2300" dirty="0" err="1" smtClean="0"/>
              <a:t>полягає</a:t>
            </a:r>
            <a:r>
              <a:rPr lang="ru-RU" sz="2300" dirty="0" smtClean="0"/>
              <a:t> в тому, </a:t>
            </a:r>
            <a:r>
              <a:rPr lang="ru-RU" sz="2300" dirty="0" err="1" smtClean="0"/>
              <a:t>що</a:t>
            </a:r>
            <a:r>
              <a:rPr lang="ru-RU" sz="2300" dirty="0" smtClean="0"/>
              <a:t> за </a:t>
            </a:r>
            <a:r>
              <a:rPr lang="ru-RU" sz="2300" dirty="0" err="1" smtClean="0"/>
              <a:t>допомогою</a:t>
            </a:r>
            <a:r>
              <a:rPr lang="ru-RU" sz="2300" dirty="0" smtClean="0"/>
              <a:t> </a:t>
            </a:r>
            <a:r>
              <a:rPr lang="ru-RU" sz="2300" dirty="0" err="1" smtClean="0"/>
              <a:t>математичних</a:t>
            </a:r>
            <a:r>
              <a:rPr lang="ru-RU" sz="2300" dirty="0" smtClean="0"/>
              <a:t> </a:t>
            </a:r>
            <a:r>
              <a:rPr lang="ru-RU" sz="2300" dirty="0" err="1" smtClean="0"/>
              <a:t>символів</a:t>
            </a:r>
            <a:r>
              <a:rPr lang="ru-RU" sz="2300" dirty="0" smtClean="0"/>
              <a:t> </a:t>
            </a:r>
            <a:r>
              <a:rPr lang="ru-RU" sz="2300" dirty="0" err="1" smtClean="0"/>
              <a:t>будується</a:t>
            </a:r>
            <a:r>
              <a:rPr lang="ru-RU" sz="2300" dirty="0" smtClean="0"/>
              <a:t> </a:t>
            </a:r>
            <a:r>
              <a:rPr lang="ru-RU" sz="2300" b="1" dirty="0" smtClean="0">
                <a:solidFill>
                  <a:srgbClr val="00B050"/>
                </a:solidFill>
              </a:rPr>
              <a:t>абстрактна </a:t>
            </a:r>
            <a:r>
              <a:rPr lang="ru-RU" sz="2300" b="1" dirty="0" err="1" smtClean="0">
                <a:solidFill>
                  <a:srgbClr val="00B050"/>
                </a:solidFill>
              </a:rPr>
              <a:t>спрощена</a:t>
            </a:r>
            <a:r>
              <a:rPr lang="ru-RU" sz="2300" b="1" dirty="0" smtClean="0">
                <a:solidFill>
                  <a:srgbClr val="00B050"/>
                </a:solidFill>
              </a:rPr>
              <a:t> </a:t>
            </a:r>
            <a:r>
              <a:rPr lang="ru-RU" sz="2300" b="1" dirty="0" err="1" smtClean="0">
                <a:solidFill>
                  <a:srgbClr val="00B050"/>
                </a:solidFill>
              </a:rPr>
              <a:t>подібність</a:t>
            </a:r>
            <a:r>
              <a:rPr lang="ru-RU" sz="2300" b="1" dirty="0" smtClean="0">
                <a:solidFill>
                  <a:srgbClr val="00B050"/>
                </a:solidFill>
              </a:rPr>
              <a:t> </a:t>
            </a:r>
            <a:r>
              <a:rPr lang="ru-RU" sz="2300" b="1" dirty="0" err="1" smtClean="0">
                <a:solidFill>
                  <a:srgbClr val="00B050"/>
                </a:solidFill>
              </a:rPr>
              <a:t>досліджуваної</a:t>
            </a:r>
            <a:r>
              <a:rPr lang="ru-RU" sz="2300" b="1" dirty="0" smtClean="0">
                <a:solidFill>
                  <a:srgbClr val="00B050"/>
                </a:solidFill>
              </a:rPr>
              <a:t> </a:t>
            </a:r>
            <a:r>
              <a:rPr lang="ru-RU" sz="2300" b="1" dirty="0" err="1" smtClean="0">
                <a:solidFill>
                  <a:srgbClr val="00B050"/>
                </a:solidFill>
              </a:rPr>
              <a:t>системи</a:t>
            </a:r>
            <a:r>
              <a:rPr lang="ru-RU" sz="2300" dirty="0" smtClean="0"/>
              <a:t>, яка </a:t>
            </a:r>
            <a:r>
              <a:rPr lang="ru-RU" sz="2300" dirty="0" err="1" smtClean="0"/>
              <a:t>називається</a:t>
            </a:r>
            <a:r>
              <a:rPr lang="ru-RU" sz="2300" dirty="0" smtClean="0"/>
              <a:t> </a:t>
            </a:r>
            <a:r>
              <a:rPr lang="ru-RU" sz="2800" b="1" i="1" dirty="0" err="1" smtClean="0"/>
              <a:t>математичною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моделлю</a:t>
            </a:r>
            <a:r>
              <a:rPr lang="ru-RU" sz="2300" dirty="0" smtClean="0"/>
              <a:t>. </a:t>
            </a:r>
          </a:p>
          <a:p>
            <a:r>
              <a:rPr lang="ru-RU" sz="1800" dirty="0" err="1" smtClean="0"/>
              <a:t>Потім</a:t>
            </a:r>
            <a:r>
              <a:rPr lang="ru-RU" sz="1800" dirty="0" smtClean="0"/>
              <a:t>, </a:t>
            </a:r>
            <a:r>
              <a:rPr lang="ru-RU" sz="1800" dirty="0" err="1" smtClean="0"/>
              <a:t>замінюючи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окремих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параметрів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досліджують</a:t>
            </a:r>
            <a:r>
              <a:rPr lang="ru-RU" sz="1800" dirty="0" smtClean="0"/>
              <a:t>, як 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sz="1800" dirty="0" err="1" smtClean="0"/>
              <a:t>ця</a:t>
            </a:r>
            <a:r>
              <a:rPr lang="ru-RU" sz="1800" dirty="0" smtClean="0"/>
              <a:t> </a:t>
            </a:r>
            <a:r>
              <a:rPr lang="ru-RU" sz="1800" dirty="0" err="1" smtClean="0"/>
              <a:t>штучна</a:t>
            </a:r>
            <a:r>
              <a:rPr lang="ru-RU" sz="1800" dirty="0" smtClean="0"/>
              <a:t> система,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, як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кінцевий</a:t>
            </a:r>
            <a:r>
              <a:rPr lang="ru-RU" b="1" dirty="0" smtClean="0">
                <a:solidFill>
                  <a:srgbClr val="7030A0"/>
                </a:solidFill>
              </a:rPr>
              <a:t> результат.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647956"/>
            <a:ext cx="3948055" cy="26613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308</TotalTime>
  <Words>678</Words>
  <Application>Microsoft Office PowerPoint</Application>
  <PresentationFormat>Экран (4:3)</PresentationFormat>
  <Paragraphs>125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Century Gothic</vt:lpstr>
      <vt:lpstr>Wingdings 2</vt:lpstr>
      <vt:lpstr>Остин</vt:lpstr>
      <vt:lpstr>Моніторинг довкілля</vt:lpstr>
      <vt:lpstr>Лекція №2</vt:lpstr>
      <vt:lpstr>Презентация PowerPoint</vt:lpstr>
      <vt:lpstr>Поняття про модель і моделювання.  Види моделей</vt:lpstr>
      <vt:lpstr>Презентация PowerPoint</vt:lpstr>
      <vt:lpstr>Презентация PowerPoint</vt:lpstr>
      <vt:lpstr>Презентация PowerPoint</vt:lpstr>
      <vt:lpstr>З другої половині ХХ ст. в екології все більшого значення набувають ідеальні моделі:   </vt:lpstr>
      <vt:lpstr>Презентация PowerPoint</vt:lpstr>
      <vt:lpstr>ІМІТАЦІЙНІ</vt:lpstr>
      <vt:lpstr>Графічні моделі</vt:lpstr>
      <vt:lpstr>Презентация PowerPoint</vt:lpstr>
      <vt:lpstr>У побудові  математичних моделей складних екологічних систем і процесів виділяють такі етапи: </vt:lpstr>
      <vt:lpstr>Презентация PowerPoint</vt:lpstr>
      <vt:lpstr>Презентация PowerPoint</vt:lpstr>
      <vt:lpstr>Презентация PowerPoint</vt:lpstr>
      <vt:lpstr>Презентация PowerPoint</vt:lpstr>
      <vt:lpstr>Екологічний прогноз і прогнозування. Види прогнозів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Прогнозування впливу наслідків антропогенного впливу на навколишнє природне середовище</vt:lpstr>
      <vt:lpstr>У системі моніторингу найчастіше використовують такі методи прогнозування:</vt:lpstr>
      <vt:lpstr>екстраполяція</vt:lpstr>
      <vt:lpstr> моделювання. </vt:lpstr>
      <vt:lpstr>Для прогнозування екологічних наслідків антропогенного забруднення довкілля найчастіше використовують такі моделі: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довкілля</dc:title>
  <dc:creator>user</dc:creator>
  <cp:lastModifiedBy>RePack by Diakov</cp:lastModifiedBy>
  <cp:revision>73</cp:revision>
  <dcterms:modified xsi:type="dcterms:W3CDTF">2021-02-23T12:31:45Z</dcterms:modified>
</cp:coreProperties>
</file>