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84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7" r:id="rId19"/>
    <p:sldId id="278" r:id="rId20"/>
    <p:sldId id="279" r:id="rId21"/>
    <p:sldId id="280" r:id="rId22"/>
    <p:sldId id="282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288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32612B4-66BC-4D8A-B307-E1E3F3C4D087}" type="datetimeFigureOut">
              <a:rPr lang="ru-RU" smtClean="0"/>
              <a:t>13.10.2013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B14FC1-085B-4910-8F33-5ECAF001B18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4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" y="269776"/>
            <a:ext cx="9144001" cy="11430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lang="en-US" sz="4600" b="1" kern="1200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dirty="0" err="1" smtClean="0">
                <a:solidFill>
                  <a:schemeClr val="tx1"/>
                </a:solidFill>
                <a:effectLst/>
                <a:latin typeface="+mn-lt"/>
              </a:rPr>
              <a:t>Синантропія</a:t>
            </a:r>
            <a:r>
              <a:rPr lang="uk-UA" sz="3600" dirty="0" smtClean="0">
                <a:solidFill>
                  <a:schemeClr val="tx1"/>
                </a:solidFill>
                <a:effectLst/>
                <a:latin typeface="+mn-lt"/>
              </a:rPr>
              <a:t> та урбанізація</a:t>
            </a:r>
            <a:endParaRPr lang="ru-RU" sz="3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7370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prstClr val="black"/>
                </a:solidFill>
              </a:rPr>
              <a:t>Форми </a:t>
            </a:r>
            <a:r>
              <a:rPr lang="uk-UA" sz="3200" b="1" dirty="0" err="1">
                <a:solidFill>
                  <a:prstClr val="black"/>
                </a:solidFill>
              </a:rPr>
              <a:t>синантропії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Періодична</a:t>
            </a:r>
            <a:r>
              <a:rPr lang="uk-UA" sz="2400" dirty="0" smtClean="0"/>
              <a:t> (</a:t>
            </a:r>
            <a:r>
              <a:rPr lang="uk-UA" sz="2400" dirty="0" err="1" smtClean="0"/>
              <a:t>ксенотропія</a:t>
            </a:r>
            <a:r>
              <a:rPr lang="uk-UA" sz="2400" dirty="0" smtClean="0"/>
              <a:t>) — вид перебуває в </a:t>
            </a:r>
            <a:r>
              <a:rPr lang="uk-UA" sz="2400" dirty="0" err="1" smtClean="0"/>
              <a:t>антропоценозі</a:t>
            </a:r>
            <a:r>
              <a:rPr lang="uk-UA" sz="2400" dirty="0" smtClean="0"/>
              <a:t> лише в певний час (на­приклад, у період зимівлі) не створюючи там самовідновних популяцій</a:t>
            </a:r>
            <a:endParaRPr lang="ru-RU" sz="2400" dirty="0"/>
          </a:p>
        </p:txBody>
      </p:sp>
      <p:pic>
        <p:nvPicPr>
          <p:cNvPr id="5124" name="Picture 4" descr="http://farm3.static.flickr.com/2201/2267907860_aed10f79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9885"/>
            <a:ext cx="4951690" cy="3268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luontoportti.com/suomi/images/6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90" y="3714750"/>
            <a:ext cx="4192310" cy="3143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21292" r="15625" b="21756"/>
          <a:stretch/>
        </p:blipFill>
        <p:spPr>
          <a:xfrm>
            <a:off x="2698435" y="1677002"/>
            <a:ext cx="3169709" cy="2071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27360" r="25156" b="6585"/>
          <a:stretch/>
        </p:blipFill>
        <p:spPr>
          <a:xfrm>
            <a:off x="0" y="1666657"/>
            <a:ext cx="2817656" cy="2081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28" name="Picture 8" descr="http://www.wildaboutbritain.co.uk/gallery/files/3/3/1/CoaltitParus-a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80431"/>
            <a:ext cx="3319909" cy="2368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buknews.com.ua/uploads/files/buknews_files/12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2" y="1721525"/>
            <a:ext cx="3048273" cy="243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59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prstClr val="black"/>
                </a:solidFill>
              </a:rPr>
              <a:t>Форми </a:t>
            </a:r>
            <a:r>
              <a:rPr lang="uk-UA" sz="3200" b="1" dirty="0" err="1">
                <a:solidFill>
                  <a:prstClr val="black"/>
                </a:solidFill>
              </a:rPr>
              <a:t>синантропії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620688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Часткова</a:t>
            </a:r>
            <a:r>
              <a:rPr lang="uk-UA" sz="2400" dirty="0" smtClean="0"/>
              <a:t> — вид належить до </a:t>
            </a:r>
            <a:r>
              <a:rPr lang="uk-UA" sz="2400" dirty="0" err="1" smtClean="0"/>
              <a:t>антропоценозу</a:t>
            </a:r>
            <a:r>
              <a:rPr lang="uk-UA" sz="2400" dirty="0" smtClean="0"/>
              <a:t> на певній стадії життєдіяльності (можливо, лише частину доби), а на іншій — до інших біоценозів.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" t="19600" r="17303" b="9017"/>
          <a:stretch/>
        </p:blipFill>
        <p:spPr>
          <a:xfrm>
            <a:off x="-29212" y="4005064"/>
            <a:ext cx="4332045" cy="2827482"/>
          </a:xfrm>
          <a:prstGeom prst="rect">
            <a:avLst/>
          </a:prstGeom>
        </p:spPr>
      </p:pic>
      <p:pic>
        <p:nvPicPr>
          <p:cNvPr id="6148" name="Picture 4" descr="http://www.mangoverde.com/wbg/images/000000026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7122" b="10420"/>
          <a:stretch/>
        </p:blipFill>
        <p:spPr bwMode="auto">
          <a:xfrm>
            <a:off x="3485575" y="1431740"/>
            <a:ext cx="4158818" cy="274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us.123rf.com/400wm/400/400/hkratky/hkratky1010/hkratky101000003/8114522-portrait-of-a-sitting-brown-hare-lepus-europaeus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/>
          <a:stretch/>
        </p:blipFill>
        <p:spPr bwMode="auto">
          <a:xfrm>
            <a:off x="3707904" y="4449566"/>
            <a:ext cx="2601345" cy="232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irdsvoices.net/birdimg/teterevyatnik/Accipiter%20gentilis%20teterevyatnik%20(3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7"/>
          <a:stretch/>
        </p:blipFill>
        <p:spPr bwMode="auto">
          <a:xfrm>
            <a:off x="6084167" y="3257227"/>
            <a:ext cx="3053547" cy="361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2.bp.blogspot.com/-_hDMyrxfg0w/Tb7kiAb53bI/AAAAAAAAAHc/f_gQhrIcnpM/s1600/Natrix+natrix+east+yorks+%252835%2529+cop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3"/>
          <a:stretch/>
        </p:blipFill>
        <p:spPr bwMode="auto">
          <a:xfrm>
            <a:off x="4356865" y="3950549"/>
            <a:ext cx="4787136" cy="290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le:Bufo viridis s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9" b="6169"/>
          <a:stretch/>
        </p:blipFill>
        <p:spPr bwMode="auto">
          <a:xfrm>
            <a:off x="4356864" y="1121377"/>
            <a:ext cx="4787136" cy="291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50549"/>
            <a:ext cx="4356865" cy="2916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Урбанізація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4868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Урбанізація</a:t>
            </a:r>
            <a:r>
              <a:rPr lang="uk-UA" sz="2400" dirty="0" smtClean="0"/>
              <a:t> – феномен заселення міст певними видами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89994" y="1148780"/>
            <a:ext cx="1754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Земноводні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109921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Птахи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://www.naturephoto-cz.com/photos/andera/microtus-arvalis-29x_arv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30"/>
          <a:stretch/>
        </p:blipFill>
        <p:spPr bwMode="auto">
          <a:xfrm>
            <a:off x="0" y="1141241"/>
            <a:ext cx="4356864" cy="281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4705" y="1185175"/>
            <a:ext cx="106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>
                <a:solidFill>
                  <a:schemeClr val="bg1"/>
                </a:solidFill>
              </a:rPr>
              <a:t>Ссавці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40352" y="4116204"/>
            <a:ext cx="1268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 smtClean="0">
                <a:solidFill>
                  <a:schemeClr val="bg1"/>
                </a:solidFill>
              </a:rPr>
              <a:t>Плазуни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media.zoologi.se/2012/09/Chloris_chlori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9"/>
          <a:stretch/>
        </p:blipFill>
        <p:spPr bwMode="auto">
          <a:xfrm>
            <a:off x="5761516" y="3061214"/>
            <a:ext cx="3398408" cy="380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Аспекти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4039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Оптимальний біотоп для виду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484784"/>
            <a:ext cx="30895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Чагарникові і деревні</a:t>
            </a:r>
          </a:p>
          <a:p>
            <a:r>
              <a:rPr lang="uk-UA" sz="2400" dirty="0" smtClean="0"/>
              <a:t> види – 24%</a:t>
            </a:r>
            <a:endParaRPr lang="ru-RU" sz="2400" dirty="0"/>
          </a:p>
        </p:txBody>
      </p:sp>
      <p:pic>
        <p:nvPicPr>
          <p:cNvPr id="8196" name="Picture 4" descr="http://birds.nature4stock.com/wp-content/uploads/2009/02/corvus-monedula-img_89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"/>
          <a:stretch/>
        </p:blipFill>
        <p:spPr bwMode="auto">
          <a:xfrm>
            <a:off x="0" y="3048848"/>
            <a:ext cx="5961143" cy="381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0949" y="3039056"/>
            <a:ext cx="3750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err="1" smtClean="0">
                <a:solidFill>
                  <a:schemeClr val="bg1"/>
                </a:solidFill>
              </a:rPr>
              <a:t>Закритогніздні</a:t>
            </a:r>
            <a:r>
              <a:rPr lang="uk-UA" sz="2400" dirty="0" smtClean="0">
                <a:solidFill>
                  <a:schemeClr val="bg1"/>
                </a:solidFill>
              </a:rPr>
              <a:t> види – 75%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200" name="Picture 8" descr="http://www.naturephoto-cz.com/photos/auer/sylvia-curruca-IMG_1355m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8" b="31882"/>
          <a:stretch/>
        </p:blipFill>
        <p:spPr bwMode="auto">
          <a:xfrm>
            <a:off x="3425874" y="1089245"/>
            <a:ext cx="5734050" cy="197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infoniac.ru/upload/medialibrary/4d3/4d38258097e8dcc97c4ee979a8d99a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6" t="20000"/>
          <a:stretch/>
        </p:blipFill>
        <p:spPr bwMode="auto">
          <a:xfrm>
            <a:off x="4239490" y="3809998"/>
            <a:ext cx="4904509" cy="3048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Аспекти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56919"/>
            <a:ext cx="47886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Розширення екологічної амплітуди</a:t>
            </a:r>
            <a:endParaRPr lang="ru-RU" sz="2400" dirty="0"/>
          </a:p>
        </p:txBody>
      </p:sp>
      <p:pic>
        <p:nvPicPr>
          <p:cNvPr id="9218" name="Picture 2" descr="http://i3.kurjer.info/wp-content/uploads/2009/12/23/texnogennoe-chudo-gnezdo/D3C_03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3"/>
          <a:stretch/>
        </p:blipFill>
        <p:spPr bwMode="auto">
          <a:xfrm>
            <a:off x="0" y="3809999"/>
            <a:ext cx="4239491" cy="30480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encrypted-tbn1.gstatic.com/images?q=tbn:ANd9GcQ-BQGK2oHUM9WkqYCQ72BFdF9KrSjig7OXxcAciaHuAQ1N-kM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-16883"/>
            <a:ext cx="2546616" cy="38268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6" t="30140" r="31245" b="12875"/>
          <a:stretch/>
        </p:blipFill>
        <p:spPr>
          <a:xfrm>
            <a:off x="0" y="1114051"/>
            <a:ext cx="3871913" cy="2714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224" name="Picture 8" descr="http://futurika.info/wp-content/uploads/2012/12/bird-nests-1-570x39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351" y="1773184"/>
            <a:ext cx="2969268" cy="20368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Аспекти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18571"/>
            <a:ext cx="6820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Стабільність і самостійність міської </a:t>
            </a:r>
            <a:r>
              <a:rPr lang="uk-UA" sz="2400" dirty="0" smtClean="0"/>
              <a:t>популяції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6"/>
          <a:stretch/>
        </p:blipFill>
        <p:spPr>
          <a:xfrm>
            <a:off x="-22060" y="1196753"/>
            <a:ext cx="914400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38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3609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Аспекти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48680"/>
            <a:ext cx="40077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Осілість міської </a:t>
            </a:r>
            <a:r>
              <a:rPr lang="uk-UA" sz="2400" dirty="0" smtClean="0"/>
              <a:t>популяції. 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236"/>
            <a:ext cx="9144000" cy="57787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5" t="18822" r="30700" b="594"/>
          <a:stretch/>
        </p:blipFill>
        <p:spPr>
          <a:xfrm>
            <a:off x="0" y="3804102"/>
            <a:ext cx="2627784" cy="3333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t="10122" r="10035" b="8751"/>
          <a:stretch/>
        </p:blipFill>
        <p:spPr>
          <a:xfrm>
            <a:off x="0" y="1340431"/>
            <a:ext cx="2771800" cy="22328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9" t="13754" r="27601" b="18422"/>
          <a:stretch/>
        </p:blipFill>
        <p:spPr>
          <a:xfrm>
            <a:off x="6667757" y="1080236"/>
            <a:ext cx="2486198" cy="2420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Аспекти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20688"/>
            <a:ext cx="78398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Продовження репродуктивного періоду і тривалості життя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/>
          <a:stretch/>
        </p:blipFill>
        <p:spPr>
          <a:xfrm>
            <a:off x="0" y="1082352"/>
            <a:ext cx="9144000" cy="5805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9" b="26147"/>
          <a:stretch/>
        </p:blipFill>
        <p:spPr>
          <a:xfrm>
            <a:off x="0" y="1081430"/>
            <a:ext cx="3296272" cy="30064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Аспекти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67829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Зміна поведінки</a:t>
            </a:r>
            <a:endParaRPr lang="ru-RU" sz="2400" dirty="0"/>
          </a:p>
        </p:txBody>
      </p:sp>
      <p:pic>
        <p:nvPicPr>
          <p:cNvPr id="10242" name="Picture 2" descr="http://www.stihi.ru/pics/2010/10/30/23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" y="3695699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ncrypted-tbn2.gstatic.com/images?q=tbn:ANd9GcSXx5XjWuFUjCyL4mJzVOF6u3GrwDIgAl36Bw_liNdnrj9JdLzPh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11" y="3695699"/>
            <a:ext cx="4752089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encrypted-tbn2.gstatic.com/images?q=tbn:ANd9GcTI15UlSlajsBpxoaJcP8g8sF_wifo5IFFAIyZUlmMsUs9q9xjW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648666"/>
            <a:ext cx="4067944" cy="304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3" b="4856"/>
          <a:stretch/>
        </p:blipFill>
        <p:spPr>
          <a:xfrm>
            <a:off x="323528" y="1056567"/>
            <a:ext cx="4767096" cy="26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88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97405"/>
            <a:ext cx="4572000" cy="30605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Причини </a:t>
            </a:r>
            <a:r>
              <a:rPr lang="uk-UA" sz="3200" b="1" dirty="0" err="1" smtClean="0">
                <a:solidFill>
                  <a:prstClr val="black"/>
                </a:solidFill>
              </a:rPr>
              <a:t>синантропії</a:t>
            </a:r>
            <a:r>
              <a:rPr lang="uk-UA" sz="3200" b="1" dirty="0" smtClean="0">
                <a:solidFill>
                  <a:prstClr val="black"/>
                </a:solidFill>
              </a:rPr>
              <a:t> та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3" y="618571"/>
            <a:ext cx="34213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Специфічні кормові ніші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7406"/>
            <a:ext cx="4612281" cy="3087560"/>
          </a:xfrm>
          <a:prstGeom prst="rect">
            <a:avLst/>
          </a:prstGeom>
        </p:spPr>
      </p:pic>
      <p:pic>
        <p:nvPicPr>
          <p:cNvPr id="11266" name="Picture 2" descr="http://obzor.westsib.ru/_upload/image/news_2011/12/kormuwki/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616055"/>
            <a:ext cx="4143375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0.gstatic.com/images?q=tbn:ANd9GcTan9T0RpMyWm8p4e7YmFAxPQsqLN72NX9o8I7P0x6TxkI6tsz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135"/>
            <a:ext cx="3528824" cy="271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788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1773"/>
            <a:ext cx="4752528" cy="31814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2696"/>
            <a:ext cx="4418112" cy="29575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384"/>
            <a:ext cx="4608000" cy="34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13" y="3429384"/>
            <a:ext cx="4607999" cy="345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9732" y="0"/>
            <a:ext cx="9173732" cy="69177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err="1" smtClean="0">
                <a:solidFill>
                  <a:schemeClr val="tx1"/>
                </a:solidFill>
                <a:effectLst/>
                <a:latin typeface="+mn-lt"/>
              </a:rPr>
              <a:t>Синантропія</a:t>
            </a:r>
            <a:r>
              <a:rPr lang="uk-UA" sz="3200" b="1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uk-UA" sz="3200" b="1" dirty="0">
                <a:solidFill>
                  <a:schemeClr val="tx1"/>
                </a:solidFill>
                <a:effectLst/>
                <a:latin typeface="+mn-lt"/>
              </a:rPr>
              <a:t>та урбанізація</a:t>
            </a:r>
            <a:endParaRPr lang="ru-RU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7864" y="2816048"/>
            <a:ext cx="1902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 smtClean="0"/>
              <a:t>Урбофоби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9732" y="6379596"/>
            <a:ext cx="17875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dirty="0" err="1" smtClean="0">
                <a:solidFill>
                  <a:schemeClr val="bg1"/>
                </a:solidFill>
              </a:rPr>
              <a:t>Урбофіли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75244" y="6334780"/>
            <a:ext cx="22028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</a:t>
            </a:r>
            <a:r>
              <a:rPr lang="uk-UA" sz="2800" dirty="0" err="1" smtClean="0">
                <a:solidFill>
                  <a:schemeClr val="bg1"/>
                </a:solidFill>
              </a:rPr>
              <a:t>инантропи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12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Причини </a:t>
            </a:r>
            <a:r>
              <a:rPr lang="uk-UA" sz="3200" b="1" dirty="0" err="1" smtClean="0">
                <a:solidFill>
                  <a:prstClr val="black"/>
                </a:solidFill>
              </a:rPr>
              <a:t>синантропії</a:t>
            </a:r>
            <a:r>
              <a:rPr lang="uk-UA" sz="3200" b="1" dirty="0" smtClean="0">
                <a:solidFill>
                  <a:prstClr val="black"/>
                </a:solidFill>
              </a:rPr>
              <a:t> та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225" y="604716"/>
            <a:ext cx="4870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Нові життєвий і гніздовий простори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8" t="11402" r="37665" b="16389"/>
          <a:stretch/>
        </p:blipFill>
        <p:spPr>
          <a:xfrm rot="5400000">
            <a:off x="439955" y="2941981"/>
            <a:ext cx="3474755" cy="4357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8" t="8801" r="20530" b="8133"/>
          <a:stretch/>
        </p:blipFill>
        <p:spPr>
          <a:xfrm rot="5400000">
            <a:off x="4488872" y="2202874"/>
            <a:ext cx="4225636" cy="50846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85" b="28498"/>
          <a:stretch/>
        </p:blipFill>
        <p:spPr>
          <a:xfrm>
            <a:off x="-16591" y="1007190"/>
            <a:ext cx="9144000" cy="23760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582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Причини </a:t>
            </a:r>
            <a:r>
              <a:rPr lang="uk-UA" sz="3200" b="1" dirty="0" err="1" smtClean="0">
                <a:solidFill>
                  <a:prstClr val="black"/>
                </a:solidFill>
              </a:rPr>
              <a:t>синантропії</a:t>
            </a:r>
            <a:r>
              <a:rPr lang="uk-UA" sz="3200" b="1" dirty="0" smtClean="0">
                <a:solidFill>
                  <a:prstClr val="black"/>
                </a:solidFill>
              </a:rPr>
              <a:t> та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492" y="591071"/>
            <a:ext cx="3375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Кращі кліматичні умови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81" y="3702063"/>
            <a:ext cx="4447665" cy="31909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97826"/>
            <a:ext cx="4737364" cy="3171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34" y="591071"/>
            <a:ext cx="4684814" cy="3136115"/>
          </a:xfrm>
          <a:prstGeom prst="rect">
            <a:avLst/>
          </a:prstGeom>
        </p:spPr>
      </p:pic>
      <p:pic>
        <p:nvPicPr>
          <p:cNvPr id="12290" name="Picture 2" descr="https://encrypted-tbn1.gstatic.com/images?q=tbn:ANd9GcQjZMH84_YcD6z7hbw-QAI2jq9l3vgFoZD2LdfyW5l_bMT1IPg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227"/>
            <a:ext cx="3995936" cy="2663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825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Причини </a:t>
            </a:r>
            <a:r>
              <a:rPr lang="uk-UA" sz="3200" b="1" dirty="0" err="1" smtClean="0">
                <a:solidFill>
                  <a:prstClr val="black"/>
                </a:solidFill>
              </a:rPr>
              <a:t>синантропії</a:t>
            </a:r>
            <a:r>
              <a:rPr lang="uk-UA" sz="3200" b="1" dirty="0" smtClean="0">
                <a:solidFill>
                  <a:prstClr val="black"/>
                </a:solidFill>
              </a:rPr>
              <a:t> та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591071"/>
            <a:ext cx="38804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Зміни в природних біотопах</a:t>
            </a:r>
            <a:endParaRPr lang="ru-RU" sz="2400" dirty="0"/>
          </a:p>
        </p:txBody>
      </p:sp>
      <p:pic>
        <p:nvPicPr>
          <p:cNvPr id="13314" name="Picture 2" descr="http://www.greenpeace.org/russia/Global/russia/image/forest/cutting/IMGP45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8970"/>
            <a:ext cx="4932040" cy="36990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66061"/>
            <a:ext cx="4211960" cy="6291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0"/>
          <a:stretch/>
        </p:blipFill>
        <p:spPr>
          <a:xfrm>
            <a:off x="0" y="1046165"/>
            <a:ext cx="4932040" cy="25676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5825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 smtClean="0">
                <a:solidFill>
                  <a:prstClr val="black"/>
                </a:solidFill>
              </a:rPr>
              <a:t>Причини </a:t>
            </a:r>
            <a:r>
              <a:rPr lang="uk-UA" sz="3200" b="1" dirty="0" err="1" smtClean="0">
                <a:solidFill>
                  <a:prstClr val="black"/>
                </a:solidFill>
              </a:rPr>
              <a:t>синантропії</a:t>
            </a:r>
            <a:r>
              <a:rPr lang="uk-UA" sz="3200" b="1" dirty="0" smtClean="0">
                <a:solidFill>
                  <a:prstClr val="black"/>
                </a:solidFill>
              </a:rPr>
              <a:t> та урбанізації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670" y="595327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 smtClean="0"/>
              <a:t>Захист людиною</a:t>
            </a:r>
            <a:endParaRPr lang="ru-RU" sz="2400" dirty="0"/>
          </a:p>
        </p:txBody>
      </p:sp>
      <p:pic>
        <p:nvPicPr>
          <p:cNvPr id="14340" name="Picture 4" descr="http://mosigra.ru/_/upl/news/12_04_03_Skvorechniki/IMG_9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2" y="1078359"/>
            <a:ext cx="8676456" cy="577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825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69269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/>
              <a:t>Синант</a:t>
            </a:r>
            <a:r>
              <a:rPr lang="uk-UA" sz="2400" b="1" dirty="0" smtClean="0"/>
              <a:t>ро́п</a:t>
            </a:r>
            <a:r>
              <a:rPr lang="uk-UA" sz="2400" dirty="0" smtClean="0"/>
              <a:t>  — вид, який знайшов поблизу людських поселень особливо сприятливі для себе умови життя.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52369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Синантропія</a:t>
            </a:r>
            <a:r>
              <a:rPr lang="ru-RU" sz="2400" dirty="0"/>
              <a:t> — </a:t>
            </a:r>
            <a:r>
              <a:rPr lang="uk-UA" sz="2400" dirty="0"/>
              <a:t>сумісне життя неодомашнених тварин з людиною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0"/>
            <a:ext cx="2735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tx1"/>
                </a:solidFill>
                <a:effectLst/>
              </a:rPr>
              <a:t>СИНАНТРОПІЯ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510270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1239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С</a:t>
            </a:r>
            <a:r>
              <a:rPr lang="uk-UA" sz="2400" dirty="0" smtClean="0"/>
              <a:t>понтанна </a:t>
            </a:r>
            <a:r>
              <a:rPr lang="uk-UA" sz="2400" dirty="0"/>
              <a:t>присутність організмів у поселеннях люди­ни проти її </a:t>
            </a:r>
            <a:r>
              <a:rPr lang="uk-UA" sz="2400" dirty="0" smtClean="0"/>
              <a:t>волі</a:t>
            </a:r>
            <a:endParaRPr lang="ru-RU" sz="2400" dirty="0"/>
          </a:p>
        </p:txBody>
      </p:sp>
      <p:pic>
        <p:nvPicPr>
          <p:cNvPr id="1026" name="Picture 2" descr="http://yak-prosto.com/images/a/6/yak-vivesti-v-budinku-mishy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603829" cy="57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effectLst/>
              </a:rPr>
              <a:t>Критерії </a:t>
            </a:r>
            <a:r>
              <a:rPr lang="uk-UA" sz="3200" b="1" dirty="0" err="1" smtClean="0">
                <a:solidFill>
                  <a:schemeClr val="tx1"/>
                </a:solidFill>
                <a:effectLst/>
              </a:rPr>
              <a:t>синантропії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820732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1239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Тісне </a:t>
            </a:r>
            <a:r>
              <a:rPr lang="uk-UA" sz="2400" dirty="0"/>
              <a:t>співіснування з людиною або залежність від її діяльності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1"/>
                </a:solidFill>
                <a:effectLst/>
              </a:rPr>
              <a:t>Критерії </a:t>
            </a:r>
            <a:r>
              <a:rPr lang="uk-UA" sz="3200" b="1" dirty="0" err="1" smtClean="0">
                <a:solidFill>
                  <a:schemeClr val="tx1"/>
                </a:solidFill>
                <a:effectLst/>
              </a:rPr>
              <a:t>синантропії</a:t>
            </a:r>
            <a:endParaRPr lang="ru-RU" sz="3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74058"/>
            <a:ext cx="806489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1" t="6819" r="22585" b="8939"/>
          <a:stretch/>
        </p:blipFill>
        <p:spPr>
          <a:xfrm>
            <a:off x="-30623" y="3006435"/>
            <a:ext cx="3138620" cy="3851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r="20803"/>
          <a:stretch/>
        </p:blipFill>
        <p:spPr>
          <a:xfrm>
            <a:off x="2922280" y="3001384"/>
            <a:ext cx="3305904" cy="3879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 descr="https://encrypted-tbn3.gstatic.com/images?q=tbn:ANd9GcT-tvZOTpvdy9h4Bb3dDwI3-J8ILnJF08_H0SU5CMcJTIkVXiFjs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5"/>
          <a:stretch/>
        </p:blipFill>
        <p:spPr bwMode="auto">
          <a:xfrm>
            <a:off x="6228184" y="2773106"/>
            <a:ext cx="2922455" cy="41077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/>
          <a:stretch/>
        </p:blipFill>
        <p:spPr>
          <a:xfrm>
            <a:off x="5227311" y="686975"/>
            <a:ext cx="3916689" cy="23144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Чёрный стриж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83" y="645838"/>
            <a:ext cx="4002141" cy="235554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8732" y="3079113"/>
            <a:ext cx="1411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>
                <a:solidFill>
                  <a:prstClr val="black"/>
                </a:solidFill>
              </a:rPr>
              <a:t>Часткова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73781" y="3001384"/>
            <a:ext cx="1802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>
                <a:solidFill>
                  <a:prstClr val="black"/>
                </a:solidFill>
              </a:rPr>
              <a:t>Періодична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16161" y="6385132"/>
            <a:ext cx="2034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>
                <a:solidFill>
                  <a:prstClr val="black"/>
                </a:solidFill>
              </a:rPr>
              <a:t>Безперервна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26662" y="2471093"/>
            <a:ext cx="2217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>
                <a:solidFill>
                  <a:prstClr val="black"/>
                </a:solidFill>
              </a:rPr>
              <a:t>Факультативна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94773" y="2329017"/>
            <a:ext cx="1455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400" dirty="0" err="1">
                <a:solidFill>
                  <a:prstClr val="black"/>
                </a:solidFill>
              </a:rPr>
              <a:t>Облігатна</a:t>
            </a:r>
            <a:endParaRPr lang="uk-UA" sz="2400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prstClr val="black"/>
                </a:solidFill>
              </a:rPr>
              <a:t>Форми </a:t>
            </a:r>
            <a:r>
              <a:rPr lang="uk-UA" sz="3200" b="1" dirty="0" err="1">
                <a:solidFill>
                  <a:prstClr val="black"/>
                </a:solidFill>
              </a:rPr>
              <a:t>синантропії</a:t>
            </a:r>
            <a:endParaRPr lang="uk-UA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97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3604" y="3728606"/>
            <a:ext cx="3764863" cy="2520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0" y="54868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err="1" smtClean="0"/>
              <a:t>Облігатна</a:t>
            </a:r>
            <a:r>
              <a:rPr lang="uk-UA" sz="2400" dirty="0" smtClean="0"/>
              <a:t> (</a:t>
            </a:r>
            <a:r>
              <a:rPr lang="uk-UA" sz="2400" dirty="0" err="1" smtClean="0"/>
              <a:t>евсинантропія</a:t>
            </a:r>
            <a:r>
              <a:rPr lang="uk-UA" sz="2400" dirty="0" smtClean="0"/>
              <a:t>) — вид поселяється як мінімум в одній з кліматичних зон лише в антропо­генних умовах в зоні поселень людини; 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prstClr val="black"/>
                </a:solidFill>
              </a:rPr>
              <a:t>Форми </a:t>
            </a:r>
            <a:r>
              <a:rPr lang="uk-UA" sz="3200" b="1" dirty="0" err="1">
                <a:solidFill>
                  <a:prstClr val="black"/>
                </a:solidFill>
              </a:rPr>
              <a:t>синантропії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://upload.wikimedia.org/wikipedia/commons/thumb/b/be/Apus_apus_-Barcelona,_Spain-8_(1).jpg/275px-Apus_apus_-Barcelona,_Spain-8_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/>
          <a:stretch/>
        </p:blipFill>
        <p:spPr bwMode="auto">
          <a:xfrm>
            <a:off x="0" y="3378472"/>
            <a:ext cx="3779199" cy="34927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4" b="32073"/>
          <a:stretch/>
        </p:blipFill>
        <p:spPr>
          <a:xfrm>
            <a:off x="0" y="1700808"/>
            <a:ext cx="9144000" cy="1963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r="21689"/>
          <a:stretch/>
        </p:blipFill>
        <p:spPr>
          <a:xfrm>
            <a:off x="6134301" y="3679024"/>
            <a:ext cx="3027242" cy="32213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875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92696"/>
            <a:ext cx="55801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Факультативна</a:t>
            </a:r>
            <a:r>
              <a:rPr lang="uk-UA" sz="2400" dirty="0" smtClean="0"/>
              <a:t> (</a:t>
            </a:r>
            <a:r>
              <a:rPr lang="uk-UA" sz="2400" dirty="0" err="1" smtClean="0"/>
              <a:t>олігосинантропія</a:t>
            </a:r>
            <a:r>
              <a:rPr lang="uk-UA" sz="2400" dirty="0" smtClean="0"/>
              <a:t>) — види мають у зоні поселення людини оптимальні умови існуван­ня, однак утворюють популяції і поза </a:t>
            </a:r>
            <a:r>
              <a:rPr lang="uk-UA" sz="2400" dirty="0" err="1" smtClean="0"/>
              <a:t>антропоценозами</a:t>
            </a:r>
            <a:r>
              <a:rPr lang="uk-UA" sz="2400" dirty="0" smtClean="0"/>
              <a:t>, з яких можлива еміграція в природні біотопи.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27856"/>
            <a:ext cx="549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prstClr val="black"/>
                </a:solidFill>
              </a:rPr>
              <a:t>Форми </a:t>
            </a:r>
            <a:r>
              <a:rPr lang="uk-UA" sz="3200" b="1" dirty="0" err="1">
                <a:solidFill>
                  <a:prstClr val="black"/>
                </a:solidFill>
              </a:rPr>
              <a:t>синантропії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0" t="33844" r="19697" b="7273"/>
          <a:stretch/>
        </p:blipFill>
        <p:spPr>
          <a:xfrm>
            <a:off x="0" y="3080540"/>
            <a:ext cx="4211960" cy="3777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4168"/>
          <a:stretch/>
        </p:blipFill>
        <p:spPr>
          <a:xfrm>
            <a:off x="4197927" y="3074349"/>
            <a:ext cx="4946073" cy="37836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8" t="24381" r="12643" b="19479"/>
          <a:stretch/>
        </p:blipFill>
        <p:spPr>
          <a:xfrm>
            <a:off x="5318774" y="0"/>
            <a:ext cx="3825226" cy="307434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21595" r="26515" b="18198"/>
          <a:stretch/>
        </p:blipFill>
        <p:spPr>
          <a:xfrm>
            <a:off x="-11654" y="2227639"/>
            <a:ext cx="4943694" cy="46303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0" y="-278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3200" b="1" dirty="0">
                <a:solidFill>
                  <a:prstClr val="black"/>
                </a:solidFill>
              </a:rPr>
              <a:t>Форми </a:t>
            </a:r>
            <a:r>
              <a:rPr lang="uk-UA" sz="3200" b="1" dirty="0" err="1">
                <a:solidFill>
                  <a:prstClr val="black"/>
                </a:solidFill>
              </a:rPr>
              <a:t>синантропії</a:t>
            </a:r>
            <a:endParaRPr lang="uk-UA" sz="3200" b="1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62068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Безперервна</a:t>
            </a:r>
            <a:r>
              <a:rPr lang="uk-UA" sz="2400" dirty="0" smtClean="0"/>
              <a:t> (перманентна) — життє­вий цикл виду повністю відбувається в </a:t>
            </a:r>
            <a:r>
              <a:rPr lang="uk-UA" sz="2400" dirty="0" err="1" smtClean="0"/>
              <a:t>антропоценозах</a:t>
            </a:r>
            <a:r>
              <a:rPr lang="uk-UA" sz="2400" dirty="0" smtClean="0"/>
              <a:t> </a:t>
            </a:r>
            <a:endParaRPr lang="ru-RU" sz="2400" dirty="0"/>
          </a:p>
        </p:txBody>
      </p:sp>
      <p:pic>
        <p:nvPicPr>
          <p:cNvPr id="3074" name="Picture 2" descr="http://svit-tvarin.net.ua/uploads/1343209263_kunics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1819" r="2753" b="8289"/>
          <a:stretch/>
        </p:blipFill>
        <p:spPr bwMode="auto">
          <a:xfrm>
            <a:off x="4768199" y="1124744"/>
            <a:ext cx="4375801" cy="5733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556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368</TotalTime>
  <Words>265</Words>
  <Application>Microsoft Office PowerPoint</Application>
  <PresentationFormat>Экран (4:3)</PresentationFormat>
  <Paragraphs>59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Franklin Gothic Book</vt:lpstr>
      <vt:lpstr>Franklin Gothic Medium</vt:lpstr>
      <vt:lpstr>Wingdings 2</vt:lpstr>
      <vt:lpstr>Трек</vt:lpstr>
      <vt:lpstr>Презентация PowerPoint</vt:lpstr>
      <vt:lpstr>Синантропія та урбанізація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Andriy</dc:creator>
  <cp:lastModifiedBy>Andrij</cp:lastModifiedBy>
  <cp:revision>32</cp:revision>
  <dcterms:created xsi:type="dcterms:W3CDTF">2013-03-10T15:02:36Z</dcterms:created>
  <dcterms:modified xsi:type="dcterms:W3CDTF">2013-10-13T09:56:18Z</dcterms:modified>
</cp:coreProperties>
</file>