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59" r:id="rId5"/>
    <p:sldId id="261" r:id="rId6"/>
    <p:sldId id="278" r:id="rId7"/>
    <p:sldId id="295" r:id="rId8"/>
    <p:sldId id="305" r:id="rId9"/>
    <p:sldId id="260" r:id="rId10"/>
    <p:sldId id="265" r:id="rId11"/>
    <p:sldId id="262" r:id="rId12"/>
    <p:sldId id="263" r:id="rId13"/>
    <p:sldId id="294" r:id="rId14"/>
    <p:sldId id="288" r:id="rId15"/>
    <p:sldId id="289" r:id="rId16"/>
    <p:sldId id="290" r:id="rId17"/>
    <p:sldId id="300" r:id="rId18"/>
    <p:sldId id="303" r:id="rId19"/>
    <p:sldId id="271" r:id="rId20"/>
    <p:sldId id="304" r:id="rId21"/>
    <p:sldId id="276" r:id="rId22"/>
    <p:sldId id="264" r:id="rId23"/>
    <p:sldId id="266" r:id="rId24"/>
    <p:sldId id="267" r:id="rId25"/>
    <p:sldId id="268" r:id="rId26"/>
    <p:sldId id="269" r:id="rId27"/>
    <p:sldId id="270" r:id="rId28"/>
    <p:sldId id="302" r:id="rId29"/>
    <p:sldId id="306" r:id="rId30"/>
    <p:sldId id="301" r:id="rId31"/>
    <p:sldId id="272" r:id="rId32"/>
    <p:sldId id="273" r:id="rId33"/>
    <p:sldId id="291" r:id="rId34"/>
    <p:sldId id="292" r:id="rId35"/>
    <p:sldId id="293" r:id="rId36"/>
    <p:sldId id="279" r:id="rId37"/>
    <p:sldId id="280" r:id="rId38"/>
    <p:sldId id="281" r:id="rId39"/>
    <p:sldId id="282" r:id="rId40"/>
    <p:sldId id="283" r:id="rId41"/>
    <p:sldId id="284" r:id="rId42"/>
    <p:sldId id="285" r:id="rId43"/>
    <p:sldId id="286" r:id="rId44"/>
    <p:sldId id="299"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64A8969E-8214-45D9-A439-681D570ABACB}" type="datetimeFigureOut">
              <a:rPr lang="ru-RU" smtClean="0"/>
              <a:pPr/>
              <a:t>12.09.2024</a:t>
            </a:fld>
            <a:endParaRPr lang="ru-RU"/>
          </a:p>
        </p:txBody>
      </p:sp>
      <p:sp>
        <p:nvSpPr>
          <p:cNvPr id="16" name="Номер слайда 15"/>
          <p:cNvSpPr>
            <a:spLocks noGrp="1"/>
          </p:cNvSpPr>
          <p:nvPr>
            <p:ph type="sldNum" sz="quarter" idx="11"/>
          </p:nvPr>
        </p:nvSpPr>
        <p:spPr/>
        <p:txBody>
          <a:bodyPr/>
          <a:lstStyle/>
          <a:p>
            <a:fld id="{9F944C95-1FA2-48D1-B09E-687DED3DEC63}"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A8969E-8214-45D9-A439-681D570ABACB}" type="datetimeFigureOut">
              <a:rPr lang="ru-RU" smtClean="0"/>
              <a:pPr/>
              <a:t>12.09.2024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44C95-1FA2-48D1-B09E-687DED3DEC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A8969E-8214-45D9-A439-681D570ABACB}" type="datetimeFigureOut">
              <a:rPr lang="ru-RU" smtClean="0"/>
              <a:pPr/>
              <a:t>12.09.2024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44C95-1FA2-48D1-B09E-687DED3DEC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64A8969E-8214-45D9-A439-681D570ABACB}" type="datetimeFigureOut">
              <a:rPr lang="ru-RU" smtClean="0"/>
              <a:pPr/>
              <a:t>12.09.2024</a:t>
            </a:fld>
            <a:endParaRPr lang="ru-RU"/>
          </a:p>
        </p:txBody>
      </p:sp>
      <p:sp>
        <p:nvSpPr>
          <p:cNvPr id="15" name="Номер слайда 14"/>
          <p:cNvSpPr>
            <a:spLocks noGrp="1"/>
          </p:cNvSpPr>
          <p:nvPr>
            <p:ph type="sldNum" sz="quarter" idx="15"/>
          </p:nvPr>
        </p:nvSpPr>
        <p:spPr/>
        <p:txBody>
          <a:bodyPr/>
          <a:lstStyle>
            <a:lvl1pPr algn="ctr">
              <a:defRPr/>
            </a:lvl1pPr>
          </a:lstStyle>
          <a:p>
            <a:fld id="{9F944C95-1FA2-48D1-B09E-687DED3DEC63}"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4A8969E-8214-45D9-A439-681D570ABACB}" type="datetimeFigureOut">
              <a:rPr lang="ru-RU" smtClean="0"/>
              <a:pPr/>
              <a:t>12.09.2024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44C95-1FA2-48D1-B09E-687DED3DEC63}"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64A8969E-8214-45D9-A439-681D570ABACB}" type="datetimeFigureOut">
              <a:rPr lang="ru-RU" smtClean="0"/>
              <a:pPr/>
              <a:t>12.09.2024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44C95-1FA2-48D1-B09E-687DED3DEC6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9F944C95-1FA2-48D1-B09E-687DED3DEC63}"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64A8969E-8214-45D9-A439-681D570ABACB}" type="datetimeFigureOut">
              <a:rPr lang="ru-RU" smtClean="0"/>
              <a:pPr/>
              <a:t>12.09.2024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4A8969E-8214-45D9-A439-681D570ABACB}" type="datetimeFigureOut">
              <a:rPr lang="ru-RU" smtClean="0"/>
              <a:pPr/>
              <a:t>12.09.2024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944C95-1FA2-48D1-B09E-687DED3DEC6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A8969E-8214-45D9-A439-681D570ABACB}" type="datetimeFigureOut">
              <a:rPr lang="ru-RU" smtClean="0"/>
              <a:pPr/>
              <a:t>12.09.2024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944C95-1FA2-48D1-B09E-687DED3DEC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64A8969E-8214-45D9-A439-681D570ABACB}" type="datetimeFigureOut">
              <a:rPr lang="ru-RU" smtClean="0"/>
              <a:pPr/>
              <a:t>12.09.2024</a:t>
            </a:fld>
            <a:endParaRPr lang="ru-RU"/>
          </a:p>
        </p:txBody>
      </p:sp>
      <p:sp>
        <p:nvSpPr>
          <p:cNvPr id="9" name="Номер слайда 8"/>
          <p:cNvSpPr>
            <a:spLocks noGrp="1"/>
          </p:cNvSpPr>
          <p:nvPr>
            <p:ph type="sldNum" sz="quarter" idx="15"/>
          </p:nvPr>
        </p:nvSpPr>
        <p:spPr/>
        <p:txBody>
          <a:bodyPr/>
          <a:lstStyle/>
          <a:p>
            <a:fld id="{9F944C95-1FA2-48D1-B09E-687DED3DEC63}"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64A8969E-8214-45D9-A439-681D570ABACB}" type="datetimeFigureOut">
              <a:rPr lang="ru-RU" smtClean="0"/>
              <a:pPr/>
              <a:t>12.09.2024</a:t>
            </a:fld>
            <a:endParaRPr lang="ru-RU"/>
          </a:p>
        </p:txBody>
      </p:sp>
      <p:sp>
        <p:nvSpPr>
          <p:cNvPr id="9" name="Номер слайда 8"/>
          <p:cNvSpPr>
            <a:spLocks noGrp="1"/>
          </p:cNvSpPr>
          <p:nvPr>
            <p:ph type="sldNum" sz="quarter" idx="11"/>
          </p:nvPr>
        </p:nvSpPr>
        <p:spPr/>
        <p:txBody>
          <a:bodyPr/>
          <a:lstStyle/>
          <a:p>
            <a:fld id="{9F944C95-1FA2-48D1-B09E-687DED3DEC63}"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4A8969E-8214-45D9-A439-681D570ABACB}" type="datetimeFigureOut">
              <a:rPr lang="ru-RU" smtClean="0"/>
              <a:pPr/>
              <a:t>12.09.2024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F944C95-1FA2-48D1-B09E-687DED3DEC63}"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uk.wikipedia.org/wiki/Potamopyrgus_antipodarum" TargetMode="External"/><Relationship Id="rId4" Type="http://schemas.openxmlformats.org/officeDocument/2006/relationships/hyperlink" Target="https://uk.wikipedia.org/wiki/Craspedacusta_sowerbi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png"/><Relationship Id="rId7"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wikidata.uk-ua.nina.az/%D0%A3%D0%BD%D1%96%D0%B2%D0%B5%D1%80%D1%81%D0%B8%D1%82%D0%B5%D1%82_%D0%94%D0%B6%D0%BE%D1%80%D0%B4%D0%B6%D1%96%D1%97.html" TargetMode="External"/><Relationship Id="rId4" Type="http://schemas.openxmlformats.org/officeDocument/2006/relationships/hyperlink" Target="https://www.wikidata.uk-ua.nina.az/Wayback_Machine.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1340768"/>
            <a:ext cx="8305800" cy="1143000"/>
          </a:xfrm>
        </p:spPr>
        <p:txBody>
          <a:bodyPr/>
          <a:lstStyle/>
          <a:p>
            <a:r>
              <a:rPr lang="uk-UA" sz="3600" dirty="0" smtClean="0"/>
              <a:t>Лекція 2</a:t>
            </a:r>
            <a:endParaRPr lang="ru-RU" sz="3600" dirty="0"/>
          </a:p>
        </p:txBody>
      </p:sp>
      <p:sp>
        <p:nvSpPr>
          <p:cNvPr id="2" name="Заголовок 1"/>
          <p:cNvSpPr>
            <a:spLocks noGrp="1"/>
          </p:cNvSpPr>
          <p:nvPr>
            <p:ph type="ctrTitle"/>
          </p:nvPr>
        </p:nvSpPr>
        <p:spPr>
          <a:xfrm>
            <a:off x="467544" y="1556792"/>
            <a:ext cx="8305800" cy="1981200"/>
          </a:xfrm>
        </p:spPr>
        <p:txBody>
          <a:bodyPr/>
          <a:lstStyle/>
          <a:p>
            <a:r>
              <a:rPr lang="uk-UA" dirty="0" smtClean="0"/>
              <a:t>Переваги та негативні наслідки біологічних інвазій</a:t>
            </a:r>
            <a:endParaRPr lang="ru-RU" dirty="0"/>
          </a:p>
        </p:txBody>
      </p:sp>
      <p:pic>
        <p:nvPicPr>
          <p:cNvPr id="4"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5" name="Прямоугольник 4">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6"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7" name="Рисунок 6">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8" name="TextBox 7"/>
          <p:cNvSpPr txBox="1"/>
          <p:nvPr/>
        </p:nvSpPr>
        <p:spPr>
          <a:xfrm>
            <a:off x="6191672" y="4653136"/>
            <a:ext cx="2952328" cy="646331"/>
          </a:xfrm>
          <a:prstGeom prst="rect">
            <a:avLst/>
          </a:prstGeom>
          <a:noFill/>
        </p:spPr>
        <p:txBody>
          <a:bodyPr wrap="square" rtlCol="0">
            <a:spAutoFit/>
          </a:bodyPr>
          <a:lstStyle/>
          <a:p>
            <a:r>
              <a:rPr lang="uk-UA" dirty="0" smtClean="0"/>
              <a:t>Викладач: </a:t>
            </a:r>
          </a:p>
          <a:p>
            <a:r>
              <a:rPr lang="uk-UA" dirty="0" err="1" smtClean="0"/>
              <a:t>Амінов</a:t>
            </a:r>
            <a:r>
              <a:rPr lang="uk-UA" dirty="0" smtClean="0"/>
              <a:t> Руслан </a:t>
            </a:r>
            <a:r>
              <a:rPr lang="uk-UA" dirty="0" err="1" smtClean="0"/>
              <a:t>Флузович</a:t>
            </a:r>
            <a:endParaRPr lang="ru-RU" dirty="0"/>
          </a:p>
        </p:txBody>
      </p:sp>
      <p:pic>
        <p:nvPicPr>
          <p:cNvPr id="18434" name="Picture 2" descr="Новини | ЛОДА/LODA – Львівська обласна державна адміністрація"/>
          <p:cNvPicPr>
            <a:picLocks noChangeAspect="1" noChangeArrowheads="1"/>
          </p:cNvPicPr>
          <p:nvPr/>
        </p:nvPicPr>
        <p:blipFill>
          <a:blip r:embed="rId4" cstate="print"/>
          <a:srcRect/>
          <a:stretch>
            <a:fillRect/>
          </a:stretch>
        </p:blipFill>
        <p:spPr bwMode="auto">
          <a:xfrm>
            <a:off x="3347864" y="4149080"/>
            <a:ext cx="2304256" cy="1508236"/>
          </a:xfrm>
          <a:prstGeom prst="rect">
            <a:avLst/>
          </a:prstGeom>
          <a:noFill/>
        </p:spPr>
      </p:pic>
      <p:pic>
        <p:nvPicPr>
          <p:cNvPr id="10" name="Picture 2" descr="Обережно – амброзія полинолиста! | Бериславська міська рада | Офіційний сайт">
            <a:extLst>
              <a:ext uri="{FF2B5EF4-FFF2-40B4-BE49-F238E27FC236}">
                <a16:creationId xmlns:a16="http://schemas.microsoft.com/office/drawing/2014/main" xmlns="" id="{2E8D728F-6DD8-1889-23BB-7A51E79CB0FE}"/>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4718" r="1" b="27876"/>
          <a:stretch/>
        </p:blipFill>
        <p:spPr bwMode="auto">
          <a:xfrm>
            <a:off x="387534" y="4221088"/>
            <a:ext cx="2511601" cy="14127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Заголовок 1"/>
          <p:cNvSpPr txBox="1">
            <a:spLocks/>
          </p:cNvSpPr>
          <p:nvPr/>
        </p:nvSpPr>
        <p:spPr>
          <a:xfrm>
            <a:off x="1475656" y="260648"/>
            <a:ext cx="7236296" cy="106893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200" b="0" i="1" u="none" strike="noStrike" kern="1200" cap="none" spc="-100" normalizeH="0" baseline="0" noProof="0" smtClean="0">
                <a:ln w="3200">
                  <a:solidFill>
                    <a:schemeClr val="bg2">
                      <a:shade val="75000"/>
                      <a:alpha val="25000"/>
                    </a:schemeClr>
                  </a:solidFill>
                  <a:prstDash val="solid"/>
                  <a:round/>
                </a:ln>
                <a:solidFill>
                  <a:schemeClr val="bg1"/>
                </a:solidFill>
                <a:effectLst/>
                <a:uLnTx/>
                <a:uFillTx/>
                <a:latin typeface="+mj-lt"/>
                <a:ea typeface="+mj-ea"/>
                <a:cs typeface="+mj-cs"/>
              </a:rPr>
              <a:t>Серед основних гіпотез інвазійності рослин виділяють наступні групи:</a:t>
            </a:r>
            <a:endParaRPr kumimoji="0" lang="uk-UA" sz="3200" b="0" i="1" u="none" strike="noStrike" kern="1200" cap="none" spc="-100" normalizeH="0" baseline="0" noProof="0" dirty="0">
              <a:ln w="3200">
                <a:solidFill>
                  <a:schemeClr val="bg2">
                    <a:shade val="75000"/>
                    <a:alpha val="25000"/>
                  </a:schemeClr>
                </a:solidFill>
                <a:prstDash val="solid"/>
                <a:round/>
              </a:ln>
              <a:solidFill>
                <a:schemeClr val="bg1"/>
              </a:solidFill>
              <a:effectLst/>
              <a:uLnTx/>
              <a:uFillTx/>
              <a:latin typeface="+mj-lt"/>
              <a:ea typeface="+mj-ea"/>
              <a:cs typeface="+mj-cs"/>
            </a:endParaRPr>
          </a:p>
        </p:txBody>
      </p:sp>
      <p:sp>
        <p:nvSpPr>
          <p:cNvPr id="7" name="TextBox 6"/>
          <p:cNvSpPr txBox="1"/>
          <p:nvPr/>
        </p:nvSpPr>
        <p:spPr>
          <a:xfrm>
            <a:off x="4067944" y="1412776"/>
            <a:ext cx="1221809" cy="2215991"/>
          </a:xfrm>
          <a:prstGeom prst="rect">
            <a:avLst/>
          </a:prstGeom>
          <a:noFill/>
        </p:spPr>
        <p:txBody>
          <a:bodyPr wrap="none" rtlCol="0">
            <a:spAutoFit/>
          </a:bodyPr>
          <a:lstStyle/>
          <a:p>
            <a:r>
              <a:rPr lang="uk-UA" sz="13800" b="1" i="1" dirty="0" smtClean="0">
                <a:solidFill>
                  <a:schemeClr val="bg1"/>
                </a:solidFill>
                <a:effectLst>
                  <a:outerShdw blurRad="38100" dist="38100" dir="2700000" algn="tl">
                    <a:srgbClr val="000000">
                      <a:alpha val="43137"/>
                    </a:srgbClr>
                  </a:outerShdw>
                </a:effectLst>
              </a:rPr>
              <a:t>1</a:t>
            </a:r>
            <a:endParaRPr lang="uk-UA" sz="13800" b="1" i="1" dirty="0">
              <a:solidFill>
                <a:schemeClr val="bg1"/>
              </a:solidFill>
              <a:effectLst>
                <a:outerShdw blurRad="38100" dist="38100" dir="2700000" algn="tl">
                  <a:srgbClr val="000000">
                    <a:alpha val="43137"/>
                  </a:srgbClr>
                </a:outerShdw>
              </a:effectLst>
            </a:endParaRPr>
          </a:p>
        </p:txBody>
      </p:sp>
      <p:sp>
        <p:nvSpPr>
          <p:cNvPr id="8" name="Объект 2"/>
          <p:cNvSpPr txBox="1">
            <a:spLocks/>
          </p:cNvSpPr>
          <p:nvPr/>
        </p:nvSpPr>
        <p:spPr>
          <a:xfrm>
            <a:off x="287110" y="3501008"/>
            <a:ext cx="8856890" cy="1679755"/>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1800" b="1" i="1" u="sng" strike="noStrike" kern="1200" cap="none" spc="0" normalizeH="0" baseline="0" noProof="0" smtClean="0">
                <a:ln>
                  <a:noFill/>
                </a:ln>
                <a:solidFill>
                  <a:srgbClr val="FF00FF"/>
                </a:solidFill>
                <a:effectLst/>
                <a:uLnTx/>
                <a:uFillTx/>
                <a:latin typeface="+mn-lt"/>
                <a:ea typeface="+mn-ea"/>
                <a:cs typeface="+mn-cs"/>
              </a:rPr>
              <a:t>«Втеча від природних ворогів» </a:t>
            </a:r>
            <a:r>
              <a:rPr kumimoji="0" lang="uk-UA" sz="1800" b="0" i="0" u="none" strike="noStrike" kern="1200" cap="none" spc="0" normalizeH="0" baseline="0" noProof="0" smtClean="0">
                <a:ln>
                  <a:noFill/>
                </a:ln>
                <a:solidFill>
                  <a:schemeClr val="dk1"/>
                </a:solidFill>
                <a:effectLst/>
                <a:uLnTx/>
                <a:uFillTx/>
                <a:latin typeface="+mn-lt"/>
                <a:ea typeface="+mn-ea"/>
                <a:cs typeface="+mn-cs"/>
              </a:rPr>
              <a:t>— загальна суть цієї гіпотези полягає в тому, що багато видів адвентивних рослин після занесення або натуралізації на новій території звільняються від пресу спеціалізованих природних ворогів (зокрема, фітофагів та патогенів), які зазвичай контролюють чисельність виду або його популяцій у межах первинного ареалу. Цю гіпотезу в загальних рисах висловив ще Ч. Дарвін.</a:t>
            </a:r>
          </a:p>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uk-UA" sz="1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9" name="TextBox 8"/>
          <p:cNvSpPr txBox="1"/>
          <p:nvPr/>
        </p:nvSpPr>
        <p:spPr>
          <a:xfrm>
            <a:off x="3563888" y="-315416"/>
            <a:ext cx="1221809" cy="2215991"/>
          </a:xfrm>
          <a:prstGeom prst="rect">
            <a:avLst/>
          </a:prstGeom>
          <a:noFill/>
        </p:spPr>
        <p:txBody>
          <a:bodyPr wrap="square" rtlCol="0">
            <a:spAutoFit/>
          </a:bodyPr>
          <a:lstStyle/>
          <a:p>
            <a:r>
              <a:rPr lang="uk-UA" sz="13800" b="1" i="1" dirty="0">
                <a:solidFill>
                  <a:schemeClr val="bg1"/>
                </a:solidFill>
                <a:effectLst>
                  <a:outerShdw blurRad="38100" dist="38100" dir="2700000" algn="tl">
                    <a:srgbClr val="000000">
                      <a:alpha val="43137"/>
                    </a:srgbClr>
                  </a:outerShdw>
                </a:effectLst>
              </a:rPr>
              <a:t>2</a:t>
            </a:r>
          </a:p>
        </p:txBody>
      </p:sp>
      <p:sp>
        <p:nvSpPr>
          <p:cNvPr id="10" name="Объект 2"/>
          <p:cNvSpPr txBox="1">
            <a:spLocks/>
          </p:cNvSpPr>
          <p:nvPr/>
        </p:nvSpPr>
        <p:spPr>
          <a:xfrm>
            <a:off x="287110" y="1412776"/>
            <a:ext cx="8856890" cy="1679755"/>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2000" b="1" i="1" u="sng" strike="noStrike" kern="1200" cap="none" spc="0" normalizeH="0" baseline="0" noProof="0" dirty="0" smtClean="0">
                <a:ln>
                  <a:noFill/>
                </a:ln>
                <a:solidFill>
                  <a:srgbClr val="FF00FF"/>
                </a:solidFill>
                <a:effectLst/>
                <a:uLnTx/>
                <a:uFillTx/>
                <a:latin typeface="+mn-lt"/>
                <a:ea typeface="+mn-ea"/>
                <a:cs typeface="+mn-cs"/>
              </a:rPr>
              <a:t>Гіпотези еволюції </a:t>
            </a:r>
            <a:r>
              <a:rPr kumimoji="0" lang="uk-UA" sz="2000" b="1" i="1" u="sng" strike="noStrike" kern="1200" cap="none" spc="0" normalizeH="0" baseline="0" noProof="0" dirty="0" err="1" smtClean="0">
                <a:ln>
                  <a:noFill/>
                </a:ln>
                <a:solidFill>
                  <a:srgbClr val="FF00FF"/>
                </a:solidFill>
                <a:effectLst/>
                <a:uLnTx/>
                <a:uFillTx/>
                <a:latin typeface="+mn-lt"/>
                <a:ea typeface="+mn-ea"/>
                <a:cs typeface="+mn-cs"/>
              </a:rPr>
              <a:t>інвазійності</a:t>
            </a:r>
            <a:r>
              <a:rPr kumimoji="0" lang="uk-UA" sz="2000" b="1" i="1" u="sng" strike="noStrike" kern="1200" cap="none" spc="0" normalizeH="0" baseline="0" noProof="0" dirty="0" smtClean="0">
                <a:ln>
                  <a:noFill/>
                </a:ln>
                <a:solidFill>
                  <a:srgbClr val="FF00FF"/>
                </a:solidFill>
                <a:effectLst/>
                <a:uLnTx/>
                <a:uFillTx/>
                <a:latin typeface="+mn-lt"/>
                <a:ea typeface="+mn-ea"/>
                <a:cs typeface="+mn-cs"/>
              </a:rPr>
              <a:t> та підвищеної конкурентної спроможності. </a:t>
            </a:r>
            <a:r>
              <a:rPr kumimoji="0" lang="uk-UA" sz="2000" b="0" i="0" u="none" strike="noStrike" kern="1200" cap="none" spc="0" normalizeH="0" baseline="0" noProof="0" dirty="0" smtClean="0">
                <a:ln>
                  <a:noFill/>
                </a:ln>
                <a:solidFill>
                  <a:schemeClr val="dk1"/>
                </a:solidFill>
                <a:effectLst/>
                <a:uLnTx/>
                <a:uFillTx/>
                <a:latin typeface="+mn-lt"/>
                <a:ea typeface="+mn-ea"/>
                <a:cs typeface="+mn-cs"/>
              </a:rPr>
              <a:t>Ґрунтується на тому, що розселення деяких видів на синантропних фрагментах ареалу та розвиток їх інвазій відбувається внаслідок швидких генетичних змін і набуття нових селективних переваг над місцевими видами в новому середовищі.</a:t>
            </a:r>
          </a:p>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uk-UA" sz="2000" b="0" i="0" u="none" strike="noStrike" kern="1200" cap="none" spc="0" normalizeH="0" baseline="0" noProof="0" dirty="0">
              <a:ln>
                <a:noFill/>
              </a:ln>
              <a:solidFill>
                <a:schemeClr val="dk1"/>
              </a:solidFill>
              <a:effectLst/>
              <a:uLnTx/>
              <a:uFillTx/>
              <a:latin typeface="+mn-lt"/>
              <a:ea typeface="+mn-ea"/>
              <a:cs typeface="+mn-cs"/>
            </a:endParaRPr>
          </a:p>
        </p:txBody>
      </p:sp>
      <p:sp>
        <p:nvSpPr>
          <p:cNvPr id="11" name="TextBox 10"/>
          <p:cNvSpPr txBox="1"/>
          <p:nvPr/>
        </p:nvSpPr>
        <p:spPr>
          <a:xfrm>
            <a:off x="3707904" y="2348880"/>
            <a:ext cx="1221809" cy="2215991"/>
          </a:xfrm>
          <a:prstGeom prst="rect">
            <a:avLst/>
          </a:prstGeom>
          <a:noFill/>
        </p:spPr>
        <p:txBody>
          <a:bodyPr wrap="square" rtlCol="0">
            <a:spAutoFit/>
          </a:bodyPr>
          <a:lstStyle/>
          <a:p>
            <a:r>
              <a:rPr lang="uk-UA" sz="13800" b="1" i="1" dirty="0" smtClean="0">
                <a:solidFill>
                  <a:schemeClr val="bg1"/>
                </a:solidFill>
                <a:effectLst>
                  <a:outerShdw blurRad="38100" dist="38100" dir="2700000" algn="tl">
                    <a:srgbClr val="000000">
                      <a:alpha val="43137"/>
                    </a:srgbClr>
                  </a:outerShdw>
                </a:effectLst>
              </a:rPr>
              <a:t>3</a:t>
            </a:r>
            <a:endParaRPr lang="uk-UA" sz="13800" b="1" i="1" dirty="0">
              <a:solidFill>
                <a:schemeClr val="bg1"/>
              </a:solidFill>
              <a:effectLst>
                <a:outerShdw blurRad="38100" dist="38100" dir="2700000" algn="tl">
                  <a:srgbClr val="000000">
                    <a:alpha val="43137"/>
                  </a:srgbClr>
                </a:outerShdw>
              </a:effectLst>
            </a:endParaRPr>
          </a:p>
        </p:txBody>
      </p:sp>
      <p:sp>
        <p:nvSpPr>
          <p:cNvPr id="12" name="Объект 2"/>
          <p:cNvSpPr txBox="1">
            <a:spLocks/>
          </p:cNvSpPr>
          <p:nvPr/>
        </p:nvSpPr>
        <p:spPr>
          <a:xfrm>
            <a:off x="287110" y="4509120"/>
            <a:ext cx="8856890" cy="1412962"/>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2000" b="1" i="1" u="sng" strike="noStrike" kern="1200" cap="none" spc="0" normalizeH="0" baseline="0" noProof="0" smtClean="0">
                <a:ln>
                  <a:noFill/>
                </a:ln>
                <a:solidFill>
                  <a:srgbClr val="FF00FF"/>
                </a:solidFill>
                <a:effectLst/>
                <a:uLnTx/>
                <a:uFillTx/>
                <a:latin typeface="+mn-lt"/>
                <a:ea typeface="+mn-ea"/>
                <a:cs typeface="+mn-cs"/>
              </a:rPr>
              <a:t>Гіпотеза «нової зброї». </a:t>
            </a:r>
            <a:r>
              <a:rPr kumimoji="0" lang="uk-UA" sz="2000" b="0" i="0" u="none" strike="noStrike" kern="1200" cap="none" spc="0" normalizeH="0" baseline="0" noProof="0" smtClean="0">
                <a:ln>
                  <a:noFill/>
                </a:ln>
                <a:solidFill>
                  <a:schemeClr val="dk1"/>
                </a:solidFill>
                <a:effectLst/>
                <a:uLnTx/>
                <a:uFillTx/>
                <a:latin typeface="+mn-lt"/>
                <a:ea typeface="+mn-ea"/>
                <a:cs typeface="+mn-cs"/>
              </a:rPr>
              <a:t>Передусім ґрунтується на алелопатичних та інших хімічних взаємодіях рослин. Іншими словами: успішність певного інвазійного процесу зумовлена новими типами біохімічної взаємодії між видами у природних рослинних угрупованнях.</a:t>
            </a:r>
          </a:p>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uk-UA" sz="2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TextBox 5"/>
          <p:cNvSpPr txBox="1"/>
          <p:nvPr/>
        </p:nvSpPr>
        <p:spPr>
          <a:xfrm>
            <a:off x="3851920" y="-675456"/>
            <a:ext cx="1221809" cy="2215991"/>
          </a:xfrm>
          <a:prstGeom prst="rect">
            <a:avLst/>
          </a:prstGeom>
          <a:noFill/>
        </p:spPr>
        <p:txBody>
          <a:bodyPr wrap="none" rtlCol="0">
            <a:spAutoFit/>
          </a:bodyPr>
          <a:lstStyle/>
          <a:p>
            <a:r>
              <a:rPr lang="uk-UA" sz="13800" b="1" i="1" dirty="0" smtClean="0">
                <a:solidFill>
                  <a:schemeClr val="bg1"/>
                </a:solidFill>
                <a:effectLst>
                  <a:outerShdw blurRad="38100" dist="38100" dir="2700000" algn="tl">
                    <a:srgbClr val="000000">
                      <a:alpha val="43137"/>
                    </a:srgbClr>
                  </a:outerShdw>
                </a:effectLst>
              </a:rPr>
              <a:t>4</a:t>
            </a:r>
            <a:endParaRPr lang="uk-UA" sz="13800" b="1" i="1" dirty="0">
              <a:solidFill>
                <a:schemeClr val="bg1"/>
              </a:solidFill>
              <a:effectLst>
                <a:outerShdw blurRad="38100" dist="38100" dir="2700000" algn="tl">
                  <a:srgbClr val="000000">
                    <a:alpha val="43137"/>
                  </a:srgbClr>
                </a:outerShdw>
              </a:effectLst>
            </a:endParaRPr>
          </a:p>
        </p:txBody>
      </p:sp>
      <p:sp>
        <p:nvSpPr>
          <p:cNvPr id="7" name="Объект 2"/>
          <p:cNvSpPr txBox="1">
            <a:spLocks/>
          </p:cNvSpPr>
          <p:nvPr/>
        </p:nvSpPr>
        <p:spPr>
          <a:xfrm>
            <a:off x="287110" y="1484784"/>
            <a:ext cx="8856890" cy="1107552"/>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2000" b="1" i="1" u="sng" strike="noStrike" kern="1200" cap="none" spc="0" normalizeH="0" baseline="0" noProof="0" dirty="0" smtClean="0">
                <a:ln>
                  <a:noFill/>
                </a:ln>
                <a:solidFill>
                  <a:srgbClr val="FF00FF"/>
                </a:solidFill>
                <a:effectLst/>
                <a:uLnTx/>
                <a:uFillTx/>
                <a:latin typeface="+mn-lt"/>
                <a:ea typeface="+mn-ea"/>
                <a:cs typeface="+mn-cs"/>
              </a:rPr>
              <a:t>Гіпотези «порожньої ніші» </a:t>
            </a:r>
            <a:r>
              <a:rPr kumimoji="0" lang="uk-UA" sz="2000" b="0" i="0" u="none" strike="noStrike" kern="1200" cap="none" spc="0" normalizeH="0" baseline="0" noProof="0" dirty="0" smtClean="0">
                <a:ln>
                  <a:noFill/>
                </a:ln>
                <a:solidFill>
                  <a:schemeClr val="dk1"/>
                </a:solidFill>
                <a:effectLst/>
                <a:uLnTx/>
                <a:uFillTx/>
                <a:latin typeface="+mn-lt"/>
                <a:ea typeface="+mn-ea"/>
                <a:cs typeface="+mn-cs"/>
              </a:rPr>
              <a:t>та видового багатства передбачає здатність окремих адвентивних видів використовувати ресурси нового середовища, недоступні для місцевих видів.</a:t>
            </a:r>
          </a:p>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uk-UA" sz="20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Прямоугольник 7"/>
          <p:cNvSpPr/>
          <p:nvPr/>
        </p:nvSpPr>
        <p:spPr>
          <a:xfrm>
            <a:off x="251520" y="2852936"/>
            <a:ext cx="8639944" cy="3139321"/>
          </a:xfrm>
          <a:prstGeom prst="rect">
            <a:avLst/>
          </a:prstGeom>
        </p:spPr>
        <p:txBody>
          <a:bodyPr wrap="square">
            <a:spAutoFit/>
          </a:bodyPr>
          <a:lstStyle/>
          <a:p>
            <a:pPr algn="just"/>
            <a:r>
              <a:rPr lang="ru-RU" dirty="0" err="1">
                <a:solidFill>
                  <a:schemeClr val="bg1"/>
                </a:solidFill>
              </a:rPr>
              <a:t>І</a:t>
            </a:r>
            <a:r>
              <a:rPr lang="ru-RU" dirty="0" err="1" smtClean="0">
                <a:solidFill>
                  <a:schemeClr val="bg1"/>
                </a:solidFill>
              </a:rPr>
              <a:t>нвазійні</a:t>
            </a:r>
            <a:r>
              <a:rPr lang="ru-RU" dirty="0" smtClean="0">
                <a:solidFill>
                  <a:schemeClr val="bg1"/>
                </a:solidFill>
              </a:rPr>
              <a:t> </a:t>
            </a:r>
            <a:r>
              <a:rPr lang="ru-RU" dirty="0" err="1">
                <a:solidFill>
                  <a:schemeClr val="bg1"/>
                </a:solidFill>
              </a:rPr>
              <a:t>рослини</a:t>
            </a:r>
            <a:r>
              <a:rPr lang="ru-RU" dirty="0">
                <a:solidFill>
                  <a:schemeClr val="bg1"/>
                </a:solidFill>
              </a:rPr>
              <a:t> </a:t>
            </a:r>
            <a:r>
              <a:rPr lang="ru-RU" dirty="0" err="1">
                <a:solidFill>
                  <a:schemeClr val="bg1"/>
                </a:solidFill>
              </a:rPr>
              <a:t>становлять</a:t>
            </a:r>
            <a:r>
              <a:rPr lang="ru-RU" dirty="0">
                <a:solidFill>
                  <a:schemeClr val="bg1"/>
                </a:solidFill>
              </a:rPr>
              <a:t> </a:t>
            </a:r>
            <a:r>
              <a:rPr lang="ru-RU" dirty="0" err="1">
                <a:solidFill>
                  <a:schemeClr val="bg1"/>
                </a:solidFill>
              </a:rPr>
              <a:t>безпосередню</a:t>
            </a:r>
            <a:r>
              <a:rPr lang="ru-RU" dirty="0">
                <a:solidFill>
                  <a:schemeClr val="bg1"/>
                </a:solidFill>
              </a:rPr>
              <a:t> </a:t>
            </a:r>
            <a:r>
              <a:rPr lang="ru-RU" dirty="0" err="1">
                <a:solidFill>
                  <a:schemeClr val="bg1"/>
                </a:solidFill>
              </a:rPr>
              <a:t>загрозу</a:t>
            </a:r>
            <a:r>
              <a:rPr lang="ru-RU" dirty="0">
                <a:solidFill>
                  <a:schemeClr val="bg1"/>
                </a:solidFill>
              </a:rPr>
              <a:t> природному аборигенному </a:t>
            </a:r>
            <a:r>
              <a:rPr lang="ru-RU" dirty="0" err="1">
                <a:solidFill>
                  <a:schemeClr val="bg1"/>
                </a:solidFill>
              </a:rPr>
              <a:t>біорізноманіттю</a:t>
            </a:r>
            <a:r>
              <a:rPr lang="ru-RU" dirty="0">
                <a:solidFill>
                  <a:schemeClr val="bg1"/>
                </a:solidFill>
              </a:rPr>
              <a:t>, менеджменту </a:t>
            </a:r>
            <a:r>
              <a:rPr lang="ru-RU" dirty="0" err="1">
                <a:solidFill>
                  <a:schemeClr val="bg1"/>
                </a:solidFill>
              </a:rPr>
              <a:t>екосистем</a:t>
            </a:r>
            <a:r>
              <a:rPr lang="ru-RU" dirty="0">
                <a:solidFill>
                  <a:schemeClr val="bg1"/>
                </a:solidFill>
              </a:rPr>
              <a:t>, </a:t>
            </a:r>
            <a:r>
              <a:rPr lang="ru-RU" dirty="0" err="1">
                <a:solidFill>
                  <a:schemeClr val="bg1"/>
                </a:solidFill>
              </a:rPr>
              <a:t>сільського</a:t>
            </a:r>
            <a:r>
              <a:rPr lang="ru-RU" dirty="0">
                <a:solidFill>
                  <a:schemeClr val="bg1"/>
                </a:solidFill>
              </a:rPr>
              <a:t> та </a:t>
            </a:r>
            <a:r>
              <a:rPr lang="ru-RU" dirty="0" err="1">
                <a:solidFill>
                  <a:schemeClr val="bg1"/>
                </a:solidFill>
              </a:rPr>
              <a:t>лісового</a:t>
            </a:r>
            <a:r>
              <a:rPr lang="ru-RU" dirty="0">
                <a:solidFill>
                  <a:schemeClr val="bg1"/>
                </a:solidFill>
              </a:rPr>
              <a:t> </a:t>
            </a:r>
            <a:r>
              <a:rPr lang="ru-RU" dirty="0" err="1">
                <a:solidFill>
                  <a:schemeClr val="bg1"/>
                </a:solidFill>
              </a:rPr>
              <a:t>господарств</a:t>
            </a:r>
            <a:r>
              <a:rPr lang="ru-RU" dirty="0">
                <a:solidFill>
                  <a:schemeClr val="bg1"/>
                </a:solidFill>
              </a:rPr>
              <a:t> </a:t>
            </a:r>
            <a:r>
              <a:rPr lang="ru-RU" dirty="0" err="1">
                <a:solidFill>
                  <a:schemeClr val="bg1"/>
                </a:solidFill>
              </a:rPr>
              <a:t>тощо</a:t>
            </a:r>
            <a:r>
              <a:rPr lang="ru-RU" dirty="0">
                <a:solidFill>
                  <a:schemeClr val="bg1"/>
                </a:solidFill>
              </a:rPr>
              <a:t>.</a:t>
            </a:r>
          </a:p>
          <a:p>
            <a:pPr algn="just"/>
            <a:r>
              <a:rPr lang="ru-RU" dirty="0">
                <a:solidFill>
                  <a:schemeClr val="bg1"/>
                </a:solidFill>
              </a:rPr>
              <a:t>До </a:t>
            </a:r>
            <a:r>
              <a:rPr lang="ru-RU" dirty="0" err="1">
                <a:solidFill>
                  <a:schemeClr val="bg1"/>
                </a:solidFill>
              </a:rPr>
              <a:t>чинників</a:t>
            </a:r>
            <a:r>
              <a:rPr lang="ru-RU" dirty="0">
                <a:solidFill>
                  <a:schemeClr val="bg1"/>
                </a:solidFill>
              </a:rPr>
              <a:t> </a:t>
            </a:r>
            <a:r>
              <a:rPr lang="ru-RU" dirty="0" err="1">
                <a:solidFill>
                  <a:schemeClr val="bg1"/>
                </a:solidFill>
              </a:rPr>
              <a:t>інвазійної</a:t>
            </a:r>
            <a:r>
              <a:rPr lang="ru-RU" dirty="0">
                <a:solidFill>
                  <a:schemeClr val="bg1"/>
                </a:solidFill>
              </a:rPr>
              <a:t> </a:t>
            </a:r>
            <a:r>
              <a:rPr lang="ru-RU" dirty="0" err="1">
                <a:solidFill>
                  <a:schemeClr val="bg1"/>
                </a:solidFill>
              </a:rPr>
              <a:t>спроможності</a:t>
            </a:r>
            <a:r>
              <a:rPr lang="ru-RU" dirty="0">
                <a:solidFill>
                  <a:schemeClr val="bg1"/>
                </a:solidFill>
              </a:rPr>
              <a:t> </a:t>
            </a:r>
            <a:r>
              <a:rPr lang="ru-RU" dirty="0" err="1">
                <a:solidFill>
                  <a:schemeClr val="bg1"/>
                </a:solidFill>
              </a:rPr>
              <a:t>рослин</a:t>
            </a:r>
            <a:r>
              <a:rPr lang="ru-RU" dirty="0">
                <a:solidFill>
                  <a:schemeClr val="bg1"/>
                </a:solidFill>
              </a:rPr>
              <a:t> належать </a:t>
            </a:r>
            <a:r>
              <a:rPr lang="ru-RU" dirty="0" err="1">
                <a:solidFill>
                  <a:schemeClr val="bg1"/>
                </a:solidFill>
              </a:rPr>
              <a:t>такі</a:t>
            </a:r>
            <a:r>
              <a:rPr lang="ru-RU" dirty="0">
                <a:solidFill>
                  <a:schemeClr val="bg1"/>
                </a:solidFill>
              </a:rPr>
              <a:t>: </a:t>
            </a:r>
            <a:r>
              <a:rPr lang="ru-RU" dirty="0" err="1">
                <a:solidFill>
                  <a:schemeClr val="bg1"/>
                </a:solidFill>
              </a:rPr>
              <a:t>здатність</a:t>
            </a:r>
            <a:r>
              <a:rPr lang="ru-RU" dirty="0">
                <a:solidFill>
                  <a:schemeClr val="bg1"/>
                </a:solidFill>
              </a:rPr>
              <a:t> </a:t>
            </a:r>
            <a:r>
              <a:rPr lang="ru-RU" dirty="0" err="1">
                <a:solidFill>
                  <a:schemeClr val="bg1"/>
                </a:solidFill>
              </a:rPr>
              <a:t>особин</a:t>
            </a:r>
            <a:r>
              <a:rPr lang="ru-RU" dirty="0">
                <a:solidFill>
                  <a:schemeClr val="bg1"/>
                </a:solidFill>
              </a:rPr>
              <a:t> </a:t>
            </a:r>
            <a:r>
              <a:rPr lang="ru-RU" dirty="0" err="1">
                <a:solidFill>
                  <a:schemeClr val="bg1"/>
                </a:solidFill>
              </a:rPr>
              <a:t>і</a:t>
            </a:r>
            <a:r>
              <a:rPr lang="ru-RU" dirty="0">
                <a:solidFill>
                  <a:schemeClr val="bg1"/>
                </a:solidFill>
              </a:rPr>
              <a:t> </a:t>
            </a:r>
            <a:r>
              <a:rPr lang="ru-RU" dirty="0" err="1">
                <a:solidFill>
                  <a:schemeClr val="bg1"/>
                </a:solidFill>
              </a:rPr>
              <a:t>популяцій</a:t>
            </a:r>
            <a:r>
              <a:rPr lang="ru-RU" dirty="0">
                <a:solidFill>
                  <a:schemeClr val="bg1"/>
                </a:solidFill>
              </a:rPr>
              <a:t> </a:t>
            </a:r>
            <a:r>
              <a:rPr lang="ru-RU" dirty="0" err="1">
                <a:solidFill>
                  <a:schemeClr val="bg1"/>
                </a:solidFill>
              </a:rPr>
              <a:t>пристосовуватися</a:t>
            </a:r>
            <a:r>
              <a:rPr lang="ru-RU" dirty="0">
                <a:solidFill>
                  <a:schemeClr val="bg1"/>
                </a:solidFill>
              </a:rPr>
              <a:t> до </a:t>
            </a:r>
            <a:r>
              <a:rPr lang="ru-RU" dirty="0" err="1">
                <a:solidFill>
                  <a:schemeClr val="bg1"/>
                </a:solidFill>
              </a:rPr>
              <a:t>різних</a:t>
            </a:r>
            <a:r>
              <a:rPr lang="ru-RU" dirty="0">
                <a:solidFill>
                  <a:schemeClr val="bg1"/>
                </a:solidFill>
              </a:rPr>
              <a:t> умов </a:t>
            </a:r>
            <a:r>
              <a:rPr lang="ru-RU" dirty="0" err="1">
                <a:solidFill>
                  <a:schemeClr val="bg1"/>
                </a:solidFill>
              </a:rPr>
              <a:t>середовища</a:t>
            </a:r>
            <a:r>
              <a:rPr lang="ru-RU" dirty="0">
                <a:solidFill>
                  <a:schemeClr val="bg1"/>
                </a:solidFill>
              </a:rPr>
              <a:t>, </a:t>
            </a:r>
            <a:r>
              <a:rPr lang="ru-RU" dirty="0" err="1">
                <a:solidFill>
                  <a:schemeClr val="bg1"/>
                </a:solidFill>
              </a:rPr>
              <a:t>особливості</a:t>
            </a:r>
            <a:r>
              <a:rPr lang="ru-RU" dirty="0">
                <a:solidFill>
                  <a:schemeClr val="bg1"/>
                </a:solidFill>
              </a:rPr>
              <a:t> </a:t>
            </a:r>
            <a:r>
              <a:rPr lang="ru-RU" dirty="0" err="1">
                <a:solidFill>
                  <a:schemeClr val="bg1"/>
                </a:solidFill>
              </a:rPr>
              <a:t>рознесення</a:t>
            </a:r>
            <a:r>
              <a:rPr lang="ru-RU" dirty="0">
                <a:solidFill>
                  <a:schemeClr val="bg1"/>
                </a:solidFill>
              </a:rPr>
              <a:t> </a:t>
            </a:r>
            <a:r>
              <a:rPr lang="ru-RU" dirty="0" err="1">
                <a:solidFill>
                  <a:schemeClr val="bg1"/>
                </a:solidFill>
              </a:rPr>
              <a:t>діаспор</a:t>
            </a:r>
            <a:r>
              <a:rPr lang="ru-RU" dirty="0">
                <a:solidFill>
                  <a:schemeClr val="bg1"/>
                </a:solidFill>
              </a:rPr>
              <a:t> (</a:t>
            </a:r>
            <a:r>
              <a:rPr lang="ru-RU" dirty="0" err="1">
                <a:solidFill>
                  <a:schemeClr val="bg1"/>
                </a:solidFill>
              </a:rPr>
              <a:t>наприклад</a:t>
            </a:r>
            <a:r>
              <a:rPr lang="ru-RU" dirty="0">
                <a:solidFill>
                  <a:schemeClr val="bg1"/>
                </a:solidFill>
              </a:rPr>
              <a:t>, </a:t>
            </a:r>
            <a:r>
              <a:rPr lang="ru-RU" dirty="0" err="1">
                <a:solidFill>
                  <a:schemeClr val="bg1"/>
                </a:solidFill>
              </a:rPr>
              <a:t>здатність</a:t>
            </a:r>
            <a:r>
              <a:rPr lang="ru-RU" dirty="0">
                <a:solidFill>
                  <a:schemeClr val="bg1"/>
                </a:solidFill>
              </a:rPr>
              <a:t> до </a:t>
            </a:r>
            <a:r>
              <a:rPr lang="ru-RU" dirty="0" err="1">
                <a:solidFill>
                  <a:schemeClr val="bg1"/>
                </a:solidFill>
              </a:rPr>
              <a:t>ефективної</a:t>
            </a:r>
            <a:r>
              <a:rPr lang="ru-RU" dirty="0">
                <a:solidFill>
                  <a:schemeClr val="bg1"/>
                </a:solidFill>
              </a:rPr>
              <a:t> </a:t>
            </a:r>
            <a:r>
              <a:rPr lang="ru-RU" dirty="0" err="1" smtClean="0">
                <a:solidFill>
                  <a:schemeClr val="bg1"/>
                </a:solidFill>
              </a:rPr>
              <a:t>антропо</a:t>
            </a:r>
            <a:r>
              <a:rPr lang="ru-RU" dirty="0" smtClean="0">
                <a:solidFill>
                  <a:schemeClr val="bg1"/>
                </a:solidFill>
              </a:rPr>
              <a:t>- </a:t>
            </a:r>
            <a:r>
              <a:rPr lang="ru-RU" dirty="0">
                <a:solidFill>
                  <a:schemeClr val="bg1"/>
                </a:solidFill>
              </a:rPr>
              <a:t>та </a:t>
            </a:r>
            <a:r>
              <a:rPr lang="ru-RU" dirty="0" err="1" smtClean="0">
                <a:solidFill>
                  <a:schemeClr val="bg1"/>
                </a:solidFill>
              </a:rPr>
              <a:t>зоохорії</a:t>
            </a:r>
            <a:r>
              <a:rPr lang="ru-RU" dirty="0" smtClean="0">
                <a:solidFill>
                  <a:schemeClr val="bg1"/>
                </a:solidFill>
              </a:rPr>
              <a:t>), </a:t>
            </a:r>
            <a:r>
              <a:rPr lang="ru-RU" dirty="0" err="1">
                <a:solidFill>
                  <a:schemeClr val="bg1"/>
                </a:solidFill>
              </a:rPr>
              <a:t>наявність</a:t>
            </a:r>
            <a:r>
              <a:rPr lang="ru-RU" dirty="0">
                <a:solidFill>
                  <a:schemeClr val="bg1"/>
                </a:solidFill>
              </a:rPr>
              <a:t> активного вегетативного росту та </a:t>
            </a:r>
            <a:r>
              <a:rPr lang="ru-RU" dirty="0" err="1">
                <a:solidFill>
                  <a:schemeClr val="bg1"/>
                </a:solidFill>
              </a:rPr>
              <a:t>розмноження</a:t>
            </a:r>
            <a:r>
              <a:rPr lang="ru-RU" dirty="0">
                <a:solidFill>
                  <a:schemeClr val="bg1"/>
                </a:solidFill>
              </a:rPr>
              <a:t>, </a:t>
            </a:r>
            <a:r>
              <a:rPr lang="ru-RU" dirty="0" err="1">
                <a:solidFill>
                  <a:schemeClr val="bg1"/>
                </a:solidFill>
              </a:rPr>
              <a:t>незалежність</a:t>
            </a:r>
            <a:r>
              <a:rPr lang="ru-RU" dirty="0">
                <a:solidFill>
                  <a:schemeClr val="bg1"/>
                </a:solidFill>
              </a:rPr>
              <a:t> </a:t>
            </a:r>
            <a:r>
              <a:rPr lang="ru-RU" dirty="0" err="1">
                <a:solidFill>
                  <a:schemeClr val="bg1"/>
                </a:solidFill>
              </a:rPr>
              <a:t>від</a:t>
            </a:r>
            <a:r>
              <a:rPr lang="ru-RU" dirty="0">
                <a:solidFill>
                  <a:schemeClr val="bg1"/>
                </a:solidFill>
              </a:rPr>
              <a:t> </a:t>
            </a:r>
            <a:r>
              <a:rPr lang="ru-RU" dirty="0" err="1">
                <a:solidFill>
                  <a:schemeClr val="bg1"/>
                </a:solidFill>
              </a:rPr>
              <a:t>специфічних</a:t>
            </a:r>
            <a:r>
              <a:rPr lang="ru-RU" dirty="0">
                <a:solidFill>
                  <a:schemeClr val="bg1"/>
                </a:solidFill>
              </a:rPr>
              <a:t> </a:t>
            </a:r>
            <a:r>
              <a:rPr lang="ru-RU" dirty="0" err="1">
                <a:solidFill>
                  <a:schemeClr val="bg1"/>
                </a:solidFill>
              </a:rPr>
              <a:t>мутуалістів</a:t>
            </a:r>
            <a:r>
              <a:rPr lang="ru-RU" dirty="0">
                <a:solidFill>
                  <a:schemeClr val="bg1"/>
                </a:solidFill>
              </a:rPr>
              <a:t> (</a:t>
            </a:r>
            <a:r>
              <a:rPr lang="ru-RU" dirty="0" err="1">
                <a:solidFill>
                  <a:schemeClr val="bg1"/>
                </a:solidFill>
              </a:rPr>
              <a:t>симбіонти</a:t>
            </a:r>
            <a:r>
              <a:rPr lang="ru-RU" dirty="0">
                <a:solidFill>
                  <a:schemeClr val="bg1"/>
                </a:solidFill>
              </a:rPr>
              <a:t>, </a:t>
            </a:r>
            <a:r>
              <a:rPr lang="ru-RU" dirty="0" err="1">
                <a:solidFill>
                  <a:schemeClr val="bg1"/>
                </a:solidFill>
              </a:rPr>
              <a:t>спеціалізовані</a:t>
            </a:r>
            <a:r>
              <a:rPr lang="ru-RU" dirty="0">
                <a:solidFill>
                  <a:schemeClr val="bg1"/>
                </a:solidFill>
              </a:rPr>
              <a:t> </a:t>
            </a:r>
            <a:r>
              <a:rPr lang="ru-RU" dirty="0" err="1">
                <a:solidFill>
                  <a:schemeClr val="bg1"/>
                </a:solidFill>
              </a:rPr>
              <a:t>запилювачі</a:t>
            </a:r>
            <a:r>
              <a:rPr lang="ru-RU" dirty="0">
                <a:solidFill>
                  <a:schemeClr val="bg1"/>
                </a:solidFill>
              </a:rPr>
              <a:t> </a:t>
            </a:r>
            <a:r>
              <a:rPr lang="ru-RU" dirty="0" err="1">
                <a:solidFill>
                  <a:schemeClr val="bg1"/>
                </a:solidFill>
              </a:rPr>
              <a:t>й</a:t>
            </a:r>
            <a:r>
              <a:rPr lang="ru-RU" dirty="0">
                <a:solidFill>
                  <a:schemeClr val="bg1"/>
                </a:solidFill>
              </a:rPr>
              <a:t> </a:t>
            </a:r>
            <a:r>
              <a:rPr lang="ru-RU" dirty="0" err="1">
                <a:solidFill>
                  <a:schemeClr val="bg1"/>
                </a:solidFill>
              </a:rPr>
              <a:t>агенти</a:t>
            </a:r>
            <a:r>
              <a:rPr lang="ru-RU" dirty="0">
                <a:solidFill>
                  <a:schemeClr val="bg1"/>
                </a:solidFill>
              </a:rPr>
              <a:t> </a:t>
            </a:r>
            <a:r>
              <a:rPr lang="ru-RU" dirty="0" err="1">
                <a:solidFill>
                  <a:schemeClr val="bg1"/>
                </a:solidFill>
              </a:rPr>
              <a:t>рознесення</a:t>
            </a:r>
            <a:r>
              <a:rPr lang="ru-RU" dirty="0">
                <a:solidFill>
                  <a:schemeClr val="bg1"/>
                </a:solidFill>
              </a:rPr>
              <a:t> </a:t>
            </a:r>
            <a:r>
              <a:rPr lang="ru-RU" dirty="0" err="1">
                <a:solidFill>
                  <a:schemeClr val="bg1"/>
                </a:solidFill>
              </a:rPr>
              <a:t>діаспор</a:t>
            </a:r>
            <a:r>
              <a:rPr lang="ru-RU" dirty="0">
                <a:solidFill>
                  <a:schemeClr val="bg1"/>
                </a:solidFill>
              </a:rPr>
              <a:t> </a:t>
            </a:r>
            <a:r>
              <a:rPr lang="ru-RU" dirty="0" err="1">
                <a:solidFill>
                  <a:schemeClr val="bg1"/>
                </a:solidFill>
              </a:rPr>
              <a:t>тощо</a:t>
            </a:r>
            <a:r>
              <a:rPr lang="ru-RU" dirty="0">
                <a:solidFill>
                  <a:schemeClr val="bg1"/>
                </a:solidFill>
              </a:rPr>
              <a:t>), </a:t>
            </a:r>
            <a:r>
              <a:rPr lang="ru-RU" dirty="0" err="1">
                <a:solidFill>
                  <a:schemeClr val="bg1"/>
                </a:solidFill>
              </a:rPr>
              <a:t>постійність</a:t>
            </a:r>
            <a:r>
              <a:rPr lang="ru-RU" dirty="0">
                <a:solidFill>
                  <a:schemeClr val="bg1"/>
                </a:solidFill>
              </a:rPr>
              <a:t> </a:t>
            </a:r>
            <a:r>
              <a:rPr lang="ru-RU" dirty="0" err="1">
                <a:solidFill>
                  <a:schemeClr val="bg1"/>
                </a:solidFill>
              </a:rPr>
              <a:t>насіннєвого</a:t>
            </a:r>
            <a:r>
              <a:rPr lang="ru-RU" dirty="0">
                <a:solidFill>
                  <a:schemeClr val="bg1"/>
                </a:solidFill>
              </a:rPr>
              <a:t> банку, роль </a:t>
            </a:r>
            <a:r>
              <a:rPr lang="ru-RU" dirty="0" err="1">
                <a:solidFill>
                  <a:schemeClr val="bg1"/>
                </a:solidFill>
              </a:rPr>
              <a:t>життєвих</a:t>
            </a:r>
            <a:r>
              <a:rPr lang="ru-RU" dirty="0">
                <a:solidFill>
                  <a:schemeClr val="bg1"/>
                </a:solidFill>
              </a:rPr>
              <a:t> </a:t>
            </a:r>
            <a:r>
              <a:rPr lang="ru-RU" dirty="0" err="1">
                <a:solidFill>
                  <a:schemeClr val="bg1"/>
                </a:solidFill>
              </a:rPr>
              <a:t>стратегій</a:t>
            </a:r>
            <a:r>
              <a:rPr lang="ru-RU" dirty="0">
                <a:solidFill>
                  <a:schemeClr val="bg1"/>
                </a:solidFill>
              </a:rPr>
              <a:t> </a:t>
            </a:r>
            <a:r>
              <a:rPr lang="ru-RU" dirty="0" err="1">
                <a:solidFill>
                  <a:schemeClr val="bg1"/>
                </a:solidFill>
              </a:rPr>
              <a:t>рослин</a:t>
            </a:r>
            <a:r>
              <a:rPr lang="ru-RU" dirty="0">
                <a:solidFill>
                  <a:schemeClr val="bg1"/>
                </a:solidFill>
              </a:rPr>
              <a:t> </a:t>
            </a:r>
            <a:r>
              <a:rPr lang="ru-RU" dirty="0" err="1">
                <a:solidFill>
                  <a:schemeClr val="bg1"/>
                </a:solidFill>
              </a:rPr>
              <a:t>тощо</a:t>
            </a:r>
            <a:r>
              <a:rPr lang="ru-RU" dirty="0">
                <a:solidFill>
                  <a:schemeClr val="bg1"/>
                </a:solidFill>
              </a:rPr>
              <a:t>. </a:t>
            </a:r>
            <a:r>
              <a:rPr lang="ru-RU" dirty="0" err="1">
                <a:solidFill>
                  <a:schemeClr val="bg1"/>
                </a:solidFill>
              </a:rPr>
              <a:t>Виявлена</a:t>
            </a:r>
            <a:r>
              <a:rPr lang="ru-RU" dirty="0">
                <a:solidFill>
                  <a:schemeClr val="bg1"/>
                </a:solidFill>
              </a:rPr>
              <a:t> </a:t>
            </a:r>
            <a:r>
              <a:rPr lang="ru-RU" dirty="0" err="1">
                <a:solidFill>
                  <a:schemeClr val="bg1"/>
                </a:solidFill>
              </a:rPr>
              <a:t>також</a:t>
            </a:r>
            <a:r>
              <a:rPr lang="ru-RU" dirty="0">
                <a:solidFill>
                  <a:schemeClr val="bg1"/>
                </a:solidFill>
              </a:rPr>
              <a:t> пряма </a:t>
            </a:r>
            <a:r>
              <a:rPr lang="ru-RU" dirty="0" err="1">
                <a:solidFill>
                  <a:schemeClr val="bg1"/>
                </a:solidFill>
              </a:rPr>
              <a:t>кореляція</a:t>
            </a:r>
            <a:r>
              <a:rPr lang="ru-RU" dirty="0">
                <a:solidFill>
                  <a:schemeClr val="bg1"/>
                </a:solidFill>
              </a:rPr>
              <a:t> </a:t>
            </a:r>
            <a:r>
              <a:rPr lang="ru-RU" dirty="0" err="1">
                <a:solidFill>
                  <a:schemeClr val="bg1"/>
                </a:solidFill>
              </a:rPr>
              <a:t>між</a:t>
            </a:r>
            <a:r>
              <a:rPr lang="ru-RU" dirty="0">
                <a:solidFill>
                  <a:schemeClr val="bg1"/>
                </a:solidFill>
              </a:rPr>
              <a:t> </a:t>
            </a:r>
            <a:r>
              <a:rPr lang="ru-RU" dirty="0" err="1">
                <a:solidFill>
                  <a:schemeClr val="bg1"/>
                </a:solidFill>
              </a:rPr>
              <a:t>малим</a:t>
            </a:r>
            <a:r>
              <a:rPr lang="ru-RU" dirty="0">
                <a:solidFill>
                  <a:schemeClr val="bg1"/>
                </a:solidFill>
              </a:rPr>
              <a:t> </a:t>
            </a:r>
            <a:r>
              <a:rPr lang="ru-RU" dirty="0" err="1">
                <a:solidFill>
                  <a:schemeClr val="bg1"/>
                </a:solidFill>
              </a:rPr>
              <a:t>розміром</a:t>
            </a:r>
            <a:r>
              <a:rPr lang="ru-RU" dirty="0">
                <a:solidFill>
                  <a:schemeClr val="bg1"/>
                </a:solidFill>
              </a:rPr>
              <a:t> геному та </a:t>
            </a:r>
            <a:r>
              <a:rPr lang="ru-RU" dirty="0" err="1">
                <a:solidFill>
                  <a:schemeClr val="bg1"/>
                </a:solidFill>
              </a:rPr>
              <a:t>інвазійною</a:t>
            </a:r>
            <a:r>
              <a:rPr lang="ru-RU" dirty="0">
                <a:solidFill>
                  <a:schemeClr val="bg1"/>
                </a:solidFill>
              </a:rPr>
              <a:t> </a:t>
            </a:r>
            <a:r>
              <a:rPr lang="ru-RU" dirty="0" err="1">
                <a:solidFill>
                  <a:schemeClr val="bg1"/>
                </a:solidFill>
              </a:rPr>
              <a:t>спроможністю</a:t>
            </a:r>
            <a:r>
              <a:rPr lang="ru-RU" dirty="0">
                <a:solidFill>
                  <a:schemeClr val="bg1"/>
                </a:solidFill>
              </a:rPr>
              <a:t> </a:t>
            </a:r>
            <a:r>
              <a:rPr lang="ru-RU" dirty="0" err="1">
                <a:solidFill>
                  <a:schemeClr val="bg1"/>
                </a:solidFill>
              </a:rPr>
              <a:t>рослин</a:t>
            </a:r>
            <a:r>
              <a:rPr lang="ru-RU" dirty="0">
                <a:solidFill>
                  <a:schemeClr val="bg1"/>
                </a:solidFill>
              </a:rPr>
              <a:t>, </a:t>
            </a:r>
            <a:r>
              <a:rPr lang="ru-RU" dirty="0" err="1">
                <a:solidFill>
                  <a:schemeClr val="bg1"/>
                </a:solidFill>
              </a:rPr>
              <a:t>хоча</a:t>
            </a:r>
            <a:r>
              <a:rPr lang="ru-RU" dirty="0">
                <a:solidFill>
                  <a:schemeClr val="bg1"/>
                </a:solidFill>
              </a:rPr>
              <a:t> </a:t>
            </a:r>
            <a:r>
              <a:rPr lang="ru-RU" dirty="0" err="1">
                <a:solidFill>
                  <a:schemeClr val="bg1"/>
                </a:solidFill>
              </a:rPr>
              <a:t>ця</a:t>
            </a:r>
            <a:r>
              <a:rPr lang="ru-RU" dirty="0">
                <a:solidFill>
                  <a:schemeClr val="bg1"/>
                </a:solidFill>
              </a:rPr>
              <a:t> </a:t>
            </a:r>
            <a:r>
              <a:rPr lang="ru-RU" dirty="0" err="1">
                <a:solidFill>
                  <a:schemeClr val="bg1"/>
                </a:solidFill>
              </a:rPr>
              <a:t>закономірність</a:t>
            </a:r>
            <a:r>
              <a:rPr lang="ru-RU" dirty="0">
                <a:solidFill>
                  <a:schemeClr val="bg1"/>
                </a:solidFill>
              </a:rPr>
              <a:t> </a:t>
            </a:r>
            <a:r>
              <a:rPr lang="ru-RU" dirty="0" err="1">
                <a:solidFill>
                  <a:schemeClr val="bg1"/>
                </a:solidFill>
              </a:rPr>
              <a:t>простежується</a:t>
            </a:r>
            <a:r>
              <a:rPr lang="ru-RU" dirty="0">
                <a:solidFill>
                  <a:schemeClr val="bg1"/>
                </a:solidFill>
              </a:rPr>
              <a:t> далеко не </a:t>
            </a:r>
            <a:r>
              <a:rPr lang="ru-RU" dirty="0" err="1">
                <a:solidFill>
                  <a:schemeClr val="bg1"/>
                </a:solidFill>
              </a:rPr>
              <a:t>завжди</a:t>
            </a:r>
            <a:r>
              <a:rPr lang="ru-RU" dirty="0">
                <a:solidFill>
                  <a:schemeClr val="bg1"/>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7" name="Прямоугольник 6"/>
          <p:cNvSpPr/>
          <p:nvPr/>
        </p:nvSpPr>
        <p:spPr>
          <a:xfrm>
            <a:off x="755576" y="4149080"/>
            <a:ext cx="8136904" cy="1323439"/>
          </a:xfrm>
          <a:prstGeom prst="rect">
            <a:avLst/>
          </a:prstGeom>
        </p:spPr>
        <p:txBody>
          <a:bodyPr wrap="square">
            <a:spAutoFit/>
          </a:bodyPr>
          <a:lstStyle/>
          <a:p>
            <a:pPr algn="just"/>
            <a:r>
              <a:rPr lang="ru-RU" sz="2000" dirty="0" err="1">
                <a:solidFill>
                  <a:schemeClr val="bg1"/>
                </a:solidFill>
              </a:rPr>
              <a:t>Відомими</a:t>
            </a:r>
            <a:r>
              <a:rPr lang="ru-RU" sz="2000" dirty="0">
                <a:solidFill>
                  <a:schemeClr val="bg1"/>
                </a:solidFill>
              </a:rPr>
              <a:t> прикладами </a:t>
            </a:r>
            <a:r>
              <a:rPr lang="ru-RU" sz="2000" dirty="0" err="1">
                <a:solidFill>
                  <a:schemeClr val="bg1"/>
                </a:solidFill>
              </a:rPr>
              <a:t>інвазійних</a:t>
            </a:r>
            <a:r>
              <a:rPr lang="ru-RU" sz="2000" dirty="0">
                <a:solidFill>
                  <a:schemeClr val="bg1"/>
                </a:solidFill>
              </a:rPr>
              <a:t> </a:t>
            </a:r>
            <a:r>
              <a:rPr lang="ru-RU" sz="2000" dirty="0" err="1">
                <a:solidFill>
                  <a:schemeClr val="bg1"/>
                </a:solidFill>
              </a:rPr>
              <a:t>рослин</a:t>
            </a:r>
            <a:r>
              <a:rPr lang="ru-RU" sz="2000" dirty="0">
                <a:solidFill>
                  <a:schemeClr val="bg1"/>
                </a:solidFill>
              </a:rPr>
              <a:t> в </a:t>
            </a:r>
            <a:r>
              <a:rPr lang="ru-RU" sz="2000" dirty="0" err="1">
                <a:solidFill>
                  <a:schemeClr val="bg1"/>
                </a:solidFill>
              </a:rPr>
              <a:t>Україні</a:t>
            </a:r>
            <a:r>
              <a:rPr lang="ru-RU" sz="2000" dirty="0">
                <a:solidFill>
                  <a:schemeClr val="bg1"/>
                </a:solidFill>
              </a:rPr>
              <a:t> </a:t>
            </a:r>
            <a:r>
              <a:rPr lang="ru-RU" sz="2000" dirty="0" err="1">
                <a:solidFill>
                  <a:schemeClr val="bg1"/>
                </a:solidFill>
              </a:rPr>
              <a:t>є</a:t>
            </a:r>
            <a:r>
              <a:rPr lang="ru-RU" sz="2000" dirty="0">
                <a:solidFill>
                  <a:schemeClr val="bg1"/>
                </a:solidFill>
              </a:rPr>
              <a:t> </a:t>
            </a:r>
            <a:r>
              <a:rPr lang="ru-RU" sz="2000" dirty="0" err="1">
                <a:solidFill>
                  <a:schemeClr val="bg1"/>
                </a:solidFill>
              </a:rPr>
              <a:t>такі</a:t>
            </a:r>
            <a:r>
              <a:rPr lang="ru-RU" sz="2000" dirty="0">
                <a:solidFill>
                  <a:schemeClr val="bg1"/>
                </a:solidFill>
              </a:rPr>
              <a:t>: </a:t>
            </a:r>
            <a:r>
              <a:rPr lang="ru-RU" sz="2000" dirty="0" err="1" smtClean="0">
                <a:solidFill>
                  <a:schemeClr val="bg1"/>
                </a:solidFill>
              </a:rPr>
              <a:t>борщівник</a:t>
            </a:r>
            <a:r>
              <a:rPr lang="ru-RU" sz="2000" dirty="0" smtClean="0">
                <a:solidFill>
                  <a:schemeClr val="bg1"/>
                </a:solidFill>
              </a:rPr>
              <a:t> </a:t>
            </a:r>
            <a:r>
              <a:rPr lang="ru-RU" sz="2000" dirty="0" err="1" smtClean="0">
                <a:solidFill>
                  <a:schemeClr val="bg1"/>
                </a:solidFill>
              </a:rPr>
              <a:t>Сосновського</a:t>
            </a:r>
            <a:r>
              <a:rPr lang="ru-RU" sz="2000" dirty="0" smtClean="0">
                <a:solidFill>
                  <a:schemeClr val="bg1"/>
                </a:solidFill>
              </a:rPr>
              <a:t>, </a:t>
            </a:r>
            <a:r>
              <a:rPr lang="ru-RU" sz="2000" dirty="0" err="1" smtClean="0">
                <a:solidFill>
                  <a:schemeClr val="bg1"/>
                </a:solidFill>
              </a:rPr>
              <a:t>золотушник</a:t>
            </a:r>
            <a:r>
              <a:rPr lang="ru-RU" sz="2000" dirty="0" smtClean="0">
                <a:solidFill>
                  <a:schemeClr val="bg1"/>
                </a:solidFill>
              </a:rPr>
              <a:t> </a:t>
            </a:r>
            <a:r>
              <a:rPr lang="ru-RU" sz="2000" dirty="0" err="1" smtClean="0">
                <a:solidFill>
                  <a:schemeClr val="bg1"/>
                </a:solidFill>
              </a:rPr>
              <a:t>канадський</a:t>
            </a:r>
            <a:r>
              <a:rPr lang="ru-RU" sz="2000" dirty="0" smtClean="0">
                <a:solidFill>
                  <a:schemeClr val="bg1"/>
                </a:solidFill>
              </a:rPr>
              <a:t>, клен </a:t>
            </a:r>
            <a:r>
              <a:rPr lang="ru-RU" sz="2000" dirty="0" err="1" smtClean="0">
                <a:solidFill>
                  <a:schemeClr val="bg1"/>
                </a:solidFill>
              </a:rPr>
              <a:t>американський</a:t>
            </a:r>
            <a:r>
              <a:rPr lang="ru-RU" sz="2000" dirty="0" smtClean="0">
                <a:solidFill>
                  <a:schemeClr val="bg1"/>
                </a:solidFill>
              </a:rPr>
              <a:t>, дуб </a:t>
            </a:r>
            <a:r>
              <a:rPr lang="ru-RU" sz="2000" dirty="0" err="1" smtClean="0">
                <a:solidFill>
                  <a:schemeClr val="bg1"/>
                </a:solidFill>
              </a:rPr>
              <a:t>червоний</a:t>
            </a:r>
            <a:r>
              <a:rPr lang="ru-RU" sz="2000" dirty="0" smtClean="0">
                <a:solidFill>
                  <a:schemeClr val="bg1"/>
                </a:solidFill>
              </a:rPr>
              <a:t>, </a:t>
            </a:r>
            <a:r>
              <a:rPr lang="ru-RU" sz="2000" dirty="0" err="1" smtClean="0">
                <a:solidFill>
                  <a:schemeClr val="bg1"/>
                </a:solidFill>
              </a:rPr>
              <a:t>амброзія</a:t>
            </a:r>
            <a:r>
              <a:rPr lang="ru-RU" sz="2000" dirty="0" smtClean="0">
                <a:solidFill>
                  <a:schemeClr val="bg1"/>
                </a:solidFill>
              </a:rPr>
              <a:t> </a:t>
            </a:r>
            <a:r>
              <a:rPr lang="ru-RU" sz="2000" dirty="0" err="1" smtClean="0">
                <a:solidFill>
                  <a:schemeClr val="bg1"/>
                </a:solidFill>
              </a:rPr>
              <a:t>полинолиста</a:t>
            </a:r>
            <a:r>
              <a:rPr lang="ru-RU" sz="2000" dirty="0" smtClean="0">
                <a:solidFill>
                  <a:schemeClr val="bg1"/>
                </a:solidFill>
              </a:rPr>
              <a:t>,</a:t>
            </a:r>
            <a:r>
              <a:rPr lang="ru-RU" sz="2000" dirty="0">
                <a:solidFill>
                  <a:schemeClr val="bg1"/>
                </a:solidFill>
              </a:rPr>
              <a:t> </a:t>
            </a:r>
            <a:r>
              <a:rPr lang="ru-RU" sz="2000" dirty="0" smtClean="0">
                <a:solidFill>
                  <a:schemeClr val="bg1"/>
                </a:solidFill>
              </a:rPr>
              <a:t>ваточник </a:t>
            </a:r>
            <a:r>
              <a:rPr lang="ru-RU" sz="2000" dirty="0" err="1" smtClean="0">
                <a:solidFill>
                  <a:schemeClr val="bg1"/>
                </a:solidFill>
              </a:rPr>
              <a:t>сирійський</a:t>
            </a:r>
            <a:r>
              <a:rPr lang="ru-RU" sz="2000" dirty="0" smtClean="0">
                <a:solidFill>
                  <a:schemeClr val="bg1"/>
                </a:solidFill>
              </a:rPr>
              <a:t>, </a:t>
            </a:r>
            <a:r>
              <a:rPr lang="ru-RU" sz="2000" dirty="0" err="1" smtClean="0">
                <a:solidFill>
                  <a:schemeClr val="bg1"/>
                </a:solidFill>
              </a:rPr>
              <a:t>маслинка</a:t>
            </a:r>
            <a:r>
              <a:rPr lang="ru-RU" sz="2000" dirty="0" smtClean="0">
                <a:solidFill>
                  <a:schemeClr val="bg1"/>
                </a:solidFill>
              </a:rPr>
              <a:t> </a:t>
            </a:r>
            <a:r>
              <a:rPr lang="ru-RU" sz="2000" dirty="0" err="1" smtClean="0">
                <a:solidFill>
                  <a:schemeClr val="bg1"/>
                </a:solidFill>
              </a:rPr>
              <a:t>вузьколиста</a:t>
            </a:r>
            <a:r>
              <a:rPr lang="ru-RU" sz="2000" dirty="0" smtClean="0">
                <a:solidFill>
                  <a:schemeClr val="bg1"/>
                </a:solidFill>
              </a:rPr>
              <a:t>. </a:t>
            </a:r>
            <a:endParaRPr lang="ru-RU" sz="2000" dirty="0">
              <a:solidFill>
                <a:schemeClr val="bg1"/>
              </a:solidFill>
            </a:endParaRPr>
          </a:p>
        </p:txBody>
      </p:sp>
      <p:sp>
        <p:nvSpPr>
          <p:cNvPr id="8" name="Прямоугольник 7"/>
          <p:cNvSpPr/>
          <p:nvPr/>
        </p:nvSpPr>
        <p:spPr>
          <a:xfrm>
            <a:off x="1115616" y="612844"/>
            <a:ext cx="7704856" cy="3170099"/>
          </a:xfrm>
          <a:prstGeom prst="rect">
            <a:avLst/>
          </a:prstGeom>
        </p:spPr>
        <p:txBody>
          <a:bodyPr wrap="square">
            <a:spAutoFit/>
          </a:bodyPr>
          <a:lstStyle/>
          <a:p>
            <a:pPr algn="just"/>
            <a:r>
              <a:rPr lang="ru-RU" sz="2000" dirty="0" smtClean="0">
                <a:solidFill>
                  <a:schemeClr val="bg1"/>
                </a:solidFill>
                <a:latin typeface="+mj-lt"/>
              </a:rPr>
              <a:t>Список </a:t>
            </a:r>
            <a:r>
              <a:rPr lang="ru-RU" sz="2000" dirty="0" err="1" smtClean="0">
                <a:solidFill>
                  <a:schemeClr val="bg1"/>
                </a:solidFill>
                <a:latin typeface="+mj-lt"/>
              </a:rPr>
              <a:t>інвазійних</a:t>
            </a:r>
            <a:r>
              <a:rPr lang="ru-RU" sz="2000" dirty="0" smtClean="0">
                <a:solidFill>
                  <a:schemeClr val="bg1"/>
                </a:solidFill>
                <a:latin typeface="+mj-lt"/>
              </a:rPr>
              <a:t> </a:t>
            </a:r>
            <a:r>
              <a:rPr lang="ru-RU" sz="2000" dirty="0" err="1" smtClean="0">
                <a:solidFill>
                  <a:schemeClr val="bg1"/>
                </a:solidFill>
                <a:latin typeface="+mj-lt"/>
              </a:rPr>
              <a:t>видів</a:t>
            </a:r>
            <a:r>
              <a:rPr lang="ru-RU" sz="2000" dirty="0" smtClean="0">
                <a:solidFill>
                  <a:schemeClr val="bg1"/>
                </a:solidFill>
                <a:latin typeface="+mj-lt"/>
              </a:rPr>
              <a:t> </a:t>
            </a:r>
            <a:r>
              <a:rPr lang="ru-RU" sz="2000" dirty="0" err="1" smtClean="0">
                <a:solidFill>
                  <a:schemeClr val="bg1"/>
                </a:solidFill>
                <a:latin typeface="+mj-lt"/>
              </a:rPr>
              <a:t>рослин</a:t>
            </a:r>
            <a:r>
              <a:rPr lang="ru-RU" sz="2000" dirty="0" smtClean="0">
                <a:solidFill>
                  <a:schemeClr val="bg1"/>
                </a:solidFill>
                <a:latin typeface="+mj-lt"/>
              </a:rPr>
              <a:t> </a:t>
            </a:r>
            <a:r>
              <a:rPr lang="ru-RU" sz="2000" dirty="0" err="1" smtClean="0">
                <a:solidFill>
                  <a:schemeClr val="bg1"/>
                </a:solidFill>
                <a:latin typeface="+mj-lt"/>
              </a:rPr>
              <a:t>Європейського</a:t>
            </a:r>
            <a:r>
              <a:rPr lang="ru-RU" sz="2000" dirty="0" smtClean="0">
                <a:solidFill>
                  <a:schemeClr val="bg1"/>
                </a:solidFill>
                <a:latin typeface="+mj-lt"/>
              </a:rPr>
              <a:t> союзу (</a:t>
            </a:r>
            <a:r>
              <a:rPr lang="ru-RU" sz="2000" dirty="0" err="1" smtClean="0">
                <a:solidFill>
                  <a:schemeClr val="bg1"/>
                </a:solidFill>
                <a:latin typeface="+mj-lt"/>
              </a:rPr>
              <a:t>затверджено</a:t>
            </a:r>
            <a:r>
              <a:rPr lang="ru-RU" sz="2000" dirty="0" smtClean="0">
                <a:solidFill>
                  <a:schemeClr val="bg1"/>
                </a:solidFill>
                <a:latin typeface="+mj-lt"/>
              </a:rPr>
              <a:t> </a:t>
            </a:r>
            <a:r>
              <a:rPr lang="ru-RU" sz="2000" dirty="0" err="1" smtClean="0">
                <a:solidFill>
                  <a:schemeClr val="bg1"/>
                </a:solidFill>
                <a:latin typeface="+mj-lt"/>
              </a:rPr>
              <a:t>резолюцією</a:t>
            </a:r>
            <a:r>
              <a:rPr lang="ru-RU" sz="2000" dirty="0" smtClean="0">
                <a:solidFill>
                  <a:schemeClr val="bg1"/>
                </a:solidFill>
                <a:latin typeface="+mj-lt"/>
              </a:rPr>
              <a:t> 1143/2014) </a:t>
            </a:r>
            <a:r>
              <a:rPr lang="ru-RU" sz="2000" dirty="0" err="1" smtClean="0">
                <a:solidFill>
                  <a:schemeClr val="bg1"/>
                </a:solidFill>
                <a:latin typeface="+mj-lt"/>
              </a:rPr>
              <a:t>містить</a:t>
            </a:r>
            <a:r>
              <a:rPr lang="ru-RU" sz="2000" dirty="0" smtClean="0">
                <a:solidFill>
                  <a:schemeClr val="bg1"/>
                </a:solidFill>
                <a:latin typeface="+mj-lt"/>
              </a:rPr>
              <a:t> </a:t>
            </a:r>
            <a:r>
              <a:rPr lang="ru-RU" sz="2000" dirty="0" err="1" smtClean="0">
                <a:solidFill>
                  <a:schemeClr val="bg1"/>
                </a:solidFill>
                <a:latin typeface="+mj-lt"/>
              </a:rPr>
              <a:t>такі</a:t>
            </a:r>
            <a:r>
              <a:rPr lang="ru-RU" sz="2000" dirty="0" smtClean="0">
                <a:solidFill>
                  <a:schemeClr val="bg1"/>
                </a:solidFill>
                <a:latin typeface="+mj-lt"/>
              </a:rPr>
              <a:t> </a:t>
            </a:r>
            <a:r>
              <a:rPr lang="ru-RU" sz="2000" dirty="0" err="1" smtClean="0">
                <a:solidFill>
                  <a:schemeClr val="bg1"/>
                </a:solidFill>
                <a:latin typeface="+mj-lt"/>
              </a:rPr>
              <a:t>види</a:t>
            </a:r>
            <a:r>
              <a:rPr lang="ru-RU" sz="2000" dirty="0" smtClean="0">
                <a:solidFill>
                  <a:schemeClr val="bg1"/>
                </a:solidFill>
                <a:latin typeface="+mj-lt"/>
              </a:rPr>
              <a:t>: Ваточник </a:t>
            </a:r>
            <a:r>
              <a:rPr lang="ru-RU" sz="2000" dirty="0" err="1" smtClean="0">
                <a:solidFill>
                  <a:schemeClr val="bg1"/>
                </a:solidFill>
                <a:latin typeface="+mj-lt"/>
              </a:rPr>
              <a:t>звичайний</a:t>
            </a:r>
            <a:r>
              <a:rPr lang="en-US" sz="2000" dirty="0" smtClean="0">
                <a:solidFill>
                  <a:schemeClr val="bg1"/>
                </a:solidFill>
                <a:latin typeface="+mj-lt"/>
              </a:rPr>
              <a:t>, </a:t>
            </a:r>
            <a:r>
              <a:rPr lang="ru-RU" sz="2000" dirty="0" smtClean="0">
                <a:solidFill>
                  <a:schemeClr val="bg1"/>
                </a:solidFill>
                <a:latin typeface="+mj-lt"/>
              </a:rPr>
              <a:t> </a:t>
            </a:r>
            <a:r>
              <a:rPr lang="ru-RU" sz="2000" dirty="0" err="1" smtClean="0">
                <a:solidFill>
                  <a:schemeClr val="bg1"/>
                </a:solidFill>
                <a:latin typeface="+mj-lt"/>
              </a:rPr>
              <a:t>Бакхаріс</a:t>
            </a:r>
            <a:r>
              <a:rPr lang="ru-RU" sz="2000" dirty="0" smtClean="0">
                <a:solidFill>
                  <a:schemeClr val="bg1"/>
                </a:solidFill>
                <a:latin typeface="+mj-lt"/>
              </a:rPr>
              <a:t> </a:t>
            </a:r>
            <a:r>
              <a:rPr lang="ru-RU" sz="2000" dirty="0" err="1" smtClean="0">
                <a:solidFill>
                  <a:schemeClr val="bg1"/>
                </a:solidFill>
                <a:latin typeface="+mj-lt"/>
              </a:rPr>
              <a:t>лебедолистий</a:t>
            </a:r>
            <a:r>
              <a:rPr lang="en-US" sz="2000" dirty="0" smtClean="0">
                <a:solidFill>
                  <a:schemeClr val="bg1"/>
                </a:solidFill>
                <a:latin typeface="+mj-lt"/>
              </a:rPr>
              <a:t>, </a:t>
            </a:r>
            <a:r>
              <a:rPr lang="uk-UA" sz="2000" dirty="0" err="1" smtClean="0">
                <a:solidFill>
                  <a:schemeClr val="bg1"/>
                </a:solidFill>
                <a:latin typeface="+mj-lt"/>
              </a:rPr>
              <a:t>Камомба</a:t>
            </a:r>
            <a:r>
              <a:rPr lang="uk-UA" sz="2000" dirty="0" smtClean="0">
                <a:solidFill>
                  <a:schemeClr val="bg1"/>
                </a:solidFill>
                <a:latin typeface="+mj-lt"/>
              </a:rPr>
              <a:t> </a:t>
            </a:r>
            <a:r>
              <a:rPr lang="uk-UA" sz="2000" dirty="0" err="1" smtClean="0">
                <a:solidFill>
                  <a:schemeClr val="bg1"/>
                </a:solidFill>
                <a:latin typeface="+mj-lt"/>
              </a:rPr>
              <a:t>каролінська</a:t>
            </a:r>
            <a:r>
              <a:rPr lang="en-US" sz="2000" dirty="0" smtClean="0">
                <a:solidFill>
                  <a:schemeClr val="bg1"/>
                </a:solidFill>
                <a:latin typeface="+mj-lt"/>
              </a:rPr>
              <a:t>, </a:t>
            </a:r>
            <a:r>
              <a:rPr lang="ru-RU" sz="2000" dirty="0" smtClean="0">
                <a:solidFill>
                  <a:schemeClr val="bg1"/>
                </a:solidFill>
                <a:latin typeface="+mj-lt"/>
              </a:rPr>
              <a:t>  </a:t>
            </a:r>
            <a:r>
              <a:rPr lang="ru-RU" sz="2000" dirty="0" err="1" smtClean="0">
                <a:solidFill>
                  <a:schemeClr val="bg1"/>
                </a:solidFill>
                <a:latin typeface="+mj-lt"/>
              </a:rPr>
              <a:t>Водяний</a:t>
            </a:r>
            <a:r>
              <a:rPr lang="ru-RU" sz="2000" dirty="0" smtClean="0">
                <a:solidFill>
                  <a:schemeClr val="bg1"/>
                </a:solidFill>
                <a:latin typeface="+mj-lt"/>
              </a:rPr>
              <a:t> </a:t>
            </a:r>
            <a:r>
              <a:rPr lang="ru-RU" sz="2000" dirty="0" err="1" smtClean="0">
                <a:solidFill>
                  <a:schemeClr val="bg1"/>
                </a:solidFill>
                <a:latin typeface="+mj-lt"/>
              </a:rPr>
              <a:t>гіацинт</a:t>
            </a:r>
            <a:r>
              <a:rPr lang="en-US" sz="2000" dirty="0" smtClean="0">
                <a:solidFill>
                  <a:schemeClr val="bg1"/>
                </a:solidFill>
                <a:latin typeface="+mj-lt"/>
              </a:rPr>
              <a:t>, </a:t>
            </a:r>
            <a:r>
              <a:rPr lang="uk-UA" sz="2000" dirty="0" err="1" smtClean="0">
                <a:solidFill>
                  <a:schemeClr val="bg1"/>
                </a:solidFill>
                <a:latin typeface="+mj-lt"/>
              </a:rPr>
              <a:t>Гунера</a:t>
            </a:r>
            <a:r>
              <a:rPr lang="uk-UA" sz="2000" dirty="0" smtClean="0">
                <a:solidFill>
                  <a:schemeClr val="bg1"/>
                </a:solidFill>
                <a:latin typeface="+mj-lt"/>
              </a:rPr>
              <a:t> мальовнича</a:t>
            </a:r>
            <a:r>
              <a:rPr lang="en-US" sz="2000" dirty="0" smtClean="0">
                <a:solidFill>
                  <a:schemeClr val="bg1"/>
                </a:solidFill>
                <a:latin typeface="+mj-lt"/>
              </a:rPr>
              <a:t>, </a:t>
            </a:r>
            <a:r>
              <a:rPr lang="ru-RU" sz="2000" dirty="0" smtClean="0">
                <a:solidFill>
                  <a:schemeClr val="bg1"/>
                </a:solidFill>
                <a:latin typeface="+mj-lt"/>
              </a:rPr>
              <a:t> </a:t>
            </a:r>
            <a:r>
              <a:rPr lang="ru-RU" sz="2000" dirty="0" err="1" smtClean="0">
                <a:solidFill>
                  <a:schemeClr val="bg1"/>
                </a:solidFill>
                <a:latin typeface="+mj-lt"/>
              </a:rPr>
              <a:t>Борщівник</a:t>
            </a:r>
            <a:r>
              <a:rPr lang="ru-RU" sz="2000" dirty="0" smtClean="0">
                <a:solidFill>
                  <a:schemeClr val="bg1"/>
                </a:solidFill>
                <a:latin typeface="+mj-lt"/>
              </a:rPr>
              <a:t> </a:t>
            </a:r>
            <a:r>
              <a:rPr lang="ru-RU" sz="2000" dirty="0" err="1" smtClean="0">
                <a:solidFill>
                  <a:schemeClr val="bg1"/>
                </a:solidFill>
                <a:latin typeface="+mj-lt"/>
              </a:rPr>
              <a:t>Мантегацці</a:t>
            </a:r>
            <a:r>
              <a:rPr lang="ru-RU" sz="2000" dirty="0" smtClean="0">
                <a:solidFill>
                  <a:schemeClr val="bg1"/>
                </a:solidFill>
                <a:latin typeface="+mj-lt"/>
              </a:rPr>
              <a:t> </a:t>
            </a:r>
            <a:r>
              <a:rPr lang="en-US" sz="2000" dirty="0" smtClean="0">
                <a:solidFill>
                  <a:schemeClr val="bg1"/>
                </a:solidFill>
                <a:latin typeface="+mj-lt"/>
              </a:rPr>
              <a:t>, </a:t>
            </a:r>
            <a:r>
              <a:rPr lang="ru-RU" sz="2000" dirty="0" smtClean="0">
                <a:solidFill>
                  <a:schemeClr val="bg1"/>
                </a:solidFill>
                <a:latin typeface="+mj-lt"/>
              </a:rPr>
              <a:t> </a:t>
            </a:r>
            <a:r>
              <a:rPr lang="ru-RU" sz="2000" dirty="0" err="1" smtClean="0">
                <a:solidFill>
                  <a:schemeClr val="bg1"/>
                </a:solidFill>
                <a:latin typeface="+mj-lt"/>
              </a:rPr>
              <a:t>Борщівник</a:t>
            </a:r>
            <a:r>
              <a:rPr lang="ru-RU" sz="2000" dirty="0" smtClean="0">
                <a:solidFill>
                  <a:schemeClr val="bg1"/>
                </a:solidFill>
                <a:latin typeface="+mj-lt"/>
              </a:rPr>
              <a:t> </a:t>
            </a:r>
            <a:r>
              <a:rPr lang="ru-RU" sz="2000" dirty="0" err="1" smtClean="0">
                <a:solidFill>
                  <a:schemeClr val="bg1"/>
                </a:solidFill>
                <a:latin typeface="+mj-lt"/>
              </a:rPr>
              <a:t>перський</a:t>
            </a:r>
            <a:r>
              <a:rPr lang="en-US" sz="2000" dirty="0" smtClean="0">
                <a:solidFill>
                  <a:schemeClr val="bg1"/>
                </a:solidFill>
                <a:latin typeface="+mj-lt"/>
              </a:rPr>
              <a:t>, </a:t>
            </a:r>
            <a:r>
              <a:rPr lang="vi-VN" sz="2000" dirty="0" smtClean="0">
                <a:solidFill>
                  <a:schemeClr val="bg1"/>
                </a:solidFill>
                <a:latin typeface="+mj-lt"/>
              </a:rPr>
              <a:t> Борщівни́к Сосно́вського</a:t>
            </a:r>
            <a:r>
              <a:rPr lang="en-US" sz="2000" dirty="0" smtClean="0">
                <a:solidFill>
                  <a:schemeClr val="bg1"/>
                </a:solidFill>
                <a:latin typeface="+mj-lt"/>
              </a:rPr>
              <a:t>, </a:t>
            </a:r>
            <a:r>
              <a:rPr lang="uk-UA" sz="2000" dirty="0" smtClean="0">
                <a:solidFill>
                  <a:schemeClr val="bg1"/>
                </a:solidFill>
                <a:latin typeface="+mj-lt"/>
              </a:rPr>
              <a:t>Щитолисник</a:t>
            </a:r>
            <a:r>
              <a:rPr lang="en-US" sz="2000" dirty="0" smtClean="0">
                <a:solidFill>
                  <a:schemeClr val="bg1"/>
                </a:solidFill>
                <a:latin typeface="+mj-lt"/>
              </a:rPr>
              <a:t> </a:t>
            </a:r>
            <a:r>
              <a:rPr lang="uk-UA" sz="2000" dirty="0" err="1" smtClean="0">
                <a:solidFill>
                  <a:schemeClr val="bg1"/>
                </a:solidFill>
                <a:latin typeface="+mj-lt"/>
              </a:rPr>
              <a:t>жовтицевий</a:t>
            </a:r>
            <a:r>
              <a:rPr lang="en-US" sz="2000" dirty="0" smtClean="0">
                <a:solidFill>
                  <a:schemeClr val="bg1"/>
                </a:solidFill>
                <a:latin typeface="+mj-lt"/>
              </a:rPr>
              <a:t>, </a:t>
            </a:r>
            <a:r>
              <a:rPr lang="ru-RU" sz="2000" dirty="0" smtClean="0">
                <a:solidFill>
                  <a:schemeClr val="bg1"/>
                </a:solidFill>
                <a:latin typeface="+mj-lt"/>
              </a:rPr>
              <a:t> </a:t>
            </a:r>
            <a:r>
              <a:rPr lang="ru-RU" sz="2000" dirty="0" err="1" smtClean="0">
                <a:solidFill>
                  <a:schemeClr val="bg1"/>
                </a:solidFill>
                <a:latin typeface="+mj-lt"/>
              </a:rPr>
              <a:t>Розрив-трава</a:t>
            </a:r>
            <a:r>
              <a:rPr lang="ru-RU" sz="2000" dirty="0" smtClean="0">
                <a:solidFill>
                  <a:schemeClr val="bg1"/>
                </a:solidFill>
                <a:latin typeface="+mj-lt"/>
              </a:rPr>
              <a:t> </a:t>
            </a:r>
            <a:r>
              <a:rPr lang="ru-RU" sz="2000" dirty="0" err="1" smtClean="0">
                <a:solidFill>
                  <a:schemeClr val="bg1"/>
                </a:solidFill>
                <a:latin typeface="+mj-lt"/>
              </a:rPr>
              <a:t>залозиста</a:t>
            </a:r>
            <a:r>
              <a:rPr lang="en-US" sz="2000" dirty="0" smtClean="0">
                <a:solidFill>
                  <a:schemeClr val="bg1"/>
                </a:solidFill>
                <a:latin typeface="+mj-lt"/>
              </a:rPr>
              <a:t>, </a:t>
            </a:r>
            <a:r>
              <a:rPr lang="uk-UA" sz="2000" dirty="0" smtClean="0">
                <a:solidFill>
                  <a:schemeClr val="bg1"/>
                </a:solidFill>
                <a:latin typeface="+mj-lt"/>
              </a:rPr>
              <a:t>Африканська елодея</a:t>
            </a:r>
            <a:r>
              <a:rPr lang="en-US" sz="2000" dirty="0" smtClean="0">
                <a:solidFill>
                  <a:schemeClr val="bg1"/>
                </a:solidFill>
                <a:latin typeface="+mj-lt"/>
              </a:rPr>
              <a:t>, </a:t>
            </a:r>
            <a:r>
              <a:rPr lang="uk-UA" sz="2000" dirty="0" err="1" smtClean="0">
                <a:solidFill>
                  <a:schemeClr val="bg1"/>
                </a:solidFill>
                <a:latin typeface="+mj-lt"/>
              </a:rPr>
              <a:t>Людвігія</a:t>
            </a:r>
            <a:r>
              <a:rPr lang="uk-UA" sz="2000" dirty="0" smtClean="0">
                <a:solidFill>
                  <a:schemeClr val="bg1"/>
                </a:solidFill>
                <a:latin typeface="+mj-lt"/>
              </a:rPr>
              <a:t> </a:t>
            </a:r>
            <a:r>
              <a:rPr lang="uk-UA" sz="2000" dirty="0" err="1" smtClean="0">
                <a:solidFill>
                  <a:schemeClr val="bg1"/>
                </a:solidFill>
                <a:latin typeface="+mj-lt"/>
              </a:rPr>
              <a:t>великоквіткова</a:t>
            </a:r>
            <a:r>
              <a:rPr lang="en-US" sz="2000" dirty="0" smtClean="0">
                <a:solidFill>
                  <a:schemeClr val="bg1"/>
                </a:solidFill>
                <a:latin typeface="+mj-lt"/>
              </a:rPr>
              <a:t>,</a:t>
            </a:r>
            <a:r>
              <a:rPr lang="uk-UA" sz="2000" dirty="0" smtClean="0">
                <a:solidFill>
                  <a:schemeClr val="bg1"/>
                </a:solidFill>
                <a:latin typeface="+mj-lt"/>
              </a:rPr>
              <a:t> </a:t>
            </a:r>
            <a:r>
              <a:rPr lang="uk-UA" sz="2000" dirty="0" err="1" smtClean="0">
                <a:solidFill>
                  <a:schemeClr val="bg1"/>
                </a:solidFill>
                <a:latin typeface="+mj-lt"/>
              </a:rPr>
              <a:t>Лізіхітон</a:t>
            </a:r>
            <a:r>
              <a:rPr lang="uk-UA" sz="2000" dirty="0" smtClean="0">
                <a:solidFill>
                  <a:schemeClr val="bg1"/>
                </a:solidFill>
                <a:latin typeface="+mj-lt"/>
              </a:rPr>
              <a:t> американський</a:t>
            </a:r>
            <a:r>
              <a:rPr lang="en-US" sz="2000" dirty="0" smtClean="0">
                <a:solidFill>
                  <a:schemeClr val="bg1"/>
                </a:solidFill>
                <a:latin typeface="+mj-lt"/>
              </a:rPr>
              <a:t>,</a:t>
            </a:r>
            <a:r>
              <a:rPr lang="ru-RU" sz="2000" dirty="0" smtClean="0">
                <a:solidFill>
                  <a:schemeClr val="bg1"/>
                </a:solidFill>
                <a:latin typeface="+mj-lt"/>
              </a:rPr>
              <a:t> </a:t>
            </a:r>
            <a:r>
              <a:rPr lang="ru-RU" sz="2000" dirty="0" err="1" smtClean="0">
                <a:solidFill>
                  <a:schemeClr val="bg1"/>
                </a:solidFill>
                <a:latin typeface="+mj-lt"/>
              </a:rPr>
              <a:t>Перистолистник</a:t>
            </a:r>
            <a:r>
              <a:rPr lang="ru-RU" sz="2000" dirty="0" smtClean="0">
                <a:solidFill>
                  <a:schemeClr val="bg1"/>
                </a:solidFill>
                <a:latin typeface="+mj-lt"/>
              </a:rPr>
              <a:t> </a:t>
            </a:r>
            <a:r>
              <a:rPr lang="ru-RU" sz="2000" dirty="0" err="1" smtClean="0">
                <a:solidFill>
                  <a:schemeClr val="bg1"/>
                </a:solidFill>
                <a:latin typeface="+mj-lt"/>
              </a:rPr>
              <a:t>червоностебельний</a:t>
            </a:r>
            <a:r>
              <a:rPr lang="ru-RU" sz="2000" dirty="0" smtClean="0">
                <a:solidFill>
                  <a:schemeClr val="bg1"/>
                </a:solidFill>
                <a:latin typeface="+mj-lt"/>
              </a:rPr>
              <a:t>,</a:t>
            </a:r>
            <a:r>
              <a:rPr lang="en-US" sz="2000" dirty="0" smtClean="0">
                <a:solidFill>
                  <a:schemeClr val="bg1"/>
                </a:solidFill>
                <a:latin typeface="+mj-lt"/>
              </a:rPr>
              <a:t> </a:t>
            </a:r>
            <a:r>
              <a:rPr lang="ru-RU" sz="2000" dirty="0" smtClean="0">
                <a:solidFill>
                  <a:schemeClr val="bg1"/>
                </a:solidFill>
                <a:latin typeface="+mj-lt"/>
              </a:rPr>
              <a:t> </a:t>
            </a:r>
            <a:r>
              <a:rPr lang="ru-RU" sz="2000" dirty="0" err="1" smtClean="0">
                <a:solidFill>
                  <a:schemeClr val="bg1"/>
                </a:solidFill>
                <a:latin typeface="+mj-lt"/>
              </a:rPr>
              <a:t>Пеннісетум</a:t>
            </a:r>
            <a:r>
              <a:rPr lang="ru-RU" sz="2000" dirty="0" smtClean="0">
                <a:solidFill>
                  <a:schemeClr val="bg1"/>
                </a:solidFill>
                <a:latin typeface="+mj-lt"/>
              </a:rPr>
              <a:t> </a:t>
            </a:r>
            <a:r>
              <a:rPr lang="ru-RU" sz="2000" dirty="0" err="1" smtClean="0">
                <a:solidFill>
                  <a:schemeClr val="bg1"/>
                </a:solidFill>
                <a:latin typeface="+mj-lt"/>
              </a:rPr>
              <a:t>щетинистий</a:t>
            </a:r>
            <a:r>
              <a:rPr lang="en-US" sz="2000" dirty="0" smtClean="0">
                <a:solidFill>
                  <a:schemeClr val="bg1"/>
                </a:solidFill>
                <a:latin typeface="+mj-lt"/>
              </a:rPr>
              <a:t>,  </a:t>
            </a:r>
            <a:r>
              <a:rPr lang="vi-VN" sz="2000" dirty="0" smtClean="0">
                <a:solidFill>
                  <a:schemeClr val="bg1"/>
                </a:solidFill>
                <a:latin typeface="+mj-lt"/>
              </a:rPr>
              <a:t> Пуера́рія япо́нська</a:t>
            </a:r>
            <a:r>
              <a:rPr lang="en-US" sz="2000" dirty="0" smtClean="0">
                <a:solidFill>
                  <a:schemeClr val="bg1"/>
                </a:solidFill>
                <a:latin typeface="+mj-lt"/>
              </a:rPr>
              <a:t>.</a:t>
            </a:r>
            <a:endParaRPr lang="ru-RU" sz="2000" dirty="0">
              <a:solidFill>
                <a:schemeClr val="bg1"/>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8" name="Picture 2" descr="Небезпека борщівника Сосновського | Солонківська територіальна громада">
            <a:extLst>
              <a:ext uri="{FF2B5EF4-FFF2-40B4-BE49-F238E27FC236}">
                <a16:creationId xmlns:a16="http://schemas.microsoft.com/office/drawing/2014/main" xmlns="" id="{82F088CC-421C-E2ED-B4C9-86C1414C39F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1225" b="28924"/>
          <a:stretch/>
        </p:blipFill>
        <p:spPr bwMode="auto">
          <a:xfrm>
            <a:off x="1331640" y="692696"/>
            <a:ext cx="6548165" cy="2448272"/>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xmlns="">
                <a:solidFill>
                  <a:srgbClr val="FFFFFF"/>
                </a:solidFill>
              </a14:hiddenFill>
            </a:ext>
          </a:extLst>
        </p:spPr>
      </p:pic>
      <p:sp>
        <p:nvSpPr>
          <p:cNvPr id="9" name="TextovéPole 4">
            <a:extLst>
              <a:ext uri="{FF2B5EF4-FFF2-40B4-BE49-F238E27FC236}">
                <a16:creationId xmlns:a16="http://schemas.microsoft.com/office/drawing/2014/main" xmlns="" id="{58482974-3C9E-5508-303E-3A13A11337E2}"/>
              </a:ext>
            </a:extLst>
          </p:cNvPr>
          <p:cNvSpPr txBox="1"/>
          <p:nvPr/>
        </p:nvSpPr>
        <p:spPr>
          <a:xfrm>
            <a:off x="1547664" y="3212976"/>
            <a:ext cx="6157231" cy="530594"/>
          </a:xfrm>
          <a:prstGeom prst="rect">
            <a:avLst/>
          </a:prstGeom>
          <a:noFill/>
        </p:spPr>
        <p:txBody>
          <a:bodyPr wrap="square">
            <a:spAutoFit/>
          </a:bodyPr>
          <a:lstStyle/>
          <a:p>
            <a:pPr algn="ctr">
              <a:lnSpc>
                <a:spcPct val="107000"/>
              </a:lnSpc>
              <a:spcAft>
                <a:spcPts val="800"/>
              </a:spcAft>
            </a:pPr>
            <a:r>
              <a:rPr lang="cs-CZ" sz="2800" b="1" kern="0" dirty="0" err="1">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Борщівник</a:t>
            </a:r>
            <a:r>
              <a:rPr lang="cs-CZ" sz="2800" b="1" kern="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 </a:t>
            </a:r>
            <a:r>
              <a:rPr lang="cs-CZ" sz="2800" b="1" kern="0" dirty="0" err="1">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сосновського</a:t>
            </a:r>
            <a:endParaRPr lang="cs-CZ"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Pole 2">
            <a:extLst>
              <a:ext uri="{FF2B5EF4-FFF2-40B4-BE49-F238E27FC236}">
                <a16:creationId xmlns:a16="http://schemas.microsoft.com/office/drawing/2014/main" xmlns="" id="{DDE5E302-6449-F1F2-CDA0-86E7D29E0CDC}"/>
              </a:ext>
            </a:extLst>
          </p:cNvPr>
          <p:cNvSpPr txBox="1"/>
          <p:nvPr/>
        </p:nvSpPr>
        <p:spPr>
          <a:xfrm>
            <a:off x="395536" y="4293096"/>
            <a:ext cx="8352928" cy="1399223"/>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sz="2000" b="1" dirty="0" err="1">
                <a:solidFill>
                  <a:schemeClr val="bg1"/>
                </a:solidFill>
                <a:effectLst/>
              </a:rPr>
              <a:t>Інвазійні</a:t>
            </a:r>
            <a:r>
              <a:rPr lang="en-US" sz="2000" b="1" dirty="0">
                <a:solidFill>
                  <a:schemeClr val="bg1"/>
                </a:solidFill>
                <a:effectLst/>
              </a:rPr>
              <a:t> </a:t>
            </a:r>
            <a:r>
              <a:rPr lang="en-US" sz="2000" b="1" dirty="0" err="1">
                <a:solidFill>
                  <a:schemeClr val="bg1"/>
                </a:solidFill>
                <a:effectLst/>
              </a:rPr>
              <a:t>види</a:t>
            </a:r>
            <a:r>
              <a:rPr lang="en-US" sz="2000" b="1" dirty="0">
                <a:solidFill>
                  <a:schemeClr val="bg1"/>
                </a:solidFill>
                <a:effectLst/>
              </a:rPr>
              <a:t> </a:t>
            </a:r>
            <a:r>
              <a:rPr lang="en-US" sz="2000" b="1" dirty="0" err="1">
                <a:solidFill>
                  <a:schemeClr val="bg1"/>
                </a:solidFill>
                <a:effectLst/>
              </a:rPr>
              <a:t>рослин</a:t>
            </a:r>
            <a:r>
              <a:rPr lang="en-US" sz="2000" b="1" dirty="0">
                <a:solidFill>
                  <a:schemeClr val="bg1"/>
                </a:solidFill>
                <a:effectLst/>
              </a:rPr>
              <a:t>, </a:t>
            </a:r>
            <a:r>
              <a:rPr lang="en-US" sz="2000" b="1" dirty="0" err="1">
                <a:solidFill>
                  <a:schemeClr val="bg1"/>
                </a:solidFill>
                <a:effectLst/>
              </a:rPr>
              <a:t>які</a:t>
            </a:r>
            <a:r>
              <a:rPr lang="en-US" sz="2000" b="1" dirty="0">
                <a:solidFill>
                  <a:schemeClr val="bg1"/>
                </a:solidFill>
                <a:effectLst/>
              </a:rPr>
              <a:t> </a:t>
            </a:r>
            <a:r>
              <a:rPr lang="en-US" sz="2000" b="1" dirty="0" err="1">
                <a:solidFill>
                  <a:schemeClr val="bg1"/>
                </a:solidFill>
                <a:effectLst/>
              </a:rPr>
              <a:t>становлять</a:t>
            </a:r>
            <a:r>
              <a:rPr lang="en-US" sz="2000" b="1" dirty="0">
                <a:solidFill>
                  <a:schemeClr val="bg1"/>
                </a:solidFill>
                <a:effectLst/>
              </a:rPr>
              <a:t> </a:t>
            </a:r>
            <a:r>
              <a:rPr lang="en-US" sz="2000" b="1" dirty="0" err="1">
                <a:solidFill>
                  <a:schemeClr val="bg1"/>
                </a:solidFill>
                <a:effectLst/>
              </a:rPr>
              <a:t>загрозу</a:t>
            </a:r>
            <a:r>
              <a:rPr lang="en-US" sz="2000" b="1" dirty="0">
                <a:solidFill>
                  <a:schemeClr val="bg1"/>
                </a:solidFill>
                <a:effectLst/>
              </a:rPr>
              <a:t> </a:t>
            </a:r>
            <a:r>
              <a:rPr lang="en-US" sz="2000" b="1" dirty="0" err="1">
                <a:solidFill>
                  <a:schemeClr val="bg1"/>
                </a:solidFill>
                <a:effectLst/>
              </a:rPr>
              <a:t>для</a:t>
            </a:r>
            <a:r>
              <a:rPr lang="en-US" sz="2000" b="1" dirty="0">
                <a:solidFill>
                  <a:schemeClr val="bg1"/>
                </a:solidFill>
                <a:effectLst/>
              </a:rPr>
              <a:t> </a:t>
            </a:r>
            <a:r>
              <a:rPr lang="en-US" sz="2000" b="1" dirty="0" err="1">
                <a:solidFill>
                  <a:schemeClr val="bg1"/>
                </a:solidFill>
                <a:effectLst/>
              </a:rPr>
              <a:t>біорізноманіття</a:t>
            </a:r>
            <a:endParaRPr lang="en-US" sz="2000" dirty="0">
              <a:solidFill>
                <a:schemeClr val="bg1"/>
              </a:solidFill>
              <a:effectLst/>
            </a:endParaRPr>
          </a:p>
          <a:p>
            <a:pPr indent="-228600">
              <a:lnSpc>
                <a:spcPct val="90000"/>
              </a:lnSpc>
              <a:spcAft>
                <a:spcPts val="800"/>
              </a:spcAft>
              <a:buFont typeface="Arial" panose="020B0604020202020204" pitchFamily="34" charset="0"/>
              <a:buChar char="•"/>
            </a:pPr>
            <a:r>
              <a:rPr lang="en-US" sz="2000" dirty="0">
                <a:solidFill>
                  <a:schemeClr val="bg1"/>
                </a:solidFill>
                <a:effectLst/>
              </a:rPr>
              <a:t>В </a:t>
            </a:r>
            <a:r>
              <a:rPr lang="en-US" sz="2000" dirty="0" err="1">
                <a:solidFill>
                  <a:schemeClr val="bg1"/>
                </a:solidFill>
                <a:effectLst/>
              </a:rPr>
              <a:t>Україні</a:t>
            </a:r>
            <a:r>
              <a:rPr lang="en-US" sz="2000" dirty="0">
                <a:solidFill>
                  <a:schemeClr val="bg1"/>
                </a:solidFill>
                <a:effectLst/>
              </a:rPr>
              <a:t> </a:t>
            </a:r>
            <a:r>
              <a:rPr lang="en-US" sz="2000" dirty="0" err="1">
                <a:solidFill>
                  <a:schemeClr val="bg1"/>
                </a:solidFill>
                <a:effectLst/>
              </a:rPr>
              <a:t>від</a:t>
            </a:r>
            <a:r>
              <a:rPr lang="en-US" sz="2000" dirty="0">
                <a:solidFill>
                  <a:schemeClr val="bg1"/>
                </a:solidFill>
                <a:effectLst/>
              </a:rPr>
              <a:t> 600 </a:t>
            </a:r>
            <a:r>
              <a:rPr lang="en-US" sz="2000" dirty="0" err="1">
                <a:solidFill>
                  <a:schemeClr val="bg1"/>
                </a:solidFill>
                <a:effectLst/>
              </a:rPr>
              <a:t>до</a:t>
            </a:r>
            <a:r>
              <a:rPr lang="en-US" sz="2000" dirty="0">
                <a:solidFill>
                  <a:schemeClr val="bg1"/>
                </a:solidFill>
                <a:effectLst/>
              </a:rPr>
              <a:t> 800 </a:t>
            </a:r>
            <a:r>
              <a:rPr lang="en-US" sz="2000" dirty="0" err="1">
                <a:solidFill>
                  <a:schemeClr val="bg1"/>
                </a:solidFill>
                <a:effectLst/>
              </a:rPr>
              <a:t>чужорідних</a:t>
            </a:r>
            <a:r>
              <a:rPr lang="en-US" sz="2000" dirty="0">
                <a:solidFill>
                  <a:schemeClr val="bg1"/>
                </a:solidFill>
                <a:effectLst/>
              </a:rPr>
              <a:t> </a:t>
            </a:r>
            <a:r>
              <a:rPr lang="en-US" sz="2000" dirty="0" err="1">
                <a:solidFill>
                  <a:schemeClr val="bg1"/>
                </a:solidFill>
                <a:effectLst/>
              </a:rPr>
              <a:t>видів</a:t>
            </a:r>
            <a:r>
              <a:rPr lang="en-US" sz="2000" dirty="0">
                <a:solidFill>
                  <a:schemeClr val="bg1"/>
                </a:solidFill>
                <a:effectLst/>
              </a:rPr>
              <a:t>, </a:t>
            </a:r>
            <a:r>
              <a:rPr lang="en-US" sz="2000" dirty="0" err="1">
                <a:solidFill>
                  <a:schemeClr val="bg1"/>
                </a:solidFill>
                <a:effectLst/>
              </a:rPr>
              <a:t>що</a:t>
            </a:r>
            <a:r>
              <a:rPr lang="en-US" sz="2000" dirty="0">
                <a:solidFill>
                  <a:schemeClr val="bg1"/>
                </a:solidFill>
                <a:effectLst/>
              </a:rPr>
              <a:t> </a:t>
            </a:r>
            <a:r>
              <a:rPr lang="en-US" sz="2000" dirty="0" err="1">
                <a:solidFill>
                  <a:schemeClr val="bg1"/>
                </a:solidFill>
                <a:effectLst/>
              </a:rPr>
              <a:t>складає</a:t>
            </a:r>
            <a:r>
              <a:rPr lang="en-US" sz="2000" dirty="0">
                <a:solidFill>
                  <a:schemeClr val="bg1"/>
                </a:solidFill>
                <a:effectLst/>
              </a:rPr>
              <a:t> 14 % </a:t>
            </a:r>
            <a:r>
              <a:rPr lang="en-US" sz="2000" dirty="0" err="1">
                <a:solidFill>
                  <a:schemeClr val="bg1"/>
                </a:solidFill>
                <a:effectLst/>
              </a:rPr>
              <a:t>рослинного</a:t>
            </a:r>
            <a:r>
              <a:rPr lang="en-US" sz="2000" dirty="0">
                <a:solidFill>
                  <a:schemeClr val="bg1"/>
                </a:solidFill>
                <a:effectLst/>
              </a:rPr>
              <a:t> </a:t>
            </a:r>
            <a:r>
              <a:rPr lang="en-US" sz="2000" dirty="0" err="1">
                <a:solidFill>
                  <a:schemeClr val="bg1"/>
                </a:solidFill>
                <a:effectLst/>
              </a:rPr>
              <a:t>світу</a:t>
            </a:r>
            <a:r>
              <a:rPr lang="en-US" sz="2000" dirty="0">
                <a:solidFill>
                  <a:schemeClr val="bg1"/>
                </a:solidFill>
                <a:effectLst/>
              </a:rPr>
              <a:t>, </a:t>
            </a:r>
            <a:r>
              <a:rPr lang="en-US" sz="2000" dirty="0" err="1">
                <a:solidFill>
                  <a:schemeClr val="bg1"/>
                </a:solidFill>
                <a:effectLst/>
              </a:rPr>
              <a:t>із</a:t>
            </a:r>
            <a:r>
              <a:rPr lang="en-US" sz="2000" dirty="0">
                <a:solidFill>
                  <a:schemeClr val="bg1"/>
                </a:solidFill>
                <a:effectLst/>
              </a:rPr>
              <a:t> </a:t>
            </a:r>
            <a:r>
              <a:rPr lang="en-US" sz="2000" dirty="0" err="1">
                <a:solidFill>
                  <a:schemeClr val="bg1"/>
                </a:solidFill>
                <a:effectLst/>
              </a:rPr>
              <a:t>них</a:t>
            </a:r>
            <a:r>
              <a:rPr lang="en-US" sz="2000" dirty="0">
                <a:solidFill>
                  <a:schemeClr val="bg1"/>
                </a:solidFill>
                <a:effectLst/>
              </a:rPr>
              <a:t> 50 </a:t>
            </a:r>
            <a:r>
              <a:rPr lang="en-US" sz="2000" dirty="0" err="1">
                <a:solidFill>
                  <a:schemeClr val="bg1"/>
                </a:solidFill>
                <a:effectLst/>
              </a:rPr>
              <a:t>видів</a:t>
            </a:r>
            <a:r>
              <a:rPr lang="en-US" sz="2000" dirty="0">
                <a:solidFill>
                  <a:schemeClr val="bg1"/>
                </a:solidFill>
                <a:effectLst/>
              </a:rPr>
              <a:t> є </a:t>
            </a:r>
            <a:r>
              <a:rPr lang="en-US" sz="2000" dirty="0" err="1">
                <a:solidFill>
                  <a:schemeClr val="bg1"/>
                </a:solidFill>
                <a:effectLst/>
              </a:rPr>
              <a:t>небезпечними</a:t>
            </a:r>
            <a:r>
              <a:rPr lang="en-US" sz="2000" dirty="0">
                <a:solidFill>
                  <a:schemeClr val="bg1"/>
                </a:solidFill>
                <a:effectLst/>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8" name="Picture 2" descr="Статьи и новости: Золотарник канадский-агрессия и скорость. - администрация  Суздальского района">
            <a:extLst>
              <a:ext uri="{FF2B5EF4-FFF2-40B4-BE49-F238E27FC236}">
                <a16:creationId xmlns:a16="http://schemas.microsoft.com/office/drawing/2014/main" xmlns="" id="{531B983D-B9EE-9295-FE88-D01C49978FC8}"/>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506" b="15225"/>
          <a:stretch/>
        </p:blipFill>
        <p:spPr bwMode="auto">
          <a:xfrm>
            <a:off x="1691680" y="764704"/>
            <a:ext cx="6352027" cy="357301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ovéPole 2">
            <a:extLst>
              <a:ext uri="{FF2B5EF4-FFF2-40B4-BE49-F238E27FC236}">
                <a16:creationId xmlns:a16="http://schemas.microsoft.com/office/drawing/2014/main" xmlns="" id="{5D8948D7-3729-49B0-40F8-9CAEFDCD42CE}"/>
              </a:ext>
            </a:extLst>
          </p:cNvPr>
          <p:cNvSpPr txBox="1"/>
          <p:nvPr/>
        </p:nvSpPr>
        <p:spPr>
          <a:xfrm>
            <a:off x="-900608" y="4437112"/>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800"/>
              </a:spcAft>
            </a:pPr>
            <a:r>
              <a:rPr lang="en-US" sz="2800" b="1" dirty="0" err="1">
                <a:solidFill>
                  <a:schemeClr val="bg1"/>
                </a:solidFill>
                <a:effectLst/>
                <a:latin typeface="+mj-lt"/>
                <a:ea typeface="+mj-ea"/>
                <a:cs typeface="+mj-cs"/>
              </a:rPr>
              <a:t>Золотушник</a:t>
            </a:r>
            <a:r>
              <a:rPr lang="en-US" sz="2800" b="1" dirty="0">
                <a:solidFill>
                  <a:schemeClr val="bg1"/>
                </a:solidFill>
                <a:effectLst/>
                <a:latin typeface="+mj-lt"/>
                <a:ea typeface="+mj-ea"/>
                <a:cs typeface="+mj-cs"/>
              </a:rPr>
              <a:t> </a:t>
            </a:r>
            <a:r>
              <a:rPr lang="en-US" sz="2800" b="1" dirty="0" err="1">
                <a:solidFill>
                  <a:schemeClr val="bg1"/>
                </a:solidFill>
                <a:effectLst/>
                <a:latin typeface="+mj-lt"/>
                <a:ea typeface="+mj-ea"/>
                <a:cs typeface="+mj-cs"/>
              </a:rPr>
              <a:t>канадський</a:t>
            </a:r>
            <a:endParaRPr lang="en-US" sz="2800" dirty="0">
              <a:solidFill>
                <a:schemeClr val="bg1"/>
              </a:solidFill>
              <a:effectLst/>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descr="Обережно – амброзія полинолиста! | Бериславська міська рада | Офіційний сайт">
            <a:extLst>
              <a:ext uri="{FF2B5EF4-FFF2-40B4-BE49-F238E27FC236}">
                <a16:creationId xmlns:a16="http://schemas.microsoft.com/office/drawing/2014/main" xmlns="" id="{2E8D728F-6DD8-1889-23BB-7A51E79CB0FE}"/>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4718" r="1" b="27876"/>
          <a:stretch/>
        </p:blipFill>
        <p:spPr bwMode="auto">
          <a:xfrm>
            <a:off x="1259632" y="836712"/>
            <a:ext cx="7115944" cy="400271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ovéPole 2">
            <a:extLst>
              <a:ext uri="{FF2B5EF4-FFF2-40B4-BE49-F238E27FC236}">
                <a16:creationId xmlns:a16="http://schemas.microsoft.com/office/drawing/2014/main" xmlns="" id="{7071DCEB-4A56-5747-AAB2-53D5701A3602}"/>
              </a:ext>
            </a:extLst>
          </p:cNvPr>
          <p:cNvSpPr txBox="1"/>
          <p:nvPr/>
        </p:nvSpPr>
        <p:spPr>
          <a:xfrm>
            <a:off x="-900608" y="5013176"/>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800"/>
              </a:spcAft>
            </a:pPr>
            <a:r>
              <a:rPr lang="en-US" sz="2800" b="1" dirty="0" err="1">
                <a:solidFill>
                  <a:schemeClr val="bg1"/>
                </a:solidFill>
                <a:effectLst/>
                <a:latin typeface="+mj-lt"/>
                <a:ea typeface="+mj-ea"/>
                <a:cs typeface="+mj-cs"/>
              </a:rPr>
              <a:t>Амброзія</a:t>
            </a:r>
            <a:r>
              <a:rPr lang="en-US" sz="2800" b="1" dirty="0">
                <a:solidFill>
                  <a:schemeClr val="bg1"/>
                </a:solidFill>
                <a:effectLst/>
                <a:latin typeface="+mj-lt"/>
                <a:ea typeface="+mj-ea"/>
                <a:cs typeface="+mj-cs"/>
              </a:rPr>
              <a:t> </a:t>
            </a:r>
            <a:r>
              <a:rPr lang="en-US" sz="2800" b="1" dirty="0" err="1">
                <a:solidFill>
                  <a:schemeClr val="bg1"/>
                </a:solidFill>
                <a:effectLst/>
                <a:latin typeface="+mj-lt"/>
                <a:ea typeface="+mj-ea"/>
                <a:cs typeface="+mj-cs"/>
              </a:rPr>
              <a:t>полинолиста</a:t>
            </a:r>
            <a:endParaRPr lang="en-US" sz="2800" dirty="0">
              <a:solidFill>
                <a:schemeClr val="bg1"/>
              </a:solidFill>
              <a:effectLst/>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8" name="Picture 4" descr="Амброзієвий смугастий жук-листоїд живиться лише листками амброзії"/>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39752" y="764704"/>
            <a:ext cx="5092285" cy="387368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2123728" y="4869160"/>
            <a:ext cx="6336704" cy="707886"/>
          </a:xfrm>
          <a:prstGeom prst="rect">
            <a:avLst/>
          </a:prstGeom>
        </p:spPr>
        <p:txBody>
          <a:bodyPr wrap="square">
            <a:spAutoFit/>
          </a:bodyPr>
          <a:lstStyle/>
          <a:p>
            <a:pPr algn="ctr"/>
            <a:r>
              <a:rPr lang="ru-RU" sz="2000" b="1" i="1" dirty="0" err="1" smtClean="0">
                <a:solidFill>
                  <a:schemeClr val="bg1"/>
                </a:solidFill>
                <a:latin typeface="open_sansregular"/>
              </a:rPr>
              <a:t>Амброзієвий</a:t>
            </a:r>
            <a:r>
              <a:rPr lang="ru-RU" sz="2000" b="1" i="1" dirty="0" smtClean="0">
                <a:solidFill>
                  <a:schemeClr val="bg1"/>
                </a:solidFill>
                <a:latin typeface="open_sansregular"/>
              </a:rPr>
              <a:t> </a:t>
            </a:r>
            <a:r>
              <a:rPr lang="ru-RU" sz="2000" b="1" i="1" dirty="0" err="1" smtClean="0">
                <a:solidFill>
                  <a:schemeClr val="bg1"/>
                </a:solidFill>
                <a:latin typeface="open_sansregular"/>
              </a:rPr>
              <a:t>смугастий</a:t>
            </a:r>
            <a:r>
              <a:rPr lang="ru-RU" sz="2000" b="1" i="1" dirty="0" smtClean="0">
                <a:solidFill>
                  <a:schemeClr val="bg1"/>
                </a:solidFill>
                <a:latin typeface="open_sansregular"/>
              </a:rPr>
              <a:t> </a:t>
            </a:r>
            <a:r>
              <a:rPr lang="ru-RU" sz="2000" b="1" i="1" dirty="0" err="1" smtClean="0">
                <a:solidFill>
                  <a:schemeClr val="bg1"/>
                </a:solidFill>
                <a:latin typeface="open_sansregular"/>
              </a:rPr>
              <a:t>жук-листоїд</a:t>
            </a:r>
            <a:r>
              <a:rPr lang="ru-RU" sz="2000" b="1" i="1" dirty="0" smtClean="0">
                <a:solidFill>
                  <a:schemeClr val="bg1"/>
                </a:solidFill>
                <a:latin typeface="open_sansregular"/>
              </a:rPr>
              <a:t> живиться </a:t>
            </a:r>
            <a:r>
              <a:rPr lang="ru-RU" sz="2000" b="1" i="1" dirty="0" err="1" smtClean="0">
                <a:solidFill>
                  <a:schemeClr val="bg1"/>
                </a:solidFill>
                <a:latin typeface="open_sansregular"/>
              </a:rPr>
              <a:t>лише</a:t>
            </a:r>
            <a:r>
              <a:rPr lang="ru-RU" sz="2000" b="1" i="1" dirty="0" smtClean="0">
                <a:solidFill>
                  <a:schemeClr val="bg1"/>
                </a:solidFill>
                <a:latin typeface="open_sansregular"/>
              </a:rPr>
              <a:t> листками </a:t>
            </a:r>
            <a:r>
              <a:rPr lang="ru-RU" sz="2000" b="1" i="1" dirty="0" err="1" smtClean="0">
                <a:solidFill>
                  <a:schemeClr val="bg1"/>
                </a:solidFill>
                <a:latin typeface="open_sansregular"/>
              </a:rPr>
              <a:t>амброзії</a:t>
            </a:r>
            <a:endParaRPr lang="ru-RU" sz="20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10" name="Picture 2" descr="Боротьба з повитицею досить складна"/>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1412776"/>
            <a:ext cx="3364430" cy="351835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Прямоугольник 10"/>
          <p:cNvSpPr/>
          <p:nvPr/>
        </p:nvSpPr>
        <p:spPr>
          <a:xfrm>
            <a:off x="4355976" y="908720"/>
            <a:ext cx="4572000" cy="4524315"/>
          </a:xfrm>
          <a:prstGeom prst="rect">
            <a:avLst/>
          </a:prstGeom>
        </p:spPr>
        <p:txBody>
          <a:bodyPr>
            <a:spAutoFit/>
          </a:bodyPr>
          <a:lstStyle/>
          <a:p>
            <a:pPr algn="just"/>
            <a:r>
              <a:rPr lang="ru-RU" b="1" i="1" dirty="0" err="1" smtClean="0">
                <a:solidFill>
                  <a:schemeClr val="bg1"/>
                </a:solidFill>
                <a:latin typeface="open_sansbold"/>
              </a:rPr>
              <a:t>Повитиця</a:t>
            </a:r>
            <a:r>
              <a:rPr lang="ru-RU" b="1" i="1" dirty="0" smtClean="0">
                <a:solidFill>
                  <a:schemeClr val="bg1"/>
                </a:solidFill>
                <a:latin typeface="open_sansbold"/>
              </a:rPr>
              <a:t> </a:t>
            </a:r>
            <a:r>
              <a:rPr lang="ru-RU" b="1" i="1" dirty="0" err="1" smtClean="0">
                <a:solidFill>
                  <a:schemeClr val="bg1"/>
                </a:solidFill>
                <a:latin typeface="open_sansbold"/>
              </a:rPr>
              <a:t>звичайна</a:t>
            </a:r>
            <a:r>
              <a:rPr lang="ru-RU" b="1" i="1" dirty="0" smtClean="0">
                <a:solidFill>
                  <a:schemeClr val="bg1"/>
                </a:solidFill>
                <a:latin typeface="open_sansbold"/>
              </a:rPr>
              <a:t> (</a:t>
            </a:r>
            <a:r>
              <a:rPr lang="en-US" b="1" i="1" dirty="0" err="1" smtClean="0">
                <a:solidFill>
                  <a:schemeClr val="bg1"/>
                </a:solidFill>
                <a:latin typeface="open_sansbold"/>
              </a:rPr>
              <a:t>Cuscuta</a:t>
            </a:r>
            <a:r>
              <a:rPr lang="en-US" b="1" i="1" dirty="0" smtClean="0">
                <a:solidFill>
                  <a:schemeClr val="bg1"/>
                </a:solidFill>
                <a:latin typeface="open_sansbold"/>
              </a:rPr>
              <a:t> </a:t>
            </a:r>
            <a:r>
              <a:rPr lang="en-US" b="1" i="1" dirty="0" err="1" smtClean="0">
                <a:solidFill>
                  <a:schemeClr val="bg1"/>
                </a:solidFill>
                <a:latin typeface="open_sansbold"/>
              </a:rPr>
              <a:t>europaea</a:t>
            </a:r>
            <a:r>
              <a:rPr lang="en-US" b="1" i="1" dirty="0" smtClean="0">
                <a:solidFill>
                  <a:schemeClr val="bg1"/>
                </a:solidFill>
                <a:latin typeface="open_sansbold"/>
              </a:rPr>
              <a:t>)</a:t>
            </a:r>
            <a:r>
              <a:rPr lang="en-US" i="1" dirty="0" smtClean="0">
                <a:solidFill>
                  <a:schemeClr val="bg1"/>
                </a:solidFill>
                <a:latin typeface="open_sansregular"/>
              </a:rPr>
              <a:t> — </a:t>
            </a:r>
            <a:r>
              <a:rPr lang="ru-RU" dirty="0" err="1" smtClean="0">
                <a:solidFill>
                  <a:schemeClr val="bg1"/>
                </a:solidFill>
                <a:latin typeface="open_sansregular"/>
              </a:rPr>
              <a:t>інвазійний</a:t>
            </a:r>
            <a:r>
              <a:rPr lang="ru-RU" dirty="0" smtClean="0">
                <a:solidFill>
                  <a:schemeClr val="bg1"/>
                </a:solidFill>
                <a:latin typeface="open_sansregular"/>
              </a:rPr>
              <a:t> вид, вона </a:t>
            </a:r>
            <a:r>
              <a:rPr lang="ru-RU" dirty="0" err="1" smtClean="0">
                <a:solidFill>
                  <a:schemeClr val="bg1"/>
                </a:solidFill>
                <a:latin typeface="open_sansregular"/>
              </a:rPr>
              <a:t>поширилась</a:t>
            </a:r>
            <a:r>
              <a:rPr lang="ru-RU" dirty="0" smtClean="0">
                <a:solidFill>
                  <a:schemeClr val="bg1"/>
                </a:solidFill>
                <a:latin typeface="open_sansregular"/>
              </a:rPr>
              <a:t> разом </a:t>
            </a:r>
            <a:r>
              <a:rPr lang="ru-RU" dirty="0" err="1" smtClean="0">
                <a:solidFill>
                  <a:schemeClr val="bg1"/>
                </a:solidFill>
                <a:latin typeface="open_sansregular"/>
              </a:rPr>
              <a:t>із</a:t>
            </a:r>
            <a:r>
              <a:rPr lang="ru-RU" dirty="0" smtClean="0">
                <a:solidFill>
                  <a:schemeClr val="bg1"/>
                </a:solidFill>
                <a:latin typeface="open_sansregular"/>
              </a:rPr>
              <a:t> </a:t>
            </a:r>
            <a:r>
              <a:rPr lang="ru-RU" dirty="0" err="1" smtClean="0">
                <a:solidFill>
                  <a:schemeClr val="bg1"/>
                </a:solidFill>
                <a:latin typeface="open_sansregular"/>
              </a:rPr>
              <a:t>насінням</a:t>
            </a:r>
            <a:r>
              <a:rPr lang="ru-RU" dirty="0" smtClean="0">
                <a:solidFill>
                  <a:schemeClr val="bg1"/>
                </a:solidFill>
                <a:latin typeface="open_sansregular"/>
              </a:rPr>
              <a:t> </a:t>
            </a:r>
            <a:r>
              <a:rPr lang="ru-RU" dirty="0" err="1" smtClean="0">
                <a:solidFill>
                  <a:schemeClr val="bg1"/>
                </a:solidFill>
                <a:latin typeface="open_sansregular"/>
              </a:rPr>
              <a:t>рослин-господарів</a:t>
            </a:r>
            <a:r>
              <a:rPr lang="ru-RU" dirty="0" smtClean="0">
                <a:solidFill>
                  <a:schemeClr val="bg1"/>
                </a:solidFill>
                <a:latin typeface="open_sansregular"/>
              </a:rPr>
              <a:t> </a:t>
            </a:r>
            <a:r>
              <a:rPr lang="ru-RU" dirty="0" err="1" smtClean="0">
                <a:solidFill>
                  <a:schemeClr val="bg1"/>
                </a:solidFill>
                <a:latin typeface="open_sansregular"/>
              </a:rPr>
              <a:t>із</a:t>
            </a:r>
            <a:r>
              <a:rPr lang="ru-RU" dirty="0" smtClean="0">
                <a:solidFill>
                  <a:schemeClr val="bg1"/>
                </a:solidFill>
                <a:latin typeface="open_sansregular"/>
              </a:rPr>
              <a:t> </a:t>
            </a:r>
            <a:r>
              <a:rPr lang="ru-RU" dirty="0" err="1" smtClean="0">
                <a:solidFill>
                  <a:schemeClr val="bg1"/>
                </a:solidFill>
                <a:latin typeface="open_sansregular"/>
              </a:rPr>
              <a:t>тропіків</a:t>
            </a:r>
            <a:r>
              <a:rPr lang="ru-RU" dirty="0" smtClean="0">
                <a:solidFill>
                  <a:schemeClr val="bg1"/>
                </a:solidFill>
                <a:latin typeface="open_sansregular"/>
              </a:rPr>
              <a:t> Америки та Африки. </a:t>
            </a:r>
            <a:r>
              <a:rPr lang="ru-RU" dirty="0" err="1" smtClean="0">
                <a:solidFill>
                  <a:schemeClr val="bg1"/>
                </a:solidFill>
                <a:latin typeface="open_sansregular"/>
              </a:rPr>
              <a:t>Присмоктується</a:t>
            </a:r>
            <a:r>
              <a:rPr lang="ru-RU" dirty="0" smtClean="0">
                <a:solidFill>
                  <a:schemeClr val="bg1"/>
                </a:solidFill>
                <a:latin typeface="open_sansregular"/>
              </a:rPr>
              <a:t> до </a:t>
            </a:r>
            <a:r>
              <a:rPr lang="ru-RU" dirty="0" err="1" smtClean="0">
                <a:solidFill>
                  <a:schemeClr val="bg1"/>
                </a:solidFill>
                <a:latin typeface="open_sansregular"/>
              </a:rPr>
              <a:t>різних</a:t>
            </a:r>
            <a:r>
              <a:rPr lang="ru-RU" dirty="0" smtClean="0">
                <a:solidFill>
                  <a:schemeClr val="bg1"/>
                </a:solidFill>
                <a:latin typeface="open_sansregular"/>
              </a:rPr>
              <a:t> </a:t>
            </a:r>
            <a:r>
              <a:rPr lang="ru-RU" dirty="0" err="1" smtClean="0">
                <a:solidFill>
                  <a:schemeClr val="bg1"/>
                </a:solidFill>
                <a:latin typeface="open_sansregular"/>
              </a:rPr>
              <a:t>рослин</a:t>
            </a:r>
            <a:r>
              <a:rPr lang="ru-RU" dirty="0" smtClean="0">
                <a:solidFill>
                  <a:schemeClr val="bg1"/>
                </a:solidFill>
                <a:latin typeface="open_sansregular"/>
              </a:rPr>
              <a:t> </a:t>
            </a:r>
            <a:r>
              <a:rPr lang="ru-RU" dirty="0" err="1" smtClean="0">
                <a:solidFill>
                  <a:schemeClr val="bg1"/>
                </a:solidFill>
                <a:latin typeface="open_sansregular"/>
              </a:rPr>
              <a:t>і</a:t>
            </a:r>
            <a:r>
              <a:rPr lang="ru-RU" dirty="0" smtClean="0">
                <a:solidFill>
                  <a:schemeClr val="bg1"/>
                </a:solidFill>
                <a:latin typeface="open_sansregular"/>
              </a:rPr>
              <a:t> </a:t>
            </a:r>
            <a:r>
              <a:rPr lang="ru-RU" dirty="0" err="1" smtClean="0">
                <a:solidFill>
                  <a:schemeClr val="bg1"/>
                </a:solidFill>
                <a:latin typeface="open_sansregular"/>
              </a:rPr>
              <a:t>викликає</a:t>
            </a:r>
            <a:r>
              <a:rPr lang="ru-RU" dirty="0" smtClean="0">
                <a:solidFill>
                  <a:schemeClr val="bg1"/>
                </a:solidFill>
                <a:latin typeface="open_sansregular"/>
              </a:rPr>
              <a:t> </a:t>
            </a:r>
            <a:r>
              <a:rPr lang="ru-RU" dirty="0" err="1" smtClean="0">
                <a:solidFill>
                  <a:schemeClr val="bg1"/>
                </a:solidFill>
                <a:latin typeface="open_sansregular"/>
              </a:rPr>
              <a:t>загальні</a:t>
            </a:r>
            <a:r>
              <a:rPr lang="ru-RU" dirty="0" smtClean="0">
                <a:solidFill>
                  <a:schemeClr val="bg1"/>
                </a:solidFill>
                <a:latin typeface="open_sansregular"/>
              </a:rPr>
              <a:t> </a:t>
            </a:r>
            <a:r>
              <a:rPr lang="ru-RU" dirty="0" err="1" smtClean="0">
                <a:solidFill>
                  <a:schemeClr val="bg1"/>
                </a:solidFill>
                <a:latin typeface="open_sansregular"/>
              </a:rPr>
              <a:t>порушення</a:t>
            </a:r>
            <a:r>
              <a:rPr lang="ru-RU" dirty="0" smtClean="0">
                <a:solidFill>
                  <a:schemeClr val="bg1"/>
                </a:solidFill>
                <a:latin typeface="open_sansregular"/>
              </a:rPr>
              <a:t> </a:t>
            </a:r>
            <a:r>
              <a:rPr lang="ru-RU" dirty="0" err="1" smtClean="0">
                <a:solidFill>
                  <a:schemeClr val="bg1"/>
                </a:solidFill>
                <a:latin typeface="open_sansregular"/>
              </a:rPr>
              <a:t>обміну</a:t>
            </a:r>
            <a:r>
              <a:rPr lang="ru-RU" dirty="0" smtClean="0">
                <a:solidFill>
                  <a:schemeClr val="bg1"/>
                </a:solidFill>
                <a:latin typeface="open_sansregular"/>
              </a:rPr>
              <a:t> </a:t>
            </a:r>
            <a:r>
              <a:rPr lang="ru-RU" dirty="0" err="1" smtClean="0">
                <a:solidFill>
                  <a:schemeClr val="bg1"/>
                </a:solidFill>
                <a:latin typeface="open_sansregular"/>
              </a:rPr>
              <a:t>речовин</a:t>
            </a:r>
            <a:r>
              <a:rPr lang="ru-RU" dirty="0" smtClean="0">
                <a:solidFill>
                  <a:schemeClr val="bg1"/>
                </a:solidFill>
                <a:latin typeface="open_sansregular"/>
              </a:rPr>
              <a:t>. Паразит </a:t>
            </a:r>
            <a:r>
              <a:rPr lang="ru-RU" dirty="0" err="1" smtClean="0">
                <a:solidFill>
                  <a:schemeClr val="bg1"/>
                </a:solidFill>
                <a:latin typeface="open_sansregular"/>
              </a:rPr>
              <a:t>висмоктує</a:t>
            </a:r>
            <a:r>
              <a:rPr lang="ru-RU" dirty="0" smtClean="0">
                <a:solidFill>
                  <a:schemeClr val="bg1"/>
                </a:solidFill>
                <a:latin typeface="open_sansregular"/>
              </a:rPr>
              <a:t> воду, </a:t>
            </a:r>
            <a:r>
              <a:rPr lang="ru-RU" dirty="0" err="1" smtClean="0">
                <a:solidFill>
                  <a:schemeClr val="bg1"/>
                </a:solidFill>
                <a:latin typeface="open_sansregular"/>
              </a:rPr>
              <a:t>мінеральні</a:t>
            </a:r>
            <a:r>
              <a:rPr lang="ru-RU" dirty="0" smtClean="0">
                <a:solidFill>
                  <a:schemeClr val="bg1"/>
                </a:solidFill>
                <a:latin typeface="open_sansregular"/>
              </a:rPr>
              <a:t> та </a:t>
            </a:r>
            <a:r>
              <a:rPr lang="ru-RU" dirty="0" err="1" smtClean="0">
                <a:solidFill>
                  <a:schemeClr val="bg1"/>
                </a:solidFill>
                <a:latin typeface="open_sansregular"/>
              </a:rPr>
              <a:t>органічні</a:t>
            </a:r>
            <a:r>
              <a:rPr lang="ru-RU" dirty="0" smtClean="0">
                <a:solidFill>
                  <a:schemeClr val="bg1"/>
                </a:solidFill>
                <a:latin typeface="open_sansregular"/>
              </a:rPr>
              <a:t> </a:t>
            </a:r>
            <a:r>
              <a:rPr lang="ru-RU" dirty="0" err="1" smtClean="0">
                <a:solidFill>
                  <a:schemeClr val="bg1"/>
                </a:solidFill>
                <a:latin typeface="open_sansregular"/>
              </a:rPr>
              <a:t>поживні</a:t>
            </a:r>
            <a:r>
              <a:rPr lang="ru-RU" dirty="0" smtClean="0">
                <a:solidFill>
                  <a:schemeClr val="bg1"/>
                </a:solidFill>
                <a:latin typeface="open_sansregular"/>
              </a:rPr>
              <a:t> </a:t>
            </a:r>
            <a:r>
              <a:rPr lang="ru-RU" dirty="0" err="1" smtClean="0">
                <a:solidFill>
                  <a:schemeClr val="bg1"/>
                </a:solidFill>
                <a:latin typeface="open_sansregular"/>
              </a:rPr>
              <a:t>речовини</a:t>
            </a:r>
            <a:r>
              <a:rPr lang="ru-RU" dirty="0" smtClean="0">
                <a:solidFill>
                  <a:schemeClr val="bg1"/>
                </a:solidFill>
                <a:latin typeface="open_sansregular"/>
              </a:rPr>
              <a:t>, </a:t>
            </a:r>
            <a:r>
              <a:rPr lang="ru-RU" dirty="0" err="1" smtClean="0">
                <a:solidFill>
                  <a:schemeClr val="bg1"/>
                </a:solidFill>
                <a:latin typeface="open_sansregular"/>
              </a:rPr>
              <a:t>які</a:t>
            </a:r>
            <a:r>
              <a:rPr lang="ru-RU" dirty="0" smtClean="0">
                <a:solidFill>
                  <a:schemeClr val="bg1"/>
                </a:solidFill>
                <a:latin typeface="open_sansregular"/>
              </a:rPr>
              <a:t> </a:t>
            </a:r>
            <a:r>
              <a:rPr lang="ru-RU" dirty="0" err="1" smtClean="0">
                <a:solidFill>
                  <a:schemeClr val="bg1"/>
                </a:solidFill>
                <a:latin typeface="open_sansregular"/>
              </a:rPr>
              <a:t>рослини</a:t>
            </a:r>
            <a:r>
              <a:rPr lang="ru-RU" dirty="0" smtClean="0">
                <a:solidFill>
                  <a:schemeClr val="bg1"/>
                </a:solidFill>
                <a:latin typeface="open_sansregular"/>
              </a:rPr>
              <a:t> </a:t>
            </a:r>
            <a:r>
              <a:rPr lang="ru-RU" dirty="0" err="1" smtClean="0">
                <a:solidFill>
                  <a:schemeClr val="bg1"/>
                </a:solidFill>
                <a:latin typeface="open_sansregular"/>
              </a:rPr>
              <a:t>отримують</a:t>
            </a:r>
            <a:r>
              <a:rPr lang="ru-RU" dirty="0" smtClean="0">
                <a:solidFill>
                  <a:schemeClr val="bg1"/>
                </a:solidFill>
                <a:latin typeface="open_sansregular"/>
              </a:rPr>
              <a:t> </a:t>
            </a:r>
            <a:r>
              <a:rPr lang="ru-RU" dirty="0" err="1" smtClean="0">
                <a:solidFill>
                  <a:schemeClr val="bg1"/>
                </a:solidFill>
                <a:latin typeface="open_sansregular"/>
              </a:rPr>
              <a:t>із</a:t>
            </a:r>
            <a:r>
              <a:rPr lang="ru-RU" dirty="0" smtClean="0">
                <a:solidFill>
                  <a:schemeClr val="bg1"/>
                </a:solidFill>
                <a:latin typeface="open_sansregular"/>
              </a:rPr>
              <a:t> </a:t>
            </a:r>
            <a:r>
              <a:rPr lang="ru-RU" dirty="0" err="1" smtClean="0">
                <a:solidFill>
                  <a:schemeClr val="bg1"/>
                </a:solidFill>
                <a:latin typeface="open_sansregular"/>
              </a:rPr>
              <a:t>ґрунту</a:t>
            </a:r>
            <a:r>
              <a:rPr lang="ru-RU" dirty="0" smtClean="0">
                <a:solidFill>
                  <a:schemeClr val="bg1"/>
                </a:solidFill>
                <a:latin typeface="open_sansregular"/>
              </a:rPr>
              <a:t> </a:t>
            </a:r>
            <a:r>
              <a:rPr lang="ru-RU" dirty="0" err="1" smtClean="0">
                <a:solidFill>
                  <a:schemeClr val="bg1"/>
                </a:solidFill>
                <a:latin typeface="open_sansregular"/>
              </a:rPr>
              <a:t>або</a:t>
            </a:r>
            <a:r>
              <a:rPr lang="ru-RU" dirty="0" smtClean="0">
                <a:solidFill>
                  <a:schemeClr val="bg1"/>
                </a:solidFill>
                <a:latin typeface="open_sansregular"/>
              </a:rPr>
              <a:t> </a:t>
            </a:r>
            <a:r>
              <a:rPr lang="ru-RU" dirty="0" err="1" smtClean="0">
                <a:solidFill>
                  <a:schemeClr val="bg1"/>
                </a:solidFill>
                <a:latin typeface="open_sansregular"/>
              </a:rPr>
              <a:t>синтезують</a:t>
            </a:r>
            <a:r>
              <a:rPr lang="ru-RU" dirty="0" smtClean="0">
                <a:solidFill>
                  <a:schemeClr val="bg1"/>
                </a:solidFill>
                <a:latin typeface="open_sansregular"/>
              </a:rPr>
              <a:t> у </a:t>
            </a:r>
            <a:r>
              <a:rPr lang="ru-RU" dirty="0" err="1" smtClean="0">
                <a:solidFill>
                  <a:schemeClr val="bg1"/>
                </a:solidFill>
                <a:latin typeface="open_sansregular"/>
              </a:rPr>
              <a:t>процесі</a:t>
            </a:r>
            <a:r>
              <a:rPr lang="ru-RU" dirty="0" smtClean="0">
                <a:solidFill>
                  <a:schemeClr val="bg1"/>
                </a:solidFill>
                <a:latin typeface="open_sansregular"/>
              </a:rPr>
              <a:t> </a:t>
            </a:r>
            <a:r>
              <a:rPr lang="ru-RU" dirty="0" err="1" smtClean="0">
                <a:solidFill>
                  <a:schemeClr val="bg1"/>
                </a:solidFill>
                <a:latin typeface="open_sansregular"/>
              </a:rPr>
              <a:t>своєї</a:t>
            </a:r>
            <a:r>
              <a:rPr lang="ru-RU" dirty="0" smtClean="0">
                <a:solidFill>
                  <a:schemeClr val="bg1"/>
                </a:solidFill>
                <a:latin typeface="open_sansregular"/>
              </a:rPr>
              <a:t> </a:t>
            </a:r>
            <a:r>
              <a:rPr lang="ru-RU" dirty="0" err="1" smtClean="0">
                <a:solidFill>
                  <a:schemeClr val="bg1"/>
                </a:solidFill>
                <a:latin typeface="open_sansregular"/>
              </a:rPr>
              <a:t>життєдіяльності</a:t>
            </a:r>
            <a:r>
              <a:rPr lang="ru-RU" dirty="0" smtClean="0">
                <a:solidFill>
                  <a:schemeClr val="bg1"/>
                </a:solidFill>
                <a:latin typeface="open_sansregular"/>
              </a:rPr>
              <a:t>. </a:t>
            </a:r>
            <a:r>
              <a:rPr lang="ru-RU" dirty="0" err="1" smtClean="0">
                <a:solidFill>
                  <a:schemeClr val="bg1"/>
                </a:solidFill>
                <a:latin typeface="open_sansregular"/>
              </a:rPr>
              <a:t>Молоді</a:t>
            </a:r>
            <a:r>
              <a:rPr lang="ru-RU" dirty="0" smtClean="0">
                <a:solidFill>
                  <a:schemeClr val="bg1"/>
                </a:solidFill>
                <a:latin typeface="open_sansregular"/>
              </a:rPr>
              <a:t> </a:t>
            </a:r>
            <a:r>
              <a:rPr lang="ru-RU" dirty="0" err="1" smtClean="0">
                <a:solidFill>
                  <a:schemeClr val="bg1"/>
                </a:solidFill>
                <a:latin typeface="open_sansregular"/>
              </a:rPr>
              <a:t>рослини</a:t>
            </a:r>
            <a:r>
              <a:rPr lang="ru-RU" dirty="0" smtClean="0">
                <a:solidFill>
                  <a:schemeClr val="bg1"/>
                </a:solidFill>
                <a:latin typeface="open_sansregular"/>
              </a:rPr>
              <a:t> </a:t>
            </a:r>
            <a:r>
              <a:rPr lang="ru-RU" dirty="0" err="1" smtClean="0">
                <a:solidFill>
                  <a:schemeClr val="bg1"/>
                </a:solidFill>
                <a:latin typeface="open_sansregular"/>
              </a:rPr>
              <a:t>повитиця</a:t>
            </a:r>
            <a:r>
              <a:rPr lang="ru-RU" dirty="0" smtClean="0">
                <a:solidFill>
                  <a:schemeClr val="bg1"/>
                </a:solidFill>
                <a:latin typeface="open_sansregular"/>
              </a:rPr>
              <a:t> </a:t>
            </a:r>
            <a:r>
              <a:rPr lang="ru-RU" dirty="0" err="1" smtClean="0">
                <a:solidFill>
                  <a:schemeClr val="bg1"/>
                </a:solidFill>
                <a:latin typeface="open_sansregular"/>
              </a:rPr>
              <a:t>ушкоджує</a:t>
            </a:r>
            <a:r>
              <a:rPr lang="ru-RU" dirty="0" smtClean="0">
                <a:solidFill>
                  <a:schemeClr val="bg1"/>
                </a:solidFill>
                <a:latin typeface="open_sansregular"/>
              </a:rPr>
              <a:t> </a:t>
            </a:r>
            <a:r>
              <a:rPr lang="ru-RU" dirty="0" err="1" smtClean="0">
                <a:solidFill>
                  <a:schemeClr val="bg1"/>
                </a:solidFill>
                <a:latin typeface="open_sansregular"/>
              </a:rPr>
              <a:t>сильніше</a:t>
            </a:r>
            <a:r>
              <a:rPr lang="ru-RU" dirty="0" smtClean="0">
                <a:solidFill>
                  <a:schemeClr val="bg1"/>
                </a:solidFill>
                <a:latin typeface="open_sansregular"/>
              </a:rPr>
              <a:t>, особливо </a:t>
            </a:r>
            <a:r>
              <a:rPr lang="ru-RU" dirty="0" err="1" smtClean="0">
                <a:solidFill>
                  <a:schemeClr val="bg1"/>
                </a:solidFill>
                <a:latin typeface="open_sansregular"/>
              </a:rPr>
              <a:t>молоді</a:t>
            </a:r>
            <a:r>
              <a:rPr lang="ru-RU" dirty="0" smtClean="0">
                <a:solidFill>
                  <a:schemeClr val="bg1"/>
                </a:solidFill>
                <a:latin typeface="open_sansregular"/>
              </a:rPr>
              <a:t> </a:t>
            </a:r>
            <a:r>
              <a:rPr lang="ru-RU" dirty="0" err="1" smtClean="0">
                <a:solidFill>
                  <a:schemeClr val="bg1"/>
                </a:solidFill>
                <a:latin typeface="open_sansregular"/>
              </a:rPr>
              <a:t>культурні</a:t>
            </a:r>
            <a:r>
              <a:rPr lang="ru-RU" dirty="0" smtClean="0">
                <a:solidFill>
                  <a:schemeClr val="bg1"/>
                </a:solidFill>
                <a:latin typeface="open_sansregular"/>
              </a:rPr>
              <a:t> </a:t>
            </a:r>
            <a:r>
              <a:rPr lang="ru-RU" dirty="0" err="1" smtClean="0">
                <a:solidFill>
                  <a:schemeClr val="bg1"/>
                </a:solidFill>
                <a:latin typeface="open_sansregular"/>
              </a:rPr>
              <a:t>рослини</a:t>
            </a:r>
            <a:r>
              <a:rPr lang="ru-RU" dirty="0" smtClean="0">
                <a:solidFill>
                  <a:schemeClr val="bg1"/>
                </a:solidFill>
                <a:latin typeface="open_sansregular"/>
              </a:rPr>
              <a:t>, </a:t>
            </a:r>
            <a:r>
              <a:rPr lang="ru-RU" dirty="0" err="1" smtClean="0">
                <a:solidFill>
                  <a:schemeClr val="bg1"/>
                </a:solidFill>
                <a:latin typeface="open_sansregular"/>
              </a:rPr>
              <a:t>що</a:t>
            </a:r>
            <a:r>
              <a:rPr lang="ru-RU" dirty="0" smtClean="0">
                <a:solidFill>
                  <a:schemeClr val="bg1"/>
                </a:solidFill>
                <a:latin typeface="open_sansregular"/>
              </a:rPr>
              <a:t> </a:t>
            </a:r>
            <a:r>
              <a:rPr lang="ru-RU" dirty="0" err="1" smtClean="0">
                <a:solidFill>
                  <a:schemeClr val="bg1"/>
                </a:solidFill>
                <a:latin typeface="open_sansregular"/>
              </a:rPr>
              <a:t>висіяні</a:t>
            </a:r>
            <a:r>
              <a:rPr lang="ru-RU" dirty="0" smtClean="0">
                <a:solidFill>
                  <a:schemeClr val="bg1"/>
                </a:solidFill>
                <a:latin typeface="open_sansregular"/>
              </a:rPr>
              <a:t> </a:t>
            </a:r>
            <a:r>
              <a:rPr lang="ru-RU" dirty="0" err="1" smtClean="0">
                <a:solidFill>
                  <a:schemeClr val="bg1"/>
                </a:solidFill>
                <a:latin typeface="open_sansregular"/>
              </a:rPr>
              <a:t>суцільним</a:t>
            </a:r>
            <a:r>
              <a:rPr lang="ru-RU" dirty="0" smtClean="0">
                <a:solidFill>
                  <a:schemeClr val="bg1"/>
                </a:solidFill>
                <a:latin typeface="open_sansregular"/>
              </a:rPr>
              <a:t> способом. </a:t>
            </a:r>
            <a:r>
              <a:rPr lang="ru-RU" dirty="0" err="1" smtClean="0">
                <a:solidFill>
                  <a:schemeClr val="bg1"/>
                </a:solidFill>
                <a:latin typeface="open_sansregular"/>
              </a:rPr>
              <a:t>Зокрема</a:t>
            </a:r>
            <a:r>
              <a:rPr lang="ru-RU" dirty="0" smtClean="0">
                <a:solidFill>
                  <a:schemeClr val="bg1"/>
                </a:solidFill>
                <a:latin typeface="open_sansregular"/>
              </a:rPr>
              <a:t>, сильно </a:t>
            </a:r>
            <a:r>
              <a:rPr lang="ru-RU" dirty="0" err="1" smtClean="0">
                <a:solidFill>
                  <a:schemeClr val="bg1"/>
                </a:solidFill>
                <a:latin typeface="open_sansregular"/>
              </a:rPr>
              <a:t>пошкоджує</a:t>
            </a:r>
            <a:r>
              <a:rPr lang="ru-RU" dirty="0" smtClean="0">
                <a:solidFill>
                  <a:schemeClr val="bg1"/>
                </a:solidFill>
                <a:latin typeface="open_sansregular"/>
              </a:rPr>
              <a:t> </a:t>
            </a:r>
            <a:r>
              <a:rPr lang="ru-RU" dirty="0" err="1" smtClean="0">
                <a:solidFill>
                  <a:schemeClr val="bg1"/>
                </a:solidFill>
                <a:latin typeface="open_sansregular"/>
              </a:rPr>
              <a:t>овочеві</a:t>
            </a:r>
            <a:r>
              <a:rPr lang="ru-RU" dirty="0" smtClean="0">
                <a:solidFill>
                  <a:schemeClr val="bg1"/>
                </a:solidFill>
                <a:latin typeface="open_sansregular"/>
              </a:rPr>
              <a:t>, </a:t>
            </a:r>
            <a:r>
              <a:rPr lang="ru-RU" dirty="0" err="1" smtClean="0">
                <a:solidFill>
                  <a:schemeClr val="bg1"/>
                </a:solidFill>
                <a:latin typeface="open_sansregular"/>
              </a:rPr>
              <a:t>кормові</a:t>
            </a:r>
            <a:r>
              <a:rPr lang="ru-RU" dirty="0" smtClean="0">
                <a:solidFill>
                  <a:schemeClr val="bg1"/>
                </a:solidFill>
                <a:latin typeface="open_sansregular"/>
              </a:rPr>
              <a:t>, </a:t>
            </a:r>
            <a:r>
              <a:rPr lang="ru-RU" dirty="0" err="1" smtClean="0">
                <a:solidFill>
                  <a:schemeClr val="bg1"/>
                </a:solidFill>
                <a:latin typeface="open_sansregular"/>
              </a:rPr>
              <a:t>технічні</a:t>
            </a:r>
            <a:r>
              <a:rPr lang="ru-RU" dirty="0" smtClean="0">
                <a:solidFill>
                  <a:schemeClr val="bg1"/>
                </a:solidFill>
                <a:latin typeface="open_sansregular"/>
              </a:rPr>
              <a:t> </a:t>
            </a:r>
            <a:r>
              <a:rPr lang="ru-RU" dirty="0" err="1" smtClean="0">
                <a:solidFill>
                  <a:schemeClr val="bg1"/>
                </a:solidFill>
                <a:latin typeface="open_sansregular"/>
              </a:rPr>
              <a:t>культури</a:t>
            </a:r>
            <a:r>
              <a:rPr lang="ru-RU" dirty="0" smtClean="0">
                <a:solidFill>
                  <a:schemeClr val="bg1"/>
                </a:solidFill>
                <a:latin typeface="open_sansregular"/>
              </a:rPr>
              <a:t>, </a:t>
            </a:r>
            <a:r>
              <a:rPr lang="ru-RU" dirty="0" err="1" smtClean="0">
                <a:solidFill>
                  <a:schemeClr val="bg1"/>
                </a:solidFill>
                <a:latin typeface="open_sansregular"/>
              </a:rPr>
              <a:t>також</a:t>
            </a:r>
            <a:r>
              <a:rPr lang="ru-RU" dirty="0" smtClean="0">
                <a:solidFill>
                  <a:schemeClr val="bg1"/>
                </a:solidFill>
                <a:latin typeface="open_sansregular"/>
              </a:rPr>
              <a:t> </a:t>
            </a:r>
            <a:r>
              <a:rPr lang="ru-RU" dirty="0" err="1" smtClean="0">
                <a:solidFill>
                  <a:schemeClr val="bg1"/>
                </a:solidFill>
                <a:latin typeface="open_sansregular"/>
              </a:rPr>
              <a:t>плодові</a:t>
            </a:r>
            <a:r>
              <a:rPr lang="ru-RU" dirty="0" smtClean="0">
                <a:solidFill>
                  <a:schemeClr val="bg1"/>
                </a:solidFill>
                <a:latin typeface="open_sansregular"/>
              </a:rPr>
              <a:t> та виноградник.</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944" y="404664"/>
            <a:ext cx="4860032" cy="3645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112674" y="4293096"/>
            <a:ext cx="503132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err="1"/>
              <a:t>Зарослі</a:t>
            </a:r>
            <a:r>
              <a:rPr lang="ru-RU" dirty="0"/>
              <a:t> водяного </a:t>
            </a:r>
            <a:r>
              <a:rPr lang="ru-RU" dirty="0" err="1"/>
              <a:t>гіацинта</a:t>
            </a:r>
            <a:r>
              <a:rPr lang="ru-RU" dirty="0"/>
              <a:t> </a:t>
            </a:r>
            <a:r>
              <a:rPr lang="ru-RU" dirty="0" err="1"/>
              <a:t>повністю</a:t>
            </a:r>
            <a:r>
              <a:rPr lang="ru-RU" dirty="0"/>
              <a:t> </a:t>
            </a:r>
            <a:r>
              <a:rPr lang="ru-RU" dirty="0" err="1"/>
              <a:t>покрили</a:t>
            </a:r>
            <a:r>
              <a:rPr lang="ru-RU" dirty="0"/>
              <a:t> </a:t>
            </a:r>
            <a:r>
              <a:rPr lang="ru-RU" dirty="0" err="1"/>
              <a:t>поверхню</a:t>
            </a:r>
            <a:r>
              <a:rPr lang="ru-RU" dirty="0"/>
              <a:t> озера </a:t>
            </a:r>
            <a:r>
              <a:rPr lang="ru-RU" dirty="0" err="1"/>
              <a:t>Вікторія</a:t>
            </a:r>
            <a:r>
              <a:rPr lang="ru-RU" dirty="0"/>
              <a:t>, </a:t>
            </a:r>
            <a:r>
              <a:rPr lang="ru-RU" dirty="0" err="1"/>
              <a:t>Кенія</a:t>
            </a:r>
            <a:endParaRPr lang="uk-UA" dirty="0"/>
          </a:p>
        </p:txBody>
      </p:sp>
      <p:sp>
        <p:nvSpPr>
          <p:cNvPr id="8" name="Объект 2"/>
          <p:cNvSpPr txBox="1">
            <a:spLocks/>
          </p:cNvSpPr>
          <p:nvPr/>
        </p:nvSpPr>
        <p:spPr>
          <a:xfrm>
            <a:off x="0" y="1700808"/>
            <a:ext cx="3983810" cy="4032448"/>
          </a:xfrm>
          <a:prstGeom prst="rect">
            <a:avLst/>
          </a:prstGeom>
          <a:noFill/>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 marR="0" lvl="0" indent="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Привабливі інвазійні види можуть створити екологічну та економічну кризу. </a:t>
            </a:r>
            <a:r>
              <a:rPr kumimoji="0" lang="uk-UA" sz="2600" b="0" i="0" u="none" strike="noStrike" kern="1200" cap="none" spc="0" normalizeH="0" baseline="0" noProof="0" dirty="0" smtClean="0">
                <a:ln>
                  <a:noFill/>
                </a:ln>
                <a:solidFill>
                  <a:schemeClr val="bg1"/>
                </a:solidFill>
                <a:effectLst/>
                <a:uLnTx/>
                <a:uFillTx/>
                <a:latin typeface="+mn-lt"/>
                <a:ea typeface="+mn-ea"/>
                <a:cs typeface="+mn-cs"/>
              </a:rPr>
              <a:t>Таке сталося із водяним гіацинтом.</a:t>
            </a:r>
            <a:r>
              <a:rPr kumimoji="0" lang="uk-UA" sz="2600" b="0" i="0" u="none" strike="noStrike" kern="1200" cap="none" spc="0" normalizeH="0" noProof="0" dirty="0" smtClean="0">
                <a:ln>
                  <a:noFill/>
                </a:ln>
                <a:solidFill>
                  <a:schemeClr val="bg1"/>
                </a:solidFill>
                <a:effectLst/>
                <a:uLnTx/>
                <a:uFillTx/>
                <a:latin typeface="+mn-lt"/>
                <a:ea typeface="+mn-ea"/>
                <a:cs typeface="+mn-cs"/>
              </a:rPr>
              <a:t> </a:t>
            </a:r>
            <a:endParaRPr kumimoji="0" lang="uk-UA" sz="2600" b="0" i="0" u="sng" strike="noStrike" kern="1200" cap="none" spc="0" normalizeH="0" baseline="0" noProof="0" dirty="0" smtClean="0">
              <a:ln>
                <a:noFill/>
              </a:ln>
              <a:solidFill>
                <a:schemeClr val="bg1"/>
              </a:solidFill>
              <a:effectLst/>
              <a:uLnTx/>
              <a:uFillTx/>
              <a:latin typeface="+mn-lt"/>
              <a:ea typeface="+mn-ea"/>
              <a:cs typeface="+mn-cs"/>
            </a:endParaRPr>
          </a:p>
          <a:p>
            <a:pPr marL="45720" marR="0" lvl="0" indent="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2600" b="0" i="0" u="none" strike="noStrike" kern="1200" cap="none" spc="0" normalizeH="0" baseline="0" noProof="0" dirty="0" smtClean="0">
                <a:ln>
                  <a:noFill/>
                </a:ln>
                <a:solidFill>
                  <a:schemeClr val="bg1"/>
                </a:solidFill>
                <a:effectLst/>
                <a:uLnTx/>
                <a:uFillTx/>
                <a:latin typeface="+mn-lt"/>
                <a:ea typeface="+mn-ea"/>
                <a:cs typeface="+mn-cs"/>
              </a:rPr>
              <a:t>Річ у тім, що за сприятливих </a:t>
            </a:r>
            <a:r>
              <a:rPr kumimoji="0" lang="uk-UA" sz="2600" b="0" i="0" u="none" strike="noStrike" kern="1200" cap="none" spc="0" normalizeH="0" baseline="0" noProof="0" dirty="0" smtClean="0">
                <a:ln>
                  <a:noFill/>
                </a:ln>
                <a:solidFill>
                  <a:schemeClr val="dk1"/>
                </a:solidFill>
                <a:effectLst/>
                <a:uLnTx/>
                <a:uFillTx/>
                <a:latin typeface="+mn-lt"/>
                <a:ea typeface="+mn-ea"/>
                <a:cs typeface="+mn-cs"/>
              </a:rPr>
              <a:t>умов водяний гіацинт розростається так, що здатен покрити всю поверхню водойми. </a:t>
            </a:r>
          </a:p>
          <a:p>
            <a:pPr marL="45720" marR="0" lvl="0" indent="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2600" b="1" i="1" u="sng"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Зелена маса обмежує проникність світла і пригнічує ріст водоростей, які є важливою ланкою у харчових ланцюжках.</a:t>
            </a:r>
            <a:endParaRPr kumimoji="0" lang="uk-UA" sz="2600" b="1" i="1"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TextBox 5"/>
          <p:cNvSpPr txBox="1"/>
          <p:nvPr/>
        </p:nvSpPr>
        <p:spPr>
          <a:xfrm>
            <a:off x="1187624" y="260648"/>
            <a:ext cx="7668344" cy="954107"/>
          </a:xfrm>
          <a:prstGeom prst="rect">
            <a:avLst/>
          </a:prstGeom>
          <a:noFill/>
        </p:spPr>
        <p:txBody>
          <a:bodyPr wrap="square" rtlCol="0">
            <a:spAutoFit/>
          </a:bodyPr>
          <a:lstStyle/>
          <a:p>
            <a:pPr algn="just"/>
            <a:r>
              <a:rPr lang="uk-UA" sz="2800" dirty="0" smtClean="0"/>
              <a:t>Мета: визначити та розглянути позитивні та негативні  наслідки біологічних інвазій</a:t>
            </a:r>
            <a:endParaRPr lang="ru-RU" sz="2800" dirty="0"/>
          </a:p>
        </p:txBody>
      </p:sp>
      <p:sp>
        <p:nvSpPr>
          <p:cNvPr id="7" name="TextBox 6"/>
          <p:cNvSpPr txBox="1"/>
          <p:nvPr/>
        </p:nvSpPr>
        <p:spPr>
          <a:xfrm>
            <a:off x="3131840" y="1340768"/>
            <a:ext cx="3384376" cy="523220"/>
          </a:xfrm>
          <a:prstGeom prst="rect">
            <a:avLst/>
          </a:prstGeom>
          <a:noFill/>
        </p:spPr>
        <p:txBody>
          <a:bodyPr wrap="square" rtlCol="0">
            <a:spAutoFit/>
          </a:bodyPr>
          <a:lstStyle/>
          <a:p>
            <a:pPr algn="ctr"/>
            <a:r>
              <a:rPr lang="uk-UA" sz="2800" dirty="0" smtClean="0"/>
              <a:t>План</a:t>
            </a:r>
            <a:endParaRPr lang="ru-RU" sz="2800" dirty="0"/>
          </a:p>
        </p:txBody>
      </p:sp>
      <p:sp>
        <p:nvSpPr>
          <p:cNvPr id="8" name="Объект 5"/>
          <p:cNvSpPr txBox="1">
            <a:spLocks/>
          </p:cNvSpPr>
          <p:nvPr/>
        </p:nvSpPr>
        <p:spPr>
          <a:xfrm>
            <a:off x="395537" y="1988840"/>
            <a:ext cx="8696782" cy="4036144"/>
          </a:xfrm>
          <a:prstGeom prst="rect">
            <a:avLst/>
          </a:prstGeom>
          <a:noFill/>
          <a:ln>
            <a:solidFill>
              <a:schemeClr val="accent3">
                <a:alpha val="0"/>
              </a:schemeClr>
            </a:solidFill>
          </a:ln>
        </p:spPr>
        <p:style>
          <a:lnRef idx="1">
            <a:schemeClr val="accent3"/>
          </a:lnRef>
          <a:fillRef idx="2">
            <a:schemeClr val="accent3"/>
          </a:fillRef>
          <a:effectRef idx="1">
            <a:schemeClr val="accent3"/>
          </a:effectRef>
          <a:fontRef idx="minor">
            <a:schemeClr val="dk1"/>
          </a:fontRef>
        </p:style>
        <p:txBody>
          <a:bodyPr>
            <a:noAutofit/>
          </a:bodyPr>
          <a:lstStyle/>
          <a:p>
            <a:pPr marL="457200" marR="0" lvl="0" indent="-45720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kumimoji="0" lang="uk-UA" sz="2600" b="0" i="0" u="none" strike="noStrike" kern="1200" cap="none" spc="0" normalizeH="0" baseline="0" noProof="0" dirty="0" smtClean="0">
                <a:ln>
                  <a:noFill/>
                </a:ln>
                <a:solidFill>
                  <a:schemeClr val="tx1"/>
                </a:solidFill>
                <a:effectLst/>
                <a:uLnTx/>
                <a:uFillTx/>
                <a:latin typeface="+mn-lt"/>
                <a:ea typeface="+mn-ea"/>
                <a:cs typeface="+mn-cs"/>
              </a:rPr>
              <a:t>Загальна характеристика біологічних інвазій.</a:t>
            </a:r>
          </a:p>
          <a:p>
            <a:pPr marL="457200" marR="0" lvl="0" indent="-45720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kumimoji="0" lang="uk-UA" sz="2600" b="0" i="0" u="none" strike="noStrike" kern="1200" cap="none" spc="0" normalizeH="0" baseline="0" noProof="0" dirty="0" smtClean="0">
                <a:ln>
                  <a:noFill/>
                </a:ln>
                <a:solidFill>
                  <a:schemeClr val="tx1"/>
                </a:solidFill>
                <a:effectLst/>
                <a:uLnTx/>
                <a:uFillTx/>
                <a:latin typeface="+mn-lt"/>
                <a:ea typeface="+mn-ea"/>
                <a:cs typeface="+mn-cs"/>
              </a:rPr>
              <a:t>Гіпотези </a:t>
            </a:r>
            <a:r>
              <a:rPr kumimoji="0" lang="uk-UA" sz="2600" b="0" i="0" u="none" strike="noStrike" kern="1200" cap="none" spc="0" normalizeH="0" baseline="0" noProof="0" dirty="0" err="1" smtClean="0">
                <a:ln>
                  <a:noFill/>
                </a:ln>
                <a:solidFill>
                  <a:schemeClr val="tx1"/>
                </a:solidFill>
                <a:effectLst/>
                <a:uLnTx/>
                <a:uFillTx/>
                <a:latin typeface="+mn-lt"/>
                <a:ea typeface="+mn-ea"/>
                <a:cs typeface="+mn-cs"/>
              </a:rPr>
              <a:t>інвазійності</a:t>
            </a:r>
            <a:r>
              <a:rPr kumimoji="0" lang="uk-UA" sz="2600" b="0" i="0" u="none" strike="noStrike" kern="1200" cap="none" spc="0" normalizeH="0" baseline="0" noProof="0" dirty="0" smtClean="0">
                <a:ln>
                  <a:noFill/>
                </a:ln>
                <a:solidFill>
                  <a:schemeClr val="tx1"/>
                </a:solidFill>
                <a:effectLst/>
                <a:uLnTx/>
                <a:uFillTx/>
                <a:latin typeface="+mn-lt"/>
                <a:ea typeface="+mn-ea"/>
                <a:cs typeface="+mn-cs"/>
              </a:rPr>
              <a:t> рослин.</a:t>
            </a:r>
          </a:p>
          <a:p>
            <a:pPr marL="457200" marR="0" lvl="0" indent="-45720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kumimoji="0" lang="uk-UA" sz="2600" b="0" i="0" u="none" strike="noStrike" kern="1200" cap="none" spc="0" normalizeH="0" baseline="0" noProof="0" dirty="0" smtClean="0">
                <a:ln>
                  <a:noFill/>
                </a:ln>
                <a:solidFill>
                  <a:schemeClr val="tx1"/>
                </a:solidFill>
                <a:effectLst/>
                <a:uLnTx/>
                <a:uFillTx/>
                <a:latin typeface="+mn-lt"/>
                <a:ea typeface="+mn-ea"/>
                <a:cs typeface="+mn-cs"/>
              </a:rPr>
              <a:t>Біологічні інвазії та їхнє значення.</a:t>
            </a:r>
          </a:p>
          <a:p>
            <a:pPr marL="457200" marR="0" lvl="0" indent="-45720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kumimoji="0" lang="uk-UA" sz="2600" b="0" i="0" u="none" strike="noStrike" kern="1200" cap="none" spc="0" normalizeH="0" baseline="0" noProof="0" dirty="0" smtClean="0">
                <a:ln>
                  <a:noFill/>
                </a:ln>
                <a:solidFill>
                  <a:schemeClr val="tx1"/>
                </a:solidFill>
                <a:effectLst/>
                <a:uLnTx/>
                <a:uFillTx/>
                <a:latin typeface="+mn-lt"/>
                <a:ea typeface="+mn-ea"/>
                <a:cs typeface="+mn-cs"/>
              </a:rPr>
              <a:t>Інвазійні види в Європі та Україні.</a:t>
            </a:r>
          </a:p>
          <a:p>
            <a:pPr marL="457200" marR="0" lvl="0" indent="-45720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kumimoji="0" lang="uk-UA" sz="2600" b="0" i="0" u="none" strike="noStrike" kern="1200" cap="none" spc="0" normalizeH="0" baseline="0" noProof="0" dirty="0" smtClean="0">
                <a:ln>
                  <a:noFill/>
                </a:ln>
                <a:solidFill>
                  <a:schemeClr val="tx1"/>
                </a:solidFill>
                <a:effectLst/>
                <a:uLnTx/>
                <a:uFillTx/>
                <a:latin typeface="+mn-lt"/>
                <a:ea typeface="+mn-ea"/>
                <a:cs typeface="+mn-cs"/>
              </a:rPr>
              <a:t>Інвазійні захворювання та їх профілактика.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Прямоугольник 5"/>
          <p:cNvSpPr/>
          <p:nvPr/>
        </p:nvSpPr>
        <p:spPr>
          <a:xfrm>
            <a:off x="755576" y="908720"/>
            <a:ext cx="8088935" cy="4093428"/>
          </a:xfrm>
          <a:prstGeom prst="rect">
            <a:avLst/>
          </a:prstGeom>
        </p:spPr>
        <p:txBody>
          <a:bodyPr wrap="square">
            <a:spAutoFit/>
          </a:bodyPr>
          <a:lstStyle/>
          <a:p>
            <a:pPr algn="ctr"/>
            <a:r>
              <a:rPr lang="uk-UA" sz="2000" b="1" i="1" dirty="0" smtClean="0">
                <a:solidFill>
                  <a:srgbClr val="0070C0"/>
                </a:solidFill>
                <a:effectLst>
                  <a:outerShdw blurRad="38100" dist="38100" dir="2700000" algn="tl">
                    <a:srgbClr val="000000">
                      <a:alpha val="43137"/>
                    </a:srgbClr>
                  </a:outerShdw>
                </a:effectLst>
                <a:latin typeface="Linux Libertine"/>
              </a:rPr>
              <a:t>ОСНОВНІ ІНВАЗИВНІ ВИДИ НА ТЕРИТОРІЇ УКРАЇНИ</a:t>
            </a:r>
            <a:endParaRPr lang="ru-RU" sz="2000" b="1" i="1" dirty="0" smtClean="0">
              <a:solidFill>
                <a:srgbClr val="0070C0"/>
              </a:solidFill>
              <a:effectLst>
                <a:outerShdw blurRad="38100" dist="38100" dir="2700000" algn="tl">
                  <a:srgbClr val="000000">
                    <a:alpha val="43137"/>
                  </a:srgbClr>
                </a:outerShdw>
              </a:effectLst>
              <a:latin typeface="Linux Libertine"/>
            </a:endParaRPr>
          </a:p>
          <a:p>
            <a:endParaRPr lang="ru-RU" sz="2000" b="1" i="1" dirty="0">
              <a:solidFill>
                <a:srgbClr val="FF0000"/>
              </a:solidFill>
              <a:effectLst>
                <a:outerShdw blurRad="38100" dist="38100" dir="2700000" algn="tl">
                  <a:srgbClr val="000000">
                    <a:alpha val="43137"/>
                  </a:srgbClr>
                </a:outerShdw>
              </a:effectLst>
              <a:latin typeface="Linux Libertine"/>
            </a:endParaRPr>
          </a:p>
          <a:p>
            <a:pPr algn="just"/>
            <a:r>
              <a:rPr lang="ru-RU" sz="2000" b="1" i="1" dirty="0" err="1" smtClean="0">
                <a:solidFill>
                  <a:schemeClr val="bg1"/>
                </a:solidFill>
                <a:effectLst>
                  <a:outerShdw blurRad="38100" dist="38100" dir="2700000" algn="tl">
                    <a:srgbClr val="000000">
                      <a:alpha val="43137"/>
                    </a:srgbClr>
                  </a:outerShdw>
                </a:effectLst>
              </a:rPr>
              <a:t>Інвазивні</a:t>
            </a:r>
            <a:r>
              <a:rPr lang="ru-RU" sz="2000" b="1" i="1" dirty="0" smtClean="0">
                <a:solidFill>
                  <a:schemeClr val="bg1"/>
                </a:solidFill>
                <a:effectLst>
                  <a:outerShdw blurRad="38100" dist="38100" dir="2700000" algn="tl">
                    <a:srgbClr val="000000">
                      <a:alpha val="43137"/>
                    </a:srgbClr>
                  </a:outerShdw>
                </a:effectLst>
              </a:rPr>
              <a:t> </a:t>
            </a:r>
            <a:r>
              <a:rPr lang="ru-RU" sz="2000" b="1" i="1" dirty="0" err="1">
                <a:solidFill>
                  <a:schemeClr val="bg1"/>
                </a:solidFill>
                <a:effectLst>
                  <a:outerShdw blurRad="38100" dist="38100" dir="2700000" algn="tl">
                    <a:srgbClr val="000000">
                      <a:alpha val="43137"/>
                    </a:srgbClr>
                  </a:outerShdw>
                </a:effectLst>
              </a:rPr>
              <a:t>види</a:t>
            </a:r>
            <a:r>
              <a:rPr lang="ru-RU" sz="2000" b="1" i="1" dirty="0">
                <a:solidFill>
                  <a:schemeClr val="bg1"/>
                </a:solidFill>
                <a:effectLst>
                  <a:outerShdw blurRad="38100" dist="38100" dir="2700000" algn="tl">
                    <a:srgbClr val="000000">
                      <a:alpha val="43137"/>
                    </a:srgbClr>
                  </a:outerShdw>
                </a:effectLst>
              </a:rPr>
              <a:t> </a:t>
            </a:r>
            <a:r>
              <a:rPr lang="ru-RU" sz="2000" b="1" i="1" dirty="0" smtClean="0">
                <a:solidFill>
                  <a:schemeClr val="bg1"/>
                </a:solidFill>
                <a:effectLst>
                  <a:outerShdw blurRad="38100" dist="38100" dir="2700000" algn="tl">
                    <a:srgbClr val="000000">
                      <a:alpha val="43137"/>
                    </a:srgbClr>
                  </a:outerShdw>
                </a:effectLst>
              </a:rPr>
              <a:t>комах: </a:t>
            </a:r>
            <a:r>
              <a:rPr lang="ru-RU" sz="2000" i="1" dirty="0" err="1" smtClean="0">
                <a:solidFill>
                  <a:schemeClr val="bg1"/>
                </a:solidFill>
                <a:effectLst>
                  <a:outerShdw blurRad="38100" dist="38100" dir="2700000" algn="tl">
                    <a:srgbClr val="000000">
                      <a:alpha val="43137"/>
                    </a:srgbClr>
                  </a:outerShdw>
                </a:effectLst>
              </a:rPr>
              <a:t>Американський</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білий</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метелик</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Вогнівка</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самшитова</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Гармонія</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азійська</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Колорадський</a:t>
            </a:r>
            <a:r>
              <a:rPr lang="ru-RU" sz="2000" i="1" dirty="0" smtClean="0">
                <a:solidFill>
                  <a:schemeClr val="bg1"/>
                </a:solidFill>
                <a:effectLst>
                  <a:outerShdw blurRad="38100" dist="38100" dir="2700000" algn="tl">
                    <a:srgbClr val="000000">
                      <a:alpha val="43137"/>
                    </a:srgbClr>
                  </a:outerShdw>
                </a:effectLst>
              </a:rPr>
              <a:t> жук, </a:t>
            </a:r>
            <a:r>
              <a:rPr lang="ru-RU" sz="2000" i="1" dirty="0" err="1" smtClean="0">
                <a:solidFill>
                  <a:schemeClr val="bg1"/>
                </a:solidFill>
                <a:effectLst>
                  <a:outerShdw blurRad="38100" dist="38100" dir="2700000" algn="tl">
                    <a:srgbClr val="000000">
                      <a:alpha val="43137"/>
                    </a:srgbClr>
                  </a:outerShdw>
                </a:effectLst>
              </a:rPr>
              <a:t>Мінуюча</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міль</a:t>
            </a:r>
            <a:r>
              <a:rPr lang="ru-RU" sz="2000" i="1" dirty="0" smtClean="0">
                <a:solidFill>
                  <a:schemeClr val="bg1"/>
                </a:solidFill>
                <a:effectLst>
                  <a:outerShdw blurRad="38100" dist="38100" dir="2700000" algn="tl">
                    <a:srgbClr val="000000">
                      <a:alpha val="43137"/>
                    </a:srgbClr>
                  </a:outerShdw>
                </a:effectLst>
              </a:rPr>
              <a:t> каштанова. </a:t>
            </a:r>
            <a:endParaRPr lang="ru-RU" sz="2000" dirty="0" smtClean="0">
              <a:solidFill>
                <a:schemeClr val="bg1"/>
              </a:solidFill>
            </a:endParaRPr>
          </a:p>
          <a:p>
            <a:pPr algn="just"/>
            <a:endParaRPr lang="uk-UA" sz="2000" dirty="0">
              <a:solidFill>
                <a:schemeClr val="bg1"/>
              </a:solidFill>
            </a:endParaRPr>
          </a:p>
          <a:p>
            <a:pPr algn="just"/>
            <a:r>
              <a:rPr lang="ru-RU" sz="2000" b="1" i="1" dirty="0" err="1">
                <a:solidFill>
                  <a:schemeClr val="bg1"/>
                </a:solidFill>
                <a:effectLst>
                  <a:outerShdw blurRad="38100" dist="38100" dir="2700000" algn="tl">
                    <a:srgbClr val="000000">
                      <a:alpha val="43137"/>
                    </a:srgbClr>
                  </a:outerShdw>
                </a:effectLst>
              </a:rPr>
              <a:t>Інвазивні</a:t>
            </a:r>
            <a:r>
              <a:rPr lang="ru-RU" sz="2000" b="1" i="1" dirty="0">
                <a:solidFill>
                  <a:schemeClr val="bg1"/>
                </a:solidFill>
                <a:effectLst>
                  <a:outerShdw blurRad="38100" dist="38100" dir="2700000" algn="tl">
                    <a:srgbClr val="000000">
                      <a:alpha val="43137"/>
                    </a:srgbClr>
                  </a:outerShdw>
                </a:effectLst>
              </a:rPr>
              <a:t> </a:t>
            </a:r>
            <a:r>
              <a:rPr lang="ru-RU" sz="2000" b="1" i="1" dirty="0" err="1">
                <a:solidFill>
                  <a:schemeClr val="bg1"/>
                </a:solidFill>
                <a:effectLst>
                  <a:outerShdw blurRad="38100" dist="38100" dir="2700000" algn="tl">
                    <a:srgbClr val="000000">
                      <a:alpha val="43137"/>
                    </a:srgbClr>
                  </a:outerShdw>
                </a:effectLst>
              </a:rPr>
              <a:t>види</a:t>
            </a:r>
            <a:r>
              <a:rPr lang="ru-RU" sz="2000" b="1" i="1" dirty="0">
                <a:solidFill>
                  <a:schemeClr val="bg1"/>
                </a:solidFill>
                <a:effectLst>
                  <a:outerShdw blurRad="38100" dist="38100" dir="2700000" algn="tl">
                    <a:srgbClr val="000000">
                      <a:alpha val="43137"/>
                    </a:srgbClr>
                  </a:outerShdw>
                </a:effectLst>
              </a:rPr>
              <a:t> </a:t>
            </a:r>
            <a:r>
              <a:rPr lang="ru-RU" sz="2000" b="1" i="1" dirty="0" err="1" smtClean="0">
                <a:solidFill>
                  <a:schemeClr val="bg1"/>
                </a:solidFill>
                <a:effectLst>
                  <a:outerShdw blurRad="38100" dist="38100" dir="2700000" algn="tl">
                    <a:srgbClr val="000000">
                      <a:alpha val="43137"/>
                    </a:srgbClr>
                  </a:outerShdw>
                </a:effectLst>
              </a:rPr>
              <a:t>риб</a:t>
            </a:r>
            <a:r>
              <a:rPr lang="ru-RU" sz="2000" b="1" i="1" dirty="0" smtClean="0">
                <a:solidFill>
                  <a:schemeClr val="bg1"/>
                </a:solidFill>
                <a:effectLst>
                  <a:outerShdw blurRad="38100" dist="38100" dir="2700000" algn="tl">
                    <a:srgbClr val="000000">
                      <a:alpha val="43137"/>
                    </a:srgbClr>
                  </a:outerShdw>
                </a:effectLst>
              </a:rPr>
              <a:t>: </a:t>
            </a:r>
            <a:r>
              <a:rPr lang="ru-RU" sz="2000" i="1" dirty="0" smtClean="0">
                <a:solidFill>
                  <a:schemeClr val="bg1"/>
                </a:solidFill>
                <a:effectLst>
                  <a:outerShdw blurRad="38100" dist="38100" dir="2700000" algn="tl">
                    <a:srgbClr val="000000">
                      <a:alpha val="43137"/>
                    </a:srgbClr>
                  </a:outerShdw>
                </a:effectLst>
              </a:rPr>
              <a:t>Карась </a:t>
            </a:r>
            <a:r>
              <a:rPr lang="ru-RU" sz="2000" i="1" dirty="0" err="1" smtClean="0">
                <a:solidFill>
                  <a:schemeClr val="bg1"/>
                </a:solidFill>
                <a:effectLst>
                  <a:outerShdw blurRad="38100" dist="38100" dir="2700000" algn="tl">
                    <a:srgbClr val="000000">
                      <a:alpha val="43137"/>
                    </a:srgbClr>
                  </a:outerShdw>
                </a:effectLst>
              </a:rPr>
              <a:t>сріблястий</a:t>
            </a:r>
            <a:r>
              <a:rPr lang="ru-RU" sz="2000" i="1" dirty="0" smtClean="0">
                <a:solidFill>
                  <a:schemeClr val="bg1"/>
                </a:solidFill>
                <a:effectLst>
                  <a:outerShdw blurRad="38100" dist="38100" dir="2700000" algn="tl">
                    <a:srgbClr val="000000">
                      <a:alpha val="43137"/>
                    </a:srgbClr>
                  </a:outerShdw>
                </a:effectLst>
              </a:rPr>
              <a:t>, Окунь </a:t>
            </a:r>
            <a:r>
              <a:rPr lang="ru-RU" sz="2000" i="1" dirty="0" err="1" smtClean="0">
                <a:solidFill>
                  <a:schemeClr val="bg1"/>
                </a:solidFill>
                <a:effectLst>
                  <a:outerShdw blurRad="38100" dist="38100" dir="2700000" algn="tl">
                    <a:srgbClr val="000000">
                      <a:alpha val="43137"/>
                    </a:srgbClr>
                  </a:outerShdw>
                </a:effectLst>
              </a:rPr>
              <a:t>великоротий</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Ротань-головешка</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Царьок</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Чебачок</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амурський</a:t>
            </a:r>
            <a:r>
              <a:rPr lang="ru-RU" sz="2000" i="1" dirty="0" smtClean="0">
                <a:solidFill>
                  <a:schemeClr val="bg1"/>
                </a:solidFill>
                <a:effectLst>
                  <a:outerShdw blurRad="38100" dist="38100" dir="2700000" algn="tl">
                    <a:srgbClr val="000000">
                      <a:alpha val="43137"/>
                    </a:srgbClr>
                  </a:outerShdw>
                </a:effectLst>
              </a:rPr>
              <a:t>.</a:t>
            </a:r>
          </a:p>
          <a:p>
            <a:pPr algn="just"/>
            <a:endParaRPr lang="ru-RU" sz="2000" dirty="0" smtClean="0">
              <a:solidFill>
                <a:schemeClr val="bg1"/>
              </a:solidFill>
            </a:endParaRPr>
          </a:p>
          <a:p>
            <a:pPr algn="just"/>
            <a:r>
              <a:rPr lang="ru-RU" sz="2000" b="1" i="1" dirty="0" err="1">
                <a:solidFill>
                  <a:schemeClr val="bg1"/>
                </a:solidFill>
                <a:effectLst>
                  <a:outerShdw blurRad="38100" dist="38100" dir="2700000" algn="tl">
                    <a:srgbClr val="000000">
                      <a:alpha val="43137"/>
                    </a:srgbClr>
                  </a:outerShdw>
                </a:effectLst>
              </a:rPr>
              <a:t>Інші</a:t>
            </a:r>
            <a:r>
              <a:rPr lang="ru-RU" sz="2000" b="1" i="1" dirty="0">
                <a:solidFill>
                  <a:schemeClr val="bg1"/>
                </a:solidFill>
                <a:effectLst>
                  <a:outerShdw blurRad="38100" dist="38100" dir="2700000" algn="tl">
                    <a:srgbClr val="000000">
                      <a:alpha val="43137"/>
                    </a:srgbClr>
                  </a:outerShdw>
                </a:effectLst>
              </a:rPr>
              <a:t> </a:t>
            </a:r>
            <a:r>
              <a:rPr lang="ru-RU" sz="2000" b="1" i="1" dirty="0" err="1">
                <a:solidFill>
                  <a:schemeClr val="bg1"/>
                </a:solidFill>
                <a:effectLst>
                  <a:outerShdw blurRad="38100" dist="38100" dir="2700000" algn="tl">
                    <a:srgbClr val="000000">
                      <a:alpha val="43137"/>
                    </a:srgbClr>
                  </a:outerShdw>
                </a:effectLst>
              </a:rPr>
              <a:t>інвазивні</a:t>
            </a:r>
            <a:r>
              <a:rPr lang="ru-RU" sz="2000" b="1" i="1" dirty="0">
                <a:solidFill>
                  <a:schemeClr val="bg1"/>
                </a:solidFill>
                <a:effectLst>
                  <a:outerShdw blurRad="38100" dist="38100" dir="2700000" algn="tl">
                    <a:srgbClr val="000000">
                      <a:alpha val="43137"/>
                    </a:srgbClr>
                  </a:outerShdw>
                </a:effectLst>
              </a:rPr>
              <a:t> </a:t>
            </a:r>
            <a:r>
              <a:rPr lang="ru-RU" sz="2000" b="1" i="1" dirty="0" err="1">
                <a:solidFill>
                  <a:schemeClr val="bg1"/>
                </a:solidFill>
                <a:effectLst>
                  <a:outerShdw blurRad="38100" dist="38100" dir="2700000" algn="tl">
                    <a:srgbClr val="000000">
                      <a:alpha val="43137"/>
                    </a:srgbClr>
                  </a:outerShdw>
                </a:effectLst>
              </a:rPr>
              <a:t>види</a:t>
            </a:r>
            <a:r>
              <a:rPr lang="ru-RU" sz="2000" b="1" i="1" dirty="0">
                <a:solidFill>
                  <a:schemeClr val="bg1"/>
                </a:solidFill>
                <a:effectLst>
                  <a:outerShdw blurRad="38100" dist="38100" dir="2700000" algn="tl">
                    <a:srgbClr val="000000">
                      <a:alpha val="43137"/>
                    </a:srgbClr>
                  </a:outerShdw>
                </a:effectLst>
              </a:rPr>
              <a:t> </a:t>
            </a:r>
            <a:r>
              <a:rPr lang="ru-RU" sz="2000" b="1" i="1" dirty="0" err="1" smtClean="0">
                <a:solidFill>
                  <a:schemeClr val="bg1"/>
                </a:solidFill>
                <a:effectLst>
                  <a:outerShdw blurRad="38100" dist="38100" dir="2700000" algn="tl">
                    <a:srgbClr val="000000">
                      <a:alpha val="43137"/>
                    </a:srgbClr>
                  </a:outerShdw>
                </a:effectLst>
              </a:rPr>
              <a:t>тварин</a:t>
            </a:r>
            <a:r>
              <a:rPr lang="ru-RU" sz="2000" b="1"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Візон</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річковий</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Єнот</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усурійський</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Мнеміопсіс</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Рапана</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венозна</a:t>
            </a:r>
            <a:r>
              <a:rPr lang="ru-RU" sz="2000" i="1" dirty="0" smtClean="0">
                <a:solidFill>
                  <a:schemeClr val="bg1"/>
                </a:solidFill>
                <a:effectLst>
                  <a:outerShdw blurRad="38100" dist="38100" dir="2700000" algn="tl">
                    <a:srgbClr val="000000">
                      <a:alpha val="43137"/>
                    </a:srgbClr>
                  </a:outerShdw>
                </a:effectLst>
              </a:rPr>
              <a:t>, Слизняк </a:t>
            </a:r>
            <a:r>
              <a:rPr lang="ru-RU" sz="2000" i="1" dirty="0" err="1" smtClean="0">
                <a:solidFill>
                  <a:schemeClr val="bg1"/>
                </a:solidFill>
                <a:effectLst>
                  <a:outerShdw blurRad="38100" dist="38100" dir="2700000" algn="tl">
                    <a:srgbClr val="000000">
                      <a:alpha val="43137"/>
                    </a:srgbClr>
                  </a:outerShdw>
                </a:effectLst>
              </a:rPr>
              <a:t>іспанський</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Тригранка</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бузька</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Тригранка</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річкова</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Прісноводна</a:t>
            </a:r>
            <a:r>
              <a:rPr lang="ru-RU" sz="2000" i="1" dirty="0" smtClean="0">
                <a:solidFill>
                  <a:schemeClr val="bg1"/>
                </a:solidFill>
                <a:effectLst>
                  <a:outerShdw blurRad="38100" dist="38100" dir="2700000" algn="tl">
                    <a:srgbClr val="000000">
                      <a:alpha val="43137"/>
                    </a:srgbClr>
                  </a:outerShdw>
                </a:effectLst>
              </a:rPr>
              <a:t> медуза (</a:t>
            </a:r>
            <a:r>
              <a:rPr lang="en-US" sz="2000" i="1" dirty="0" err="1" smtClean="0">
                <a:solidFill>
                  <a:schemeClr val="bg1"/>
                </a:solidFill>
                <a:hlinkClick r:id="rId4" tooltip="Craspedacusta sowerbii"/>
              </a:rPr>
              <a:t>Craspedacusta</a:t>
            </a:r>
            <a:r>
              <a:rPr lang="en-US" sz="2000" i="1" dirty="0" smtClean="0">
                <a:solidFill>
                  <a:schemeClr val="bg1"/>
                </a:solidFill>
                <a:hlinkClick r:id="rId4" tooltip="Craspedacusta sowerbii"/>
              </a:rPr>
              <a:t> </a:t>
            </a:r>
            <a:r>
              <a:rPr lang="en-US" sz="2000" i="1" dirty="0" err="1" smtClean="0">
                <a:solidFill>
                  <a:schemeClr val="bg1"/>
                </a:solidFill>
                <a:hlinkClick r:id="rId4" tooltip="Craspedacusta sowerbii"/>
              </a:rPr>
              <a:t>sowerbii</a:t>
            </a:r>
            <a:r>
              <a:rPr lang="uk-UA" sz="2000" i="1" dirty="0" smtClean="0">
                <a:solidFill>
                  <a:schemeClr val="bg1"/>
                </a:solidFill>
              </a:rPr>
              <a:t>)</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Черевоногі</a:t>
            </a:r>
            <a:r>
              <a:rPr lang="ru-RU" sz="2000" i="1" dirty="0" smtClean="0">
                <a:solidFill>
                  <a:schemeClr val="bg1"/>
                </a:solidFill>
                <a:effectLst>
                  <a:outerShdw blurRad="38100" dist="38100" dir="2700000" algn="tl">
                    <a:srgbClr val="000000">
                      <a:alpha val="43137"/>
                    </a:srgbClr>
                  </a:outerShdw>
                </a:effectLst>
              </a:rPr>
              <a:t> </a:t>
            </a:r>
            <a:r>
              <a:rPr lang="ru-RU" sz="2000" i="1" dirty="0" err="1" smtClean="0">
                <a:solidFill>
                  <a:schemeClr val="bg1"/>
                </a:solidFill>
                <a:effectLst>
                  <a:outerShdw blurRad="38100" dist="38100" dir="2700000" algn="tl">
                    <a:srgbClr val="000000">
                      <a:alpha val="43137"/>
                    </a:srgbClr>
                  </a:outerShdw>
                </a:effectLst>
              </a:rPr>
              <a:t>молюски</a:t>
            </a:r>
            <a:r>
              <a:rPr lang="ru-RU" sz="2000" i="1" dirty="0" smtClean="0">
                <a:solidFill>
                  <a:schemeClr val="bg1"/>
                </a:solidFill>
                <a:effectLst>
                  <a:outerShdw blurRad="38100" dist="38100" dir="2700000" algn="tl">
                    <a:srgbClr val="000000">
                      <a:alpha val="43137"/>
                    </a:srgbClr>
                  </a:outerShdw>
                </a:effectLst>
              </a:rPr>
              <a:t> (</a:t>
            </a:r>
            <a:r>
              <a:rPr lang="en-US" sz="2000" i="1" dirty="0" err="1" smtClean="0">
                <a:solidFill>
                  <a:schemeClr val="bg1"/>
                </a:solidFill>
                <a:hlinkClick r:id="rId5" tooltip="Potamopyrgus antipodarum"/>
              </a:rPr>
              <a:t>Potamopyrgus</a:t>
            </a:r>
            <a:r>
              <a:rPr lang="en-US" sz="2000" i="1" dirty="0" smtClean="0">
                <a:solidFill>
                  <a:schemeClr val="bg1"/>
                </a:solidFill>
                <a:hlinkClick r:id="rId5" tooltip="Potamopyrgus antipodarum"/>
              </a:rPr>
              <a:t> </a:t>
            </a:r>
            <a:r>
              <a:rPr lang="en-US" sz="2000" i="1" dirty="0" err="1" smtClean="0">
                <a:solidFill>
                  <a:schemeClr val="bg1"/>
                </a:solidFill>
                <a:hlinkClick r:id="rId5" tooltip="Potamopyrgus antipodarum"/>
              </a:rPr>
              <a:t>antipodarum</a:t>
            </a:r>
            <a:r>
              <a:rPr lang="uk-UA" sz="2000" i="1" dirty="0" smtClean="0">
                <a:solidFill>
                  <a:schemeClr val="bg1"/>
                </a:solidFill>
              </a:rPr>
              <a:t>).</a:t>
            </a:r>
            <a:endParaRPr lang="ru-RU" sz="20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720" y="332656"/>
            <a:ext cx="5148064" cy="3861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Объект 2"/>
          <p:cNvSpPr txBox="1">
            <a:spLocks/>
          </p:cNvSpPr>
          <p:nvPr/>
        </p:nvSpPr>
        <p:spPr>
          <a:xfrm>
            <a:off x="0" y="3861048"/>
            <a:ext cx="9144000" cy="2137870"/>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4572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2900" b="1" i="1" u="none" strike="noStrike" kern="1200" cap="none" spc="0" normalizeH="0" baseline="0" noProof="0" dirty="0" smtClean="0">
                <a:ln>
                  <a:noFill/>
                </a:ln>
                <a:solidFill>
                  <a:srgbClr val="D60093"/>
                </a:solidFill>
                <a:effectLst/>
                <a:uLnTx/>
                <a:uFillTx/>
                <a:latin typeface="+mn-lt"/>
                <a:ea typeface="+mn-ea"/>
                <a:cs typeface="+mn-cs"/>
              </a:rPr>
              <a:t>Список інвазійних видів тварин Європейського союзу включає наступні види:</a:t>
            </a:r>
            <a:r>
              <a:rPr kumimoji="0" lang="uk-UA" sz="2900" b="0" i="1" u="none" strike="noStrike" kern="1200" cap="none" spc="0" normalizeH="0" baseline="0" noProof="0" dirty="0" smtClean="0">
                <a:ln>
                  <a:noFill/>
                </a:ln>
                <a:solidFill>
                  <a:srgbClr val="D60093"/>
                </a:solidFill>
                <a:effectLst/>
                <a:uLnTx/>
                <a:uFillTx/>
                <a:latin typeface="+mn-lt"/>
                <a:ea typeface="+mn-ea"/>
                <a:cs typeface="+mn-cs"/>
              </a:rPr>
              <a:t> </a:t>
            </a:r>
          </a:p>
          <a:p>
            <a:pPr marL="45720" algn="ctr">
              <a:spcBef>
                <a:spcPts val="600"/>
              </a:spcBef>
              <a:buClr>
                <a:schemeClr val="accent2"/>
              </a:buClr>
              <a:buSzPct val="85000"/>
              <a:defRPr/>
            </a:pPr>
            <a:r>
              <a:rPr lang="ru-RU" sz="2600" dirty="0" err="1" smtClean="0">
                <a:solidFill>
                  <a:schemeClr val="bg1"/>
                </a:solidFill>
              </a:rPr>
              <a:t>Гуска</a:t>
            </a:r>
            <a:r>
              <a:rPr lang="ru-RU" sz="2600" dirty="0" smtClean="0">
                <a:solidFill>
                  <a:schemeClr val="bg1"/>
                </a:solidFill>
              </a:rPr>
              <a:t> </a:t>
            </a:r>
            <a:r>
              <a:rPr lang="ru-RU" sz="2600" dirty="0" err="1" smtClean="0">
                <a:solidFill>
                  <a:schemeClr val="bg1"/>
                </a:solidFill>
              </a:rPr>
              <a:t>єгипетська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lang="uk-UA" sz="2600" i="1" noProof="0" dirty="0" smtClean="0">
                <a:solidFill>
                  <a:schemeClr val="bg1"/>
                </a:solidFill>
              </a:rPr>
              <a:t>Ворона індійська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Мохнорукий</a:t>
            </a:r>
            <a:r>
              <a:rPr kumimoji="0" lang="uk-UA" sz="2600" i="1" u="none" strike="noStrike" kern="1200" cap="none" spc="0" normalizeH="0" baseline="0" noProof="0" dirty="0" smtClean="0">
                <a:ln>
                  <a:noFill/>
                </a:ln>
                <a:solidFill>
                  <a:schemeClr val="bg1"/>
                </a:solidFill>
                <a:effectLst/>
                <a:uLnTx/>
                <a:uFillTx/>
                <a:latin typeface="+mn-lt"/>
                <a:ea typeface="+mn-ea"/>
                <a:cs typeface="+mn-cs"/>
              </a:rPr>
              <a:t> краб китайський</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Мангуст яванський</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Велика зелена жаба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Мунтаж</a:t>
            </a:r>
            <a:r>
              <a:rPr kumimoji="0" lang="uk-UA" sz="2600" i="1" u="none" strike="noStrike" kern="1200" cap="none" spc="0" normalizeH="0" baseline="0" noProof="0" dirty="0" smtClean="0">
                <a:ln>
                  <a:noFill/>
                </a:ln>
                <a:solidFill>
                  <a:schemeClr val="bg1"/>
                </a:solidFill>
                <a:effectLst/>
                <a:uLnTx/>
                <a:uFillTx/>
                <a:latin typeface="+mn-lt"/>
                <a:ea typeface="+mn-ea"/>
                <a:cs typeface="+mn-cs"/>
              </a:rPr>
              <a:t> китайський</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Нутрія напівводяна,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Носуха</a:t>
            </a:r>
            <a:r>
              <a:rPr kumimoji="0" lang="uk-UA" sz="2600" i="1" u="none" strike="noStrike" kern="1200" cap="none" spc="0" normalizeH="0" baseline="0" noProof="0" dirty="0" smtClean="0">
                <a:ln>
                  <a:noFill/>
                </a:ln>
                <a:solidFill>
                  <a:schemeClr val="bg1"/>
                </a:solidFill>
                <a:effectLst/>
                <a:uLnTx/>
                <a:uFillTx/>
                <a:latin typeface="+mn-lt"/>
                <a:ea typeface="+mn-ea"/>
                <a:cs typeface="+mn-cs"/>
              </a:rPr>
              <a:t> амазонська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Єнотоподібна</a:t>
            </a:r>
            <a:r>
              <a:rPr kumimoji="0" lang="uk-UA" sz="2600" i="1" u="none" strike="noStrike" kern="1200" cap="none" spc="0" normalizeH="0" noProof="0" dirty="0" smtClean="0">
                <a:ln>
                  <a:noFill/>
                </a:ln>
                <a:solidFill>
                  <a:schemeClr val="bg1"/>
                </a:solidFill>
                <a:effectLst/>
                <a:uLnTx/>
                <a:uFillTx/>
                <a:latin typeface="+mn-lt"/>
                <a:ea typeface="+mn-ea"/>
                <a:cs typeface="+mn-cs"/>
              </a:rPr>
              <a:t> собака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Ондатра мускусна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Смугастий рак</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Півнячний</a:t>
            </a:r>
            <a:r>
              <a:rPr kumimoji="0" lang="uk-UA" sz="2600" i="1" u="none" strike="noStrike" kern="1200" cap="none" spc="0" normalizeH="0" noProof="0" dirty="0" smtClean="0">
                <a:ln>
                  <a:noFill/>
                </a:ln>
                <a:solidFill>
                  <a:schemeClr val="bg1"/>
                </a:solidFill>
                <a:effectLst/>
                <a:uLnTx/>
                <a:uFillTx/>
                <a:latin typeface="+mn-lt"/>
                <a:ea typeface="+mn-ea"/>
                <a:cs typeface="+mn-cs"/>
              </a:rPr>
              <a:t> рак</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Савка американська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Ротань-головешка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річковий</a:t>
            </a:r>
            <a:r>
              <a:rPr kumimoji="0" lang="uk-UA" sz="2600" i="1" u="none" strike="noStrike" kern="1200" cap="none" spc="0" normalizeH="0" noProof="0" dirty="0" smtClean="0">
                <a:ln>
                  <a:noFill/>
                </a:ln>
                <a:solidFill>
                  <a:schemeClr val="bg1"/>
                </a:solidFill>
                <a:effectLst/>
                <a:uLnTx/>
                <a:uFillTx/>
                <a:latin typeface="+mn-lt"/>
                <a:ea typeface="+mn-ea"/>
                <a:cs typeface="+mn-cs"/>
              </a:rPr>
              <a:t> рак,</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рак </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флоридський</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рак мармуровий</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Єнот</a:t>
            </a:r>
            <a:r>
              <a:rPr kumimoji="0" lang="uk-UA" sz="2600" i="1" u="none" strike="noStrike" kern="1200" cap="none" spc="0" normalizeH="0" noProof="0" dirty="0" smtClean="0">
                <a:ln>
                  <a:noFill/>
                </a:ln>
                <a:solidFill>
                  <a:schemeClr val="bg1"/>
                </a:solidFill>
                <a:effectLst/>
                <a:uLnTx/>
                <a:uFillTx/>
                <a:latin typeface="+mn-lt"/>
                <a:ea typeface="+mn-ea"/>
                <a:cs typeface="+mn-cs"/>
              </a:rPr>
              <a:t> полоскун</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Чебачук</a:t>
            </a:r>
            <a:r>
              <a:rPr kumimoji="0" lang="uk-UA" sz="2600" i="1" u="none" strike="noStrike" kern="1200" cap="none" spc="0" normalizeH="0" baseline="0" noProof="0" dirty="0" smtClean="0">
                <a:ln>
                  <a:noFill/>
                </a:ln>
                <a:solidFill>
                  <a:schemeClr val="bg1"/>
                </a:solidFill>
                <a:effectLst/>
                <a:uLnTx/>
                <a:uFillTx/>
                <a:latin typeface="+mn-lt"/>
                <a:ea typeface="+mn-ea"/>
                <a:cs typeface="+mn-cs"/>
              </a:rPr>
              <a:t> амурський</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lang="uk-UA" sz="2600" i="1" dirty="0" smtClean="0">
                <a:solidFill>
                  <a:schemeClr val="bg1"/>
                </a:solidFill>
              </a:rPr>
              <a:t>В</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ивірка</a:t>
            </a:r>
            <a:r>
              <a:rPr kumimoji="0" lang="uk-UA" sz="2600" i="1" u="none" strike="noStrike" kern="1200" cap="none" spc="0" normalizeH="0" baseline="0" noProof="0" dirty="0" smtClean="0">
                <a:ln>
                  <a:noFill/>
                </a:ln>
                <a:solidFill>
                  <a:schemeClr val="bg1"/>
                </a:solidFill>
                <a:effectLst/>
                <a:uLnTx/>
                <a:uFillTx/>
                <a:latin typeface="+mn-lt"/>
                <a:ea typeface="+mn-ea"/>
                <a:cs typeface="+mn-cs"/>
              </a:rPr>
              <a:t> сіра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lang="uk-UA" sz="2600" i="1" dirty="0" smtClean="0">
                <a:solidFill>
                  <a:schemeClr val="bg1"/>
                </a:solidFill>
              </a:rPr>
              <a:t>В</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ивірка</a:t>
            </a:r>
            <a:r>
              <a:rPr kumimoji="0" lang="uk-UA" sz="2600" i="1" u="none" strike="noStrike" kern="1200" cap="none" spc="0" normalizeH="0" baseline="0" noProof="0" dirty="0" smtClean="0">
                <a:ln>
                  <a:noFill/>
                </a:ln>
                <a:solidFill>
                  <a:schemeClr val="bg1"/>
                </a:solidFill>
                <a:effectLst/>
                <a:uLnTx/>
                <a:uFillTx/>
                <a:latin typeface="+mn-lt"/>
                <a:ea typeface="+mn-ea"/>
                <a:cs typeface="+mn-cs"/>
              </a:rPr>
              <a:t> східна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Бурундук</a:t>
            </a:r>
            <a:r>
              <a:rPr kumimoji="0" lang="uk-UA" sz="2600" i="1" u="none" strike="noStrike" kern="1200" cap="none" spc="0" normalizeH="0" noProof="0" dirty="0" smtClean="0">
                <a:ln>
                  <a:noFill/>
                </a:ln>
                <a:solidFill>
                  <a:schemeClr val="bg1"/>
                </a:solidFill>
                <a:effectLst/>
                <a:uLnTx/>
                <a:uFillTx/>
                <a:latin typeface="+mn-lt"/>
                <a:ea typeface="+mn-ea"/>
                <a:cs typeface="+mn-cs"/>
              </a:rPr>
              <a:t> сибірський</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kumimoji="0" lang="uk-UA" sz="2600" i="1" u="none" strike="noStrike" kern="1200" cap="none" spc="0" normalizeH="0" baseline="0" noProof="0" dirty="0" smtClean="0">
                <a:ln>
                  <a:noFill/>
                </a:ln>
                <a:solidFill>
                  <a:schemeClr val="bg1"/>
                </a:solidFill>
                <a:effectLst/>
                <a:uLnTx/>
                <a:uFillTx/>
                <a:latin typeface="+mn-lt"/>
                <a:ea typeface="+mn-ea"/>
                <a:cs typeface="+mn-cs"/>
              </a:rPr>
              <a:t>Ібіс </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священий</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lang="uk-UA" sz="2600" dirty="0" smtClean="0"/>
              <a:t> </a:t>
            </a:r>
            <a:r>
              <a:rPr lang="uk-UA" sz="2600" dirty="0" err="1" smtClean="0"/>
              <a:t>Червонову́ха</a:t>
            </a:r>
            <a:r>
              <a:rPr lang="uk-UA" sz="2600" dirty="0" smtClean="0"/>
              <a:t> </a:t>
            </a:r>
            <a:r>
              <a:rPr lang="uk-UA" sz="2600" dirty="0" err="1" smtClean="0"/>
              <a:t>черепа́ха</a:t>
            </a:r>
            <a:r>
              <a:rPr lang="uk-UA" sz="2600" dirty="0" smtClean="0"/>
              <a:t> </a:t>
            </a:r>
            <a:r>
              <a:rPr lang="uk-UA" sz="2600" dirty="0" err="1" smtClean="0"/>
              <a:t>звича́йна</a:t>
            </a:r>
            <a:r>
              <a:rPr lang="uk-UA" sz="2600" dirty="0" smtClean="0"/>
              <a:t>,</a:t>
            </a:r>
            <a:r>
              <a:rPr kumimoji="0" lang="en-US" sz="2600" i="1" u="none" strike="noStrike" kern="1200" cap="none" spc="0" normalizeH="0" baseline="0" noProof="0" dirty="0" smtClean="0">
                <a:ln>
                  <a:noFill/>
                </a:ln>
                <a:solidFill>
                  <a:schemeClr val="bg1"/>
                </a:solidFill>
                <a:effectLst/>
                <a:uLnTx/>
                <a:uFillTx/>
                <a:latin typeface="+mn-lt"/>
                <a:ea typeface="+mn-ea"/>
                <a:cs typeface="+mn-cs"/>
              </a:rPr>
              <a:t> </a:t>
            </a:r>
            <a:r>
              <a:rPr lang="uk-UA" sz="2600" i="1" dirty="0" smtClean="0">
                <a:solidFill>
                  <a:schemeClr val="bg1"/>
                </a:solidFill>
              </a:rPr>
              <a:t>А</a:t>
            </a:r>
            <a:r>
              <a:rPr kumimoji="0" lang="uk-UA" sz="2600" i="1" u="none" strike="noStrike" kern="1200" cap="none" spc="0" normalizeH="0" baseline="0" noProof="0" dirty="0" err="1" smtClean="0">
                <a:ln>
                  <a:noFill/>
                </a:ln>
                <a:solidFill>
                  <a:schemeClr val="bg1"/>
                </a:solidFill>
                <a:effectLst/>
                <a:uLnTx/>
                <a:uFillTx/>
                <a:latin typeface="+mn-lt"/>
                <a:ea typeface="+mn-ea"/>
                <a:cs typeface="+mn-cs"/>
              </a:rPr>
              <a:t>зіатська</a:t>
            </a:r>
            <a:r>
              <a:rPr kumimoji="0" lang="uk-UA" sz="2600" i="1" u="none" strike="noStrike" kern="1200" cap="none" spc="0" normalizeH="0" baseline="0" noProof="0" dirty="0" smtClean="0">
                <a:ln>
                  <a:noFill/>
                </a:ln>
                <a:solidFill>
                  <a:schemeClr val="bg1"/>
                </a:solidFill>
                <a:effectLst/>
                <a:uLnTx/>
                <a:uFillTx/>
                <a:latin typeface="+mn-lt"/>
                <a:ea typeface="+mn-ea"/>
                <a:cs typeface="+mn-cs"/>
              </a:rPr>
              <a:t> хижа оса</a:t>
            </a:r>
            <a:r>
              <a:rPr kumimoji="0" lang="en-US" sz="2600" i="1" u="none" strike="noStrike" kern="1200" cap="none" spc="0" normalizeH="0" baseline="0" noProof="0" dirty="0" smtClean="0">
                <a:ln>
                  <a:noFill/>
                </a:ln>
                <a:solidFill>
                  <a:schemeClr val="bg1"/>
                </a:solidFill>
                <a:effectLst/>
                <a:uLnTx/>
                <a:uFillTx/>
                <a:latin typeface="+mn-lt"/>
                <a:ea typeface="+mn-ea"/>
                <a:cs typeface="+mn-cs"/>
              </a:rPr>
              <a:t>.</a:t>
            </a:r>
            <a:endParaRPr kumimoji="0" lang="en-US" sz="2600" i="1"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2924944"/>
            <a:ext cx="7482544" cy="2519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275856" y="5589240"/>
            <a:ext cx="2852063" cy="369332"/>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ru-RU" dirty="0">
                <a:solidFill>
                  <a:schemeClr val="tx1"/>
                </a:solidFill>
              </a:rPr>
              <a:t>Схема </a:t>
            </a:r>
            <a:r>
              <a:rPr lang="ru-RU" dirty="0" err="1">
                <a:solidFill>
                  <a:schemeClr val="tx1"/>
                </a:solidFill>
              </a:rPr>
              <a:t>перекривання</a:t>
            </a:r>
            <a:r>
              <a:rPr lang="ru-RU" dirty="0">
                <a:solidFill>
                  <a:schemeClr val="tx1"/>
                </a:solidFill>
              </a:rPr>
              <a:t> </a:t>
            </a:r>
            <a:r>
              <a:rPr lang="ru-RU" dirty="0" err="1">
                <a:solidFill>
                  <a:schemeClr val="tx1"/>
                </a:solidFill>
              </a:rPr>
              <a:t>ніш</a:t>
            </a:r>
            <a:endParaRPr lang="uk-UA" dirty="0">
              <a:solidFill>
                <a:schemeClr val="tx1"/>
              </a:solidFill>
            </a:endParaRPr>
          </a:p>
        </p:txBody>
      </p:sp>
      <p:sp>
        <p:nvSpPr>
          <p:cNvPr id="9" name="Объект 2"/>
          <p:cNvSpPr txBox="1">
            <a:spLocks/>
          </p:cNvSpPr>
          <p:nvPr/>
        </p:nvSpPr>
        <p:spPr>
          <a:xfrm>
            <a:off x="1259632" y="908720"/>
            <a:ext cx="7884368" cy="1988841"/>
          </a:xfrm>
          <a:prstGeom prst="rect">
            <a:avLst/>
          </a:prstGeom>
          <a:noFill/>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4572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2600" b="1" i="1" u="none" strike="noStrike" kern="1200" cap="none" spc="0" normalizeH="0" baseline="0" noProof="0" dirty="0" smtClean="0">
                <a:ln>
                  <a:noFill/>
                </a:ln>
                <a:solidFill>
                  <a:srgbClr val="D60093"/>
                </a:solidFill>
                <a:effectLst>
                  <a:outerShdw blurRad="38100" dist="38100" dir="2700000" algn="tl">
                    <a:srgbClr val="000000">
                      <a:alpha val="43137"/>
                    </a:srgbClr>
                  </a:outerShdw>
                </a:effectLst>
                <a:uLnTx/>
                <a:uFillTx/>
                <a:latin typeface="+mn-lt"/>
                <a:ea typeface="+mn-ea"/>
                <a:cs typeface="+mn-cs"/>
              </a:rPr>
              <a:t>Схема </a:t>
            </a:r>
            <a:r>
              <a:rPr kumimoji="0" lang="ru-RU" sz="2600" b="1" i="1" u="none" strike="noStrike" kern="1200" cap="none" spc="0" normalizeH="0" baseline="0" noProof="0" dirty="0" err="1" smtClean="0">
                <a:ln>
                  <a:noFill/>
                </a:ln>
                <a:solidFill>
                  <a:srgbClr val="D60093"/>
                </a:solidFill>
                <a:effectLst>
                  <a:outerShdw blurRad="38100" dist="38100" dir="2700000" algn="tl">
                    <a:srgbClr val="000000">
                      <a:alpha val="43137"/>
                    </a:srgbClr>
                  </a:outerShdw>
                </a:effectLst>
                <a:uLnTx/>
                <a:uFillTx/>
                <a:latin typeface="+mn-lt"/>
                <a:ea typeface="+mn-ea"/>
                <a:cs typeface="+mn-cs"/>
              </a:rPr>
              <a:t>перекривання</a:t>
            </a:r>
            <a:r>
              <a:rPr kumimoji="0" lang="ru-RU" sz="2600" b="1" i="1" u="none" strike="noStrike" kern="1200" cap="none" spc="0" normalizeH="0" baseline="0" noProof="0" dirty="0" smtClean="0">
                <a:ln>
                  <a:noFill/>
                </a:ln>
                <a:solidFill>
                  <a:srgbClr val="D60093"/>
                </a:solidFill>
                <a:effectLst>
                  <a:outerShdw blurRad="38100" dist="38100" dir="2700000" algn="tl">
                    <a:srgbClr val="000000">
                      <a:alpha val="43137"/>
                    </a:srgbClr>
                  </a:outerShdw>
                </a:effectLst>
                <a:uLnTx/>
                <a:uFillTx/>
                <a:latin typeface="+mn-lt"/>
                <a:ea typeface="+mn-ea"/>
                <a:cs typeface="+mn-cs"/>
              </a:rPr>
              <a:t> </a:t>
            </a:r>
            <a:r>
              <a:rPr kumimoji="0" lang="ru-RU" sz="2600" b="1" i="1" u="none" strike="noStrike" kern="1200" cap="none" spc="0" normalizeH="0" baseline="0" noProof="0" dirty="0" err="1" smtClean="0">
                <a:ln>
                  <a:noFill/>
                </a:ln>
                <a:solidFill>
                  <a:srgbClr val="D60093"/>
                </a:solidFill>
                <a:effectLst>
                  <a:outerShdw blurRad="38100" dist="38100" dir="2700000" algn="tl">
                    <a:srgbClr val="000000">
                      <a:alpha val="43137"/>
                    </a:srgbClr>
                  </a:outerShdw>
                </a:effectLst>
                <a:uLnTx/>
                <a:uFillTx/>
                <a:latin typeface="+mn-lt"/>
                <a:ea typeface="+mn-ea"/>
                <a:cs typeface="+mn-cs"/>
              </a:rPr>
              <a:t>ніш</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займаних</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одним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тим</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же видом на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батьківщині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й</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у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місцях</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куди</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його</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було</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завезено. </a:t>
            </a:r>
            <a:r>
              <a:rPr kumimoji="0" lang="ru-RU" sz="2600" b="1" i="0" u="sng" strike="noStrike" kern="1200" cap="none"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mn-lt"/>
                <a:ea typeface="+mn-ea"/>
                <a:cs typeface="+mn-cs"/>
              </a:rPr>
              <a:t>Зеленим </a:t>
            </a:r>
            <a:r>
              <a:rPr kumimoji="0" lang="ru-RU" sz="2600" b="1" i="0" u="sng" strike="noStrike" kern="1200" cap="none" spc="0" normalizeH="0" baseline="0" noProof="0" dirty="0" err="1" smtClean="0">
                <a:ln>
                  <a:noFill/>
                </a:ln>
                <a:solidFill>
                  <a:schemeClr val="accent4">
                    <a:lumMod val="50000"/>
                  </a:schemeClr>
                </a:solidFill>
                <a:effectLst>
                  <a:outerShdw blurRad="38100" dist="38100" dir="2700000" algn="tl">
                    <a:srgbClr val="000000">
                      <a:alpha val="43137"/>
                    </a:srgbClr>
                  </a:outerShdw>
                </a:effectLst>
                <a:uLnTx/>
                <a:uFillTx/>
                <a:latin typeface="+mn-lt"/>
                <a:ea typeface="+mn-ea"/>
                <a:cs typeface="+mn-cs"/>
              </a:rPr>
              <a:t>кольором</a:t>
            </a:r>
            <a:r>
              <a:rPr kumimoji="0" lang="ru-RU" sz="2600" b="1" i="0" u="sng" strike="noStrike" kern="1200" cap="none"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mn-lt"/>
                <a:ea typeface="+mn-ea"/>
                <a:cs typeface="+mn-cs"/>
              </a:rPr>
              <a:t> (C)</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показана та область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значень</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факторів</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у межах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яких</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вид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живе</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лише</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на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батьківщині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sng" strike="noStrike" kern="1200" cap="none" spc="0" normalizeH="0" baseline="0" noProof="0" dirty="0" err="1" smtClean="0">
                <a:ln>
                  <a:noFill/>
                </a:ln>
                <a:solidFill>
                  <a:srgbClr val="2597FF"/>
                </a:solidFill>
                <a:effectLst/>
                <a:uLnTx/>
                <a:uFillTx/>
                <a:latin typeface="+mn-lt"/>
                <a:ea typeface="+mn-ea"/>
                <a:cs typeface="+mn-cs"/>
              </a:rPr>
              <a:t>Блакитним</a:t>
            </a:r>
            <a:r>
              <a:rPr kumimoji="0" lang="ru-RU" sz="2600" b="1" i="0" u="sng" strike="noStrike" kern="1200" cap="none" spc="0" normalizeH="0" baseline="0" noProof="0" dirty="0" smtClean="0">
                <a:ln>
                  <a:noFill/>
                </a:ln>
                <a:solidFill>
                  <a:srgbClr val="2597FF"/>
                </a:solidFill>
                <a:effectLst/>
                <a:uLnTx/>
                <a:uFillTx/>
                <a:latin typeface="+mn-lt"/>
                <a:ea typeface="+mn-ea"/>
                <a:cs typeface="+mn-cs"/>
              </a:rPr>
              <a:t> </a:t>
            </a:r>
            <a:r>
              <a:rPr kumimoji="0" lang="ru-RU" sz="2600" b="1" i="0" u="sng" strike="noStrike" kern="1200" cap="none" spc="0" normalizeH="0" baseline="0" noProof="0" dirty="0" err="1" smtClean="0">
                <a:ln>
                  <a:noFill/>
                </a:ln>
                <a:solidFill>
                  <a:srgbClr val="2597FF"/>
                </a:solidFill>
                <a:effectLst/>
                <a:uLnTx/>
                <a:uFillTx/>
                <a:latin typeface="+mn-lt"/>
                <a:ea typeface="+mn-ea"/>
                <a:cs typeface="+mn-cs"/>
              </a:rPr>
              <a:t>кольором</a:t>
            </a:r>
            <a:r>
              <a:rPr kumimoji="0" lang="ru-RU" sz="2600" b="1" i="0" u="sng" strike="noStrike" kern="1200" cap="none" spc="0" normalizeH="0" baseline="0" noProof="0" dirty="0" smtClean="0">
                <a:ln>
                  <a:noFill/>
                </a:ln>
                <a:solidFill>
                  <a:srgbClr val="2597FF"/>
                </a:solidFill>
                <a:effectLst/>
                <a:uLnTx/>
                <a:uFillTx/>
                <a:latin typeface="+mn-lt"/>
                <a:ea typeface="+mn-ea"/>
                <a:cs typeface="+mn-cs"/>
              </a:rPr>
              <a:t> (B) </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показано область, у межах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якої</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вид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зустрічається</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тільки</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на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чужині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sng" strike="noStrike" kern="1200" cap="none" spc="0" normalizeH="0" baseline="0" noProof="0" dirty="0" smtClean="0">
                <a:ln>
                  <a:noFill/>
                </a:ln>
                <a:solidFill>
                  <a:srgbClr val="D68B1C"/>
                </a:solidFill>
                <a:effectLst/>
                <a:uLnTx/>
                <a:uFillTx/>
                <a:latin typeface="+mn-lt"/>
                <a:ea typeface="+mn-ea"/>
                <a:cs typeface="+mn-cs"/>
              </a:rPr>
              <a:t>Центральна </a:t>
            </a:r>
            <a:r>
              <a:rPr kumimoji="0" lang="ru-RU" sz="2600" b="1" i="0" u="sng" strike="noStrike" kern="1200" cap="none" spc="0" normalizeH="0" baseline="0" noProof="0" dirty="0" err="1" smtClean="0">
                <a:ln>
                  <a:noFill/>
                </a:ln>
                <a:solidFill>
                  <a:srgbClr val="D68B1C"/>
                </a:solidFill>
                <a:effectLst/>
                <a:uLnTx/>
                <a:uFillTx/>
                <a:latin typeface="+mn-lt"/>
                <a:ea typeface="+mn-ea"/>
                <a:cs typeface="+mn-cs"/>
              </a:rPr>
              <a:t>частина</a:t>
            </a:r>
            <a:r>
              <a:rPr kumimoji="0" lang="ru-RU" sz="2600" b="1" i="0" u="sng" strike="noStrike" kern="1200" cap="none" spc="0" normalizeH="0" baseline="0" noProof="0" dirty="0" smtClean="0">
                <a:ln>
                  <a:noFill/>
                </a:ln>
                <a:solidFill>
                  <a:srgbClr val="D68B1C"/>
                </a:solidFill>
                <a:effectLst/>
                <a:uLnTx/>
                <a:uFillTx/>
                <a:latin typeface="+mn-lt"/>
                <a:ea typeface="+mn-ea"/>
                <a:cs typeface="+mn-cs"/>
              </a:rPr>
              <a:t> (A),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виділена</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коричневим</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кольором</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це</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та область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екологічної</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ніші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у межах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якої</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вид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зустрічається</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й</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на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батьківщині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й</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на</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чужині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uk-UA"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8" name="TextBox 7"/>
          <p:cNvSpPr txBox="1"/>
          <p:nvPr/>
        </p:nvSpPr>
        <p:spPr>
          <a:xfrm>
            <a:off x="1403648" y="404664"/>
            <a:ext cx="732715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uk-UA" sz="2000" dirty="0"/>
              <a:t>Красивий і небезпечний </a:t>
            </a:r>
            <a:r>
              <a:rPr lang="en-US" sz="2000" b="1" i="1" dirty="0" err="1"/>
              <a:t>Mnemiopsis</a:t>
            </a:r>
            <a:r>
              <a:rPr lang="en-US" sz="2000" b="1" i="1" dirty="0"/>
              <a:t> </a:t>
            </a:r>
            <a:r>
              <a:rPr lang="en-US" sz="2000" b="1" i="1" dirty="0" err="1"/>
              <a:t>leidyi</a:t>
            </a:r>
            <a:r>
              <a:rPr lang="en-US" sz="2000" b="1" i="1" dirty="0"/>
              <a:t>,</a:t>
            </a:r>
            <a:r>
              <a:rPr lang="en-US" sz="2000" dirty="0"/>
              <a:t> </a:t>
            </a:r>
            <a:r>
              <a:rPr lang="uk-UA" sz="2000" dirty="0"/>
              <a:t>що спричинив колосальні збитки в Чорному </a:t>
            </a:r>
            <a:r>
              <a:rPr lang="uk-UA" sz="2000" dirty="0" smtClean="0"/>
              <a:t>морі</a:t>
            </a:r>
            <a:endParaRPr lang="uk-UA" sz="2000"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40768"/>
            <a:ext cx="6261252" cy="3216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Объект 2"/>
          <p:cNvSpPr txBox="1">
            <a:spLocks/>
          </p:cNvSpPr>
          <p:nvPr/>
        </p:nvSpPr>
        <p:spPr>
          <a:xfrm>
            <a:off x="14728" y="4509120"/>
            <a:ext cx="9129272" cy="1443835"/>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2600" b="0" i="1" u="sng" strike="noStrike" kern="1200" cap="none" spc="0" normalizeH="0" baseline="0" noProof="0" dirty="0" smtClean="0">
                <a:ln>
                  <a:noFill/>
                </a:ln>
                <a:solidFill>
                  <a:schemeClr val="bg1"/>
                </a:solidFill>
                <a:effectLst/>
                <a:uLnTx/>
                <a:uFillTx/>
                <a:latin typeface="+mn-lt"/>
                <a:ea typeface="+mn-ea"/>
                <a:cs typeface="+mn-cs"/>
              </a:rPr>
              <a:t>Морське </a:t>
            </a:r>
            <a:r>
              <a:rPr kumimoji="0" lang="uk-UA" sz="2600" b="0" i="1" u="sng" strike="noStrike" kern="1200" cap="none" spc="0" normalizeH="0" baseline="0" noProof="0" dirty="0" err="1" smtClean="0">
                <a:ln>
                  <a:noFill/>
                </a:ln>
                <a:solidFill>
                  <a:schemeClr val="bg1"/>
                </a:solidFill>
                <a:effectLst/>
                <a:uLnTx/>
                <a:uFillTx/>
                <a:latin typeface="+mn-lt"/>
                <a:ea typeface="+mn-ea"/>
                <a:cs typeface="+mn-cs"/>
              </a:rPr>
              <a:t>біорізноманіття</a:t>
            </a:r>
            <a:r>
              <a:rPr kumimoji="0" lang="uk-UA" sz="2600" b="0" i="1" u="sng" strike="noStrike" kern="1200" cap="none" spc="0" normalizeH="0" baseline="0" noProof="0" dirty="0" smtClean="0">
                <a:ln>
                  <a:noFill/>
                </a:ln>
                <a:solidFill>
                  <a:schemeClr val="bg1"/>
                </a:solidFill>
                <a:effectLst/>
                <a:uLnTx/>
                <a:uFillTx/>
                <a:latin typeface="+mn-lt"/>
                <a:ea typeface="+mn-ea"/>
                <a:cs typeface="+mn-cs"/>
              </a:rPr>
              <a:t> може неабияк постраждати внаслідок скидання баластних вод. </a:t>
            </a:r>
            <a:r>
              <a:rPr kumimoji="0" lang="uk-UA" sz="2600" b="0" i="0" u="none" strike="noStrike" kern="1200" cap="none" spc="0" normalizeH="0" baseline="0" noProof="0" dirty="0" smtClean="0">
                <a:ln>
                  <a:noFill/>
                </a:ln>
                <a:solidFill>
                  <a:schemeClr val="bg1"/>
                </a:solidFill>
                <a:effectLst/>
                <a:uLnTx/>
                <a:uFillTx/>
                <a:latin typeface="+mn-lt"/>
                <a:ea typeface="+mn-ea"/>
                <a:cs typeface="+mn-cs"/>
              </a:rPr>
              <a:t>У 1980-х роках до Чорного моря занесли </a:t>
            </a:r>
            <a:r>
              <a:rPr kumimoji="0" lang="uk-UA" sz="2600" b="1" i="1" u="sng" strike="noStrike" kern="1200" cap="none" spc="0" normalizeH="0" baseline="0" noProof="0" dirty="0" err="1" smtClean="0">
                <a:ln>
                  <a:noFill/>
                </a:ln>
                <a:solidFill>
                  <a:schemeClr val="bg1"/>
                </a:solidFill>
                <a:effectLst/>
                <a:uLnTx/>
                <a:uFillTx/>
                <a:latin typeface="+mn-lt"/>
                <a:ea typeface="+mn-ea"/>
                <a:cs typeface="+mn-cs"/>
              </a:rPr>
              <a:t>реброплава</a:t>
            </a:r>
            <a:r>
              <a:rPr kumimoji="0" lang="uk-UA" sz="2600" b="1" i="1" u="sng" strike="noStrike" kern="1200" cap="none" spc="0" normalizeH="0" baseline="0" noProof="0" dirty="0" smtClean="0">
                <a:ln>
                  <a:noFill/>
                </a:ln>
                <a:solidFill>
                  <a:schemeClr val="bg1"/>
                </a:solidFill>
                <a:effectLst/>
                <a:uLnTx/>
                <a:uFillTx/>
                <a:latin typeface="+mn-lt"/>
                <a:ea typeface="+mn-ea"/>
                <a:cs typeface="+mn-cs"/>
              </a:rPr>
              <a:t> </a:t>
            </a:r>
            <a:r>
              <a:rPr kumimoji="0" lang="uk-UA" sz="2600" b="1" i="1" u="sng" strike="noStrike" kern="1200" cap="none" spc="0" normalizeH="0" baseline="0" noProof="0" dirty="0" err="1" smtClean="0">
                <a:ln>
                  <a:noFill/>
                </a:ln>
                <a:solidFill>
                  <a:schemeClr val="bg1"/>
                </a:solidFill>
                <a:effectLst/>
                <a:uLnTx/>
                <a:uFillTx/>
                <a:latin typeface="+mn-lt"/>
                <a:ea typeface="+mn-ea"/>
                <a:cs typeface="+mn-cs"/>
              </a:rPr>
              <a:t>мнеміопсиса</a:t>
            </a:r>
            <a:r>
              <a:rPr kumimoji="0" lang="uk-UA" sz="2600" b="1" i="1" u="sng" strike="noStrike" kern="1200" cap="none" spc="0" normalizeH="0" baseline="0" noProof="0" dirty="0" smtClean="0">
                <a:ln>
                  <a:noFill/>
                </a:ln>
                <a:solidFill>
                  <a:schemeClr val="bg1"/>
                </a:solidFill>
                <a:effectLst/>
                <a:uLnTx/>
                <a:uFillTx/>
                <a:latin typeface="+mn-lt"/>
                <a:ea typeface="+mn-ea"/>
                <a:cs typeface="+mn-cs"/>
              </a:rPr>
              <a:t> (</a:t>
            </a:r>
            <a:r>
              <a:rPr kumimoji="0" lang="en-US" sz="2600" b="1" i="1" u="sng" strike="noStrike" kern="1200" cap="none" spc="0" normalizeH="0" baseline="0" noProof="0" dirty="0" err="1" smtClean="0">
                <a:ln>
                  <a:noFill/>
                </a:ln>
                <a:solidFill>
                  <a:schemeClr val="bg1"/>
                </a:solidFill>
                <a:effectLst/>
                <a:uLnTx/>
                <a:uFillTx/>
                <a:latin typeface="+mn-lt"/>
                <a:ea typeface="+mn-ea"/>
                <a:cs typeface="+mn-cs"/>
              </a:rPr>
              <a:t>Mnemiopsis</a:t>
            </a:r>
            <a:r>
              <a:rPr kumimoji="0" lang="en-US" sz="2600" b="1" i="1" u="sng" strike="noStrike" kern="1200" cap="none" spc="0" normalizeH="0" baseline="0" noProof="0" dirty="0" smtClean="0">
                <a:ln>
                  <a:noFill/>
                </a:ln>
                <a:solidFill>
                  <a:schemeClr val="bg1"/>
                </a:solidFill>
                <a:effectLst/>
                <a:uLnTx/>
                <a:uFillTx/>
                <a:latin typeface="+mn-lt"/>
                <a:ea typeface="+mn-ea"/>
                <a:cs typeface="+mn-cs"/>
              </a:rPr>
              <a:t> </a:t>
            </a:r>
            <a:r>
              <a:rPr kumimoji="0" lang="en-US" sz="2600" b="1" i="1" u="sng" strike="noStrike" kern="1200" cap="none" spc="0" normalizeH="0" baseline="0" noProof="0" dirty="0" err="1" smtClean="0">
                <a:ln>
                  <a:noFill/>
                </a:ln>
                <a:solidFill>
                  <a:schemeClr val="bg1"/>
                </a:solidFill>
                <a:effectLst/>
                <a:uLnTx/>
                <a:uFillTx/>
                <a:latin typeface="+mn-lt"/>
                <a:ea typeface="+mn-ea"/>
                <a:cs typeface="+mn-cs"/>
              </a:rPr>
              <a:t>leidyi</a:t>
            </a:r>
            <a:r>
              <a:rPr kumimoji="0" lang="en-US" sz="2600" b="1" i="1" u="sng" strike="noStrike" kern="1200" cap="none" spc="0" normalizeH="0" baseline="0" noProof="0" dirty="0" smtClean="0">
                <a:ln>
                  <a:noFill/>
                </a:ln>
                <a:solidFill>
                  <a:schemeClr val="bg1"/>
                </a:solidFill>
                <a:effectLst/>
                <a:uLnTx/>
                <a:uFillTx/>
                <a:latin typeface="+mn-lt"/>
                <a:ea typeface="+mn-ea"/>
                <a:cs typeface="+mn-cs"/>
              </a:rPr>
              <a:t>), </a:t>
            </a:r>
            <a:r>
              <a:rPr kumimoji="0" lang="uk-UA" sz="2600" b="0" i="0" u="none" strike="noStrike" kern="1200" cap="none" spc="0" normalizeH="0" baseline="0" noProof="0" dirty="0" smtClean="0">
                <a:ln>
                  <a:noFill/>
                </a:ln>
                <a:solidFill>
                  <a:schemeClr val="bg1"/>
                </a:solidFill>
                <a:effectLst/>
                <a:uLnTx/>
                <a:uFillTx/>
                <a:latin typeface="+mn-lt"/>
                <a:ea typeface="+mn-ea"/>
                <a:cs typeface="+mn-cs"/>
              </a:rPr>
              <a:t>що природно населяє західні прибережні води Атлантичного океану. Цей хижак, що харчується зоопланктоном, ікрою та мальками риб, не мав у Чорному морі природних ворогів. </a:t>
            </a:r>
            <a:r>
              <a:rPr kumimoji="0" lang="uk-UA" sz="2600" b="1" i="0"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Він настільки розмножився, що спричинив різке зменшення популяцій</a:t>
            </a:r>
            <a:r>
              <a:rPr kumimoji="0" lang="uk-UA" sz="2600" b="0" i="0" u="none" strike="noStrike" kern="1200" cap="none" spc="0" normalizeH="0" baseline="0" noProof="0" dirty="0" smtClean="0">
                <a:ln>
                  <a:noFill/>
                </a:ln>
                <a:solidFill>
                  <a:schemeClr val="bg1"/>
                </a:solidFill>
                <a:effectLst/>
                <a:uLnTx/>
                <a:uFillTx/>
                <a:latin typeface="+mn-lt"/>
                <a:ea typeface="+mn-ea"/>
                <a:cs typeface="+mn-cs"/>
              </a:rPr>
              <a:t> кількох аборигенних видів риб.</a:t>
            </a:r>
            <a:endParaRPr kumimoji="0" lang="uk-UA" sz="26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Прямоугольник 10"/>
          <p:cNvSpPr/>
          <p:nvPr/>
        </p:nvSpPr>
        <p:spPr>
          <a:xfrm>
            <a:off x="6444208" y="1844824"/>
            <a:ext cx="2699792" cy="2031325"/>
          </a:xfrm>
          <a:prstGeom prst="rect">
            <a:avLst/>
          </a:prstGeom>
        </p:spPr>
        <p:txBody>
          <a:bodyPr wrap="square">
            <a:spAutoFit/>
          </a:bodyPr>
          <a:lstStyle/>
          <a:p>
            <a:pPr algn="just"/>
            <a:r>
              <a:rPr lang="ru-RU" dirty="0" smtClean="0">
                <a:solidFill>
                  <a:schemeClr val="bg1"/>
                </a:solidFill>
              </a:rPr>
              <a:t>А </a:t>
            </a:r>
            <a:r>
              <a:rPr lang="ru-RU" dirty="0" err="1" smtClean="0">
                <a:solidFill>
                  <a:schemeClr val="bg1"/>
                </a:solidFill>
              </a:rPr>
              <a:t>врятувати</a:t>
            </a:r>
            <a:r>
              <a:rPr lang="ru-RU" dirty="0" smtClean="0">
                <a:solidFill>
                  <a:schemeClr val="bg1"/>
                </a:solidFill>
              </a:rPr>
              <a:t> </a:t>
            </a:r>
            <a:r>
              <a:rPr lang="ru-RU" dirty="0" err="1" smtClean="0">
                <a:solidFill>
                  <a:schemeClr val="bg1"/>
                </a:solidFill>
              </a:rPr>
              <a:t>Чорне</a:t>
            </a:r>
            <a:r>
              <a:rPr lang="ru-RU" dirty="0" smtClean="0">
                <a:solidFill>
                  <a:schemeClr val="bg1"/>
                </a:solidFill>
              </a:rPr>
              <a:t> море  </a:t>
            </a:r>
            <a:r>
              <a:rPr lang="ru-RU" dirty="0" err="1" smtClean="0">
                <a:solidFill>
                  <a:schemeClr val="bg1"/>
                </a:solidFill>
              </a:rPr>
              <a:t>вдалося</a:t>
            </a:r>
            <a:r>
              <a:rPr lang="ru-RU" dirty="0" smtClean="0">
                <a:solidFill>
                  <a:schemeClr val="bg1"/>
                </a:solidFill>
              </a:rPr>
              <a:t> </a:t>
            </a:r>
            <a:r>
              <a:rPr lang="ru-RU" dirty="0" err="1" smtClean="0">
                <a:solidFill>
                  <a:schemeClr val="bg1"/>
                </a:solidFill>
              </a:rPr>
              <a:t>завдяки</a:t>
            </a:r>
            <a:r>
              <a:rPr lang="ru-RU" dirty="0" smtClean="0">
                <a:solidFill>
                  <a:schemeClr val="bg1"/>
                </a:solidFill>
              </a:rPr>
              <a:t> </a:t>
            </a:r>
            <a:r>
              <a:rPr lang="ru-RU" dirty="0" err="1" smtClean="0">
                <a:solidFill>
                  <a:schemeClr val="bg1"/>
                </a:solidFill>
              </a:rPr>
              <a:t>реброплаву-вселенцю</a:t>
            </a:r>
            <a:r>
              <a:rPr lang="ru-RU" dirty="0" smtClean="0">
                <a:solidFill>
                  <a:schemeClr val="bg1"/>
                </a:solidFill>
              </a:rPr>
              <a:t> </a:t>
            </a:r>
            <a:r>
              <a:rPr lang="en-US" dirty="0" err="1" smtClean="0">
                <a:solidFill>
                  <a:schemeClr val="bg1"/>
                </a:solidFill>
              </a:rPr>
              <a:t>Beroe</a:t>
            </a:r>
            <a:r>
              <a:rPr lang="en-US" dirty="0" smtClean="0">
                <a:solidFill>
                  <a:schemeClr val="bg1"/>
                </a:solidFill>
              </a:rPr>
              <a:t> </a:t>
            </a:r>
            <a:r>
              <a:rPr lang="en-US" dirty="0" err="1" smtClean="0">
                <a:solidFill>
                  <a:schemeClr val="bg1"/>
                </a:solidFill>
              </a:rPr>
              <a:t>ovata</a:t>
            </a:r>
            <a:r>
              <a:rPr lang="en-US"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харчується</a:t>
            </a:r>
            <a:r>
              <a:rPr lang="ru-RU" dirty="0" smtClean="0">
                <a:solidFill>
                  <a:schemeClr val="bg1"/>
                </a:solidFill>
              </a:rPr>
              <a:t> </a:t>
            </a:r>
            <a:r>
              <a:rPr lang="ru-RU" dirty="0" err="1" smtClean="0">
                <a:solidFill>
                  <a:schemeClr val="bg1"/>
                </a:solidFill>
              </a:rPr>
              <a:t>мнеміопсисом</a:t>
            </a:r>
            <a:r>
              <a:rPr lang="ru-RU" dirty="0" smtClean="0">
                <a:solidFill>
                  <a:schemeClr val="bg1"/>
                </a:solidFill>
              </a:rPr>
              <a:t> на </a:t>
            </a:r>
            <a:r>
              <a:rPr lang="ru-RU" dirty="0" err="1" smtClean="0">
                <a:solidFill>
                  <a:schemeClr val="bg1"/>
                </a:solidFill>
              </a:rPr>
              <a:t>їхній</a:t>
            </a:r>
            <a:r>
              <a:rPr lang="ru-RU" dirty="0" smtClean="0">
                <a:solidFill>
                  <a:schemeClr val="bg1"/>
                </a:solidFill>
              </a:rPr>
              <a:t> </a:t>
            </a:r>
            <a:r>
              <a:rPr lang="ru-RU" dirty="0" err="1" smtClean="0">
                <a:solidFill>
                  <a:schemeClr val="bg1"/>
                </a:solidFill>
              </a:rPr>
              <a:t>батьківщині</a:t>
            </a:r>
            <a:r>
              <a:rPr lang="ru-RU" dirty="0" smtClean="0">
                <a:solidFill>
                  <a:schemeClr val="bg1"/>
                </a:solidFill>
              </a:rPr>
              <a:t>.</a:t>
            </a:r>
            <a:endParaRPr lang="ru-RU"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7904" y="1484784"/>
            <a:ext cx="4671990"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851920" y="5517232"/>
            <a:ext cx="428678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uk-UA" i="1" dirty="0"/>
              <a:t>Забарвлення мушлі рапани венозної</a:t>
            </a:r>
          </a:p>
        </p:txBody>
      </p:sp>
      <p:sp>
        <p:nvSpPr>
          <p:cNvPr id="8" name="Объект 2"/>
          <p:cNvSpPr txBox="1">
            <a:spLocks/>
          </p:cNvSpPr>
          <p:nvPr/>
        </p:nvSpPr>
        <p:spPr>
          <a:xfrm>
            <a:off x="0" y="1556792"/>
            <a:ext cx="3655161" cy="4384278"/>
          </a:xfrm>
          <a:prstGeom prst="rect">
            <a:avLst/>
          </a:prstGeom>
          <a:noFill/>
        </p:spPr>
        <p:style>
          <a:lnRef idx="1">
            <a:schemeClr val="accent4"/>
          </a:lnRef>
          <a:fillRef idx="2">
            <a:schemeClr val="accent4"/>
          </a:fillRef>
          <a:effectRef idx="1">
            <a:schemeClr val="accent4"/>
          </a:effectRef>
          <a:fontRef idx="minor">
            <a:schemeClr val="dk1"/>
          </a:fontRef>
        </p:style>
        <p:txBody>
          <a:bodyPr>
            <a:noAutofit/>
          </a:bodyPr>
          <a:lstStyle/>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1600" b="0" i="1"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Хижого молюска рапану венозну, </a:t>
            </a:r>
            <a:r>
              <a:rPr kumimoji="0" lang="uk-UA" sz="16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занесли до Чорного моря ще у 40-х роках минулого століття, а борються з ним і досі. </a:t>
            </a:r>
            <a:r>
              <a:rPr kumimoji="0" lang="uk-UA" sz="1600" b="0" i="0" u="none" strike="noStrike" kern="1200" cap="none" spc="0" normalizeH="0" baseline="0" noProof="0" dirty="0" smtClean="0">
                <a:ln>
                  <a:noFill/>
                </a:ln>
                <a:solidFill>
                  <a:schemeClr val="bg1"/>
                </a:solidFill>
                <a:effectLst/>
                <a:uLnTx/>
                <a:uFillTx/>
                <a:latin typeface="+mn-lt"/>
                <a:ea typeface="+mn-ea"/>
                <a:cs typeface="+mn-cs"/>
              </a:rPr>
              <a:t>Природний ареал молюска охоплює води морів Далекого Сходу.</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uk-UA" sz="1600" b="0" i="0" u="none" strike="noStrike" kern="1200" cap="none" spc="0" normalizeH="0" baseline="0" noProof="0" dirty="0" smtClean="0">
                <a:ln>
                  <a:noFill/>
                </a:ln>
                <a:solidFill>
                  <a:schemeClr val="bg1"/>
                </a:solidFill>
                <a:effectLst/>
                <a:uLnTx/>
                <a:uFillTx/>
                <a:latin typeface="+mn-lt"/>
                <a:ea typeface="+mn-ea"/>
                <a:cs typeface="+mn-cs"/>
              </a:rPr>
              <a:t>Через відсутність у Чорному морі природних хижаків рапани – морських зірок – її </a:t>
            </a:r>
            <a:r>
              <a:rPr kumimoji="0" lang="uk-UA" sz="1600" b="1" i="0" u="sng" strike="noStrike" kern="1200" cap="none" spc="0" normalizeH="0" baseline="0" noProof="0" dirty="0" smtClean="0">
                <a:ln>
                  <a:noFill/>
                </a:ln>
                <a:solidFill>
                  <a:schemeClr val="bg1"/>
                </a:solidFill>
                <a:effectLst/>
                <a:uLnTx/>
                <a:uFillTx/>
                <a:latin typeface="+mn-lt"/>
                <a:ea typeface="+mn-ea"/>
                <a:cs typeface="+mn-cs"/>
              </a:rPr>
              <a:t>чисельність зросла настільки, що суттєво знизила чисельність мідій середземноморських та майже повністю знищила популяції важливої промислової устриці їстівної</a:t>
            </a:r>
            <a:r>
              <a:rPr kumimoji="0" lang="uk-UA" sz="1600" b="0" i="0" u="none" strike="noStrike" kern="1200" cap="none" spc="0" normalizeH="0" baseline="0" noProof="0" dirty="0" smtClean="0">
                <a:ln>
                  <a:noFill/>
                </a:ln>
                <a:solidFill>
                  <a:schemeClr val="bg1"/>
                </a:solidFill>
                <a:effectLst/>
                <a:uLnTx/>
                <a:uFillTx/>
                <a:latin typeface="+mn-lt"/>
                <a:ea typeface="+mn-ea"/>
                <a:cs typeface="+mn-cs"/>
              </a:rPr>
              <a:t>, яка тепер внесена до Червоної книги України.</a:t>
            </a:r>
          </a:p>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908720"/>
            <a:ext cx="4106058" cy="2636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716016" y="3933056"/>
            <a:ext cx="4427984"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i="1" u="sng" dirty="0" err="1">
                <a:solidFill>
                  <a:schemeClr val="bg1"/>
                </a:solidFill>
              </a:rPr>
              <a:t>Гусінь</a:t>
            </a:r>
            <a:r>
              <a:rPr lang="ru-RU" b="1" i="1" u="sng" dirty="0">
                <a:solidFill>
                  <a:schemeClr val="bg1"/>
                </a:solidFill>
              </a:rPr>
              <a:t> </a:t>
            </a:r>
            <a:r>
              <a:rPr lang="ru-RU" b="1" i="1" u="sng" dirty="0" err="1">
                <a:solidFill>
                  <a:schemeClr val="bg1"/>
                </a:solidFill>
              </a:rPr>
              <a:t>самшитової</a:t>
            </a:r>
            <a:r>
              <a:rPr lang="ru-RU" b="1" i="1" u="sng" dirty="0">
                <a:solidFill>
                  <a:schemeClr val="bg1"/>
                </a:solidFill>
              </a:rPr>
              <a:t> </a:t>
            </a:r>
            <a:r>
              <a:rPr lang="ru-RU" b="1" i="1" u="sng" dirty="0" err="1">
                <a:solidFill>
                  <a:schemeClr val="bg1"/>
                </a:solidFill>
              </a:rPr>
              <a:t>вогнівки</a:t>
            </a:r>
            <a:r>
              <a:rPr lang="ru-RU" b="1" i="1" u="sng" dirty="0">
                <a:solidFill>
                  <a:schemeClr val="bg1"/>
                </a:solidFill>
              </a:rPr>
              <a:t> </a:t>
            </a:r>
            <a:r>
              <a:rPr lang="ru-RU" dirty="0" err="1">
                <a:solidFill>
                  <a:schemeClr val="bg1"/>
                </a:solidFill>
              </a:rPr>
              <a:t>здатна</a:t>
            </a:r>
            <a:r>
              <a:rPr lang="ru-RU" dirty="0">
                <a:solidFill>
                  <a:schemeClr val="bg1"/>
                </a:solidFill>
              </a:rPr>
              <a:t> за короткий час </a:t>
            </a:r>
            <a:r>
              <a:rPr lang="ru-RU" dirty="0" err="1">
                <a:solidFill>
                  <a:schemeClr val="bg1"/>
                </a:solidFill>
              </a:rPr>
              <a:t>знищити</a:t>
            </a:r>
            <a:r>
              <a:rPr lang="ru-RU" dirty="0">
                <a:solidFill>
                  <a:schemeClr val="bg1"/>
                </a:solidFill>
              </a:rPr>
              <a:t> </a:t>
            </a:r>
            <a:r>
              <a:rPr lang="ru-RU" dirty="0" err="1">
                <a:solidFill>
                  <a:schemeClr val="bg1"/>
                </a:solidFill>
              </a:rPr>
              <a:t>насадження</a:t>
            </a:r>
            <a:r>
              <a:rPr lang="ru-RU" dirty="0">
                <a:solidFill>
                  <a:schemeClr val="bg1"/>
                </a:solidFill>
              </a:rPr>
              <a:t> </a:t>
            </a:r>
            <a:r>
              <a:rPr lang="ru-RU" dirty="0" smtClean="0">
                <a:solidFill>
                  <a:schemeClr val="bg1"/>
                </a:solidFill>
              </a:rPr>
              <a:t>самшиту</a:t>
            </a:r>
            <a:r>
              <a:rPr lang="ru-RU" dirty="0">
                <a:solidFill>
                  <a:schemeClr val="bg1"/>
                </a:solidFill>
              </a:rPr>
              <a:t> </a:t>
            </a:r>
            <a:endParaRPr lang="uk-UA" dirty="0">
              <a:solidFill>
                <a:schemeClr val="bg1"/>
              </a:solidFill>
            </a:endParaRPr>
          </a:p>
        </p:txBody>
      </p:sp>
      <p:sp>
        <p:nvSpPr>
          <p:cNvPr id="8" name="Объект 2"/>
          <p:cNvSpPr txBox="1">
            <a:spLocks/>
          </p:cNvSpPr>
          <p:nvPr/>
        </p:nvSpPr>
        <p:spPr>
          <a:xfrm>
            <a:off x="251520" y="1484784"/>
            <a:ext cx="4139952" cy="4536504"/>
          </a:xfrm>
          <a:prstGeom prst="rect">
            <a:avLst/>
          </a:prstGeom>
          <a:noFill/>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2600" b="1" i="0" u="sng" strike="noStrike" kern="1200" cap="none" spc="0" normalizeH="0" baseline="0" noProof="0" dirty="0" smtClean="0">
                <a:ln>
                  <a:noFill/>
                </a:ln>
                <a:solidFill>
                  <a:schemeClr val="bg1"/>
                </a:solidFill>
                <a:effectLst/>
                <a:uLnTx/>
                <a:uFillTx/>
                <a:latin typeface="+mn-lt"/>
                <a:ea typeface="+mn-ea"/>
                <a:cs typeface="+mn-cs"/>
              </a:rPr>
              <a:t>Метелик самшитова вогнівка потрапив в Україну з Азії</a:t>
            </a:r>
            <a:r>
              <a:rPr kumimoji="0" lang="uk-UA" sz="2600" b="0" i="0" u="none" strike="noStrike" kern="1200" cap="none" spc="0" normalizeH="0" baseline="0" noProof="0" dirty="0" smtClean="0">
                <a:ln>
                  <a:noFill/>
                </a:ln>
                <a:solidFill>
                  <a:schemeClr val="bg1"/>
                </a:solidFill>
                <a:effectLst/>
                <a:uLnTx/>
                <a:uFillTx/>
                <a:latin typeface="+mn-lt"/>
                <a:ea typeface="+mn-ea"/>
                <a:cs typeface="+mn-cs"/>
              </a:rPr>
              <a:t>. Його перенесли разом із садивним матеріалом самшиту, популярної в Україні декоративної рослини. Гусениці метелика харчуються листям декоративних рослин і є настільки прожерливими, що </a:t>
            </a:r>
            <a:r>
              <a:rPr kumimoji="0" lang="uk-UA" sz="2600" b="0" i="0" u="sng" strike="noStrike" kern="1200" cap="none" spc="0" normalizeH="0" baseline="0" noProof="0" dirty="0" smtClean="0">
                <a:ln>
                  <a:noFill/>
                </a:ln>
                <a:solidFill>
                  <a:schemeClr val="bg1"/>
                </a:solidFill>
                <a:effectLst/>
                <a:uLnTx/>
                <a:uFillTx/>
                <a:latin typeface="+mn-lt"/>
                <a:ea typeface="+mn-ea"/>
                <a:cs typeface="+mn-cs"/>
              </a:rPr>
              <a:t>знищують</a:t>
            </a:r>
            <a:r>
              <a:rPr kumimoji="0" lang="uk-UA" sz="2600" b="0" i="0" u="none" strike="noStrike" kern="1200" cap="none" spc="0" normalizeH="0" baseline="0" noProof="0" dirty="0" smtClean="0">
                <a:ln>
                  <a:noFill/>
                </a:ln>
                <a:solidFill>
                  <a:schemeClr val="bg1"/>
                </a:solidFill>
                <a:effectLst/>
                <a:uLnTx/>
                <a:uFillTx/>
                <a:latin typeface="+mn-lt"/>
                <a:ea typeface="+mn-ea"/>
                <a:cs typeface="+mn-cs"/>
              </a:rPr>
              <a:t> цілі насадження. З 2015 року вогнівка стала масово поширеною на Закарпатті і продовжує розповсюджуватися на інші області. Це завдає декоративним насадженням чималої шкоди.</a:t>
            </a:r>
            <a:endParaRPr kumimoji="0" lang="uk-UA" sz="2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TextBox 5"/>
          <p:cNvSpPr txBox="1"/>
          <p:nvPr/>
        </p:nvSpPr>
        <p:spPr>
          <a:xfrm>
            <a:off x="1187624" y="5589240"/>
            <a:ext cx="7281003"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uk-UA" sz="2400" dirty="0"/>
              <a:t>Самшит біля водоспаду </a:t>
            </a:r>
            <a:r>
              <a:rPr lang="uk-UA" sz="2400" dirty="0" err="1"/>
              <a:t>Мірветі</a:t>
            </a:r>
            <a:r>
              <a:rPr lang="uk-UA" sz="2400" dirty="0"/>
              <a:t> (Аджарія, Грузія</a:t>
            </a:r>
            <a:r>
              <a:rPr lang="uk-UA" sz="2400" dirty="0" smtClean="0"/>
              <a:t>)</a:t>
            </a:r>
            <a:endParaRPr lang="uk-UA" sz="24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1680" y="836712"/>
            <a:ext cx="5724128" cy="4293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Объект 2"/>
          <p:cNvSpPr txBox="1">
            <a:spLocks/>
          </p:cNvSpPr>
          <p:nvPr/>
        </p:nvSpPr>
        <p:spPr>
          <a:xfrm>
            <a:off x="0" y="5517232"/>
            <a:ext cx="9162299" cy="610820"/>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pPr marL="4572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Самшит у </a:t>
            </a:r>
            <a:r>
              <a:rPr kumimoji="0" lang="ru-RU" sz="2400" b="0" i="0" u="none" strike="noStrike" kern="1200" cap="none" spc="0" normalizeH="0" baseline="0" noProof="0" dirty="0" err="1" smtClean="0">
                <a:ln>
                  <a:noFill/>
                </a:ln>
                <a:solidFill>
                  <a:schemeClr val="bg1"/>
                </a:solidFill>
                <a:effectLst/>
                <a:uLnTx/>
                <a:uFillTx/>
                <a:latin typeface="+mn-lt"/>
                <a:ea typeface="+mn-ea"/>
                <a:cs typeface="+mn-cs"/>
              </a:rPr>
              <a:t>Національному</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 парку </a:t>
            </a:r>
            <a:r>
              <a:rPr kumimoji="0" lang="ru-RU" sz="2400" b="0" i="0" u="none" strike="noStrike" kern="1200" cap="none" spc="0" normalizeH="0" baseline="0" noProof="0" dirty="0" err="1" smtClean="0">
                <a:ln>
                  <a:noFill/>
                </a:ln>
                <a:solidFill>
                  <a:schemeClr val="bg1"/>
                </a:solidFill>
                <a:effectLst/>
                <a:uLnTx/>
                <a:uFillTx/>
                <a:latin typeface="+mn-lt"/>
                <a:ea typeface="+mn-ea"/>
                <a:cs typeface="+mn-cs"/>
              </a:rPr>
              <a:t>Мтірала</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0" i="0" u="none" strike="noStrike" kern="1200" cap="none" spc="0" normalizeH="0" baseline="0" noProof="0" dirty="0" err="1" smtClean="0">
                <a:ln>
                  <a:noFill/>
                </a:ln>
                <a:solidFill>
                  <a:schemeClr val="bg1"/>
                </a:solidFill>
                <a:effectLst/>
                <a:uLnTx/>
                <a:uFillTx/>
                <a:latin typeface="+mn-lt"/>
                <a:ea typeface="+mn-ea"/>
                <a:cs typeface="+mn-cs"/>
              </a:rPr>
              <a:t>Аджарія</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0" i="0" u="none" strike="noStrike" kern="1200" cap="none" spc="0" normalizeH="0" baseline="0" noProof="0" dirty="0" err="1" smtClean="0">
                <a:ln>
                  <a:noFill/>
                </a:ln>
                <a:solidFill>
                  <a:schemeClr val="bg1"/>
                </a:solidFill>
                <a:effectLst/>
                <a:uLnTx/>
                <a:uFillTx/>
                <a:latin typeface="+mn-lt"/>
                <a:ea typeface="+mn-ea"/>
                <a:cs typeface="+mn-cs"/>
              </a:rPr>
              <a:t>Грузія</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uk-UA" sz="24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688" y="764704"/>
            <a:ext cx="5820139" cy="436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descr="Цикадка-буйвол "/>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31640" y="404664"/>
            <a:ext cx="2711636" cy="203372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Прямоугольник 6"/>
          <p:cNvSpPr/>
          <p:nvPr/>
        </p:nvSpPr>
        <p:spPr>
          <a:xfrm>
            <a:off x="4139952" y="404664"/>
            <a:ext cx="5004048" cy="2862322"/>
          </a:xfrm>
          <a:prstGeom prst="rect">
            <a:avLst/>
          </a:prstGeom>
        </p:spPr>
        <p:txBody>
          <a:bodyPr wrap="square">
            <a:spAutoFit/>
          </a:bodyPr>
          <a:lstStyle/>
          <a:p>
            <a:pPr algn="just"/>
            <a:r>
              <a:rPr lang="ru-RU" b="1" dirty="0" err="1" smtClean="0">
                <a:solidFill>
                  <a:schemeClr val="bg1"/>
                </a:solidFill>
                <a:latin typeface="open_sansbold"/>
              </a:rPr>
              <a:t>Цикадка-буйвол</a:t>
            </a:r>
            <a:r>
              <a:rPr lang="ru-RU" dirty="0" smtClean="0">
                <a:solidFill>
                  <a:schemeClr val="bg1"/>
                </a:solidFill>
                <a:latin typeface="open_sansregular"/>
              </a:rPr>
              <a:t> (</a:t>
            </a:r>
            <a:r>
              <a:rPr lang="en-US" i="1" dirty="0" err="1" smtClean="0">
                <a:solidFill>
                  <a:schemeClr val="bg1"/>
                </a:solidFill>
                <a:latin typeface="open_sansregular"/>
              </a:rPr>
              <a:t>Stictocephala</a:t>
            </a:r>
            <a:r>
              <a:rPr lang="en-US" i="1" dirty="0" smtClean="0">
                <a:solidFill>
                  <a:schemeClr val="bg1"/>
                </a:solidFill>
                <a:latin typeface="open_sansregular"/>
              </a:rPr>
              <a:t> </a:t>
            </a:r>
            <a:r>
              <a:rPr lang="en-US" i="1" dirty="0" err="1" smtClean="0">
                <a:solidFill>
                  <a:schemeClr val="bg1"/>
                </a:solidFill>
                <a:latin typeface="open_sansregular"/>
              </a:rPr>
              <a:t>bubalus</a:t>
            </a:r>
            <a:r>
              <a:rPr lang="en-US" i="1" dirty="0" smtClean="0">
                <a:solidFill>
                  <a:schemeClr val="bg1"/>
                </a:solidFill>
                <a:latin typeface="open_sansregular"/>
              </a:rPr>
              <a:t> </a:t>
            </a:r>
            <a:r>
              <a:rPr lang="en-US" dirty="0" smtClean="0">
                <a:solidFill>
                  <a:schemeClr val="bg1"/>
                </a:solidFill>
                <a:latin typeface="open_sansregular"/>
              </a:rPr>
              <a:t>F.) </a:t>
            </a:r>
            <a:r>
              <a:rPr lang="ru-RU" dirty="0" smtClean="0">
                <a:solidFill>
                  <a:schemeClr val="bg1"/>
                </a:solidFill>
                <a:latin typeface="open_sansregular"/>
              </a:rPr>
              <a:t>живиться на </a:t>
            </a:r>
            <a:r>
              <a:rPr lang="ru-RU" dirty="0" err="1" smtClean="0">
                <a:solidFill>
                  <a:schemeClr val="bg1"/>
                </a:solidFill>
                <a:latin typeface="open_sansregular"/>
              </a:rPr>
              <a:t>зелених</a:t>
            </a:r>
            <a:r>
              <a:rPr lang="ru-RU" dirty="0" smtClean="0">
                <a:solidFill>
                  <a:schemeClr val="bg1"/>
                </a:solidFill>
                <a:latin typeface="open_sansregular"/>
              </a:rPr>
              <a:t> пагонах, </a:t>
            </a:r>
            <a:r>
              <a:rPr lang="ru-RU" dirty="0" err="1" smtClean="0">
                <a:solidFill>
                  <a:schemeClr val="bg1"/>
                </a:solidFill>
                <a:latin typeface="open_sansregular"/>
              </a:rPr>
              <a:t>завдає</a:t>
            </a:r>
            <a:r>
              <a:rPr lang="ru-RU" dirty="0" smtClean="0">
                <a:solidFill>
                  <a:schemeClr val="bg1"/>
                </a:solidFill>
                <a:latin typeface="open_sansregular"/>
              </a:rPr>
              <a:t> </a:t>
            </a:r>
            <a:r>
              <a:rPr lang="ru-RU" dirty="0" err="1" smtClean="0">
                <a:solidFill>
                  <a:schemeClr val="bg1"/>
                </a:solidFill>
                <a:latin typeface="open_sansregular"/>
              </a:rPr>
              <a:t>їм</a:t>
            </a:r>
            <a:r>
              <a:rPr lang="ru-RU" dirty="0" smtClean="0">
                <a:solidFill>
                  <a:schemeClr val="bg1"/>
                </a:solidFill>
                <a:latin typeface="open_sansregular"/>
              </a:rPr>
              <a:t> </a:t>
            </a:r>
            <a:r>
              <a:rPr lang="ru-RU" dirty="0" err="1" smtClean="0">
                <a:solidFill>
                  <a:schemeClr val="bg1"/>
                </a:solidFill>
                <a:latin typeface="open_sansregular"/>
              </a:rPr>
              <a:t>характерні</a:t>
            </a:r>
            <a:r>
              <a:rPr lang="ru-RU" dirty="0" smtClean="0">
                <a:solidFill>
                  <a:schemeClr val="bg1"/>
                </a:solidFill>
                <a:latin typeface="open_sansregular"/>
              </a:rPr>
              <a:t> уколи, </a:t>
            </a:r>
            <a:r>
              <a:rPr lang="ru-RU" dirty="0" err="1" smtClean="0">
                <a:solidFill>
                  <a:schemeClr val="bg1"/>
                </a:solidFill>
                <a:latin typeface="open_sansregular"/>
              </a:rPr>
              <a:t>що</a:t>
            </a:r>
            <a:r>
              <a:rPr lang="ru-RU" dirty="0" smtClean="0">
                <a:solidFill>
                  <a:schemeClr val="bg1"/>
                </a:solidFill>
                <a:latin typeface="open_sansregular"/>
              </a:rPr>
              <a:t> </a:t>
            </a:r>
            <a:r>
              <a:rPr lang="ru-RU" dirty="0" err="1" smtClean="0">
                <a:solidFill>
                  <a:schemeClr val="bg1"/>
                </a:solidFill>
                <a:latin typeface="open_sansregular"/>
              </a:rPr>
              <a:t>спричинює</a:t>
            </a:r>
            <a:r>
              <a:rPr lang="ru-RU" dirty="0" smtClean="0">
                <a:solidFill>
                  <a:schemeClr val="bg1"/>
                </a:solidFill>
                <a:latin typeface="open_sansregular"/>
              </a:rPr>
              <a:t> </a:t>
            </a:r>
            <a:r>
              <a:rPr lang="ru-RU" dirty="0" err="1" smtClean="0">
                <a:solidFill>
                  <a:schemeClr val="bg1"/>
                </a:solidFill>
                <a:latin typeface="open_sansregular"/>
              </a:rPr>
              <a:t>появу</a:t>
            </a:r>
            <a:r>
              <a:rPr lang="ru-RU" dirty="0" smtClean="0">
                <a:solidFill>
                  <a:schemeClr val="bg1"/>
                </a:solidFill>
                <a:latin typeface="open_sansregular"/>
              </a:rPr>
              <a:t> </a:t>
            </a:r>
            <a:r>
              <a:rPr lang="ru-RU" dirty="0" err="1" smtClean="0">
                <a:solidFill>
                  <a:schemeClr val="bg1"/>
                </a:solidFill>
                <a:latin typeface="open_sansregular"/>
              </a:rPr>
              <a:t>некрозів</a:t>
            </a:r>
            <a:r>
              <a:rPr lang="ru-RU" dirty="0" smtClean="0">
                <a:solidFill>
                  <a:schemeClr val="bg1"/>
                </a:solidFill>
                <a:latin typeface="open_sansregular"/>
              </a:rPr>
              <a:t> </a:t>
            </a:r>
            <a:r>
              <a:rPr lang="ru-RU" dirty="0" err="1" smtClean="0">
                <a:solidFill>
                  <a:schemeClr val="bg1"/>
                </a:solidFill>
                <a:latin typeface="open_sansregular"/>
              </a:rPr>
              <a:t>епідермісу</a:t>
            </a:r>
            <a:r>
              <a:rPr lang="ru-RU" dirty="0" smtClean="0">
                <a:solidFill>
                  <a:schemeClr val="bg1"/>
                </a:solidFill>
                <a:latin typeface="open_sansregular"/>
              </a:rPr>
              <a:t> та кори, </a:t>
            </a:r>
            <a:r>
              <a:rPr lang="ru-RU" dirty="0" err="1" smtClean="0">
                <a:solidFill>
                  <a:schemeClr val="bg1"/>
                </a:solidFill>
                <a:latin typeface="open_sansregular"/>
              </a:rPr>
              <a:t>внаслідок</a:t>
            </a:r>
            <a:r>
              <a:rPr lang="ru-RU" dirty="0" smtClean="0">
                <a:solidFill>
                  <a:schemeClr val="bg1"/>
                </a:solidFill>
                <a:latin typeface="open_sansregular"/>
              </a:rPr>
              <a:t> </a:t>
            </a:r>
            <a:r>
              <a:rPr lang="ru-RU" dirty="0" err="1" smtClean="0">
                <a:solidFill>
                  <a:schemeClr val="bg1"/>
                </a:solidFill>
                <a:latin typeface="open_sansregular"/>
              </a:rPr>
              <a:t>чого</a:t>
            </a:r>
            <a:r>
              <a:rPr lang="ru-RU" dirty="0" smtClean="0">
                <a:solidFill>
                  <a:schemeClr val="bg1"/>
                </a:solidFill>
                <a:latin typeface="open_sansregular"/>
              </a:rPr>
              <a:t> </a:t>
            </a:r>
            <a:r>
              <a:rPr lang="ru-RU" dirty="0" err="1" smtClean="0">
                <a:solidFill>
                  <a:schemeClr val="bg1"/>
                </a:solidFill>
                <a:latin typeface="open_sansregular"/>
              </a:rPr>
              <a:t>порушується</a:t>
            </a:r>
            <a:r>
              <a:rPr lang="ru-RU" dirty="0" smtClean="0">
                <a:solidFill>
                  <a:schemeClr val="bg1"/>
                </a:solidFill>
                <a:latin typeface="open_sansregular"/>
              </a:rPr>
              <a:t> та </a:t>
            </a:r>
            <a:r>
              <a:rPr lang="ru-RU" dirty="0" err="1" smtClean="0">
                <a:solidFill>
                  <a:schemeClr val="bg1"/>
                </a:solidFill>
                <a:latin typeface="open_sansregular"/>
              </a:rPr>
              <a:t>припиняється</a:t>
            </a:r>
            <a:r>
              <a:rPr lang="ru-RU" dirty="0" smtClean="0">
                <a:solidFill>
                  <a:schemeClr val="bg1"/>
                </a:solidFill>
                <a:latin typeface="open_sansregular"/>
              </a:rPr>
              <a:t> </a:t>
            </a:r>
            <a:r>
              <a:rPr lang="ru-RU" dirty="0" err="1" smtClean="0">
                <a:solidFill>
                  <a:schemeClr val="bg1"/>
                </a:solidFill>
                <a:latin typeface="open_sansregular"/>
              </a:rPr>
              <a:t>рух</a:t>
            </a:r>
            <a:r>
              <a:rPr lang="ru-RU" dirty="0" smtClean="0">
                <a:solidFill>
                  <a:schemeClr val="bg1"/>
                </a:solidFill>
                <a:latin typeface="open_sansregular"/>
              </a:rPr>
              <a:t> </a:t>
            </a:r>
            <a:r>
              <a:rPr lang="ru-RU" dirty="0" err="1" smtClean="0">
                <a:solidFill>
                  <a:schemeClr val="bg1"/>
                </a:solidFill>
                <a:latin typeface="open_sansregular"/>
              </a:rPr>
              <a:t>поживних</a:t>
            </a:r>
            <a:r>
              <a:rPr lang="ru-RU" dirty="0" smtClean="0">
                <a:solidFill>
                  <a:schemeClr val="bg1"/>
                </a:solidFill>
                <a:latin typeface="open_sansregular"/>
              </a:rPr>
              <a:t> </a:t>
            </a:r>
            <a:r>
              <a:rPr lang="ru-RU" dirty="0" err="1" smtClean="0">
                <a:solidFill>
                  <a:schemeClr val="bg1"/>
                </a:solidFill>
                <a:latin typeface="open_sansregular"/>
              </a:rPr>
              <a:t>речовин</a:t>
            </a:r>
            <a:r>
              <a:rPr lang="ru-RU" dirty="0" smtClean="0">
                <a:solidFill>
                  <a:schemeClr val="bg1"/>
                </a:solidFill>
                <a:latin typeface="open_sansregular"/>
              </a:rPr>
              <a:t> </a:t>
            </a:r>
            <a:r>
              <a:rPr lang="ru-RU" dirty="0" err="1" smtClean="0">
                <a:solidFill>
                  <a:schemeClr val="bg1"/>
                </a:solidFill>
                <a:latin typeface="open_sansregular"/>
              </a:rPr>
              <a:t>ураженими</a:t>
            </a:r>
            <a:r>
              <a:rPr lang="ru-RU" dirty="0" smtClean="0">
                <a:solidFill>
                  <a:schemeClr val="bg1"/>
                </a:solidFill>
                <a:latin typeface="open_sansregular"/>
              </a:rPr>
              <a:t> тканинами. </a:t>
            </a:r>
            <a:r>
              <a:rPr lang="ru-RU" dirty="0" err="1" smtClean="0">
                <a:solidFill>
                  <a:schemeClr val="bg1"/>
                </a:solidFill>
                <a:latin typeface="open_sansregular"/>
              </a:rPr>
              <a:t>Досить</a:t>
            </a:r>
            <a:r>
              <a:rPr lang="ru-RU" dirty="0" smtClean="0">
                <a:solidFill>
                  <a:schemeClr val="bg1"/>
                </a:solidFill>
                <a:latin typeface="open_sansregular"/>
              </a:rPr>
              <a:t> </a:t>
            </a:r>
            <a:r>
              <a:rPr lang="ru-RU" dirty="0" err="1" smtClean="0">
                <a:solidFill>
                  <a:schemeClr val="bg1"/>
                </a:solidFill>
                <a:latin typeface="open_sansregular"/>
              </a:rPr>
              <a:t>поширені</a:t>
            </a:r>
            <a:r>
              <a:rPr lang="ru-RU" dirty="0" smtClean="0">
                <a:solidFill>
                  <a:schemeClr val="bg1"/>
                </a:solidFill>
                <a:latin typeface="open_sansregular"/>
              </a:rPr>
              <a:t> </a:t>
            </a:r>
            <a:r>
              <a:rPr lang="ru-RU" dirty="0" err="1" smtClean="0">
                <a:solidFill>
                  <a:schemeClr val="bg1"/>
                </a:solidFill>
                <a:latin typeface="open_sansregular"/>
              </a:rPr>
              <a:t>цикадка</a:t>
            </a:r>
            <a:r>
              <a:rPr lang="ru-RU" dirty="0" smtClean="0">
                <a:solidFill>
                  <a:schemeClr val="bg1"/>
                </a:solidFill>
                <a:latin typeface="open_sansregular"/>
              </a:rPr>
              <a:t> зелена (</a:t>
            </a:r>
            <a:r>
              <a:rPr lang="en-US" i="1" dirty="0" err="1" smtClean="0">
                <a:solidFill>
                  <a:schemeClr val="bg1"/>
                </a:solidFill>
                <a:latin typeface="open_sansregular"/>
              </a:rPr>
              <a:t>Cicadella</a:t>
            </a:r>
            <a:r>
              <a:rPr lang="en-US" i="1" dirty="0" smtClean="0">
                <a:solidFill>
                  <a:schemeClr val="bg1"/>
                </a:solidFill>
                <a:latin typeface="open_sansregular"/>
              </a:rPr>
              <a:t> </a:t>
            </a:r>
            <a:r>
              <a:rPr lang="en-US" i="1" dirty="0" err="1" smtClean="0">
                <a:solidFill>
                  <a:schemeClr val="bg1"/>
                </a:solidFill>
                <a:latin typeface="open_sansregular"/>
              </a:rPr>
              <a:t>viridis</a:t>
            </a:r>
            <a:r>
              <a:rPr lang="en-US" i="1" dirty="0" smtClean="0">
                <a:solidFill>
                  <a:schemeClr val="bg1"/>
                </a:solidFill>
                <a:latin typeface="open_sansregular"/>
              </a:rPr>
              <a:t> </a:t>
            </a:r>
            <a:r>
              <a:rPr lang="en-US" dirty="0" smtClean="0">
                <a:solidFill>
                  <a:schemeClr val="bg1"/>
                </a:solidFill>
                <a:latin typeface="open_sansregular"/>
              </a:rPr>
              <a:t>L.), </a:t>
            </a:r>
            <a:r>
              <a:rPr lang="ru-RU" dirty="0" err="1" smtClean="0">
                <a:solidFill>
                  <a:schemeClr val="bg1"/>
                </a:solidFill>
                <a:latin typeface="open_sansregular"/>
              </a:rPr>
              <a:t>цикадка</a:t>
            </a:r>
            <a:r>
              <a:rPr lang="ru-RU" dirty="0" smtClean="0">
                <a:solidFill>
                  <a:schemeClr val="bg1"/>
                </a:solidFill>
                <a:latin typeface="open_sansregular"/>
              </a:rPr>
              <a:t> </a:t>
            </a:r>
            <a:r>
              <a:rPr lang="ru-RU" dirty="0" err="1" smtClean="0">
                <a:solidFill>
                  <a:schemeClr val="bg1"/>
                </a:solidFill>
                <a:latin typeface="open_sansregular"/>
              </a:rPr>
              <a:t>жовта</a:t>
            </a:r>
            <a:r>
              <a:rPr lang="ru-RU" dirty="0" smtClean="0">
                <a:solidFill>
                  <a:schemeClr val="bg1"/>
                </a:solidFill>
                <a:latin typeface="open_sansregular"/>
              </a:rPr>
              <a:t> (</a:t>
            </a:r>
            <a:r>
              <a:rPr lang="en-US" i="1" dirty="0" err="1" smtClean="0">
                <a:solidFill>
                  <a:schemeClr val="bg1"/>
                </a:solidFill>
                <a:latin typeface="open_sansregular"/>
              </a:rPr>
              <a:t>Empoasca</a:t>
            </a:r>
            <a:r>
              <a:rPr lang="en-US" i="1" dirty="0" smtClean="0">
                <a:solidFill>
                  <a:schemeClr val="bg1"/>
                </a:solidFill>
                <a:latin typeface="open_sansregular"/>
              </a:rPr>
              <a:t> </a:t>
            </a:r>
            <a:r>
              <a:rPr lang="en-US" i="1" dirty="0" err="1" smtClean="0">
                <a:solidFill>
                  <a:schemeClr val="bg1"/>
                </a:solidFill>
                <a:latin typeface="open_sansregular"/>
              </a:rPr>
              <a:t>pteridis</a:t>
            </a:r>
            <a:r>
              <a:rPr lang="en-US" i="1" dirty="0" smtClean="0">
                <a:solidFill>
                  <a:schemeClr val="bg1"/>
                </a:solidFill>
                <a:latin typeface="open_sansregular"/>
              </a:rPr>
              <a:t> </a:t>
            </a:r>
            <a:r>
              <a:rPr lang="en-US" dirty="0" err="1" smtClean="0">
                <a:solidFill>
                  <a:schemeClr val="bg1"/>
                </a:solidFill>
                <a:latin typeface="open_sansregular"/>
              </a:rPr>
              <a:t>Dhlb</a:t>
            </a:r>
            <a:r>
              <a:rPr lang="en-US" dirty="0" smtClean="0">
                <a:solidFill>
                  <a:schemeClr val="bg1"/>
                </a:solidFill>
                <a:latin typeface="open_sansregular"/>
              </a:rPr>
              <a:t>.), </a:t>
            </a:r>
            <a:r>
              <a:rPr lang="ru-RU" dirty="0" err="1" smtClean="0">
                <a:solidFill>
                  <a:schemeClr val="bg1"/>
                </a:solidFill>
                <a:latin typeface="open_sansregular"/>
              </a:rPr>
              <a:t>цикадка</a:t>
            </a:r>
            <a:r>
              <a:rPr lang="ru-RU" dirty="0" smtClean="0">
                <a:solidFill>
                  <a:schemeClr val="bg1"/>
                </a:solidFill>
                <a:latin typeface="open_sansregular"/>
              </a:rPr>
              <a:t> </a:t>
            </a:r>
            <a:r>
              <a:rPr lang="ru-RU" dirty="0" err="1" smtClean="0">
                <a:solidFill>
                  <a:schemeClr val="bg1"/>
                </a:solidFill>
                <a:latin typeface="open_sansregular"/>
              </a:rPr>
              <a:t>виноградна</a:t>
            </a:r>
            <a:r>
              <a:rPr lang="ru-RU" dirty="0" smtClean="0">
                <a:solidFill>
                  <a:schemeClr val="bg1"/>
                </a:solidFill>
                <a:latin typeface="open_sansregular"/>
              </a:rPr>
              <a:t> (</a:t>
            </a:r>
            <a:r>
              <a:rPr lang="en-US" i="1" dirty="0" err="1" smtClean="0">
                <a:solidFill>
                  <a:schemeClr val="bg1"/>
                </a:solidFill>
                <a:latin typeface="open_sansregular"/>
              </a:rPr>
              <a:t>Empoasca</a:t>
            </a:r>
            <a:r>
              <a:rPr lang="en-US" dirty="0" smtClean="0">
                <a:solidFill>
                  <a:schemeClr val="bg1"/>
                </a:solidFill>
                <a:latin typeface="open_sansregular"/>
              </a:rPr>
              <a:t> </a:t>
            </a:r>
            <a:r>
              <a:rPr lang="en-US" dirty="0" err="1" smtClean="0">
                <a:solidFill>
                  <a:schemeClr val="bg1"/>
                </a:solidFill>
                <a:latin typeface="open_sansregular"/>
              </a:rPr>
              <a:t>vitis</a:t>
            </a:r>
            <a:r>
              <a:rPr lang="en-US" dirty="0" smtClean="0">
                <a:solidFill>
                  <a:schemeClr val="bg1"/>
                </a:solidFill>
                <a:latin typeface="open_sansregular"/>
              </a:rPr>
              <a:t>)</a:t>
            </a:r>
            <a:endParaRPr lang="ru-RU" dirty="0">
              <a:solidFill>
                <a:schemeClr val="bg1"/>
              </a:solidFill>
            </a:endParaRPr>
          </a:p>
        </p:txBody>
      </p:sp>
      <p:pic>
        <p:nvPicPr>
          <p:cNvPr id="8" name="Picture 4" descr="Цикадка виноградна"/>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1520" y="3429000"/>
            <a:ext cx="2880320" cy="238180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3203848" y="3212976"/>
            <a:ext cx="5940152" cy="2862322"/>
          </a:xfrm>
          <a:prstGeom prst="rect">
            <a:avLst/>
          </a:prstGeom>
        </p:spPr>
        <p:txBody>
          <a:bodyPr wrap="square">
            <a:spAutoFit/>
          </a:bodyPr>
          <a:lstStyle/>
          <a:p>
            <a:pPr algn="just"/>
            <a:r>
              <a:rPr lang="ru-RU" b="0" i="0" dirty="0" err="1" smtClean="0">
                <a:solidFill>
                  <a:schemeClr val="bg1"/>
                </a:solidFill>
                <a:effectLst/>
                <a:latin typeface="open_sansregular"/>
              </a:rPr>
              <a:t>Зокрема</a:t>
            </a:r>
            <a:r>
              <a:rPr lang="ru-RU" b="0" i="0" dirty="0" smtClean="0">
                <a:solidFill>
                  <a:schemeClr val="bg1"/>
                </a:solidFill>
                <a:effectLst/>
                <a:latin typeface="open_sansregular"/>
              </a:rPr>
              <a:t>, </a:t>
            </a:r>
            <a:r>
              <a:rPr lang="ru-RU" b="1" i="0" dirty="0" err="1" smtClean="0">
                <a:solidFill>
                  <a:schemeClr val="bg1"/>
                </a:solidFill>
                <a:effectLst/>
                <a:latin typeface="open_sansbold"/>
              </a:rPr>
              <a:t>цикадка</a:t>
            </a:r>
            <a:r>
              <a:rPr lang="ru-RU" b="1" i="0" dirty="0" smtClean="0">
                <a:solidFill>
                  <a:schemeClr val="bg1"/>
                </a:solidFill>
                <a:effectLst/>
                <a:latin typeface="open_sansbold"/>
              </a:rPr>
              <a:t> </a:t>
            </a:r>
            <a:r>
              <a:rPr lang="ru-RU" b="1" i="0" dirty="0" err="1" smtClean="0">
                <a:solidFill>
                  <a:schemeClr val="bg1"/>
                </a:solidFill>
                <a:effectLst/>
                <a:latin typeface="open_sansbold"/>
              </a:rPr>
              <a:t>виноградна</a:t>
            </a:r>
            <a:r>
              <a:rPr lang="ru-RU" b="0" i="0" dirty="0" smtClean="0">
                <a:solidFill>
                  <a:schemeClr val="bg1"/>
                </a:solidFill>
                <a:effectLst/>
                <a:latin typeface="open_sansregular"/>
              </a:rPr>
              <a:t> живиться соком виноградного листка, </a:t>
            </a:r>
            <a:r>
              <a:rPr lang="ru-RU" b="0" i="0" dirty="0" err="1" smtClean="0">
                <a:solidFill>
                  <a:schemeClr val="bg1"/>
                </a:solidFill>
                <a:effectLst/>
                <a:latin typeface="open_sansregular"/>
              </a:rPr>
              <a:t>що</a:t>
            </a:r>
            <a:r>
              <a:rPr lang="ru-RU" b="0" i="0" dirty="0" smtClean="0">
                <a:solidFill>
                  <a:schemeClr val="bg1"/>
                </a:solidFill>
                <a:effectLst/>
                <a:latin typeface="open_sansregular"/>
              </a:rPr>
              <a:t> </a:t>
            </a:r>
            <a:r>
              <a:rPr lang="ru-RU" b="0" i="0" dirty="0" err="1" smtClean="0">
                <a:solidFill>
                  <a:schemeClr val="bg1"/>
                </a:solidFill>
                <a:effectLst/>
                <a:latin typeface="open_sansregular"/>
              </a:rPr>
              <a:t>порушує</a:t>
            </a:r>
            <a:r>
              <a:rPr lang="ru-RU" b="0" i="0" dirty="0" smtClean="0">
                <a:solidFill>
                  <a:schemeClr val="bg1"/>
                </a:solidFill>
                <a:effectLst/>
                <a:latin typeface="open_sansregular"/>
              </a:rPr>
              <a:t> структуру </a:t>
            </a:r>
            <a:r>
              <a:rPr lang="ru-RU" b="0" i="0" dirty="0" err="1" smtClean="0">
                <a:solidFill>
                  <a:schemeClr val="bg1"/>
                </a:solidFill>
                <a:effectLst/>
                <a:latin typeface="open_sansregular"/>
              </a:rPr>
              <a:t>листкової</a:t>
            </a:r>
            <a:r>
              <a:rPr lang="ru-RU" b="0" i="0" dirty="0" smtClean="0">
                <a:solidFill>
                  <a:schemeClr val="bg1"/>
                </a:solidFill>
                <a:effectLst/>
                <a:latin typeface="open_sansregular"/>
              </a:rPr>
              <a:t> </a:t>
            </a:r>
            <a:r>
              <a:rPr lang="ru-RU" b="0" i="0" dirty="0" err="1" smtClean="0">
                <a:solidFill>
                  <a:schemeClr val="bg1"/>
                </a:solidFill>
                <a:effectLst/>
                <a:latin typeface="open_sansregular"/>
              </a:rPr>
              <a:t>флоеми</a:t>
            </a:r>
            <a:r>
              <a:rPr lang="ru-RU" b="0" i="0" dirty="0" smtClean="0">
                <a:solidFill>
                  <a:schemeClr val="bg1"/>
                </a:solidFill>
                <a:effectLst/>
                <a:latin typeface="open_sansregular"/>
              </a:rPr>
              <a:t>, </a:t>
            </a:r>
            <a:r>
              <a:rPr lang="ru-RU" b="0" i="0" dirty="0" err="1" smtClean="0">
                <a:solidFill>
                  <a:schemeClr val="bg1"/>
                </a:solidFill>
                <a:effectLst/>
                <a:latin typeface="open_sansregular"/>
              </a:rPr>
              <a:t>ксилеми</a:t>
            </a:r>
            <a:r>
              <a:rPr lang="ru-RU" b="0" i="0" dirty="0" smtClean="0">
                <a:solidFill>
                  <a:schemeClr val="bg1"/>
                </a:solidFill>
                <a:effectLst/>
                <a:latin typeface="open_sansregular"/>
              </a:rPr>
              <a:t> та </a:t>
            </a:r>
            <a:r>
              <a:rPr lang="ru-RU" b="0" i="0" dirty="0" err="1" smtClean="0">
                <a:solidFill>
                  <a:schemeClr val="bg1"/>
                </a:solidFill>
                <a:effectLst/>
                <a:latin typeface="open_sansregular"/>
              </a:rPr>
              <a:t>паренхіми</a:t>
            </a:r>
            <a:r>
              <a:rPr lang="ru-RU" b="0" i="0" dirty="0" smtClean="0">
                <a:solidFill>
                  <a:schemeClr val="bg1"/>
                </a:solidFill>
                <a:effectLst/>
                <a:latin typeface="open_sansregular"/>
              </a:rPr>
              <a:t> й </a:t>
            </a:r>
            <a:r>
              <a:rPr lang="ru-RU" b="0" i="0" dirty="0" err="1" smtClean="0">
                <a:solidFill>
                  <a:schemeClr val="bg1"/>
                </a:solidFill>
                <a:effectLst/>
                <a:latin typeface="open_sansregular"/>
              </a:rPr>
              <a:t>знижує</a:t>
            </a:r>
            <a:r>
              <a:rPr lang="ru-RU" b="0" i="0" dirty="0" smtClean="0">
                <a:solidFill>
                  <a:schemeClr val="bg1"/>
                </a:solidFill>
                <a:effectLst/>
                <a:latin typeface="open_sansregular"/>
              </a:rPr>
              <a:t> </a:t>
            </a:r>
            <a:r>
              <a:rPr lang="ru-RU" b="0" i="0" dirty="0" err="1" smtClean="0">
                <a:solidFill>
                  <a:schemeClr val="bg1"/>
                </a:solidFill>
                <a:effectLst/>
                <a:latin typeface="open_sansregular"/>
              </a:rPr>
              <a:t>вміст</a:t>
            </a:r>
            <a:r>
              <a:rPr lang="ru-RU" b="0" i="0" dirty="0" smtClean="0">
                <a:solidFill>
                  <a:schemeClr val="bg1"/>
                </a:solidFill>
                <a:effectLst/>
                <a:latin typeface="open_sansregular"/>
              </a:rPr>
              <a:t> </a:t>
            </a:r>
            <a:r>
              <a:rPr lang="ru-RU" b="0" i="0" dirty="0" err="1" smtClean="0">
                <a:solidFill>
                  <a:schemeClr val="bg1"/>
                </a:solidFill>
                <a:effectLst/>
                <a:latin typeface="open_sansregular"/>
              </a:rPr>
              <a:t>азотистих</a:t>
            </a:r>
            <a:r>
              <a:rPr lang="ru-RU" b="0" i="0" dirty="0" smtClean="0">
                <a:solidFill>
                  <a:schemeClr val="bg1"/>
                </a:solidFill>
                <a:effectLst/>
                <a:latin typeface="open_sansregular"/>
              </a:rPr>
              <a:t> </a:t>
            </a:r>
            <a:r>
              <a:rPr lang="ru-RU" b="0" i="0" dirty="0" err="1" smtClean="0">
                <a:solidFill>
                  <a:schemeClr val="bg1"/>
                </a:solidFill>
                <a:effectLst/>
                <a:latin typeface="open_sansregular"/>
              </a:rPr>
              <a:t>речовин</a:t>
            </a:r>
            <a:r>
              <a:rPr lang="ru-RU" b="0" i="0" dirty="0" smtClean="0">
                <a:solidFill>
                  <a:schemeClr val="bg1"/>
                </a:solidFill>
                <a:effectLst/>
                <a:latin typeface="open_sansregular"/>
              </a:rPr>
              <a:t> та </a:t>
            </a:r>
            <a:r>
              <a:rPr lang="ru-RU" b="0" i="0" dirty="0" err="1" smtClean="0">
                <a:solidFill>
                  <a:schemeClr val="bg1"/>
                </a:solidFill>
                <a:effectLst/>
                <a:latin typeface="open_sansregular"/>
              </a:rPr>
              <a:t>вологи</a:t>
            </a:r>
            <a:r>
              <a:rPr lang="ru-RU" b="0" i="0" dirty="0" smtClean="0">
                <a:solidFill>
                  <a:schemeClr val="bg1"/>
                </a:solidFill>
                <a:effectLst/>
                <a:latin typeface="open_sansregular"/>
              </a:rPr>
              <a:t>. В </a:t>
            </a:r>
            <a:r>
              <a:rPr lang="ru-RU" b="0" i="0" dirty="0" err="1" smtClean="0">
                <a:solidFill>
                  <a:schemeClr val="bg1"/>
                </a:solidFill>
                <a:effectLst/>
                <a:latin typeface="open_sansregular"/>
              </a:rPr>
              <a:t>результаті</a:t>
            </a:r>
            <a:r>
              <a:rPr lang="ru-RU" b="0" i="0" dirty="0" smtClean="0">
                <a:solidFill>
                  <a:schemeClr val="bg1"/>
                </a:solidFill>
                <a:effectLst/>
                <a:latin typeface="open_sansregular"/>
              </a:rPr>
              <a:t> </a:t>
            </a:r>
            <a:r>
              <a:rPr lang="ru-RU" b="0" i="0" dirty="0" err="1" smtClean="0">
                <a:solidFill>
                  <a:schemeClr val="bg1"/>
                </a:solidFill>
                <a:effectLst/>
                <a:latin typeface="open_sansregular"/>
              </a:rPr>
              <a:t>шкідливий</a:t>
            </a:r>
            <a:r>
              <a:rPr lang="ru-RU" b="0" i="0" dirty="0" smtClean="0">
                <a:solidFill>
                  <a:schemeClr val="bg1"/>
                </a:solidFill>
                <a:effectLst/>
                <a:latin typeface="open_sansregular"/>
              </a:rPr>
              <a:t> </a:t>
            </a:r>
            <a:r>
              <a:rPr lang="ru-RU" b="0" i="0" dirty="0" err="1" smtClean="0">
                <a:solidFill>
                  <a:schemeClr val="bg1"/>
                </a:solidFill>
                <a:effectLst/>
                <a:latin typeface="open_sansregular"/>
              </a:rPr>
              <a:t>вплив</a:t>
            </a:r>
            <a:r>
              <a:rPr lang="ru-RU" b="0" i="0" dirty="0" smtClean="0">
                <a:solidFill>
                  <a:schemeClr val="bg1"/>
                </a:solidFill>
                <a:effectLst/>
                <a:latin typeface="open_sansregular"/>
              </a:rPr>
              <a:t> </a:t>
            </a:r>
            <a:r>
              <a:rPr lang="ru-RU" b="0" i="0" dirty="0" err="1" smtClean="0">
                <a:solidFill>
                  <a:schemeClr val="bg1"/>
                </a:solidFill>
                <a:effectLst/>
                <a:latin typeface="open_sansregular"/>
              </a:rPr>
              <a:t>комахи</a:t>
            </a:r>
            <a:r>
              <a:rPr lang="ru-RU" b="0" i="0" dirty="0" smtClean="0">
                <a:solidFill>
                  <a:schemeClr val="bg1"/>
                </a:solidFill>
                <a:effectLst/>
                <a:latin typeface="open_sansregular"/>
              </a:rPr>
              <a:t> </a:t>
            </a:r>
            <a:r>
              <a:rPr lang="ru-RU" b="0" i="0" dirty="0" err="1" smtClean="0">
                <a:solidFill>
                  <a:schemeClr val="bg1"/>
                </a:solidFill>
                <a:effectLst/>
                <a:latin typeface="open_sansregular"/>
              </a:rPr>
              <a:t>спричиняє</a:t>
            </a:r>
            <a:r>
              <a:rPr lang="ru-RU" b="0" i="0" dirty="0" smtClean="0">
                <a:solidFill>
                  <a:schemeClr val="bg1"/>
                </a:solidFill>
                <a:effectLst/>
                <a:latin typeface="open_sansregular"/>
              </a:rPr>
              <a:t> </a:t>
            </a:r>
            <a:r>
              <a:rPr lang="ru-RU" b="0" i="0" dirty="0" err="1" smtClean="0">
                <a:solidFill>
                  <a:schemeClr val="bg1"/>
                </a:solidFill>
                <a:effectLst/>
                <a:latin typeface="open_sansregular"/>
              </a:rPr>
              <a:t>припинення</a:t>
            </a:r>
            <a:r>
              <a:rPr lang="ru-RU" b="0" i="0" dirty="0" smtClean="0">
                <a:solidFill>
                  <a:schemeClr val="bg1"/>
                </a:solidFill>
                <a:effectLst/>
                <a:latin typeface="open_sansregular"/>
              </a:rPr>
              <a:t> росту та </a:t>
            </a:r>
            <a:r>
              <a:rPr lang="ru-RU" b="0" i="0" dirty="0" err="1" smtClean="0">
                <a:solidFill>
                  <a:schemeClr val="bg1"/>
                </a:solidFill>
                <a:effectLst/>
                <a:latin typeface="open_sansregular"/>
              </a:rPr>
              <a:t>їхню</a:t>
            </a:r>
            <a:r>
              <a:rPr lang="ru-RU" b="0" i="0" dirty="0" smtClean="0">
                <a:solidFill>
                  <a:schemeClr val="bg1"/>
                </a:solidFill>
                <a:effectLst/>
                <a:latin typeface="open_sansregular"/>
              </a:rPr>
              <a:t> </a:t>
            </a:r>
            <a:r>
              <a:rPr lang="ru-RU" b="0" i="0" dirty="0" err="1" smtClean="0">
                <a:solidFill>
                  <a:schemeClr val="bg1"/>
                </a:solidFill>
                <a:effectLst/>
                <a:latin typeface="open_sansregular"/>
              </a:rPr>
              <a:t>загибель</a:t>
            </a:r>
            <a:r>
              <a:rPr lang="ru-RU" b="0" i="0" dirty="0" smtClean="0">
                <a:solidFill>
                  <a:schemeClr val="bg1"/>
                </a:solidFill>
                <a:effectLst/>
                <a:latin typeface="open_sansregular"/>
              </a:rPr>
              <a:t>. Особливо </a:t>
            </a:r>
            <a:r>
              <a:rPr lang="ru-RU" b="0" i="0" dirty="0" err="1" smtClean="0">
                <a:solidFill>
                  <a:schemeClr val="bg1"/>
                </a:solidFill>
                <a:effectLst/>
                <a:latin typeface="open_sansregular"/>
              </a:rPr>
              <a:t>шкідливі</a:t>
            </a:r>
            <a:r>
              <a:rPr lang="ru-RU" b="0" i="0" dirty="0" smtClean="0">
                <a:solidFill>
                  <a:schemeClr val="bg1"/>
                </a:solidFill>
                <a:effectLst/>
                <a:latin typeface="open_sansregular"/>
              </a:rPr>
              <a:t> </a:t>
            </a:r>
            <a:r>
              <a:rPr lang="ru-RU" b="0" i="0" dirty="0" err="1" smtClean="0">
                <a:solidFill>
                  <a:schemeClr val="bg1"/>
                </a:solidFill>
                <a:effectLst/>
                <a:latin typeface="open_sansregular"/>
              </a:rPr>
              <a:t>пошкодження</a:t>
            </a:r>
            <a:r>
              <a:rPr lang="ru-RU" b="0" i="0" dirty="0" smtClean="0">
                <a:solidFill>
                  <a:schemeClr val="bg1"/>
                </a:solidFill>
                <a:effectLst/>
                <a:latin typeface="open_sansregular"/>
              </a:rPr>
              <a:t> </a:t>
            </a:r>
            <a:r>
              <a:rPr lang="ru-RU" b="0" i="0" dirty="0" err="1" smtClean="0">
                <a:solidFill>
                  <a:schemeClr val="bg1"/>
                </a:solidFill>
                <a:effectLst/>
                <a:latin typeface="open_sansregular"/>
              </a:rPr>
              <a:t>виноградним</a:t>
            </a:r>
            <a:r>
              <a:rPr lang="ru-RU" b="0" i="0" dirty="0" smtClean="0">
                <a:solidFill>
                  <a:schemeClr val="bg1"/>
                </a:solidFill>
                <a:effectLst/>
                <a:latin typeface="open_sansregular"/>
              </a:rPr>
              <a:t> </a:t>
            </a:r>
            <a:r>
              <a:rPr lang="ru-RU" b="0" i="0" dirty="0" err="1" smtClean="0">
                <a:solidFill>
                  <a:schemeClr val="bg1"/>
                </a:solidFill>
                <a:effectLst/>
                <a:latin typeface="open_sansregular"/>
              </a:rPr>
              <a:t>саджанцям</a:t>
            </a:r>
            <a:r>
              <a:rPr lang="ru-RU" b="0" i="0" dirty="0" smtClean="0">
                <a:solidFill>
                  <a:schemeClr val="bg1"/>
                </a:solidFill>
                <a:effectLst/>
                <a:latin typeface="open_sansregular"/>
              </a:rPr>
              <a:t> </a:t>
            </a:r>
            <a:r>
              <a:rPr lang="ru-RU" b="0" i="0" dirty="0" err="1" smtClean="0">
                <a:solidFill>
                  <a:schemeClr val="bg1"/>
                </a:solidFill>
                <a:effectLst/>
                <a:latin typeface="open_sansregular"/>
              </a:rPr>
              <a:t>завдають</a:t>
            </a:r>
            <a:r>
              <a:rPr lang="ru-RU" b="0" i="0" dirty="0" smtClean="0">
                <a:solidFill>
                  <a:schemeClr val="bg1"/>
                </a:solidFill>
                <a:effectLst/>
                <a:latin typeface="open_sansregular"/>
              </a:rPr>
              <a:t> </a:t>
            </a:r>
            <a:r>
              <a:rPr lang="ru-RU" b="0" i="0" dirty="0" err="1" smtClean="0">
                <a:solidFill>
                  <a:schemeClr val="bg1"/>
                </a:solidFill>
                <a:effectLst/>
                <a:latin typeface="open_sansregular"/>
              </a:rPr>
              <a:t>фітотоксини</a:t>
            </a:r>
            <a:r>
              <a:rPr lang="ru-RU" b="0" i="0" dirty="0" smtClean="0">
                <a:solidFill>
                  <a:schemeClr val="bg1"/>
                </a:solidFill>
                <a:effectLst/>
                <a:latin typeface="open_sansregular"/>
              </a:rPr>
              <a:t>, </a:t>
            </a:r>
            <a:r>
              <a:rPr lang="ru-RU" b="0" i="0" dirty="0" err="1" smtClean="0">
                <a:solidFill>
                  <a:schemeClr val="bg1"/>
                </a:solidFill>
                <a:effectLst/>
                <a:latin typeface="open_sansregular"/>
              </a:rPr>
              <a:t>які</a:t>
            </a:r>
            <a:r>
              <a:rPr lang="ru-RU" b="0" i="0" dirty="0" smtClean="0">
                <a:solidFill>
                  <a:schemeClr val="bg1"/>
                </a:solidFill>
                <a:effectLst/>
                <a:latin typeface="open_sansregular"/>
              </a:rPr>
              <a:t> в </a:t>
            </a:r>
            <a:r>
              <a:rPr lang="ru-RU" b="0" i="0" dirty="0" err="1" smtClean="0">
                <a:solidFill>
                  <a:schemeClr val="bg1"/>
                </a:solidFill>
                <a:effectLst/>
                <a:latin typeface="open_sansregular"/>
              </a:rPr>
              <a:t>процесі</a:t>
            </a:r>
            <a:r>
              <a:rPr lang="ru-RU" b="0" i="0" dirty="0" smtClean="0">
                <a:solidFill>
                  <a:schemeClr val="bg1"/>
                </a:solidFill>
                <a:effectLst/>
                <a:latin typeface="open_sansregular"/>
              </a:rPr>
              <a:t> </a:t>
            </a:r>
            <a:r>
              <a:rPr lang="ru-RU" b="0" i="0" dirty="0" err="1" smtClean="0">
                <a:solidFill>
                  <a:schemeClr val="bg1"/>
                </a:solidFill>
                <a:effectLst/>
                <a:latin typeface="open_sansregular"/>
              </a:rPr>
              <a:t>живлення</a:t>
            </a:r>
            <a:r>
              <a:rPr lang="ru-RU" b="0" i="0" dirty="0" smtClean="0">
                <a:solidFill>
                  <a:schemeClr val="bg1"/>
                </a:solidFill>
                <a:effectLst/>
                <a:latin typeface="open_sansregular"/>
              </a:rPr>
              <a:t> </a:t>
            </a:r>
            <a:r>
              <a:rPr lang="ru-RU" b="0" i="0" dirty="0" err="1" smtClean="0">
                <a:solidFill>
                  <a:schemeClr val="bg1"/>
                </a:solidFill>
                <a:effectLst/>
                <a:latin typeface="open_sansregular"/>
              </a:rPr>
              <a:t>цикадки</a:t>
            </a:r>
            <a:r>
              <a:rPr lang="ru-RU" b="0" i="0" dirty="0" smtClean="0">
                <a:solidFill>
                  <a:schemeClr val="bg1"/>
                </a:solidFill>
                <a:effectLst/>
                <a:latin typeface="open_sansregular"/>
              </a:rPr>
              <a:t> </a:t>
            </a:r>
            <a:r>
              <a:rPr lang="ru-RU" b="0" i="0" dirty="0" err="1" smtClean="0">
                <a:solidFill>
                  <a:schemeClr val="bg1"/>
                </a:solidFill>
                <a:effectLst/>
                <a:latin typeface="open_sansregular"/>
              </a:rPr>
              <a:t>вводять</a:t>
            </a:r>
            <a:r>
              <a:rPr lang="ru-RU" b="0" i="0" dirty="0" smtClean="0">
                <a:solidFill>
                  <a:schemeClr val="bg1"/>
                </a:solidFill>
                <a:effectLst/>
                <a:latin typeface="open_sansregular"/>
              </a:rPr>
              <a:t> у </a:t>
            </a:r>
            <a:r>
              <a:rPr lang="ru-RU" b="0" i="0" dirty="0" err="1" smtClean="0">
                <a:solidFill>
                  <a:schemeClr val="bg1"/>
                </a:solidFill>
                <a:effectLst/>
                <a:latin typeface="open_sansregular"/>
              </a:rPr>
              <a:t>рослину</a:t>
            </a:r>
            <a:r>
              <a:rPr lang="ru-RU" b="0" i="0" dirty="0" smtClean="0">
                <a:solidFill>
                  <a:schemeClr val="bg1"/>
                </a:solidFill>
                <a:effectLst/>
                <a:latin typeface="open_sansregular"/>
              </a:rPr>
              <a:t>, </a:t>
            </a:r>
            <a:r>
              <a:rPr lang="ru-RU" b="0" i="0" dirty="0" err="1" smtClean="0">
                <a:solidFill>
                  <a:schemeClr val="bg1"/>
                </a:solidFill>
                <a:effectLst/>
                <a:latin typeface="open_sansregular"/>
              </a:rPr>
              <a:t>що</a:t>
            </a:r>
            <a:r>
              <a:rPr lang="ru-RU" b="0" i="0" dirty="0" smtClean="0">
                <a:solidFill>
                  <a:schemeClr val="bg1"/>
                </a:solidFill>
                <a:effectLst/>
                <a:latin typeface="open_sansregular"/>
              </a:rPr>
              <a:t> </a:t>
            </a:r>
            <a:r>
              <a:rPr lang="ru-RU" b="0" i="0" dirty="0" err="1" smtClean="0">
                <a:solidFill>
                  <a:schemeClr val="bg1"/>
                </a:solidFill>
                <a:effectLst/>
                <a:latin typeface="open_sansregular"/>
              </a:rPr>
              <a:t>зрештою</a:t>
            </a:r>
            <a:r>
              <a:rPr lang="ru-RU" b="0" i="0" dirty="0" smtClean="0">
                <a:solidFill>
                  <a:schemeClr val="bg1"/>
                </a:solidFill>
                <a:effectLst/>
                <a:latin typeface="open_sansregular"/>
              </a:rPr>
              <a:t> </a:t>
            </a:r>
            <a:r>
              <a:rPr lang="ru-RU" b="0" i="0" dirty="0" err="1" smtClean="0">
                <a:solidFill>
                  <a:schemeClr val="bg1"/>
                </a:solidFill>
                <a:effectLst/>
                <a:latin typeface="open_sansregular"/>
              </a:rPr>
              <a:t>призводить</a:t>
            </a:r>
            <a:r>
              <a:rPr lang="ru-RU" b="0" i="0" dirty="0" smtClean="0">
                <a:solidFill>
                  <a:schemeClr val="bg1"/>
                </a:solidFill>
                <a:effectLst/>
                <a:latin typeface="open_sansregular"/>
              </a:rPr>
              <a:t> до </a:t>
            </a:r>
            <a:r>
              <a:rPr lang="ru-RU" b="0" i="0" dirty="0" err="1" smtClean="0">
                <a:solidFill>
                  <a:schemeClr val="bg1"/>
                </a:solidFill>
                <a:effectLst/>
                <a:latin typeface="open_sansregular"/>
              </a:rPr>
              <a:t>пригнічення</a:t>
            </a:r>
            <a:r>
              <a:rPr lang="ru-RU" b="0" i="0" dirty="0" smtClean="0">
                <a:solidFill>
                  <a:schemeClr val="bg1"/>
                </a:solidFill>
                <a:effectLst/>
                <a:latin typeface="open_sansregular"/>
              </a:rPr>
              <a:t> </a:t>
            </a:r>
            <a:r>
              <a:rPr lang="ru-RU" b="0" i="0" dirty="0" err="1" smtClean="0">
                <a:solidFill>
                  <a:schemeClr val="bg1"/>
                </a:solidFill>
                <a:effectLst/>
                <a:latin typeface="open_sansregular"/>
              </a:rPr>
              <a:t>її</a:t>
            </a:r>
            <a:r>
              <a:rPr lang="ru-RU" b="0" i="0" dirty="0" smtClean="0">
                <a:solidFill>
                  <a:schemeClr val="bg1"/>
                </a:solidFill>
                <a:effectLst/>
                <a:latin typeface="open_sansregular"/>
              </a:rPr>
              <a:t> росту й </a:t>
            </a:r>
            <a:r>
              <a:rPr lang="ru-RU" b="0" i="0" dirty="0" err="1" smtClean="0">
                <a:solidFill>
                  <a:schemeClr val="bg1"/>
                </a:solidFill>
                <a:effectLst/>
                <a:latin typeface="open_sansregular"/>
              </a:rPr>
              <a:t>розвитку</a:t>
            </a:r>
            <a:r>
              <a:rPr lang="ru-RU" b="0" i="0" dirty="0" smtClean="0">
                <a:solidFill>
                  <a:schemeClr val="bg1"/>
                </a:solidFill>
                <a:effectLst/>
                <a:latin typeface="open_sansregular"/>
              </a:rPr>
              <a:t>. </a:t>
            </a:r>
            <a:endParaRPr lang="en-US" b="0" i="0" dirty="0">
              <a:solidFill>
                <a:schemeClr val="bg1"/>
              </a:solidFill>
              <a:effectLst/>
              <a:latin typeface="open_sansregul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9" name="Рисунок 8" descr="Одним із найстаріших і дуже небезпечних інвазійних видів шкідників залишається філоксера"/>
          <p:cNvPicPr/>
          <p:nvPr/>
        </p:nvPicPr>
        <p:blipFill>
          <a:blip r:embed="rId4" cstate="print"/>
          <a:srcRect/>
          <a:stretch>
            <a:fillRect/>
          </a:stretch>
        </p:blipFill>
        <p:spPr bwMode="auto">
          <a:xfrm>
            <a:off x="251520" y="1484784"/>
            <a:ext cx="3960440" cy="3312368"/>
          </a:xfrm>
          <a:prstGeom prst="rect">
            <a:avLst/>
          </a:prstGeom>
          <a:noFill/>
          <a:ln w="9525">
            <a:noFill/>
            <a:miter lim="800000"/>
            <a:headEnd/>
            <a:tailEnd/>
          </a:ln>
        </p:spPr>
      </p:pic>
      <p:sp>
        <p:nvSpPr>
          <p:cNvPr id="1025" name="Rectangle 1"/>
          <p:cNvSpPr>
            <a:spLocks noChangeArrowheads="1"/>
          </p:cNvSpPr>
          <p:nvPr/>
        </p:nvSpPr>
        <p:spPr bwMode="auto">
          <a:xfrm>
            <a:off x="4355976" y="1146230"/>
            <a:ext cx="46440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chemeClr val="bg1"/>
                </a:solidFill>
                <a:effectLst/>
                <a:latin typeface="open_sansbold"/>
                <a:ea typeface="Times New Roman" pitchFamily="18" charset="0"/>
                <a:cs typeface="Times New Roman" pitchFamily="18" charset="0"/>
              </a:rPr>
              <a:t>Філоксера</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шкідник-монофаг</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пошкоджує</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тільки</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виноградну</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лозу.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Його</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життєвий</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цикл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включає</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кореневу</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листкову</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та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проміжну</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форми</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Повний</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цикл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розвитку</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який</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проходить на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американських</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видах винограду та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деяких</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сортах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гібридів</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прямих</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виробників</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складається</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з</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п’яти</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поліморфних</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форм: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коренева</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німфа</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крилата</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розповсюджувачка</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статеве</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покоління</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у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вигляді</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самки та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самця</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та</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листкової</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форми</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На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європейських</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та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азійських</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сортах винограду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філоксера</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живе</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виключно</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на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коренях</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має</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тільки</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кореневу</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форму та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розмножується</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партеногенетично</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endParaRPr kumimoji="0" lang="ru-RU"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Прямоугольник 5"/>
          <p:cNvSpPr/>
          <p:nvPr/>
        </p:nvSpPr>
        <p:spPr>
          <a:xfrm>
            <a:off x="1259632" y="764704"/>
            <a:ext cx="7704856" cy="5016758"/>
          </a:xfrm>
          <a:prstGeom prst="rect">
            <a:avLst/>
          </a:prstGeom>
        </p:spPr>
        <p:txBody>
          <a:bodyPr wrap="square">
            <a:spAutoFit/>
          </a:bodyPr>
          <a:lstStyle/>
          <a:p>
            <a:pPr algn="just"/>
            <a:r>
              <a:rPr lang="uk-UA" sz="2000" b="1" i="1" dirty="0" smtClean="0">
                <a:solidFill>
                  <a:schemeClr val="bg1"/>
                </a:solidFill>
              </a:rPr>
              <a:t>Біологічні інвазії </a:t>
            </a:r>
            <a:r>
              <a:rPr lang="uk-UA" sz="2000" dirty="0" smtClean="0">
                <a:solidFill>
                  <a:schemeClr val="bg1"/>
                </a:solidFill>
              </a:rPr>
              <a:t>— швидкоплинні явища, які відбуваються протягом одного або кількох поколінь і призводять до формування нових частин ареалу. Цим вони відрізняються від експансій (поступових розширень ареалів), які можуть відбуватися поступово, упродовж кількох популяційних циклів. Ці процеси нерідко розглядають як особливий тип біологічного забруднення. Пусковим механізмом для розвитку біологічних інвазій є порушення природних бар'єрів для розселення, формування «екологічних коридорів» для розселення (наприклад, канали меліоративних систем, лісосмуги, придорожні смуги). </a:t>
            </a:r>
          </a:p>
          <a:p>
            <a:pPr algn="just"/>
            <a:r>
              <a:rPr lang="uk-UA" sz="2000" dirty="0" smtClean="0">
                <a:solidFill>
                  <a:schemeClr val="bg1"/>
                </a:solidFill>
              </a:rPr>
              <a:t>Проте найпоширенішими стали штучні (часто — ненавмисні) інтродукції видів. </a:t>
            </a:r>
          </a:p>
          <a:p>
            <a:pPr algn="just"/>
            <a:endParaRPr lang="uk-UA" sz="2000" dirty="0" smtClean="0">
              <a:solidFill>
                <a:schemeClr val="bg1"/>
              </a:solidFill>
            </a:endParaRPr>
          </a:p>
          <a:p>
            <a:pPr algn="just"/>
            <a:r>
              <a:rPr lang="ru-RU" sz="2000" i="1" u="sng" dirty="0" err="1" smtClean="0">
                <a:solidFill>
                  <a:schemeClr val="bg1"/>
                </a:solidFill>
              </a:rPr>
              <a:t>Поява</a:t>
            </a:r>
            <a:r>
              <a:rPr lang="ru-RU" sz="2000" i="1" u="sng" dirty="0" smtClean="0">
                <a:solidFill>
                  <a:schemeClr val="bg1"/>
                </a:solidFill>
              </a:rPr>
              <a:t> </a:t>
            </a:r>
            <a:r>
              <a:rPr lang="ru-RU" sz="2000" i="1" u="sng" dirty="0" err="1" smtClean="0">
                <a:solidFill>
                  <a:schemeClr val="bg1"/>
                </a:solidFill>
              </a:rPr>
              <a:t>інвазійних</a:t>
            </a:r>
            <a:r>
              <a:rPr lang="ru-RU" sz="2000" i="1" u="sng" dirty="0" smtClean="0">
                <a:solidFill>
                  <a:schemeClr val="bg1"/>
                </a:solidFill>
              </a:rPr>
              <a:t> </a:t>
            </a:r>
            <a:r>
              <a:rPr lang="ru-RU" sz="2000" i="1" u="sng" dirty="0" err="1" smtClean="0">
                <a:solidFill>
                  <a:schemeClr val="bg1"/>
                </a:solidFill>
              </a:rPr>
              <a:t>видів</a:t>
            </a:r>
            <a:r>
              <a:rPr lang="ru-RU" sz="2000" i="1" u="sng" dirty="0" smtClean="0">
                <a:solidFill>
                  <a:schemeClr val="bg1"/>
                </a:solidFill>
              </a:rPr>
              <a:t> </a:t>
            </a:r>
            <a:r>
              <a:rPr lang="ru-RU" sz="2000" i="1" u="sng" dirty="0" err="1" smtClean="0">
                <a:solidFill>
                  <a:schemeClr val="bg1"/>
                </a:solidFill>
              </a:rPr>
              <a:t>розглядається</a:t>
            </a:r>
            <a:r>
              <a:rPr lang="ru-RU" sz="2000" i="1" u="sng" dirty="0" smtClean="0">
                <a:solidFill>
                  <a:schemeClr val="bg1"/>
                </a:solidFill>
              </a:rPr>
              <a:t> як </a:t>
            </a:r>
            <a:r>
              <a:rPr lang="ru-RU" sz="2000" i="1" u="sng" dirty="0" err="1" smtClean="0">
                <a:solidFill>
                  <a:schemeClr val="bg1"/>
                </a:solidFill>
              </a:rPr>
              <a:t>екосистемна</a:t>
            </a:r>
            <a:r>
              <a:rPr lang="ru-RU" sz="2000" i="1" u="sng" dirty="0" smtClean="0">
                <a:solidFill>
                  <a:schemeClr val="bg1"/>
                </a:solidFill>
              </a:rPr>
              <a:t> </a:t>
            </a:r>
            <a:r>
              <a:rPr lang="ru-RU" sz="2000" i="1" u="sng" dirty="0" err="1" smtClean="0">
                <a:solidFill>
                  <a:schemeClr val="bg1"/>
                </a:solidFill>
              </a:rPr>
              <a:t>мутація</a:t>
            </a:r>
            <a:r>
              <a:rPr lang="ru-RU" sz="2000" i="1" u="sng" dirty="0" smtClean="0">
                <a:solidFill>
                  <a:schemeClr val="bg1"/>
                </a:solidFill>
              </a:rPr>
              <a:t>, яка </a:t>
            </a:r>
            <a:r>
              <a:rPr lang="ru-RU" sz="2000" i="1" u="sng" dirty="0" err="1" smtClean="0">
                <a:solidFill>
                  <a:schemeClr val="bg1"/>
                </a:solidFill>
              </a:rPr>
              <a:t>призводить</a:t>
            </a:r>
            <a:r>
              <a:rPr lang="ru-RU" sz="2000" i="1" u="sng" dirty="0" smtClean="0">
                <a:solidFill>
                  <a:schemeClr val="bg1"/>
                </a:solidFill>
              </a:rPr>
              <a:t> до </a:t>
            </a:r>
            <a:r>
              <a:rPr lang="ru-RU" sz="2000" i="1" u="sng" dirty="0" err="1" smtClean="0">
                <a:solidFill>
                  <a:schemeClr val="bg1"/>
                </a:solidFill>
              </a:rPr>
              <a:t>перебудови</a:t>
            </a:r>
            <a:r>
              <a:rPr lang="ru-RU" sz="2000" i="1" u="sng" dirty="0" smtClean="0">
                <a:solidFill>
                  <a:schemeClr val="bg1"/>
                </a:solidFill>
              </a:rPr>
              <a:t> </a:t>
            </a:r>
            <a:r>
              <a:rPr lang="ru-RU" sz="2000" i="1" u="sng" dirty="0" err="1" smtClean="0">
                <a:solidFill>
                  <a:schemeClr val="bg1"/>
                </a:solidFill>
              </a:rPr>
              <a:t>структури</a:t>
            </a:r>
            <a:r>
              <a:rPr lang="ru-RU" sz="2000" i="1" u="sng" dirty="0" smtClean="0">
                <a:solidFill>
                  <a:schemeClr val="bg1"/>
                </a:solidFill>
              </a:rPr>
              <a:t> </a:t>
            </a:r>
            <a:r>
              <a:rPr lang="ru-RU" sz="2000" i="1" u="sng" dirty="0" err="1" smtClean="0">
                <a:solidFill>
                  <a:schemeClr val="bg1"/>
                </a:solidFill>
              </a:rPr>
              <a:t>угруповань</a:t>
            </a:r>
            <a:r>
              <a:rPr lang="ru-RU" sz="2000" i="1" u="sng" dirty="0" smtClean="0">
                <a:solidFill>
                  <a:schemeClr val="bg1"/>
                </a:solidFill>
              </a:rPr>
              <a:t>.</a:t>
            </a:r>
            <a:endParaRPr lang="uk-UA" sz="2000" b="1" i="1" u="sng"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8" name="Picture 2" descr="https://upload.wikimedia.org/wikipedia/commons/thumb/c/c3/Arion_vulgaris_3.jpg/220px-Arion_vulgaris_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5616" y="1196752"/>
            <a:ext cx="3464101" cy="25980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1043608" y="3933056"/>
            <a:ext cx="3744416" cy="1200329"/>
          </a:xfrm>
          <a:prstGeom prst="rect">
            <a:avLst/>
          </a:prstGeom>
        </p:spPr>
        <p:txBody>
          <a:bodyPr wrap="square">
            <a:spAutoFit/>
          </a:bodyPr>
          <a:lstStyle/>
          <a:p>
            <a:pPr algn="just"/>
            <a:r>
              <a:rPr lang="ru-RU" b="1" dirty="0" smtClean="0">
                <a:solidFill>
                  <a:schemeClr val="bg1"/>
                </a:solidFill>
                <a:latin typeface="Arial" panose="020B0604020202020204" pitchFamily="34" charset="0"/>
              </a:rPr>
              <a:t>Слизняк </a:t>
            </a:r>
            <a:r>
              <a:rPr lang="ru-RU" b="1" dirty="0" err="1" smtClean="0">
                <a:solidFill>
                  <a:schemeClr val="bg1"/>
                </a:solidFill>
                <a:latin typeface="Arial" panose="020B0604020202020204" pitchFamily="34" charset="0"/>
              </a:rPr>
              <a:t>іспанський</a:t>
            </a:r>
            <a:r>
              <a:rPr lang="ru-RU" b="1" dirty="0" smtClean="0">
                <a:solidFill>
                  <a:schemeClr val="bg1"/>
                </a:solidFill>
                <a:latin typeface="Arial" panose="020B0604020202020204" pitchFamily="34" charset="0"/>
              </a:rPr>
              <a:t>. </a:t>
            </a:r>
            <a:r>
              <a:rPr lang="ru-RU" dirty="0" err="1" smtClean="0">
                <a:solidFill>
                  <a:schemeClr val="bg1"/>
                </a:solidFill>
                <a:latin typeface="Arial" panose="020B0604020202020204" pitchFamily="34" charset="0"/>
              </a:rPr>
              <a:t>Вважається</a:t>
            </a:r>
            <a:r>
              <a:rPr lang="ru-RU" dirty="0" smtClean="0">
                <a:solidFill>
                  <a:schemeClr val="bg1"/>
                </a:solidFill>
                <a:latin typeface="Arial" panose="020B0604020202020204" pitchFamily="34" charset="0"/>
              </a:rPr>
              <a:t> </a:t>
            </a:r>
            <a:r>
              <a:rPr lang="ru-RU" dirty="0" err="1" smtClean="0">
                <a:solidFill>
                  <a:schemeClr val="bg1"/>
                </a:solidFill>
                <a:latin typeface="Arial" panose="020B0604020202020204" pitchFamily="34" charset="0"/>
              </a:rPr>
              <a:t>серйозним</a:t>
            </a:r>
            <a:r>
              <a:rPr lang="ru-RU" dirty="0" smtClean="0">
                <a:solidFill>
                  <a:schemeClr val="bg1"/>
                </a:solidFill>
                <a:latin typeface="Arial" panose="020B0604020202020204" pitchFamily="34" charset="0"/>
              </a:rPr>
              <a:t> </a:t>
            </a:r>
            <a:r>
              <a:rPr lang="ru-RU" dirty="0" err="1" smtClean="0">
                <a:solidFill>
                  <a:schemeClr val="bg1"/>
                </a:solidFill>
                <a:latin typeface="Arial" panose="020B0604020202020204" pitchFamily="34" charset="0"/>
              </a:rPr>
              <a:t>шкідником</a:t>
            </a:r>
            <a:r>
              <a:rPr lang="ru-RU" dirty="0" smtClean="0">
                <a:solidFill>
                  <a:schemeClr val="bg1"/>
                </a:solidFill>
                <a:latin typeface="Arial" panose="020B0604020202020204" pitchFamily="34" charset="0"/>
              </a:rPr>
              <a:t> як у </a:t>
            </a:r>
            <a:r>
              <a:rPr lang="ru-RU" dirty="0" err="1" smtClean="0">
                <a:solidFill>
                  <a:schemeClr val="bg1"/>
                </a:solidFill>
                <a:latin typeface="Arial" panose="020B0604020202020204" pitchFamily="34" charset="0"/>
              </a:rPr>
              <a:t>садівництві</a:t>
            </a:r>
            <a:r>
              <a:rPr lang="ru-RU" dirty="0" smtClean="0">
                <a:solidFill>
                  <a:schemeClr val="bg1"/>
                </a:solidFill>
                <a:latin typeface="Arial" panose="020B0604020202020204" pitchFamily="34" charset="0"/>
              </a:rPr>
              <a:t> так </a:t>
            </a:r>
            <a:r>
              <a:rPr lang="ru-RU" dirty="0" err="1" smtClean="0">
                <a:solidFill>
                  <a:schemeClr val="bg1"/>
                </a:solidFill>
                <a:latin typeface="Arial" panose="020B0604020202020204" pitchFamily="34" charset="0"/>
              </a:rPr>
              <a:t>і</a:t>
            </a:r>
            <a:r>
              <a:rPr lang="ru-RU" dirty="0" smtClean="0">
                <a:solidFill>
                  <a:schemeClr val="bg1"/>
                </a:solidFill>
                <a:latin typeface="Arial" panose="020B0604020202020204" pitchFamily="34" charset="0"/>
              </a:rPr>
              <a:t> у </a:t>
            </a:r>
            <a:r>
              <a:rPr lang="ru-RU" dirty="0" err="1" smtClean="0">
                <a:solidFill>
                  <a:schemeClr val="bg1"/>
                </a:solidFill>
                <a:latin typeface="Arial" panose="020B0604020202020204" pitchFamily="34" charset="0"/>
              </a:rPr>
              <a:t>сільському</a:t>
            </a:r>
            <a:r>
              <a:rPr lang="ru-RU" dirty="0" smtClean="0">
                <a:solidFill>
                  <a:schemeClr val="bg1"/>
                </a:solidFill>
                <a:latin typeface="Arial" panose="020B0604020202020204" pitchFamily="34" charset="0"/>
              </a:rPr>
              <a:t> </a:t>
            </a:r>
            <a:r>
              <a:rPr lang="ru-RU" dirty="0" err="1" smtClean="0">
                <a:solidFill>
                  <a:schemeClr val="bg1"/>
                </a:solidFill>
                <a:latin typeface="Arial" panose="020B0604020202020204" pitchFamily="34" charset="0"/>
              </a:rPr>
              <a:t>господарстві</a:t>
            </a:r>
            <a:r>
              <a:rPr lang="ru-RU" dirty="0" smtClean="0">
                <a:solidFill>
                  <a:schemeClr val="bg1"/>
                </a:solidFill>
                <a:latin typeface="Arial" panose="020B0604020202020204" pitchFamily="34" charset="0"/>
              </a:rPr>
              <a:t>.</a:t>
            </a:r>
            <a:endParaRPr lang="ru-RU" dirty="0">
              <a:solidFill>
                <a:schemeClr val="bg1"/>
              </a:solidFill>
            </a:endParaRPr>
          </a:p>
        </p:txBody>
      </p:sp>
      <p:pic>
        <p:nvPicPr>
          <p:cNvPr id="10" name="Picture 2" descr="https://upload.wikimedia.org/wikipedia/commons/thumb/e/e1/Lepomis_gibbosus_01.jpg/220px-Lepomis_gibbosus_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88024" y="1196752"/>
            <a:ext cx="4007242" cy="265935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Прямоугольник 10"/>
          <p:cNvSpPr/>
          <p:nvPr/>
        </p:nvSpPr>
        <p:spPr>
          <a:xfrm>
            <a:off x="4788024" y="4005064"/>
            <a:ext cx="4081670" cy="923330"/>
          </a:xfrm>
          <a:prstGeom prst="rect">
            <a:avLst/>
          </a:prstGeom>
        </p:spPr>
        <p:txBody>
          <a:bodyPr wrap="square">
            <a:spAutoFit/>
          </a:bodyPr>
          <a:lstStyle/>
          <a:p>
            <a:pPr algn="just"/>
            <a:r>
              <a:rPr lang="ru-RU" b="1" i="0" dirty="0" err="1" smtClean="0">
                <a:solidFill>
                  <a:schemeClr val="bg1"/>
                </a:solidFill>
                <a:effectLst/>
                <a:latin typeface="Arial" panose="020B0604020202020204" pitchFamily="34" charset="0"/>
              </a:rPr>
              <a:t>Царьок</a:t>
            </a:r>
            <a:r>
              <a:rPr lang="ru-RU" b="1" i="0" dirty="0" smtClean="0">
                <a:solidFill>
                  <a:schemeClr val="bg1"/>
                </a:solidFill>
                <a:effectLst/>
                <a:latin typeface="Arial" panose="020B0604020202020204" pitchFamily="34" charset="0"/>
              </a:rPr>
              <a:t>. </a:t>
            </a:r>
            <a:r>
              <a:rPr lang="ru-RU" b="0" i="0" dirty="0" err="1" smtClean="0">
                <a:solidFill>
                  <a:schemeClr val="bg1"/>
                </a:solidFill>
                <a:effectLst/>
                <a:latin typeface="Arial" panose="020B0604020202020204" pitchFamily="34" charset="0"/>
              </a:rPr>
              <a:t>Вважається</a:t>
            </a:r>
            <a:r>
              <a:rPr lang="ru-RU" b="0" i="0" dirty="0" smtClean="0">
                <a:solidFill>
                  <a:schemeClr val="bg1"/>
                </a:solidFill>
                <a:effectLst/>
                <a:latin typeface="Arial" panose="020B0604020202020204" pitchFamily="34" charset="0"/>
              </a:rPr>
              <a:t> </a:t>
            </a:r>
            <a:r>
              <a:rPr lang="ru-RU" b="0" i="0" dirty="0" err="1" smtClean="0">
                <a:solidFill>
                  <a:schemeClr val="bg1"/>
                </a:solidFill>
                <a:effectLst/>
                <a:latin typeface="Arial" panose="020B0604020202020204" pitchFamily="34" charset="0"/>
              </a:rPr>
              <a:t>шкідливою</a:t>
            </a:r>
            <a:r>
              <a:rPr lang="ru-RU" b="0" i="0" dirty="0" smtClean="0">
                <a:solidFill>
                  <a:schemeClr val="bg1"/>
                </a:solidFill>
                <a:effectLst/>
                <a:latin typeface="Arial" panose="020B0604020202020204" pitchFamily="34" charset="0"/>
              </a:rPr>
              <a:t> </a:t>
            </a:r>
            <a:r>
              <a:rPr lang="ru-RU" b="0" i="0" dirty="0" err="1" smtClean="0">
                <a:solidFill>
                  <a:schemeClr val="bg1"/>
                </a:solidFill>
                <a:effectLst/>
                <a:latin typeface="Arial" panose="020B0604020202020204" pitchFamily="34" charset="0"/>
              </a:rPr>
              <a:t>рибою</a:t>
            </a:r>
            <a:r>
              <a:rPr lang="ru-RU" b="0" i="0" dirty="0" smtClean="0">
                <a:solidFill>
                  <a:schemeClr val="bg1"/>
                </a:solidFill>
                <a:effectLst/>
                <a:latin typeface="Arial" panose="020B0604020202020204" pitchFamily="34" charset="0"/>
              </a:rPr>
              <a:t>, </a:t>
            </a:r>
            <a:r>
              <a:rPr lang="ru-RU" b="0" i="0" dirty="0" err="1" smtClean="0">
                <a:solidFill>
                  <a:schemeClr val="bg1"/>
                </a:solidFill>
                <a:effectLst/>
                <a:latin typeface="Arial" panose="020B0604020202020204" pitchFamily="34" charset="0"/>
              </a:rPr>
              <a:t>оскільки</a:t>
            </a:r>
            <a:r>
              <a:rPr lang="ru-RU" b="0" i="0" dirty="0" smtClean="0">
                <a:solidFill>
                  <a:schemeClr val="bg1"/>
                </a:solidFill>
                <a:effectLst/>
                <a:latin typeface="Arial" panose="020B0604020202020204" pitchFamily="34" charset="0"/>
              </a:rPr>
              <a:t> </a:t>
            </a:r>
            <a:r>
              <a:rPr lang="ru-RU" b="0" i="0" dirty="0" err="1" smtClean="0">
                <a:solidFill>
                  <a:schemeClr val="bg1"/>
                </a:solidFill>
                <a:effectLst/>
                <a:latin typeface="Arial" panose="020B0604020202020204" pitchFamily="34" charset="0"/>
              </a:rPr>
              <a:t>знищує</a:t>
            </a:r>
            <a:r>
              <a:rPr lang="ru-RU" b="0" i="0" dirty="0" smtClean="0">
                <a:solidFill>
                  <a:schemeClr val="bg1"/>
                </a:solidFill>
                <a:effectLst/>
                <a:latin typeface="Arial" panose="020B0604020202020204" pitchFamily="34" charset="0"/>
              </a:rPr>
              <a:t> молодь </a:t>
            </a:r>
            <a:r>
              <a:rPr lang="ru-RU" b="0" i="0" dirty="0" err="1" smtClean="0">
                <a:solidFill>
                  <a:schemeClr val="bg1"/>
                </a:solidFill>
                <a:effectLst/>
                <a:latin typeface="Arial" panose="020B0604020202020204" pitchFamily="34" charset="0"/>
              </a:rPr>
              <a:t>цінних</a:t>
            </a:r>
            <a:r>
              <a:rPr lang="ru-RU" b="0" i="0" dirty="0" smtClean="0">
                <a:solidFill>
                  <a:schemeClr val="bg1"/>
                </a:solidFill>
                <a:effectLst/>
                <a:latin typeface="Arial" panose="020B0604020202020204" pitchFamily="34" charset="0"/>
              </a:rPr>
              <a:t> </a:t>
            </a:r>
            <a:r>
              <a:rPr lang="ru-RU" b="0" i="0" dirty="0" err="1" smtClean="0">
                <a:solidFill>
                  <a:schemeClr val="bg1"/>
                </a:solidFill>
                <a:effectLst/>
                <a:latin typeface="Arial" panose="020B0604020202020204" pitchFamily="34" charset="0"/>
              </a:rPr>
              <a:t>промислових</a:t>
            </a:r>
            <a:r>
              <a:rPr lang="ru-RU" b="0" i="0" dirty="0" smtClean="0">
                <a:solidFill>
                  <a:schemeClr val="bg1"/>
                </a:solidFill>
                <a:effectLst/>
                <a:latin typeface="Arial" panose="020B0604020202020204" pitchFamily="34" charset="0"/>
              </a:rPr>
              <a:t> </a:t>
            </a:r>
            <a:r>
              <a:rPr lang="ru-RU" b="0" i="0" dirty="0" err="1" smtClean="0">
                <a:solidFill>
                  <a:schemeClr val="bg1"/>
                </a:solidFill>
                <a:effectLst/>
                <a:latin typeface="Arial" panose="020B0604020202020204" pitchFamily="34" charset="0"/>
              </a:rPr>
              <a:t>риб</a:t>
            </a:r>
            <a:r>
              <a:rPr lang="ru-RU" b="0" i="0" dirty="0" smtClean="0">
                <a:solidFill>
                  <a:schemeClr val="bg1"/>
                </a:solidFill>
                <a:effectLst/>
                <a:latin typeface="Arial" panose="020B0604020202020204" pitchFamily="34" charset="0"/>
              </a:rPr>
              <a:t>.</a:t>
            </a:r>
            <a:endParaRPr lang="ru-RU"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91880" y="404664"/>
            <a:ext cx="5489518" cy="2605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635896" y="3140968"/>
            <a:ext cx="5364088"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ru-RU" sz="2400" dirty="0" err="1">
                <a:solidFill>
                  <a:schemeClr val="bg1"/>
                </a:solidFill>
              </a:rPr>
              <a:t>Ротань</a:t>
            </a:r>
            <a:r>
              <a:rPr lang="ru-RU" sz="2400" dirty="0">
                <a:solidFill>
                  <a:schemeClr val="bg1"/>
                </a:solidFill>
              </a:rPr>
              <a:t>-головешка є </a:t>
            </a:r>
            <a:r>
              <a:rPr lang="ru-RU" sz="2400" dirty="0" err="1">
                <a:solidFill>
                  <a:schemeClr val="bg1"/>
                </a:solidFill>
              </a:rPr>
              <a:t>небезпечним</a:t>
            </a:r>
            <a:r>
              <a:rPr lang="ru-RU" sz="2400" dirty="0">
                <a:solidFill>
                  <a:schemeClr val="bg1"/>
                </a:solidFill>
              </a:rPr>
              <a:t> </a:t>
            </a:r>
            <a:r>
              <a:rPr lang="ru-RU" sz="2400" dirty="0" err="1">
                <a:solidFill>
                  <a:schemeClr val="bg1"/>
                </a:solidFill>
              </a:rPr>
              <a:t>інвазійним</a:t>
            </a:r>
            <a:r>
              <a:rPr lang="ru-RU" sz="2400" dirty="0">
                <a:solidFill>
                  <a:schemeClr val="bg1"/>
                </a:solidFill>
              </a:rPr>
              <a:t> видом</a:t>
            </a:r>
            <a:endParaRPr lang="uk-UA" sz="2400" dirty="0">
              <a:solidFill>
                <a:schemeClr val="bg1"/>
              </a:solidFill>
            </a:endParaRPr>
          </a:p>
        </p:txBody>
      </p:sp>
      <p:sp>
        <p:nvSpPr>
          <p:cNvPr id="8" name="Объект 2"/>
          <p:cNvSpPr txBox="1">
            <a:spLocks/>
          </p:cNvSpPr>
          <p:nvPr/>
        </p:nvSpPr>
        <p:spPr>
          <a:xfrm>
            <a:off x="0" y="1412776"/>
            <a:ext cx="3491880" cy="4392488"/>
          </a:xfrm>
          <a:prstGeom prst="rect">
            <a:avLst/>
          </a:prstGeom>
          <a:noFill/>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4572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Потрапляння</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у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водойми</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sng"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риби</a:t>
            </a:r>
            <a:r>
              <a:rPr kumimoji="0" lang="ru-RU" sz="2600" b="0" i="0"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ru-RU" sz="2600" b="0" i="0" u="sng"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ротаня-головешки</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яка колись за межами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свого</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ареалу –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річки</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Амур – жила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хіба</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в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акваріумах</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любителів</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може</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спричинити</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1" i="1" u="sng"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виникнення</a:t>
            </a:r>
            <a:r>
              <a:rPr kumimoji="0" lang="ru-RU" sz="2600" b="1" i="1"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ru-RU" sz="2600" b="1" i="1" u="sng"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екосистеми</a:t>
            </a:r>
            <a:r>
              <a:rPr kumimoji="0" lang="ru-RU" sz="2600" b="1" i="1"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ru-RU" sz="2600" b="1" i="1" u="sng"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що</a:t>
            </a:r>
            <a:r>
              <a:rPr kumimoji="0" lang="ru-RU" sz="2600" b="1" i="1"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ru-RU" sz="2600" b="1" i="1" u="sng"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деградує</a:t>
            </a:r>
            <a:r>
              <a:rPr kumimoji="0" lang="ru-RU" sz="2600" b="1" i="1"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ru-RU" sz="2600" b="1" i="1" u="sng"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з</a:t>
            </a:r>
            <a:r>
              <a:rPr kumimoji="0" lang="ru-RU" sz="2600" b="1" i="1"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ru-RU" sz="2600" b="1" i="1" u="sng"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одноманітним</a:t>
            </a:r>
            <a:r>
              <a:rPr kumimoji="0" lang="ru-RU" sz="2600" b="1" i="1"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ru-RU" sz="2600" b="1" i="1" u="sng"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видовим</a:t>
            </a:r>
            <a:r>
              <a:rPr kumimoji="0" lang="ru-RU" sz="2600" b="1" i="1"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складом</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Ця</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риба</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витривала</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до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несприятливих</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умов та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всеїдна</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тому </a:t>
            </a:r>
            <a:r>
              <a:rPr kumimoji="0" lang="ru-RU" sz="2600" b="0" i="1" u="none" strike="noStrike" kern="1200" cap="none" spc="0" normalizeH="0" baseline="0" noProof="0" dirty="0" err="1" smtClean="0">
                <a:ln>
                  <a:noFill/>
                </a:ln>
                <a:solidFill>
                  <a:schemeClr val="bg1"/>
                </a:solidFill>
                <a:effectLst/>
                <a:uLnTx/>
                <a:uFillTx/>
                <a:latin typeface="+mn-lt"/>
                <a:ea typeface="+mn-ea"/>
                <a:cs typeface="+mn-cs"/>
              </a:rPr>
              <a:t>здатна</a:t>
            </a:r>
            <a:r>
              <a:rPr kumimoji="0" lang="ru-RU" sz="2600" b="0" i="1"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1" u="none" strike="noStrike" kern="1200" cap="none" spc="0" normalizeH="0" baseline="0" noProof="0" dirty="0" err="1" smtClean="0">
                <a:ln>
                  <a:noFill/>
                </a:ln>
                <a:solidFill>
                  <a:schemeClr val="bg1"/>
                </a:solidFill>
                <a:effectLst/>
                <a:uLnTx/>
                <a:uFillTx/>
                <a:latin typeface="+mn-lt"/>
                <a:ea typeface="+mn-ea"/>
                <a:cs typeface="+mn-cs"/>
              </a:rPr>
              <a:t>винищити</a:t>
            </a:r>
            <a:r>
              <a:rPr kumimoji="0" lang="ru-RU" sz="2600" b="0" i="1"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1" u="none" strike="noStrike" kern="1200" cap="none" spc="0" normalizeH="0" baseline="0" noProof="0" dirty="0" err="1" smtClean="0">
                <a:ln>
                  <a:noFill/>
                </a:ln>
                <a:solidFill>
                  <a:schemeClr val="bg1"/>
                </a:solidFill>
                <a:effectLst/>
                <a:uLnTx/>
                <a:uFillTx/>
                <a:latin typeface="+mn-lt"/>
                <a:ea typeface="+mn-ea"/>
                <a:cs typeface="+mn-cs"/>
              </a:rPr>
              <a:t>всі</a:t>
            </a:r>
            <a:r>
              <a:rPr kumimoji="0" lang="ru-RU" sz="2600" b="0" i="1"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1" u="none" strike="noStrike" kern="1200" cap="none" spc="0" normalizeH="0" baseline="0" noProof="0" dirty="0" err="1" smtClean="0">
                <a:ln>
                  <a:noFill/>
                </a:ln>
                <a:solidFill>
                  <a:schemeClr val="bg1"/>
                </a:solidFill>
                <a:effectLst/>
                <a:uLnTx/>
                <a:uFillTx/>
                <a:latin typeface="+mn-lt"/>
                <a:ea typeface="+mn-ea"/>
                <a:cs typeface="+mn-cs"/>
              </a:rPr>
              <a:t>доступні</a:t>
            </a:r>
            <a:r>
              <a:rPr kumimoji="0" lang="ru-RU" sz="2600" b="0" i="1"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1" u="none" strike="noStrike" kern="1200" cap="none" spc="0" normalizeH="0" baseline="0" noProof="0" dirty="0" err="1" smtClean="0">
                <a:ln>
                  <a:noFill/>
                </a:ln>
                <a:solidFill>
                  <a:schemeClr val="bg1"/>
                </a:solidFill>
                <a:effectLst/>
                <a:uLnTx/>
                <a:uFillTx/>
                <a:latin typeface="+mn-lt"/>
                <a:ea typeface="+mn-ea"/>
                <a:cs typeface="+mn-cs"/>
              </a:rPr>
              <a:t>їй</a:t>
            </a:r>
            <a:r>
              <a:rPr kumimoji="0" lang="ru-RU" sz="2600" b="0" i="1"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1" u="none" strike="noStrike" kern="1200" cap="none" spc="0" normalizeH="0" baseline="0" noProof="0" dirty="0" err="1" smtClean="0">
                <a:ln>
                  <a:noFill/>
                </a:ln>
                <a:solidFill>
                  <a:schemeClr val="bg1"/>
                </a:solidFill>
                <a:effectLst/>
                <a:uLnTx/>
                <a:uFillTx/>
                <a:latin typeface="+mn-lt"/>
                <a:ea typeface="+mn-ea"/>
                <a:cs typeface="+mn-cs"/>
              </a:rPr>
              <a:t>види</a:t>
            </a:r>
            <a:r>
              <a:rPr kumimoji="0" lang="ru-RU" sz="2600" b="0" i="1"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1" u="none" strike="noStrike" kern="1200" cap="none" spc="0" normalizeH="0" baseline="0" noProof="0" dirty="0" err="1" smtClean="0">
                <a:ln>
                  <a:noFill/>
                </a:ln>
                <a:solidFill>
                  <a:schemeClr val="bg1"/>
                </a:solidFill>
                <a:effectLst/>
                <a:uLnTx/>
                <a:uFillTx/>
                <a:latin typeface="+mn-lt"/>
                <a:ea typeface="+mn-ea"/>
                <a:cs typeface="+mn-cs"/>
              </a:rPr>
              <a:t>риб</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Ризик</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вселити</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у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водойму</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небезпечні</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інвазійні</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види</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є</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однією</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з</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причин,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чому</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в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Україні</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заборонене</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зариблення</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без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погодження</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з</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bg1"/>
                </a:solidFill>
                <a:effectLst/>
                <a:uLnTx/>
                <a:uFillTx/>
                <a:latin typeface="+mn-lt"/>
                <a:ea typeface="+mn-ea"/>
                <a:cs typeface="+mn-cs"/>
              </a:rPr>
              <a:t>рибоохоронним</a:t>
            </a:r>
            <a:r>
              <a:rPr kumimoji="0" lang="ru-RU" sz="2600" b="0" i="0" u="none" strike="noStrike" kern="1200" cap="none" spc="0" normalizeH="0" baseline="0" noProof="0" dirty="0" smtClean="0">
                <a:ln>
                  <a:noFill/>
                </a:ln>
                <a:solidFill>
                  <a:schemeClr val="bg1"/>
                </a:solidFill>
                <a:effectLst/>
                <a:uLnTx/>
                <a:uFillTx/>
                <a:latin typeface="+mn-lt"/>
                <a:ea typeface="+mn-ea"/>
                <a:cs typeface="+mn-cs"/>
              </a:rPr>
              <a:t> патрулем.</a:t>
            </a:r>
            <a:endParaRPr kumimoji="0" lang="uk-UA" sz="2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260648"/>
            <a:ext cx="3928920" cy="3938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436096" y="4365104"/>
            <a:ext cx="370790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dirty="0" err="1"/>
              <a:t>Співробітники</a:t>
            </a:r>
            <a:r>
              <a:rPr lang="ru-RU" dirty="0"/>
              <a:t> </a:t>
            </a:r>
            <a:r>
              <a:rPr lang="ru-RU" dirty="0" err="1"/>
              <a:t>дослідницької</a:t>
            </a:r>
            <a:r>
              <a:rPr lang="ru-RU" dirty="0"/>
              <a:t> </a:t>
            </a:r>
            <a:r>
              <a:rPr lang="ru-RU" dirty="0" err="1"/>
              <a:t>станції</a:t>
            </a:r>
            <a:r>
              <a:rPr lang="ru-RU" dirty="0"/>
              <a:t> на о. </a:t>
            </a:r>
            <a:r>
              <a:rPr lang="ru-RU" dirty="0" err="1"/>
              <a:t>Маріон</a:t>
            </a:r>
            <a:r>
              <a:rPr lang="ru-RU" dirty="0"/>
              <a:t> </a:t>
            </a:r>
            <a:r>
              <a:rPr lang="ru-RU" dirty="0" err="1"/>
              <a:t>із</a:t>
            </a:r>
            <a:r>
              <a:rPr lang="ru-RU" dirty="0"/>
              <a:t> </a:t>
            </a:r>
            <a:r>
              <a:rPr lang="ru-RU" dirty="0" err="1"/>
              <a:t>інтродукованими</a:t>
            </a:r>
            <a:r>
              <a:rPr lang="ru-RU" dirty="0"/>
              <a:t> котами</a:t>
            </a:r>
            <a:endParaRPr lang="uk-UA" dirty="0"/>
          </a:p>
        </p:txBody>
      </p:sp>
      <p:sp>
        <p:nvSpPr>
          <p:cNvPr id="8" name="Объект 2"/>
          <p:cNvSpPr txBox="1">
            <a:spLocks/>
          </p:cNvSpPr>
          <p:nvPr/>
        </p:nvSpPr>
        <p:spPr>
          <a:xfrm>
            <a:off x="1331640" y="188640"/>
            <a:ext cx="3563888" cy="1291130"/>
          </a:xfrm>
          <a:prstGeom prst="rect">
            <a:avLst/>
          </a:prstGeom>
          <a:blipFill dpi="0" rotWithShape="1">
            <a:blip r:embed="rId5" cstate="print">
              <a:alphaModFix amt="0"/>
              <a:duotone>
                <a:schemeClr val="accent3">
                  <a:shade val="63000"/>
                  <a:tint val="82000"/>
                </a:schemeClr>
                <a:schemeClr val="accent3">
                  <a:tint val="10000"/>
                  <a:satMod val="400000"/>
                </a:schemeClr>
              </a:duotone>
            </a:blip>
            <a:srcRect/>
            <a:tile tx="0" ty="0" sx="40000" sy="40000" flip="none" algn="tl"/>
          </a:blipFill>
        </p:spPr>
        <p:style>
          <a:lnRef idx="1">
            <a:schemeClr val="accent3"/>
          </a:lnRef>
          <a:fillRef idx="2">
            <a:schemeClr val="accent3"/>
          </a:fillRef>
          <a:effectRef idx="1">
            <a:schemeClr val="accent3"/>
          </a:effectRef>
          <a:fontRef idx="minor">
            <a:schemeClr val="dk1"/>
          </a:fontRef>
        </p:style>
        <p:txBody>
          <a:bodyPr>
            <a:noAutofit/>
          </a:bodyPr>
          <a:lstStyle/>
          <a:p>
            <a:pPr marL="4572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sz="1600" b="0" i="0" u="none" strike="noStrike" kern="1200" cap="none" spc="0" normalizeH="0" baseline="0" noProof="0" dirty="0" smtClean="0">
                <a:ln>
                  <a:noFill/>
                </a:ln>
                <a:solidFill>
                  <a:schemeClr val="bg1"/>
                </a:solidFill>
                <a:effectLst/>
                <a:uLnTx/>
                <a:uFillTx/>
                <a:latin typeface="+mn-lt"/>
                <a:ea typeface="+mn-ea"/>
                <a:cs typeface="+mn-cs"/>
              </a:rPr>
              <a:t>Хоч </a:t>
            </a:r>
            <a:r>
              <a:rPr kumimoji="0" lang="uk-UA" sz="1600" b="0" i="1" u="sng" strike="noStrike" kern="1200" cap="none" spc="0" normalizeH="0" baseline="0" noProof="0" dirty="0" smtClean="0">
                <a:ln>
                  <a:noFill/>
                </a:ln>
                <a:solidFill>
                  <a:schemeClr val="bg1"/>
                </a:solidFill>
                <a:effectLst/>
                <a:uLnTx/>
                <a:uFillTx/>
                <a:latin typeface="+mn-lt"/>
                <a:ea typeface="+mn-ea"/>
                <a:cs typeface="+mn-cs"/>
              </a:rPr>
              <a:t>деколи інтродукції проводять із найкращими мотивами</a:t>
            </a:r>
            <a:r>
              <a:rPr kumimoji="0" lang="uk-UA" sz="1600" b="0" i="0" u="none" strike="noStrike" kern="1200" cap="none" spc="0" normalizeH="0" baseline="0" noProof="0" dirty="0" smtClean="0">
                <a:ln>
                  <a:noFill/>
                </a:ln>
                <a:solidFill>
                  <a:schemeClr val="bg1"/>
                </a:solidFill>
                <a:effectLst/>
                <a:uLnTx/>
                <a:uFillTx/>
                <a:latin typeface="+mn-lt"/>
                <a:ea typeface="+mn-ea"/>
                <a:cs typeface="+mn-cs"/>
              </a:rPr>
              <a:t>, це рішення має бути вкрай зваженим, щоби не погіршити становище екосистем, як це сталося на острові </a:t>
            </a:r>
            <a:r>
              <a:rPr kumimoji="0" lang="uk-UA" sz="1600" b="0" i="0" u="none" strike="noStrike" kern="1200" cap="none" spc="0" normalizeH="0" baseline="0" noProof="0" dirty="0" err="1" smtClean="0">
                <a:ln>
                  <a:noFill/>
                </a:ln>
                <a:solidFill>
                  <a:schemeClr val="bg1"/>
                </a:solidFill>
                <a:effectLst/>
                <a:uLnTx/>
                <a:uFillTx/>
                <a:latin typeface="+mn-lt"/>
                <a:ea typeface="+mn-ea"/>
                <a:cs typeface="+mn-cs"/>
              </a:rPr>
              <a:t>Маріон</a:t>
            </a:r>
            <a:r>
              <a:rPr kumimoji="0" lang="uk-UA" sz="1600" b="0" i="0" u="none" strike="noStrike" kern="1200" cap="none" spc="0" normalizeH="0" baseline="0" noProof="0" dirty="0" smtClean="0">
                <a:ln>
                  <a:noFill/>
                </a:ln>
                <a:solidFill>
                  <a:schemeClr val="bg1"/>
                </a:solidFill>
                <a:effectLst/>
                <a:uLnTx/>
                <a:uFillTx/>
                <a:latin typeface="+mn-lt"/>
                <a:ea typeface="+mn-ea"/>
                <a:cs typeface="+mn-cs"/>
              </a:rPr>
              <a:t>. Десь посередині між Африкою та Антарктидою у 1949 році </a:t>
            </a:r>
            <a:r>
              <a:rPr kumimoji="0" lang="uk-UA" sz="1600" b="0" i="1" u="none" strike="noStrike" kern="1200" cap="none" spc="0" normalizeH="0" baseline="0" noProof="0" dirty="0" smtClean="0">
                <a:ln>
                  <a:noFill/>
                </a:ln>
                <a:solidFill>
                  <a:schemeClr val="bg1"/>
                </a:solidFill>
                <a:effectLst/>
                <a:uLnTx/>
                <a:uFillTx/>
                <a:latin typeface="+mn-lt"/>
                <a:ea typeface="+mn-ea"/>
                <a:cs typeface="+mn-cs"/>
              </a:rPr>
              <a:t>дослідники завезли на острів п’ять кішок – нетипових для цієї місцевості тварин</a:t>
            </a:r>
            <a:r>
              <a:rPr kumimoji="0" lang="uk-UA" sz="1600" b="0" i="0" u="none" strike="noStrike" kern="1200" cap="none" spc="0" normalizeH="0" baseline="0" noProof="0" dirty="0" smtClean="0">
                <a:ln>
                  <a:noFill/>
                </a:ln>
                <a:solidFill>
                  <a:schemeClr val="bg1"/>
                </a:solidFill>
                <a:effectLst/>
                <a:uLnTx/>
                <a:uFillTx/>
                <a:latin typeface="+mn-lt"/>
                <a:ea typeface="+mn-ea"/>
                <a:cs typeface="+mn-cs"/>
              </a:rPr>
              <a:t>. Сподівалися, що вони допоможуть боротися з іншим чужинцем, що прибув кораблями на кілька століть раніше – мишами. </a:t>
            </a:r>
            <a:endParaRPr kumimoji="0" lang="uk-UA"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TextBox 9"/>
          <p:cNvSpPr txBox="1"/>
          <p:nvPr/>
        </p:nvSpPr>
        <p:spPr>
          <a:xfrm>
            <a:off x="0" y="3717033"/>
            <a:ext cx="529208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uk-UA" dirty="0">
                <a:solidFill>
                  <a:schemeClr val="bg1"/>
                </a:solidFill>
              </a:rPr>
              <a:t>Замість того, щоб полювати на гризунів, </a:t>
            </a:r>
            <a:r>
              <a:rPr lang="uk-UA" dirty="0" err="1">
                <a:solidFill>
                  <a:schemeClr val="bg1"/>
                </a:solidFill>
              </a:rPr>
              <a:t>маріонські</a:t>
            </a:r>
            <a:r>
              <a:rPr lang="uk-UA" dirty="0">
                <a:solidFill>
                  <a:schemeClr val="bg1"/>
                </a:solidFill>
              </a:rPr>
              <a:t> коти почали їсти місцевих птахів, особливо їхні яйця та неоперених пташенят у гніздах. Проблема з кішками так ускладнилася, що до 1970-х років вусатих хижаків на острові стало 3500 особини. Вони спричинили вимирання деяких видів буревісників та значно скоротили чисельність інших видів птахів.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TextovéPole 2">
            <a:extLst>
              <a:ext uri="{FF2B5EF4-FFF2-40B4-BE49-F238E27FC236}">
                <a16:creationId xmlns:a16="http://schemas.microsoft.com/office/drawing/2014/main" xmlns="" id="{69CDDE48-CFB7-430A-D07F-EE170C51A444}"/>
              </a:ext>
            </a:extLst>
          </p:cNvPr>
          <p:cNvSpPr txBox="1"/>
          <p:nvPr/>
        </p:nvSpPr>
        <p:spPr>
          <a:xfrm>
            <a:off x="251520" y="1988840"/>
            <a:ext cx="4832803" cy="3664351"/>
          </a:xfrm>
          <a:prstGeom prst="rect">
            <a:avLst/>
          </a:prstGeom>
        </p:spPr>
        <p:txBody>
          <a:bodyPr vert="horz" lIns="91440" tIns="45720" rIns="91440" bIns="45720" rtlCol="0">
            <a:normAutofit/>
          </a:bodyPr>
          <a:lstStyle/>
          <a:p>
            <a:pPr indent="-228600" algn="just">
              <a:lnSpc>
                <a:spcPct val="90000"/>
              </a:lnSpc>
              <a:spcAft>
                <a:spcPts val="800"/>
              </a:spcAft>
              <a:buFont typeface="Arial" panose="020B0604020202020204" pitchFamily="34" charset="0"/>
              <a:buChar char="•"/>
            </a:pPr>
            <a:r>
              <a:rPr lang="en-US" sz="2000" dirty="0" err="1">
                <a:solidFill>
                  <a:schemeClr val="bg1"/>
                </a:solidFill>
                <a:effectLst/>
              </a:rPr>
              <a:t>Випадкові</a:t>
            </a:r>
            <a:r>
              <a:rPr lang="en-US" sz="2000" dirty="0">
                <a:solidFill>
                  <a:schemeClr val="bg1"/>
                </a:solidFill>
                <a:effectLst/>
              </a:rPr>
              <a:t> </a:t>
            </a:r>
            <a:r>
              <a:rPr lang="en-US" sz="2000" dirty="0" err="1">
                <a:solidFill>
                  <a:schemeClr val="bg1"/>
                </a:solidFill>
                <a:effectLst/>
              </a:rPr>
              <a:t>інвазії</a:t>
            </a:r>
            <a:r>
              <a:rPr lang="en-US" sz="2000" dirty="0">
                <a:solidFill>
                  <a:schemeClr val="bg1"/>
                </a:solidFill>
                <a:effectLst/>
              </a:rPr>
              <a:t> </a:t>
            </a:r>
            <a:r>
              <a:rPr lang="en-US" sz="2000" dirty="0" err="1">
                <a:solidFill>
                  <a:schemeClr val="bg1"/>
                </a:solidFill>
                <a:effectLst/>
              </a:rPr>
              <a:t>спричиняли</a:t>
            </a:r>
            <a:r>
              <a:rPr lang="en-US" sz="2000" dirty="0">
                <a:solidFill>
                  <a:schemeClr val="bg1"/>
                </a:solidFill>
                <a:effectLst/>
              </a:rPr>
              <a:t> </a:t>
            </a:r>
            <a:r>
              <a:rPr lang="en-US" sz="2000" dirty="0" err="1">
                <a:solidFill>
                  <a:schemeClr val="bg1"/>
                </a:solidFill>
                <a:effectLst/>
              </a:rPr>
              <a:t>катастрофічні</a:t>
            </a:r>
            <a:r>
              <a:rPr lang="en-US" sz="2000" dirty="0">
                <a:solidFill>
                  <a:schemeClr val="bg1"/>
                </a:solidFill>
                <a:effectLst/>
              </a:rPr>
              <a:t> </a:t>
            </a:r>
            <a:r>
              <a:rPr lang="en-US" sz="2000" dirty="0" err="1">
                <a:solidFill>
                  <a:schemeClr val="bg1"/>
                </a:solidFill>
                <a:effectLst/>
              </a:rPr>
              <a:t>наслідки</a:t>
            </a:r>
            <a:r>
              <a:rPr lang="en-US" sz="2000" dirty="0">
                <a:solidFill>
                  <a:schemeClr val="bg1"/>
                </a:solidFill>
                <a:effectLst/>
              </a:rPr>
              <a:t>, і </a:t>
            </a:r>
            <a:r>
              <a:rPr lang="en-US" sz="2000" dirty="0" err="1">
                <a:solidFill>
                  <a:schemeClr val="bg1"/>
                </a:solidFill>
                <a:effectLst/>
              </a:rPr>
              <a:t>не</a:t>
            </a:r>
            <a:r>
              <a:rPr lang="en-US" sz="2000" dirty="0">
                <a:solidFill>
                  <a:schemeClr val="bg1"/>
                </a:solidFill>
                <a:effectLst/>
              </a:rPr>
              <a:t> </a:t>
            </a:r>
            <a:r>
              <a:rPr lang="en-US" sz="2000" dirty="0" err="1">
                <a:solidFill>
                  <a:schemeClr val="bg1"/>
                </a:solidFill>
                <a:effectLst/>
              </a:rPr>
              <a:t>тільки</a:t>
            </a:r>
            <a:r>
              <a:rPr lang="en-US" sz="2000" dirty="0">
                <a:solidFill>
                  <a:schemeClr val="bg1"/>
                </a:solidFill>
                <a:effectLst/>
              </a:rPr>
              <a:t> </a:t>
            </a:r>
            <a:r>
              <a:rPr lang="en-US" sz="2000" dirty="0" err="1">
                <a:solidFill>
                  <a:schemeClr val="bg1"/>
                </a:solidFill>
                <a:effectLst/>
              </a:rPr>
              <a:t>для</a:t>
            </a:r>
            <a:r>
              <a:rPr lang="en-US" sz="2000" dirty="0">
                <a:solidFill>
                  <a:schemeClr val="bg1"/>
                </a:solidFill>
                <a:effectLst/>
              </a:rPr>
              <a:t> </a:t>
            </a:r>
            <a:r>
              <a:rPr lang="en-US" sz="2000" dirty="0" err="1">
                <a:solidFill>
                  <a:schemeClr val="bg1"/>
                </a:solidFill>
                <a:effectLst/>
              </a:rPr>
              <a:t>місцевих</a:t>
            </a:r>
            <a:r>
              <a:rPr lang="en-US" sz="2000" dirty="0">
                <a:solidFill>
                  <a:schemeClr val="bg1"/>
                </a:solidFill>
                <a:effectLst/>
              </a:rPr>
              <a:t> </a:t>
            </a:r>
            <a:r>
              <a:rPr lang="en-US" sz="2000" dirty="0" err="1">
                <a:solidFill>
                  <a:schemeClr val="bg1"/>
                </a:solidFill>
                <a:effectLst/>
              </a:rPr>
              <a:t>екосистем</a:t>
            </a:r>
            <a:r>
              <a:rPr lang="en-US" sz="2000" dirty="0">
                <a:solidFill>
                  <a:schemeClr val="bg1"/>
                </a:solidFill>
                <a:effectLst/>
              </a:rPr>
              <a:t>, </a:t>
            </a:r>
            <a:r>
              <a:rPr lang="en-US" sz="2000" dirty="0" err="1">
                <a:solidFill>
                  <a:schemeClr val="bg1"/>
                </a:solidFill>
                <a:effectLst/>
              </a:rPr>
              <a:t>але</a:t>
            </a:r>
            <a:r>
              <a:rPr lang="en-US" sz="2000" dirty="0">
                <a:solidFill>
                  <a:schemeClr val="bg1"/>
                </a:solidFill>
                <a:effectLst/>
              </a:rPr>
              <a:t> й </a:t>
            </a:r>
            <a:r>
              <a:rPr lang="en-US" sz="2000" dirty="0" err="1">
                <a:solidFill>
                  <a:schemeClr val="bg1"/>
                </a:solidFill>
                <a:effectLst/>
              </a:rPr>
              <a:t>для</a:t>
            </a:r>
            <a:r>
              <a:rPr lang="en-US" sz="2000" dirty="0">
                <a:solidFill>
                  <a:schemeClr val="bg1"/>
                </a:solidFill>
                <a:effectLst/>
              </a:rPr>
              <a:t> </a:t>
            </a:r>
            <a:r>
              <a:rPr lang="en-US" sz="2000" dirty="0" err="1">
                <a:solidFill>
                  <a:schemeClr val="bg1"/>
                </a:solidFill>
                <a:effectLst/>
              </a:rPr>
              <a:t>діяльності</a:t>
            </a:r>
            <a:r>
              <a:rPr lang="en-US" sz="2000" dirty="0">
                <a:solidFill>
                  <a:schemeClr val="bg1"/>
                </a:solidFill>
                <a:effectLst/>
              </a:rPr>
              <a:t> </a:t>
            </a:r>
            <a:r>
              <a:rPr lang="en-US" sz="2000" dirty="0" err="1">
                <a:solidFill>
                  <a:schemeClr val="bg1"/>
                </a:solidFill>
                <a:effectLst/>
              </a:rPr>
              <a:t>людини</a:t>
            </a:r>
            <a:r>
              <a:rPr lang="en-US" sz="2000" dirty="0">
                <a:solidFill>
                  <a:schemeClr val="bg1"/>
                </a:solidFill>
                <a:effectLst/>
              </a:rPr>
              <a:t>. </a:t>
            </a:r>
            <a:r>
              <a:rPr lang="en-US" sz="2000" dirty="0" err="1">
                <a:solidFill>
                  <a:schemeClr val="bg1"/>
                </a:solidFill>
                <a:effectLst/>
              </a:rPr>
              <a:t>Прикладами</a:t>
            </a:r>
            <a:r>
              <a:rPr lang="en-US" sz="2000" dirty="0">
                <a:solidFill>
                  <a:schemeClr val="bg1"/>
                </a:solidFill>
                <a:effectLst/>
              </a:rPr>
              <a:t> </a:t>
            </a:r>
            <a:r>
              <a:rPr lang="en-US" sz="2000" dirty="0" err="1">
                <a:solidFill>
                  <a:schemeClr val="bg1"/>
                </a:solidFill>
                <a:effectLst/>
              </a:rPr>
              <a:t>цього</a:t>
            </a:r>
            <a:r>
              <a:rPr lang="en-US" sz="2000" dirty="0">
                <a:solidFill>
                  <a:schemeClr val="bg1"/>
                </a:solidFill>
                <a:effectLst/>
              </a:rPr>
              <a:t> є </a:t>
            </a:r>
            <a:r>
              <a:rPr lang="en-US" sz="2000" dirty="0" err="1">
                <a:solidFill>
                  <a:schemeClr val="bg1"/>
                </a:solidFill>
                <a:effectLst/>
              </a:rPr>
              <a:t>потрапляння</a:t>
            </a:r>
            <a:r>
              <a:rPr lang="en-US" sz="2000" dirty="0">
                <a:solidFill>
                  <a:schemeClr val="bg1"/>
                </a:solidFill>
                <a:effectLst/>
              </a:rPr>
              <a:t> </a:t>
            </a:r>
            <a:r>
              <a:rPr lang="en-US" sz="2000" dirty="0" err="1">
                <a:solidFill>
                  <a:schemeClr val="bg1"/>
                </a:solidFill>
                <a:effectLst/>
              </a:rPr>
              <a:t>непарного</a:t>
            </a:r>
            <a:r>
              <a:rPr lang="en-US" sz="2000" dirty="0">
                <a:solidFill>
                  <a:schemeClr val="bg1"/>
                </a:solidFill>
                <a:effectLst/>
              </a:rPr>
              <a:t> </a:t>
            </a:r>
            <a:r>
              <a:rPr lang="en-US" sz="2000" dirty="0" err="1">
                <a:solidFill>
                  <a:schemeClr val="bg1"/>
                </a:solidFill>
                <a:effectLst/>
              </a:rPr>
              <a:t>шовкопряда</a:t>
            </a:r>
            <a:r>
              <a:rPr lang="en-US" sz="2000" dirty="0">
                <a:solidFill>
                  <a:schemeClr val="bg1"/>
                </a:solidFill>
                <a:effectLst/>
              </a:rPr>
              <a:t> в </a:t>
            </a:r>
            <a:r>
              <a:rPr lang="en-US" sz="2000" dirty="0" err="1">
                <a:solidFill>
                  <a:schemeClr val="bg1"/>
                </a:solidFill>
                <a:effectLst/>
              </a:rPr>
              <a:t>Північну</a:t>
            </a:r>
            <a:r>
              <a:rPr lang="en-US" sz="2000" dirty="0">
                <a:solidFill>
                  <a:schemeClr val="bg1"/>
                </a:solidFill>
                <a:effectLst/>
              </a:rPr>
              <a:t> </a:t>
            </a:r>
            <a:r>
              <a:rPr lang="en-US" sz="2000" dirty="0" err="1">
                <a:solidFill>
                  <a:schemeClr val="bg1"/>
                </a:solidFill>
                <a:effectLst/>
              </a:rPr>
              <a:t>Америку</a:t>
            </a:r>
            <a:r>
              <a:rPr lang="en-US" sz="2000" dirty="0">
                <a:solidFill>
                  <a:schemeClr val="bg1"/>
                </a:solidFill>
                <a:effectLst/>
              </a:rPr>
              <a:t>, а </a:t>
            </a:r>
            <a:r>
              <a:rPr lang="en-US" sz="2000" dirty="0" err="1">
                <a:solidFill>
                  <a:schemeClr val="bg1"/>
                </a:solidFill>
                <a:effectLst/>
              </a:rPr>
              <a:t>колорадського</a:t>
            </a:r>
            <a:r>
              <a:rPr lang="en-US" sz="2000" dirty="0">
                <a:solidFill>
                  <a:schemeClr val="bg1"/>
                </a:solidFill>
                <a:effectLst/>
              </a:rPr>
              <a:t> </a:t>
            </a:r>
            <a:r>
              <a:rPr lang="en-US" sz="2000" dirty="0" err="1">
                <a:solidFill>
                  <a:schemeClr val="bg1"/>
                </a:solidFill>
                <a:effectLst/>
              </a:rPr>
              <a:t>жука</a:t>
            </a:r>
            <a:r>
              <a:rPr lang="en-US" sz="2000" dirty="0">
                <a:solidFill>
                  <a:schemeClr val="bg1"/>
                </a:solidFill>
                <a:effectLst/>
              </a:rPr>
              <a:t> і </a:t>
            </a:r>
            <a:r>
              <a:rPr lang="en-US" sz="2000" dirty="0" err="1">
                <a:solidFill>
                  <a:schemeClr val="bg1"/>
                </a:solidFill>
                <a:effectLst/>
              </a:rPr>
              <a:t>філоксери</a:t>
            </a:r>
            <a:r>
              <a:rPr lang="en-US" sz="2000" dirty="0">
                <a:solidFill>
                  <a:schemeClr val="bg1"/>
                </a:solidFill>
                <a:effectLst/>
              </a:rPr>
              <a:t> — в </a:t>
            </a:r>
            <a:r>
              <a:rPr lang="en-US" sz="2000" dirty="0" err="1">
                <a:solidFill>
                  <a:schemeClr val="bg1"/>
                </a:solidFill>
                <a:effectLst/>
              </a:rPr>
              <a:t>Європу</a:t>
            </a:r>
            <a:r>
              <a:rPr lang="en-US" sz="2000" dirty="0">
                <a:solidFill>
                  <a:schemeClr val="bg1"/>
                </a:solidFill>
                <a:effectLst/>
              </a:rPr>
              <a:t>.</a:t>
            </a:r>
          </a:p>
        </p:txBody>
      </p:sp>
      <p:pic>
        <p:nvPicPr>
          <p:cNvPr id="7" name="Picture 2" descr="Непарный и сибирский шелкопряд - 72 фото">
            <a:extLst>
              <a:ext uri="{FF2B5EF4-FFF2-40B4-BE49-F238E27FC236}">
                <a16:creationId xmlns:a16="http://schemas.microsoft.com/office/drawing/2014/main" xmlns="" id="{A27F44E1-B073-38B4-7907-8D95EE255269}"/>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5971" r="-2" b="12642"/>
          <a:stretch/>
        </p:blipFill>
        <p:spPr bwMode="auto">
          <a:xfrm>
            <a:off x="4404320" y="0"/>
            <a:ext cx="4739680"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xmlns="">
                <a:solidFill>
                  <a:srgbClr val="FFFFFF"/>
                </a:solidFill>
              </a14:hiddenFill>
            </a:ext>
          </a:extLst>
        </p:spPr>
      </p:pic>
      <p:pic>
        <p:nvPicPr>
          <p:cNvPr id="8" name="Picture 4" descr="Колорадский жук">
            <a:extLst>
              <a:ext uri="{FF2B5EF4-FFF2-40B4-BE49-F238E27FC236}">
                <a16:creationId xmlns:a16="http://schemas.microsoft.com/office/drawing/2014/main" xmlns="" id="{950A0BCC-2FB4-A6FE-8DBC-6788EF9ED94C}"/>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2935" r="-2" b="5216"/>
          <a:stretch/>
        </p:blipFill>
        <p:spPr bwMode="auto">
          <a:xfrm>
            <a:off x="4355976" y="3356992"/>
            <a:ext cx="4788024" cy="2492896"/>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TextovéPole 2">
            <a:extLst>
              <a:ext uri="{FF2B5EF4-FFF2-40B4-BE49-F238E27FC236}">
                <a16:creationId xmlns:a16="http://schemas.microsoft.com/office/drawing/2014/main" xmlns="" id="{38D01450-8864-01D8-F6E2-D4870504BB28}"/>
              </a:ext>
            </a:extLst>
          </p:cNvPr>
          <p:cNvSpPr txBox="1"/>
          <p:nvPr/>
        </p:nvSpPr>
        <p:spPr>
          <a:xfrm>
            <a:off x="395536" y="1484784"/>
            <a:ext cx="2807208" cy="3922776"/>
          </a:xfrm>
          <a:prstGeom prst="rect">
            <a:avLst/>
          </a:prstGeom>
        </p:spPr>
        <p:txBody>
          <a:bodyPr vert="horz" lIns="91440" tIns="45720" rIns="91440" bIns="45720" rtlCol="0">
            <a:normAutofit/>
          </a:bodyPr>
          <a:lstStyle/>
          <a:p>
            <a:pPr indent="-228600" algn="just">
              <a:lnSpc>
                <a:spcPct val="90000"/>
              </a:lnSpc>
              <a:spcAft>
                <a:spcPts val="800"/>
              </a:spcAft>
              <a:buFont typeface="Arial" panose="020B0604020202020204" pitchFamily="34" charset="0"/>
              <a:buChar char="•"/>
            </a:pPr>
            <a:r>
              <a:rPr lang="en-US" sz="1700" b="1" dirty="0" err="1">
                <a:solidFill>
                  <a:schemeClr val="bg1"/>
                </a:solidFill>
                <a:effectLst/>
              </a:rPr>
              <a:t>Інвазійні</a:t>
            </a:r>
            <a:r>
              <a:rPr lang="en-US" sz="1700" b="1" dirty="0">
                <a:solidFill>
                  <a:schemeClr val="bg1"/>
                </a:solidFill>
                <a:effectLst/>
              </a:rPr>
              <a:t> </a:t>
            </a:r>
            <a:r>
              <a:rPr lang="en-US" sz="1700" b="1" dirty="0" err="1">
                <a:solidFill>
                  <a:schemeClr val="bg1"/>
                </a:solidFill>
                <a:effectLst/>
              </a:rPr>
              <a:t>види</a:t>
            </a:r>
            <a:r>
              <a:rPr lang="en-US" sz="1700" b="1" dirty="0">
                <a:solidFill>
                  <a:schemeClr val="bg1"/>
                </a:solidFill>
                <a:effectLst/>
              </a:rPr>
              <a:t> </a:t>
            </a:r>
            <a:r>
              <a:rPr lang="en-US" sz="1700" b="1" dirty="0" err="1">
                <a:solidFill>
                  <a:schemeClr val="bg1"/>
                </a:solidFill>
                <a:effectLst/>
              </a:rPr>
              <a:t>на</a:t>
            </a:r>
            <a:r>
              <a:rPr lang="en-US" sz="1700" b="1" dirty="0">
                <a:solidFill>
                  <a:schemeClr val="bg1"/>
                </a:solidFill>
                <a:effectLst/>
              </a:rPr>
              <a:t> </a:t>
            </a:r>
            <a:r>
              <a:rPr lang="en-US" sz="1700" b="1" dirty="0" err="1">
                <a:solidFill>
                  <a:schemeClr val="bg1"/>
                </a:solidFill>
                <a:effectLst/>
              </a:rPr>
              <a:t>службі</a:t>
            </a:r>
            <a:r>
              <a:rPr lang="en-US" sz="1700" b="1" dirty="0">
                <a:solidFill>
                  <a:schemeClr val="bg1"/>
                </a:solidFill>
                <a:effectLst/>
              </a:rPr>
              <a:t> </a:t>
            </a:r>
            <a:r>
              <a:rPr lang="en-US" sz="1700" b="1" dirty="0" err="1">
                <a:solidFill>
                  <a:schemeClr val="bg1"/>
                </a:solidFill>
                <a:effectLst/>
              </a:rPr>
              <a:t>людини</a:t>
            </a:r>
            <a:endParaRPr lang="en-US" sz="1700" dirty="0">
              <a:solidFill>
                <a:schemeClr val="bg1"/>
              </a:solidFill>
              <a:effectLst/>
            </a:endParaRPr>
          </a:p>
          <a:p>
            <a:pPr indent="-228600" algn="just">
              <a:lnSpc>
                <a:spcPct val="90000"/>
              </a:lnSpc>
              <a:spcAft>
                <a:spcPts val="800"/>
              </a:spcAft>
              <a:buFont typeface="Arial" panose="020B0604020202020204" pitchFamily="34" charset="0"/>
              <a:buChar char="•"/>
            </a:pPr>
            <a:r>
              <a:rPr lang="en-US" sz="1700" dirty="0" err="1">
                <a:solidFill>
                  <a:schemeClr val="bg1"/>
                </a:solidFill>
                <a:effectLst/>
              </a:rPr>
              <a:t>Приклади</a:t>
            </a:r>
            <a:r>
              <a:rPr lang="en-US" sz="1700" dirty="0">
                <a:solidFill>
                  <a:schemeClr val="bg1"/>
                </a:solidFill>
                <a:effectLst/>
              </a:rPr>
              <a:t> </a:t>
            </a:r>
            <a:r>
              <a:rPr lang="en-US" sz="1700" dirty="0" err="1">
                <a:solidFill>
                  <a:schemeClr val="bg1"/>
                </a:solidFill>
                <a:effectLst/>
              </a:rPr>
              <a:t>інвазійних</a:t>
            </a:r>
            <a:r>
              <a:rPr lang="en-US" sz="1700" dirty="0">
                <a:solidFill>
                  <a:schemeClr val="bg1"/>
                </a:solidFill>
                <a:effectLst/>
              </a:rPr>
              <a:t> </a:t>
            </a:r>
            <a:r>
              <a:rPr lang="en-US" sz="1700" dirty="0" err="1">
                <a:solidFill>
                  <a:schemeClr val="bg1"/>
                </a:solidFill>
                <a:effectLst/>
              </a:rPr>
              <a:t>видів</a:t>
            </a:r>
            <a:r>
              <a:rPr lang="en-US" sz="1700" dirty="0">
                <a:solidFill>
                  <a:schemeClr val="bg1"/>
                </a:solidFill>
                <a:effectLst/>
              </a:rPr>
              <a:t>, </a:t>
            </a:r>
            <a:r>
              <a:rPr lang="en-US" sz="1700" dirty="0" err="1">
                <a:solidFill>
                  <a:schemeClr val="bg1"/>
                </a:solidFill>
                <a:effectLst/>
              </a:rPr>
              <a:t>які</a:t>
            </a:r>
            <a:r>
              <a:rPr lang="en-US" sz="1700" dirty="0">
                <a:solidFill>
                  <a:schemeClr val="bg1"/>
                </a:solidFill>
                <a:effectLst/>
              </a:rPr>
              <a:t> </a:t>
            </a:r>
            <a:r>
              <a:rPr lang="en-US" sz="1700" dirty="0" err="1">
                <a:solidFill>
                  <a:schemeClr val="bg1"/>
                </a:solidFill>
                <a:effectLst/>
              </a:rPr>
              <a:t>використовує</a:t>
            </a:r>
            <a:r>
              <a:rPr lang="en-US" sz="1700" dirty="0">
                <a:solidFill>
                  <a:schemeClr val="bg1"/>
                </a:solidFill>
                <a:effectLst/>
              </a:rPr>
              <a:t> </a:t>
            </a:r>
            <a:r>
              <a:rPr lang="en-US" sz="1700" dirty="0" err="1">
                <a:solidFill>
                  <a:schemeClr val="bg1"/>
                </a:solidFill>
                <a:effectLst/>
              </a:rPr>
              <a:t>людина</a:t>
            </a:r>
            <a:r>
              <a:rPr lang="en-US" sz="1700" dirty="0">
                <a:solidFill>
                  <a:schemeClr val="bg1"/>
                </a:solidFill>
                <a:effectLst/>
              </a:rPr>
              <a:t>: </a:t>
            </a:r>
            <a:r>
              <a:rPr lang="en-US" sz="1700" dirty="0" err="1">
                <a:solidFill>
                  <a:schemeClr val="bg1"/>
                </a:solidFill>
                <a:effectLst/>
              </a:rPr>
              <a:t>кукурудза</a:t>
            </a:r>
            <a:r>
              <a:rPr lang="en-US" sz="1700" dirty="0">
                <a:solidFill>
                  <a:schemeClr val="bg1"/>
                </a:solidFill>
                <a:effectLst/>
              </a:rPr>
              <a:t>, </a:t>
            </a:r>
            <a:r>
              <a:rPr lang="en-US" sz="1700" dirty="0" err="1">
                <a:solidFill>
                  <a:schemeClr val="bg1"/>
                </a:solidFill>
                <a:effectLst/>
              </a:rPr>
              <a:t>пшениця</a:t>
            </a:r>
            <a:r>
              <a:rPr lang="en-US" sz="1700" dirty="0">
                <a:solidFill>
                  <a:schemeClr val="bg1"/>
                </a:solidFill>
                <a:effectLst/>
              </a:rPr>
              <a:t>, </a:t>
            </a:r>
            <a:r>
              <a:rPr lang="en-US" sz="1700" dirty="0" err="1">
                <a:solidFill>
                  <a:schemeClr val="bg1"/>
                </a:solidFill>
                <a:effectLst/>
              </a:rPr>
              <a:t>кавун</a:t>
            </a:r>
            <a:r>
              <a:rPr lang="en-US" sz="1700" dirty="0">
                <a:solidFill>
                  <a:schemeClr val="bg1"/>
                </a:solidFill>
                <a:effectLst/>
              </a:rPr>
              <a:t>, </a:t>
            </a:r>
            <a:r>
              <a:rPr lang="en-US" sz="1700" dirty="0" err="1">
                <a:solidFill>
                  <a:schemeClr val="bg1"/>
                </a:solidFill>
                <a:effectLst/>
              </a:rPr>
              <a:t>товстолоб</a:t>
            </a:r>
            <a:r>
              <a:rPr lang="en-US" sz="1700" dirty="0">
                <a:solidFill>
                  <a:schemeClr val="bg1"/>
                </a:solidFill>
                <a:effectLst/>
              </a:rPr>
              <a:t>, </a:t>
            </a:r>
            <a:r>
              <a:rPr lang="en-US" sz="1700" dirty="0" err="1">
                <a:solidFill>
                  <a:schemeClr val="bg1"/>
                </a:solidFill>
                <a:effectLst/>
              </a:rPr>
              <a:t>білий</a:t>
            </a:r>
            <a:r>
              <a:rPr lang="en-US" sz="1700" dirty="0">
                <a:solidFill>
                  <a:schemeClr val="bg1"/>
                </a:solidFill>
                <a:effectLst/>
              </a:rPr>
              <a:t> </a:t>
            </a:r>
            <a:r>
              <a:rPr lang="en-US" sz="1700" dirty="0" err="1">
                <a:solidFill>
                  <a:schemeClr val="bg1"/>
                </a:solidFill>
                <a:effectLst/>
              </a:rPr>
              <a:t>амур</a:t>
            </a:r>
            <a:r>
              <a:rPr lang="en-US" sz="1700" dirty="0">
                <a:solidFill>
                  <a:schemeClr val="bg1"/>
                </a:solidFill>
                <a:effectLst/>
              </a:rPr>
              <a:t>, </a:t>
            </a:r>
            <a:r>
              <a:rPr lang="en-US" sz="1700" dirty="0" err="1">
                <a:solidFill>
                  <a:schemeClr val="bg1"/>
                </a:solidFill>
                <a:effectLst/>
              </a:rPr>
              <a:t>кішка</a:t>
            </a:r>
            <a:r>
              <a:rPr lang="en-US" sz="1700" dirty="0">
                <a:solidFill>
                  <a:schemeClr val="bg1"/>
                </a:solidFill>
                <a:effectLst/>
              </a:rPr>
              <a:t>, </a:t>
            </a:r>
            <a:r>
              <a:rPr lang="en-US" sz="1700" dirty="0" err="1">
                <a:solidFill>
                  <a:schemeClr val="bg1"/>
                </a:solidFill>
                <a:effectLst/>
              </a:rPr>
              <a:t>коза</a:t>
            </a:r>
            <a:r>
              <a:rPr lang="en-US" sz="1700" dirty="0">
                <a:solidFill>
                  <a:schemeClr val="bg1"/>
                </a:solidFill>
                <a:effectLst/>
              </a:rPr>
              <a:t>, </a:t>
            </a:r>
            <a:r>
              <a:rPr lang="en-US" sz="1700" dirty="0" err="1">
                <a:solidFill>
                  <a:schemeClr val="bg1"/>
                </a:solidFill>
                <a:effectLst/>
              </a:rPr>
              <a:t>шовковичний</a:t>
            </a:r>
            <a:r>
              <a:rPr lang="en-US" sz="1700" dirty="0">
                <a:solidFill>
                  <a:schemeClr val="bg1"/>
                </a:solidFill>
                <a:effectLst/>
              </a:rPr>
              <a:t> </a:t>
            </a:r>
            <a:r>
              <a:rPr lang="en-US" sz="1700" dirty="0" err="1">
                <a:solidFill>
                  <a:schemeClr val="bg1"/>
                </a:solidFill>
                <a:effectLst/>
              </a:rPr>
              <a:t>шовкопряд</a:t>
            </a:r>
            <a:r>
              <a:rPr lang="en-US" sz="1700" dirty="0">
                <a:solidFill>
                  <a:schemeClr val="bg1"/>
                </a:solidFill>
                <a:effectLst/>
              </a:rPr>
              <a:t>.</a:t>
            </a:r>
          </a:p>
        </p:txBody>
      </p:sp>
      <p:pic>
        <p:nvPicPr>
          <p:cNvPr id="7" name="Picture 4" descr="Пшениця для пророщування, 200г: продаж, ціна у Івано-Франківську. Крупи від  &quot;Магазин здоровых продуктов &quot;Эдемский сад&quot;. Почувствуйте вкус здоровья! &quot; -  854182384">
            <a:extLst>
              <a:ext uri="{FF2B5EF4-FFF2-40B4-BE49-F238E27FC236}">
                <a16:creationId xmlns:a16="http://schemas.microsoft.com/office/drawing/2014/main" xmlns="" id="{0E57BD7C-5E8E-A797-8565-89FC2E382EB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926" r="8243" b="-1"/>
          <a:stretch/>
        </p:blipFill>
        <p:spPr bwMode="auto">
          <a:xfrm>
            <a:off x="2699792" y="332656"/>
            <a:ext cx="3384376" cy="2564846"/>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xmlns="">
                <a:solidFill>
                  <a:srgbClr val="FFFFFF"/>
                </a:solidFill>
              </a14:hiddenFill>
            </a:ext>
          </a:extLst>
        </p:spPr>
      </p:pic>
      <p:pic>
        <p:nvPicPr>
          <p:cNvPr id="8" name="Picture 6" descr="Вирощування кавуна у відкритому грунті: посадка з насіння і розсади, догляд">
            <a:extLst>
              <a:ext uri="{FF2B5EF4-FFF2-40B4-BE49-F238E27FC236}">
                <a16:creationId xmlns:a16="http://schemas.microsoft.com/office/drawing/2014/main" xmlns="" id="{77533C57-C215-4A32-62E2-FFBAA95B976B}"/>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973" r="2" b="3641"/>
          <a:stretch/>
        </p:blipFill>
        <p:spPr bwMode="auto">
          <a:xfrm>
            <a:off x="2627784" y="2924944"/>
            <a:ext cx="3456384" cy="3168352"/>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xmlns="">
                <a:solidFill>
                  <a:srgbClr val="FFFFFF"/>
                </a:solidFill>
              </a14:hiddenFill>
            </a:ext>
          </a:extLst>
        </p:spPr>
      </p:pic>
      <p:pic>
        <p:nvPicPr>
          <p:cNvPr id="9" name="Picture 2" descr="Семена канадской кукурузы SEDONA ФАО 180., 4 початка - купить на Агробиз,  цена3900 грн. - 4517894">
            <a:extLst>
              <a:ext uri="{FF2B5EF4-FFF2-40B4-BE49-F238E27FC236}">
                <a16:creationId xmlns:a16="http://schemas.microsoft.com/office/drawing/2014/main" xmlns="" id="{7E7D6DF5-A510-FB3B-C419-7F8898F5BC91}"/>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6585" r="13273"/>
          <a:stretch/>
        </p:blipFill>
        <p:spPr bwMode="auto">
          <a:xfrm>
            <a:off x="5580112" y="332656"/>
            <a:ext cx="2723456" cy="5688632"/>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descr="Товстолобик ціни, купити товстолобика в Україні — Agro-Ukraine">
            <a:extLst>
              <a:ext uri="{FF2B5EF4-FFF2-40B4-BE49-F238E27FC236}">
                <a16:creationId xmlns:a16="http://schemas.microsoft.com/office/drawing/2014/main" xmlns="" id="{BDA7F017-4C23-AE3C-9AE4-4DF659B73AF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2771800" y="548680"/>
            <a:ext cx="2376264"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Амур білий — Вікіпедія">
            <a:extLst>
              <a:ext uri="{FF2B5EF4-FFF2-40B4-BE49-F238E27FC236}">
                <a16:creationId xmlns:a16="http://schemas.microsoft.com/office/drawing/2014/main" xmlns="" id="{3B72143D-604B-1C3D-A388-0ED1CC27F54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364088" y="548680"/>
            <a:ext cx="3388232" cy="254117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Горьковская порода коз">
            <a:extLst>
              <a:ext uri="{FF2B5EF4-FFF2-40B4-BE49-F238E27FC236}">
                <a16:creationId xmlns:a16="http://schemas.microsoft.com/office/drawing/2014/main" xmlns="" id="{7A80DDFE-FD7B-E9BA-CC22-0240142C6EF7}"/>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83" r="1" b="1"/>
          <a:stretch/>
        </p:blipFill>
        <p:spPr bwMode="auto">
          <a:xfrm>
            <a:off x="251520" y="1412776"/>
            <a:ext cx="2448272" cy="201671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Кішки «одомашнилися» на стародавньому сході дев'ять тисяч років тому, –  вчені - Главком">
            <a:extLst>
              <a:ext uri="{FF2B5EF4-FFF2-40B4-BE49-F238E27FC236}">
                <a16:creationId xmlns:a16="http://schemas.microsoft.com/office/drawing/2014/main" xmlns="" id="{736D4BDC-D08E-2B70-D1A9-50252E298ABE}"/>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0349" r="8943" b="-2"/>
          <a:stretch/>
        </p:blipFill>
        <p:spPr bwMode="auto">
          <a:xfrm>
            <a:off x="5580112" y="3284984"/>
            <a:ext cx="2843808" cy="235203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Блог про тварин: Шовковичний шовкопряд (Bombyx mori)">
            <a:extLst>
              <a:ext uri="{FF2B5EF4-FFF2-40B4-BE49-F238E27FC236}">
                <a16:creationId xmlns:a16="http://schemas.microsoft.com/office/drawing/2014/main" xmlns="" id="{11EC4625-AEE3-4354-994C-95199B9B7A48}"/>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6923" r="-1" b="5486"/>
          <a:stretch/>
        </p:blipFill>
        <p:spPr bwMode="auto">
          <a:xfrm>
            <a:off x="1475656" y="3573016"/>
            <a:ext cx="3062430" cy="206545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32" y="332656"/>
            <a:ext cx="7395965" cy="5546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7664" y="908720"/>
            <a:ext cx="6492213" cy="48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75656" y="476672"/>
            <a:ext cx="6780245" cy="5085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5" t="302" r="17" b="186"/>
          <a:stretch/>
        </p:blipFill>
        <p:spPr bwMode="auto">
          <a:xfrm>
            <a:off x="1115616" y="1196752"/>
            <a:ext cx="7620853" cy="48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pic>
      <p:sp>
        <p:nvSpPr>
          <p:cNvPr id="7" name="TextBox 6"/>
          <p:cNvSpPr txBox="1"/>
          <p:nvPr/>
        </p:nvSpPr>
        <p:spPr>
          <a:xfrm>
            <a:off x="1187624" y="1"/>
            <a:ext cx="795637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uk-UA" sz="3200" dirty="0" smtClean="0"/>
              <a:t>Інвазійні захворювання</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Прямоугольник 5"/>
          <p:cNvSpPr/>
          <p:nvPr/>
        </p:nvSpPr>
        <p:spPr>
          <a:xfrm>
            <a:off x="1331640" y="620688"/>
            <a:ext cx="7398568" cy="2308324"/>
          </a:xfrm>
          <a:prstGeom prst="rect">
            <a:avLst/>
          </a:prstGeom>
        </p:spPr>
        <p:txBody>
          <a:bodyPr wrap="square">
            <a:spAutoFit/>
          </a:bodyPr>
          <a:lstStyle/>
          <a:p>
            <a:pPr lvl="0" algn="just"/>
            <a:r>
              <a:rPr lang="uk-UA" dirty="0" smtClean="0">
                <a:solidFill>
                  <a:schemeClr val="bg1"/>
                </a:solidFill>
              </a:rPr>
              <a:t>Біологічні інвазії є одним із найбільш небезпечних біологічних забруднень. Це впровадження на територію нетипових для неї шкідливих видів, тобто інвазійних. Такі види звуть забруднювачами, бо вони наносять екосистемам не меншу шкоду, ніж отруйні відходи підприємств. Недавнє дослідження показало, що вони є однією з основних причин вимирання рослин і тварин у світі. Утім, біологічні інвазії залишаються чи не найменш висвітленою екологічною проблемою. </a:t>
            </a:r>
            <a:endParaRPr lang="uk-UA"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91880" y="3068960"/>
            <a:ext cx="3024336" cy="2268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139952" y="5445224"/>
            <a:ext cx="157092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uk-UA" sz="2000" i="1" dirty="0" smtClean="0">
                <a:effectLst>
                  <a:outerShdw blurRad="38100" dist="38100" dir="2700000" algn="tl">
                    <a:srgbClr val="000000">
                      <a:alpha val="43137"/>
                    </a:srgbClr>
                  </a:outerShdw>
                </a:effectLst>
              </a:rPr>
              <a:t>Вогнівка</a:t>
            </a:r>
            <a:endParaRPr lang="uk-UA" sz="2000" i="1" dirty="0">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59" t="238" r="52" b="163"/>
          <a:stretch/>
        </p:blipFill>
        <p:spPr bwMode="auto">
          <a:xfrm>
            <a:off x="1115616" y="1916832"/>
            <a:ext cx="6787597" cy="3633968"/>
          </a:xfrm>
          <a:prstGeom prst="rect">
            <a:avLst/>
          </a:prstGeom>
          <a:ln/>
        </p:spPr>
        <p:style>
          <a:lnRef idx="1">
            <a:schemeClr val="accent3"/>
          </a:lnRef>
          <a:fillRef idx="2">
            <a:schemeClr val="accent3"/>
          </a:fillRef>
          <a:effectRef idx="1">
            <a:schemeClr val="accent3"/>
          </a:effectRef>
          <a:fontRef idx="minor">
            <a:schemeClr val="dk1"/>
          </a:fontRef>
        </p:style>
      </p:pic>
      <p:sp>
        <p:nvSpPr>
          <p:cNvPr id="7" name="TextBox 6"/>
          <p:cNvSpPr txBox="1"/>
          <p:nvPr/>
        </p:nvSpPr>
        <p:spPr>
          <a:xfrm>
            <a:off x="0" y="1124744"/>
            <a:ext cx="9174625"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uk-UA" sz="2800" dirty="0" smtClean="0"/>
              <a:t>Особливості інвазійних захворювань</a:t>
            </a:r>
            <a:endParaRPr lang="uk-UA"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9672" y="836712"/>
            <a:ext cx="6300192" cy="4725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Объект 2"/>
          <p:cNvSpPr txBox="1">
            <a:spLocks/>
          </p:cNvSpPr>
          <p:nvPr/>
        </p:nvSpPr>
        <p:spPr>
          <a:xfrm>
            <a:off x="0" y="1484784"/>
            <a:ext cx="9190588" cy="1832460"/>
          </a:xfrm>
          <a:prstGeom prst="rect">
            <a:avLst/>
          </a:prstGeom>
        </p:spPr>
        <p:txBody>
          <a:bodyPr>
            <a:noAutofit/>
          </a:bodyPr>
          <a:lstStyle/>
          <a:p>
            <a:pPr marL="4572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uk-UA" b="1" i="1" noProof="0" dirty="0" smtClean="0">
                <a:solidFill>
                  <a:schemeClr val="bg1"/>
                </a:solidFill>
                <a:effectLst>
                  <a:outerShdw blurRad="38100" dist="38100" dir="2700000" algn="tl">
                    <a:srgbClr val="000000">
                      <a:alpha val="43137"/>
                    </a:srgbClr>
                  </a:outerShdw>
                </a:effectLst>
              </a:rPr>
              <a:t>З</a:t>
            </a:r>
            <a:r>
              <a:rPr kumimoji="0" lang="uk-UA" sz="18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береження </a:t>
            </a:r>
            <a:r>
              <a:rPr kumimoji="0" lang="uk-UA" sz="1800" b="1" i="1"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біорізноманіття</a:t>
            </a:r>
            <a:r>
              <a:rPr kumimoji="0" lang="uk-UA" sz="18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у наших руках</a:t>
            </a:r>
            <a:r>
              <a:rPr kumimoji="0" lang="uk-UA" sz="1800" b="0" i="0" u="none" strike="noStrike" kern="1200" cap="none" spc="0" normalizeH="0" baseline="0" noProof="0" dirty="0" smtClean="0">
                <a:ln>
                  <a:noFill/>
                </a:ln>
                <a:solidFill>
                  <a:schemeClr val="bg1"/>
                </a:solidFill>
                <a:effectLst/>
                <a:uLnTx/>
                <a:uFillTx/>
                <a:latin typeface="+mn-lt"/>
                <a:ea typeface="+mn-ea"/>
                <a:cs typeface="+mn-cs"/>
              </a:rPr>
              <a:t>. Це означає, що не варто самовільно вносити види у природні об’єкти: випускати риб у водойми, робити насадження екзотичних рослин чи впроваджувати незвичайних тварин. Необхідно втримуватися від розмноження інвазійних видів хоч би й у власному саду. А якщо ж ми розводимо нетипові види, особливо якщо відомо про їхню високу здатність до поширення, слід переконатися, що вжили необхідних заходів для запобігання їхньої «втечі» у природні екосистеми.</a:t>
            </a:r>
          </a:p>
          <a:p>
            <a:pPr marL="4572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688" y="3429000"/>
            <a:ext cx="6194276" cy="2519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6" name="Объект 2"/>
          <p:cNvSpPr txBox="1">
            <a:spLocks/>
          </p:cNvSpPr>
          <p:nvPr/>
        </p:nvSpPr>
        <p:spPr>
          <a:xfrm>
            <a:off x="0" y="1749244"/>
            <a:ext cx="9143999" cy="4920116"/>
          </a:xfrm>
          <a:prstGeom prst="rect">
            <a:avLst/>
          </a:prstGeom>
        </p:spPr>
        <p:txBody>
          <a:bodyPr>
            <a:noAutofit/>
          </a:bodyPr>
          <a:lstStyle/>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kumimoji="0" lang="uk-UA" sz="1800" b="0" i="0" u="none" strike="noStrike" kern="1200" cap="none" spc="0" normalizeH="0" baseline="0" noProof="0" dirty="0" smtClean="0">
                <a:ln>
                  <a:noFill/>
                </a:ln>
                <a:solidFill>
                  <a:schemeClr val="tx1"/>
                </a:solidFill>
                <a:effectLst/>
                <a:uLnTx/>
                <a:uFillTx/>
                <a:latin typeface="+mn-lt"/>
                <a:ea typeface="+mn-ea"/>
                <a:cs typeface="+mn-cs"/>
              </a:rPr>
              <a:t>Особисте інтерв’ю з науковим співробітником лабораторії популяційної екології Інституту зоології імені І.І. </a:t>
            </a:r>
            <a:r>
              <a:rPr kumimoji="0" lang="uk-UA" sz="1800" b="0" i="0" u="none" strike="noStrike" kern="1200" cap="none" spc="0" normalizeH="0" baseline="0" noProof="0" dirty="0" err="1" smtClean="0">
                <a:ln>
                  <a:noFill/>
                </a:ln>
                <a:solidFill>
                  <a:schemeClr val="tx1"/>
                </a:solidFill>
                <a:effectLst/>
                <a:uLnTx/>
                <a:uFillTx/>
                <a:latin typeface="+mn-lt"/>
                <a:ea typeface="+mn-ea"/>
                <a:cs typeface="+mn-cs"/>
              </a:rPr>
              <a:t>Шмальгаузена</a:t>
            </a:r>
            <a:r>
              <a:rPr kumimoji="0" lang="uk-UA" sz="1800" b="0" i="0" u="none" strike="noStrike" kern="1200" cap="none" spc="0" normalizeH="0" baseline="0" noProof="0" dirty="0" smtClean="0">
                <a:ln>
                  <a:noFill/>
                </a:ln>
                <a:solidFill>
                  <a:schemeClr val="tx1"/>
                </a:solidFill>
                <a:effectLst/>
                <a:uLnTx/>
                <a:uFillTx/>
                <a:latin typeface="+mn-lt"/>
                <a:ea typeface="+mn-ea"/>
                <a:cs typeface="+mn-cs"/>
              </a:rPr>
              <a:t> НАН України, </a:t>
            </a:r>
            <a:r>
              <a:rPr kumimoji="0" lang="uk-UA" sz="1800" b="0" i="0" u="none" strike="noStrike" kern="1200" cap="none" spc="0" normalizeH="0" baseline="0" noProof="0" dirty="0" err="1" smtClean="0">
                <a:ln>
                  <a:noFill/>
                </a:ln>
                <a:solidFill>
                  <a:schemeClr val="tx1"/>
                </a:solidFill>
                <a:effectLst/>
                <a:uLnTx/>
                <a:uFillTx/>
                <a:latin typeface="+mn-lt"/>
                <a:ea typeface="+mn-ea"/>
                <a:cs typeface="+mn-cs"/>
              </a:rPr>
              <a:t>кандитатом</a:t>
            </a:r>
            <a:r>
              <a:rPr kumimoji="0" lang="uk-UA" sz="1800" b="0" i="0" u="none" strike="noStrike" kern="1200" cap="none" spc="0" normalizeH="0" baseline="0" noProof="0" dirty="0" smtClean="0">
                <a:ln>
                  <a:noFill/>
                </a:ln>
                <a:solidFill>
                  <a:schemeClr val="tx1"/>
                </a:solidFill>
                <a:effectLst/>
                <a:uLnTx/>
                <a:uFillTx/>
                <a:latin typeface="+mn-lt"/>
                <a:ea typeface="+mn-ea"/>
                <a:cs typeface="+mn-cs"/>
              </a:rPr>
              <a:t> біологічних наук Наталею </a:t>
            </a:r>
            <a:r>
              <a:rPr kumimoji="0" lang="uk-UA" sz="1800" b="0" i="0" u="none" strike="noStrike" kern="1200" cap="none" spc="0" normalizeH="0" baseline="0" noProof="0" dirty="0" err="1" smtClean="0">
                <a:ln>
                  <a:noFill/>
                </a:ln>
                <a:solidFill>
                  <a:schemeClr val="tx1"/>
                </a:solidFill>
                <a:effectLst/>
                <a:uLnTx/>
                <a:uFillTx/>
                <a:latin typeface="+mn-lt"/>
                <a:ea typeface="+mn-ea"/>
                <a:cs typeface="+mn-cs"/>
              </a:rPr>
              <a:t>Атамась</a:t>
            </a:r>
            <a:r>
              <a:rPr kumimoji="0" lang="uk-UA" sz="18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The Global Invasive Species Database. </a:t>
            </a:r>
            <a:r>
              <a:rPr kumimoji="0" lang="uk-UA" sz="1800" b="0" i="0" u="none" strike="noStrike" kern="1200" cap="none" spc="0" normalizeH="0" baseline="0" noProof="0" dirty="0" smtClean="0">
                <a:ln>
                  <a:noFill/>
                </a:ln>
                <a:solidFill>
                  <a:schemeClr val="tx1"/>
                </a:solidFill>
                <a:effectLst/>
                <a:uLnTx/>
                <a:uFillTx/>
                <a:latin typeface="+mn-lt"/>
                <a:ea typeface="+mn-ea"/>
                <a:cs typeface="+mn-cs"/>
              </a:rPr>
              <a:t>Архів за 2013-03-24. </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kumimoji="0" lang="uk-UA" sz="1800" b="0" i="0" u="none" strike="noStrike" kern="1200" cap="none" spc="0" normalizeH="0" baseline="0" noProof="0" dirty="0" smtClean="0">
                <a:ln>
                  <a:noFill/>
                </a:ln>
                <a:solidFill>
                  <a:schemeClr val="tx1"/>
                </a:solidFill>
                <a:effectLst/>
                <a:uLnTx/>
                <a:uFillTx/>
                <a:latin typeface="+mn-lt"/>
                <a:ea typeface="+mn-ea"/>
                <a:cs typeface="+mn-cs"/>
              </a:rPr>
              <a:t>Український ботанічний журнал. — 2009. — Т. 66, № 4. — С. 466—476.</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kumimoji="0" lang="ru-RU" sz="1800" b="0" i="0" u="none" strike="noStrike" kern="1200" cap="none" spc="0" normalizeH="0" baseline="0" noProof="0" dirty="0" err="1" smtClean="0">
                <a:ln>
                  <a:noFill/>
                </a:ln>
                <a:solidFill>
                  <a:schemeClr val="tx1"/>
                </a:solidFill>
                <a:effectLst/>
                <a:uLnTx/>
                <a:uFillTx/>
                <a:latin typeface="+mn-lt"/>
                <a:ea typeface="+mn-ea"/>
                <a:cs typeface="+mn-cs"/>
              </a:rPr>
              <a:t>Загороднюк</a:t>
            </a:r>
            <a:r>
              <a:rPr kumimoji="0" lang="ru-RU" sz="1800" b="0" i="0" u="none" strike="noStrike" kern="1200" cap="none" spc="0" normalizeH="0" baseline="0" noProof="0" dirty="0" smtClean="0">
                <a:ln>
                  <a:noFill/>
                </a:ln>
                <a:solidFill>
                  <a:schemeClr val="tx1"/>
                </a:solidFill>
                <a:effectLst/>
                <a:uLnTx/>
                <a:uFillTx/>
                <a:latin typeface="+mn-lt"/>
                <a:ea typeface="+mn-ea"/>
                <a:cs typeface="+mn-cs"/>
              </a:rPr>
              <a:t> І. </a:t>
            </a:r>
            <a:r>
              <a:rPr kumimoji="0" lang="ru-RU" sz="1800" b="0" i="0" u="none" strike="noStrike" kern="1200" cap="none" spc="0" normalizeH="0" baseline="0" noProof="0" dirty="0" smtClean="0">
                <a:ln>
                  <a:noFill/>
                </a:ln>
                <a:effectLst/>
                <a:uLnTx/>
                <a:uFillTx/>
                <a:latin typeface="+mn-lt"/>
                <a:ea typeface="+mn-ea"/>
                <a:cs typeface="+mn-cs"/>
              </a:rPr>
              <a:t>// Фауна в антропогенному </a:t>
            </a:r>
            <a:r>
              <a:rPr kumimoji="0" lang="ru-RU" sz="1800" b="0" i="0" u="none" strike="noStrike" kern="1200" cap="none" spc="0" normalizeH="0" baseline="0" noProof="0" dirty="0" err="1" smtClean="0">
                <a:ln>
                  <a:noFill/>
                </a:ln>
                <a:effectLst/>
                <a:uLnTx/>
                <a:uFillTx/>
                <a:latin typeface="+mn-lt"/>
                <a:ea typeface="+mn-ea"/>
                <a:cs typeface="+mn-cs"/>
              </a:rPr>
              <a:t>ландшафті</a:t>
            </a:r>
            <a:r>
              <a:rPr kumimoji="0" lang="ru-RU" sz="1800" b="0" i="0" u="none" strike="noStrike" kern="1200" cap="none" spc="0" normalizeH="0" baseline="0" noProof="0" dirty="0" smtClean="0">
                <a:ln>
                  <a:noFill/>
                </a:ln>
                <a:effectLst/>
                <a:uLnTx/>
                <a:uFillTx/>
                <a:latin typeface="+mn-lt"/>
                <a:ea typeface="+mn-ea"/>
                <a:cs typeface="+mn-cs"/>
              </a:rPr>
              <a:t>. — </a:t>
            </a:r>
            <a:r>
              <a:rPr kumimoji="0" lang="ru-RU" sz="1800" b="0" i="0" u="none" strike="noStrike" kern="1200" cap="none" spc="0" normalizeH="0" baseline="0" noProof="0" dirty="0" err="1" smtClean="0">
                <a:ln>
                  <a:noFill/>
                </a:ln>
                <a:effectLst/>
                <a:uLnTx/>
                <a:uFillTx/>
                <a:latin typeface="+mn-lt"/>
                <a:ea typeface="+mn-ea"/>
                <a:cs typeface="+mn-cs"/>
              </a:rPr>
              <a:t>Луганськ</a:t>
            </a:r>
            <a:r>
              <a:rPr kumimoji="0" lang="ru-RU" sz="1800" b="0" i="0" u="none" strike="noStrike" kern="1200" cap="none" spc="0" normalizeH="0" baseline="0" noProof="0" dirty="0" smtClean="0">
                <a:ln>
                  <a:noFill/>
                </a:ln>
                <a:effectLst/>
                <a:uLnTx/>
                <a:uFillTx/>
                <a:latin typeface="+mn-lt"/>
                <a:ea typeface="+mn-ea"/>
                <a:cs typeface="+mn-cs"/>
              </a:rPr>
              <a:t>, 2006. — С. 18-47. — (</a:t>
            </a:r>
            <a:r>
              <a:rPr kumimoji="0" lang="ru-RU" sz="1800" b="0" i="0" u="none" strike="noStrike" kern="1200" cap="none" spc="0" normalizeH="0" baseline="0" noProof="0" dirty="0" err="1" smtClean="0">
                <a:ln>
                  <a:noFill/>
                </a:ln>
                <a:effectLst/>
                <a:uLnTx/>
                <a:uFillTx/>
                <a:latin typeface="+mn-lt"/>
                <a:ea typeface="+mn-ea"/>
                <a:cs typeface="+mn-cs"/>
              </a:rPr>
              <a:t>Праці</a:t>
            </a:r>
            <a:r>
              <a:rPr kumimoji="0" lang="ru-RU" sz="1800" b="0" i="0" u="none" strike="noStrike" kern="1200" cap="none" spc="0" normalizeH="0" baseline="0" noProof="0" dirty="0" smtClean="0">
                <a:ln>
                  <a:noFill/>
                </a:ln>
                <a:effectLst/>
                <a:uLnTx/>
                <a:uFillTx/>
                <a:latin typeface="+mn-lt"/>
                <a:ea typeface="+mn-ea"/>
                <a:cs typeface="+mn-cs"/>
              </a:rPr>
              <a:t> </a:t>
            </a:r>
            <a:r>
              <a:rPr kumimoji="0" lang="ru-RU" sz="1800" b="0" i="0" u="none" strike="noStrike" kern="1200" cap="none" spc="0" normalizeH="0" baseline="0" noProof="0" dirty="0" err="1" smtClean="0">
                <a:ln>
                  <a:noFill/>
                </a:ln>
                <a:effectLst/>
                <a:uLnTx/>
                <a:uFillTx/>
                <a:latin typeface="+mn-lt"/>
                <a:ea typeface="+mn-ea"/>
                <a:cs typeface="+mn-cs"/>
              </a:rPr>
              <a:t>Теріологічної</a:t>
            </a:r>
            <a:r>
              <a:rPr kumimoji="0" lang="ru-RU" sz="1800" b="0" i="0" u="none" strike="noStrike" kern="1200" cap="none" spc="0" normalizeH="0" baseline="0" noProof="0" dirty="0" smtClean="0">
                <a:ln>
                  <a:noFill/>
                </a:ln>
                <a:effectLst/>
                <a:uLnTx/>
                <a:uFillTx/>
                <a:latin typeface="+mn-lt"/>
                <a:ea typeface="+mn-ea"/>
                <a:cs typeface="+mn-cs"/>
              </a:rPr>
              <a:t> </a:t>
            </a:r>
            <a:r>
              <a:rPr kumimoji="0" lang="ru-RU" sz="1800" b="0" i="0" u="none" strike="noStrike" kern="1200" cap="none" spc="0" normalizeH="0" baseline="0" noProof="0" dirty="0" err="1" smtClean="0">
                <a:ln>
                  <a:noFill/>
                </a:ln>
                <a:effectLst/>
                <a:uLnTx/>
                <a:uFillTx/>
                <a:latin typeface="+mn-lt"/>
                <a:ea typeface="+mn-ea"/>
                <a:cs typeface="+mn-cs"/>
              </a:rPr>
              <a:t>Школи</a:t>
            </a:r>
            <a:r>
              <a:rPr kumimoji="0" lang="ru-RU" sz="1800" b="0" i="0" u="none" strike="noStrike" kern="1200" cap="none" spc="0" normalizeH="0" baseline="0" noProof="0" dirty="0" smtClean="0">
                <a:ln>
                  <a:noFill/>
                </a:ln>
                <a:effectLst/>
                <a:uLnTx/>
                <a:uFillTx/>
                <a:latin typeface="+mn-lt"/>
                <a:ea typeface="+mn-ea"/>
                <a:cs typeface="+mn-cs"/>
              </a:rPr>
              <a:t>, </a:t>
            </a:r>
            <a:r>
              <a:rPr kumimoji="0" lang="ru-RU" sz="1800" b="0" i="0" u="none" strike="noStrike" kern="1200" cap="none" spc="0" normalizeH="0" baseline="0" noProof="0" dirty="0" err="1" smtClean="0">
                <a:ln>
                  <a:noFill/>
                </a:ln>
                <a:effectLst/>
                <a:uLnTx/>
                <a:uFillTx/>
                <a:latin typeface="+mn-lt"/>
                <a:ea typeface="+mn-ea"/>
                <a:cs typeface="+mn-cs"/>
              </a:rPr>
              <a:t>Вип</a:t>
            </a:r>
            <a:r>
              <a:rPr kumimoji="0" lang="ru-RU" sz="1800" b="0" i="0" u="none" strike="noStrike" kern="1200" cap="none" spc="0" normalizeH="0" baseline="0" noProof="0" dirty="0" smtClean="0">
                <a:ln>
                  <a:noFill/>
                </a:ln>
                <a:effectLst/>
                <a:uLnTx/>
                <a:uFillTx/>
                <a:latin typeface="+mn-lt"/>
                <a:ea typeface="+mn-ea"/>
                <a:cs typeface="+mn-cs"/>
              </a:rPr>
              <a:t>. 8).</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lang="ru-RU" dirty="0" smtClean="0">
                <a:latin typeface="-apple-system"/>
                <a:cs typeface="Arial" pitchFamily="34" charset="0"/>
              </a:rPr>
              <a:t>Велика </a:t>
            </a:r>
            <a:r>
              <a:rPr lang="ru-RU" dirty="0" err="1" smtClean="0">
                <a:latin typeface="-apple-system"/>
                <a:cs typeface="Arial" pitchFamily="34" charset="0"/>
              </a:rPr>
              <a:t>інвазія</a:t>
            </a:r>
            <a:r>
              <a:rPr lang="ru-RU" dirty="0" smtClean="0">
                <a:latin typeface="-apple-system"/>
                <a:cs typeface="Arial" pitchFamily="34" charset="0"/>
              </a:rPr>
              <a:t> у </a:t>
            </a:r>
            <a:r>
              <a:rPr lang="ru-RU" dirty="0" err="1" smtClean="0">
                <a:latin typeface="-apple-system"/>
                <a:cs typeface="Arial" pitchFamily="34" charset="0"/>
              </a:rPr>
              <a:t>Середземному</a:t>
            </a:r>
            <a:r>
              <a:rPr lang="ru-RU" dirty="0" smtClean="0">
                <a:latin typeface="-apple-system"/>
                <a:cs typeface="Arial" pitchFamily="34" charset="0"/>
              </a:rPr>
              <a:t> </a:t>
            </a:r>
            <a:r>
              <a:rPr lang="ru-RU" dirty="0" err="1" smtClean="0">
                <a:latin typeface="-apple-system"/>
                <a:cs typeface="Arial" pitchFamily="34" charset="0"/>
              </a:rPr>
              <a:t>морі</a:t>
            </a:r>
            <a:r>
              <a:rPr lang="ru-RU" dirty="0" smtClean="0">
                <a:latin typeface="-apple-system"/>
                <a:cs typeface="Arial" pitchFamily="34" charset="0"/>
              </a:rPr>
              <a:t> [ 1 лютого 2014 у </a:t>
            </a:r>
            <a:r>
              <a:rPr lang="ru-RU" dirty="0" err="1" smtClean="0">
                <a:latin typeface="-apple-system"/>
                <a:cs typeface="Arial" pitchFamily="34" charset="0"/>
                <a:hlinkClick r:id="rId4" tooltip="Wayback Machine"/>
              </a:rPr>
              <a:t>Wayback</a:t>
            </a:r>
            <a:r>
              <a:rPr lang="ru-RU" dirty="0" smtClean="0">
                <a:latin typeface="-apple-system"/>
                <a:cs typeface="Arial" pitchFamily="34" charset="0"/>
                <a:hlinkClick r:id="rId4" tooltip="Wayback Machine"/>
              </a:rPr>
              <a:t> </a:t>
            </a:r>
            <a:r>
              <a:rPr lang="ru-RU" dirty="0" err="1" smtClean="0">
                <a:latin typeface="-apple-system"/>
                <a:cs typeface="Arial" pitchFamily="34" charset="0"/>
                <a:hlinkClick r:id="rId4" tooltip="Wayback Machine"/>
              </a:rPr>
              <a:t>Machine</a:t>
            </a:r>
            <a:r>
              <a:rPr lang="ru-RU" dirty="0" smtClean="0">
                <a:latin typeface="-apple-system"/>
                <a:cs typeface="Arial" pitchFamily="34" charset="0"/>
              </a:rPr>
              <a:t>.] </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lang="ru-RU" dirty="0" err="1" smtClean="0">
                <a:latin typeface="-apple-system"/>
                <a:cs typeface="Arial" pitchFamily="34" charset="0"/>
              </a:rPr>
              <a:t>Амброзія</a:t>
            </a:r>
            <a:r>
              <a:rPr lang="ru-RU" dirty="0" smtClean="0">
                <a:latin typeface="-apple-system"/>
                <a:cs typeface="Arial" pitchFamily="34" charset="0"/>
              </a:rPr>
              <a:t> [ 18 </a:t>
            </a:r>
            <a:r>
              <a:rPr lang="ru-RU" dirty="0" err="1" smtClean="0">
                <a:latin typeface="-apple-system"/>
                <a:cs typeface="Arial" pitchFamily="34" charset="0"/>
              </a:rPr>
              <a:t>вересня</a:t>
            </a:r>
            <a:r>
              <a:rPr lang="ru-RU" dirty="0" smtClean="0">
                <a:latin typeface="-apple-system"/>
                <a:cs typeface="Arial" pitchFamily="34" charset="0"/>
              </a:rPr>
              <a:t> 2011 у </a:t>
            </a:r>
            <a:r>
              <a:rPr lang="ru-RU" dirty="0" err="1" smtClean="0">
                <a:latin typeface="-apple-system"/>
                <a:cs typeface="Arial" pitchFamily="34" charset="0"/>
                <a:hlinkClick r:id="rId4" tooltip="Wayback Machine"/>
              </a:rPr>
              <a:t>Wayback</a:t>
            </a:r>
            <a:r>
              <a:rPr lang="ru-RU" dirty="0" smtClean="0">
                <a:latin typeface="-apple-system"/>
                <a:cs typeface="Arial" pitchFamily="34" charset="0"/>
                <a:hlinkClick r:id="rId4" tooltip="Wayback Machine"/>
              </a:rPr>
              <a:t> </a:t>
            </a:r>
            <a:r>
              <a:rPr lang="ru-RU" dirty="0" err="1" smtClean="0">
                <a:latin typeface="-apple-system"/>
                <a:cs typeface="Arial" pitchFamily="34" charset="0"/>
                <a:hlinkClick r:id="rId4" tooltip="Wayback Machine"/>
              </a:rPr>
              <a:t>Machine</a:t>
            </a:r>
            <a:r>
              <a:rPr lang="ru-RU" dirty="0" smtClean="0">
                <a:latin typeface="-apple-system"/>
                <a:cs typeface="Arial" pitchFamily="34" charset="0"/>
              </a:rPr>
              <a:t>.] </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mj-lt"/>
              <a:buAutoNum type="arabicPeriod"/>
              <a:tabLst/>
              <a:defRPr/>
            </a:pPr>
            <a:r>
              <a:rPr lang="ru-RU" dirty="0" err="1" smtClean="0">
                <a:latin typeface="-apple-system"/>
                <a:cs typeface="Arial" pitchFamily="34" charset="0"/>
              </a:rPr>
              <a:t>Center</a:t>
            </a:r>
            <a:r>
              <a:rPr lang="ru-RU" dirty="0" smtClean="0">
                <a:latin typeface="-apple-system"/>
                <a:cs typeface="Arial" pitchFamily="34" charset="0"/>
              </a:rPr>
              <a:t> </a:t>
            </a:r>
            <a:r>
              <a:rPr lang="ru-RU" dirty="0" err="1" smtClean="0">
                <a:latin typeface="-apple-system"/>
                <a:cs typeface="Arial" pitchFamily="34" charset="0"/>
              </a:rPr>
              <a:t>for</a:t>
            </a:r>
            <a:r>
              <a:rPr lang="ru-RU" dirty="0" smtClean="0">
                <a:latin typeface="-apple-system"/>
                <a:cs typeface="Arial" pitchFamily="34" charset="0"/>
              </a:rPr>
              <a:t> </a:t>
            </a:r>
            <a:r>
              <a:rPr lang="ru-RU" dirty="0" err="1" smtClean="0">
                <a:latin typeface="-apple-system"/>
                <a:cs typeface="Arial" pitchFamily="34" charset="0"/>
              </a:rPr>
              <a:t>Invasive</a:t>
            </a:r>
            <a:r>
              <a:rPr lang="ru-RU" dirty="0" smtClean="0">
                <a:latin typeface="-apple-system"/>
                <a:cs typeface="Arial" pitchFamily="34" charset="0"/>
              </a:rPr>
              <a:t> </a:t>
            </a:r>
            <a:r>
              <a:rPr lang="ru-RU" dirty="0" err="1" smtClean="0">
                <a:latin typeface="-apple-system"/>
                <a:cs typeface="Arial" pitchFamily="34" charset="0"/>
              </a:rPr>
              <a:t>Species</a:t>
            </a:r>
            <a:r>
              <a:rPr lang="ru-RU" dirty="0" smtClean="0">
                <a:latin typeface="-apple-system"/>
                <a:cs typeface="Arial" pitchFamily="34" charset="0"/>
              </a:rPr>
              <a:t> &amp; </a:t>
            </a:r>
            <a:r>
              <a:rPr lang="ru-RU" dirty="0" err="1" smtClean="0">
                <a:latin typeface="-apple-system"/>
                <a:cs typeface="Arial" pitchFamily="34" charset="0"/>
              </a:rPr>
              <a:t>Ecosystem</a:t>
            </a:r>
            <a:r>
              <a:rPr lang="ru-RU" dirty="0" smtClean="0">
                <a:latin typeface="-apple-system"/>
                <a:cs typeface="Arial" pitchFamily="34" charset="0"/>
              </a:rPr>
              <a:t> </a:t>
            </a:r>
            <a:r>
              <a:rPr lang="ru-RU" dirty="0" err="1" smtClean="0">
                <a:latin typeface="-apple-system"/>
                <a:cs typeface="Arial" pitchFamily="34" charset="0"/>
              </a:rPr>
              <a:t>Health</a:t>
            </a:r>
            <a:r>
              <a:rPr lang="ru-RU" dirty="0" smtClean="0">
                <a:latin typeface="-apple-system"/>
                <a:cs typeface="Arial" pitchFamily="34" charset="0"/>
              </a:rPr>
              <a:t> [ 1 </a:t>
            </a:r>
            <a:r>
              <a:rPr lang="ru-RU" dirty="0" err="1" smtClean="0">
                <a:latin typeface="-apple-system"/>
                <a:cs typeface="Arial" pitchFamily="34" charset="0"/>
              </a:rPr>
              <a:t>серпня</a:t>
            </a:r>
            <a:r>
              <a:rPr lang="ru-RU" dirty="0" smtClean="0">
                <a:latin typeface="-apple-system"/>
                <a:cs typeface="Arial" pitchFamily="34" charset="0"/>
              </a:rPr>
              <a:t> 2015 у </a:t>
            </a:r>
            <a:r>
              <a:rPr lang="ru-RU" dirty="0" err="1" smtClean="0">
                <a:latin typeface="-apple-system"/>
                <a:cs typeface="Arial" pitchFamily="34" charset="0"/>
                <a:hlinkClick r:id="rId4" tooltip="Wayback Machine"/>
              </a:rPr>
              <a:t>Wayback</a:t>
            </a:r>
            <a:r>
              <a:rPr lang="ru-RU" dirty="0" smtClean="0">
                <a:latin typeface="-apple-system"/>
                <a:cs typeface="Arial" pitchFamily="34" charset="0"/>
                <a:hlinkClick r:id="rId4" tooltip="Wayback Machine"/>
              </a:rPr>
              <a:t> </a:t>
            </a:r>
            <a:r>
              <a:rPr lang="ru-RU" dirty="0" err="1" smtClean="0">
                <a:latin typeface="-apple-system"/>
                <a:cs typeface="Arial" pitchFamily="34" charset="0"/>
                <a:hlinkClick r:id="rId4" tooltip="Wayback Machine"/>
              </a:rPr>
              <a:t>Machine</a:t>
            </a:r>
            <a:r>
              <a:rPr lang="ru-RU" dirty="0" smtClean="0">
                <a:latin typeface="-apple-system"/>
                <a:cs typeface="Arial" pitchFamily="34" charset="0"/>
              </a:rPr>
              <a:t>.] — Центр </a:t>
            </a:r>
            <a:r>
              <a:rPr lang="ru-RU" dirty="0" err="1" smtClean="0">
                <a:latin typeface="-apple-system"/>
                <a:cs typeface="Arial" pitchFamily="34" charset="0"/>
              </a:rPr>
              <a:t>дослідження</a:t>
            </a:r>
            <a:r>
              <a:rPr lang="ru-RU" dirty="0" smtClean="0">
                <a:latin typeface="-apple-system"/>
                <a:cs typeface="Arial" pitchFamily="34" charset="0"/>
              </a:rPr>
              <a:t> </a:t>
            </a:r>
            <a:r>
              <a:rPr lang="ru-RU" dirty="0" err="1" smtClean="0">
                <a:latin typeface="-apple-system"/>
                <a:cs typeface="Arial" pitchFamily="34" charset="0"/>
              </a:rPr>
              <a:t>інвазивних</a:t>
            </a:r>
            <a:r>
              <a:rPr lang="ru-RU" dirty="0" smtClean="0">
                <a:latin typeface="-apple-system"/>
                <a:cs typeface="Arial" pitchFamily="34" charset="0"/>
              </a:rPr>
              <a:t> </a:t>
            </a:r>
            <a:r>
              <a:rPr lang="ru-RU" dirty="0" err="1" smtClean="0">
                <a:latin typeface="-apple-system"/>
                <a:cs typeface="Arial" pitchFamily="34" charset="0"/>
              </a:rPr>
              <a:t>видів</a:t>
            </a:r>
            <a:r>
              <a:rPr lang="ru-RU" dirty="0" smtClean="0">
                <a:latin typeface="-apple-system"/>
                <a:cs typeface="Arial" pitchFamily="34" charset="0"/>
              </a:rPr>
              <a:t> при </a:t>
            </a:r>
            <a:r>
              <a:rPr lang="ru-RU" dirty="0" err="1" smtClean="0">
                <a:latin typeface="-apple-system"/>
                <a:cs typeface="Arial" pitchFamily="34" charset="0"/>
                <a:hlinkClick r:id="rId5" tooltip="Університет Джорджії"/>
              </a:rPr>
              <a:t>Університеті</a:t>
            </a:r>
            <a:r>
              <a:rPr lang="ru-RU" dirty="0" smtClean="0">
                <a:latin typeface="-apple-system"/>
                <a:cs typeface="Arial" pitchFamily="34" charset="0"/>
                <a:hlinkClick r:id="rId5" tooltip="Університет Джорджії"/>
              </a:rPr>
              <a:t> </a:t>
            </a:r>
            <a:r>
              <a:rPr lang="ru-RU" dirty="0" err="1" smtClean="0">
                <a:latin typeface="-apple-system"/>
                <a:cs typeface="Arial" pitchFamily="34" charset="0"/>
                <a:hlinkClick r:id="rId5" tooltip="Університет Джорджії"/>
              </a:rPr>
              <a:t>Джорджії</a:t>
            </a:r>
            <a:r>
              <a:rPr lang="ru-RU" dirty="0" smtClean="0">
                <a:latin typeface="-apple-system"/>
                <a:cs typeface="Arial" pitchFamily="34" charset="0"/>
              </a:rPr>
              <a:t>.</a:t>
            </a:r>
          </a:p>
          <a:p>
            <a:pPr marL="514350" indent="-514350">
              <a:spcBef>
                <a:spcPts val="600"/>
              </a:spcBef>
              <a:buClr>
                <a:schemeClr val="accent2"/>
              </a:buClr>
              <a:buSzPct val="85000"/>
              <a:buFont typeface="+mj-lt"/>
              <a:buAutoNum type="arabicPeriod"/>
              <a:defRPr/>
            </a:pPr>
            <a:r>
              <a:rPr lang="ru-RU" dirty="0" err="1" smtClean="0">
                <a:latin typeface="-apple-system"/>
                <a:cs typeface="Arial" pitchFamily="34" charset="0"/>
              </a:rPr>
              <a:t>List</a:t>
            </a:r>
            <a:r>
              <a:rPr lang="ru-RU" dirty="0" smtClean="0">
                <a:latin typeface="-apple-system"/>
                <a:cs typeface="Arial" pitchFamily="34" charset="0"/>
              </a:rPr>
              <a:t> </a:t>
            </a:r>
            <a:r>
              <a:rPr lang="ru-RU" dirty="0" err="1" smtClean="0">
                <a:latin typeface="-apple-system"/>
                <a:cs typeface="Arial" pitchFamily="34" charset="0"/>
              </a:rPr>
              <a:t>of</a:t>
            </a:r>
            <a:r>
              <a:rPr lang="ru-RU" dirty="0" smtClean="0">
                <a:latin typeface="-apple-system"/>
                <a:cs typeface="Arial" pitchFamily="34" charset="0"/>
              </a:rPr>
              <a:t> </a:t>
            </a:r>
            <a:r>
              <a:rPr lang="ru-RU" dirty="0" err="1" smtClean="0">
                <a:latin typeface="-apple-system"/>
                <a:cs typeface="Arial" pitchFamily="34" charset="0"/>
              </a:rPr>
              <a:t>Invasive</a:t>
            </a:r>
            <a:r>
              <a:rPr lang="ru-RU" dirty="0" smtClean="0">
                <a:latin typeface="-apple-system"/>
                <a:cs typeface="Arial" pitchFamily="34" charset="0"/>
              </a:rPr>
              <a:t> </a:t>
            </a:r>
            <a:r>
              <a:rPr lang="ru-RU" dirty="0" err="1" smtClean="0">
                <a:latin typeface="-apple-system"/>
                <a:cs typeface="Arial" pitchFamily="34" charset="0"/>
              </a:rPr>
              <a:t>Alien</a:t>
            </a:r>
            <a:r>
              <a:rPr lang="ru-RU" dirty="0" smtClean="0">
                <a:latin typeface="-apple-system"/>
                <a:cs typeface="Arial" pitchFamily="34" charset="0"/>
              </a:rPr>
              <a:t> </a:t>
            </a:r>
            <a:r>
              <a:rPr lang="ru-RU" dirty="0" err="1" smtClean="0">
                <a:latin typeface="-apple-system"/>
                <a:cs typeface="Arial" pitchFamily="34" charset="0"/>
              </a:rPr>
              <a:t>Species</a:t>
            </a:r>
            <a:r>
              <a:rPr lang="ru-RU" dirty="0" smtClean="0">
                <a:latin typeface="-apple-system"/>
                <a:cs typeface="Arial" pitchFamily="34" charset="0"/>
              </a:rPr>
              <a:t> </a:t>
            </a:r>
            <a:r>
              <a:rPr lang="ru-RU" dirty="0" err="1" smtClean="0">
                <a:latin typeface="-apple-system"/>
                <a:cs typeface="Arial" pitchFamily="34" charset="0"/>
              </a:rPr>
              <a:t>of</a:t>
            </a:r>
            <a:r>
              <a:rPr lang="ru-RU" dirty="0" smtClean="0">
                <a:latin typeface="-apple-system"/>
                <a:cs typeface="Arial" pitchFamily="34" charset="0"/>
              </a:rPr>
              <a:t> </a:t>
            </a:r>
            <a:r>
              <a:rPr lang="ru-RU" dirty="0" err="1" smtClean="0">
                <a:latin typeface="-apple-system"/>
                <a:cs typeface="Arial" pitchFamily="34" charset="0"/>
              </a:rPr>
              <a:t>Union</a:t>
            </a:r>
            <a:r>
              <a:rPr lang="ru-RU" dirty="0" smtClean="0">
                <a:latin typeface="-apple-system"/>
                <a:cs typeface="Arial" pitchFamily="34" charset="0"/>
              </a:rPr>
              <a:t> </a:t>
            </a:r>
            <a:r>
              <a:rPr lang="ru-RU" dirty="0" err="1" smtClean="0">
                <a:latin typeface="-apple-system"/>
                <a:cs typeface="Arial" pitchFamily="34" charset="0"/>
              </a:rPr>
              <a:t>concern</a:t>
            </a:r>
            <a:r>
              <a:rPr lang="ru-RU" dirty="0" smtClean="0">
                <a:latin typeface="-apple-system"/>
                <a:cs typeface="Arial" pitchFamily="34" charset="0"/>
              </a:rPr>
              <a:t> [ 19 </a:t>
            </a:r>
            <a:r>
              <a:rPr lang="ru-RU" dirty="0" err="1" smtClean="0">
                <a:latin typeface="-apple-system"/>
                <a:cs typeface="Arial" pitchFamily="34" charset="0"/>
              </a:rPr>
              <a:t>серпня</a:t>
            </a:r>
            <a:r>
              <a:rPr lang="ru-RU" dirty="0" smtClean="0">
                <a:latin typeface="-apple-system"/>
                <a:cs typeface="Arial" pitchFamily="34" charset="0"/>
              </a:rPr>
              <a:t> 2019 у </a:t>
            </a:r>
            <a:r>
              <a:rPr lang="ru-RU" dirty="0" err="1" smtClean="0">
                <a:latin typeface="-apple-system"/>
                <a:cs typeface="Arial" pitchFamily="34" charset="0"/>
                <a:hlinkClick r:id="rId4"/>
              </a:rPr>
              <a:t>Wayback</a:t>
            </a:r>
            <a:r>
              <a:rPr lang="ru-RU" dirty="0" smtClean="0">
                <a:latin typeface="-apple-system"/>
                <a:cs typeface="Arial" pitchFamily="34" charset="0"/>
                <a:hlinkClick r:id="rId4"/>
              </a:rPr>
              <a:t> </a:t>
            </a:r>
            <a:r>
              <a:rPr lang="ru-RU" dirty="0" err="1" smtClean="0">
                <a:latin typeface="-apple-system"/>
                <a:cs typeface="Arial" pitchFamily="34" charset="0"/>
                <a:hlinkClick r:id="rId4"/>
              </a:rPr>
              <a:t>Machine</a:t>
            </a:r>
            <a:r>
              <a:rPr lang="ru-RU" dirty="0" smtClean="0">
                <a:latin typeface="-apple-system"/>
                <a:cs typeface="Arial" pitchFamily="34" charset="0"/>
              </a:rPr>
              <a:t>.](а</a:t>
            </a:r>
          </a:p>
        </p:txBody>
      </p:sp>
      <p:sp>
        <p:nvSpPr>
          <p:cNvPr id="7" name="Заголовок 1"/>
          <p:cNvSpPr txBox="1">
            <a:spLocks/>
          </p:cNvSpPr>
          <p:nvPr/>
        </p:nvSpPr>
        <p:spPr>
          <a:xfrm>
            <a:off x="1356045" y="692696"/>
            <a:ext cx="7787955"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4200" b="0" i="0" u="none" strike="noStrike" kern="1200" cap="none" spc="-100" normalizeH="0" baseline="0" noProof="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Список використаних джерел</a:t>
            </a:r>
            <a:endParaRPr kumimoji="0" lang="uk-UA"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sp>
        <p:nvSpPr>
          <p:cNvPr id="7" name="TextBox 6"/>
          <p:cNvSpPr txBox="1"/>
          <p:nvPr/>
        </p:nvSpPr>
        <p:spPr>
          <a:xfrm>
            <a:off x="1475656" y="2060848"/>
            <a:ext cx="6264696" cy="830997"/>
          </a:xfrm>
          <a:prstGeom prst="rect">
            <a:avLst/>
          </a:prstGeom>
          <a:noFill/>
        </p:spPr>
        <p:txBody>
          <a:bodyPr wrap="square" rtlCol="0">
            <a:spAutoFit/>
          </a:bodyPr>
          <a:lstStyle/>
          <a:p>
            <a:pPr algn="ctr"/>
            <a:r>
              <a:rPr lang="uk-UA" sz="4800" dirty="0" smtClean="0">
                <a:solidFill>
                  <a:schemeClr val="bg1"/>
                </a:solidFill>
              </a:rPr>
              <a:t>Дякую за увагу !</a:t>
            </a:r>
            <a:endParaRPr lang="ru-RU" sz="4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404664"/>
            <a:ext cx="3120346"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2924944"/>
            <a:ext cx="2501182" cy="2012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5850213" y="5013176"/>
            <a:ext cx="329378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dirty="0" smtClean="0"/>
              <a:t>Личинки</a:t>
            </a:r>
            <a:r>
              <a:rPr lang="ru-RU" dirty="0"/>
              <a:t> </a:t>
            </a:r>
            <a:r>
              <a:rPr lang="ru-RU" dirty="0" err="1"/>
              <a:t>колорадського</a:t>
            </a:r>
            <a:r>
              <a:rPr lang="ru-RU" dirty="0"/>
              <a:t> </a:t>
            </a:r>
            <a:r>
              <a:rPr lang="ru-RU" dirty="0" smtClean="0"/>
              <a:t>жука</a:t>
            </a:r>
            <a:endParaRPr lang="uk-UA" dirty="0"/>
          </a:p>
        </p:txBody>
      </p:sp>
      <p:sp>
        <p:nvSpPr>
          <p:cNvPr id="10" name="Объект 4"/>
          <p:cNvSpPr txBox="1">
            <a:spLocks/>
          </p:cNvSpPr>
          <p:nvPr/>
        </p:nvSpPr>
        <p:spPr>
          <a:xfrm>
            <a:off x="251520" y="2708920"/>
            <a:ext cx="5544616" cy="3384376"/>
          </a:xfrm>
          <a:prstGeom prst="rect">
            <a:avLst/>
          </a:prstGeom>
          <a:solidFill>
            <a:schemeClr val="accent3">
              <a:alpha val="0"/>
            </a:schemeClr>
          </a:solidFill>
          <a:ln w="0"/>
        </p:spPr>
        <p:style>
          <a:lnRef idx="3">
            <a:schemeClr val="lt1"/>
          </a:lnRef>
          <a:fillRef idx="1">
            <a:schemeClr val="accent3"/>
          </a:fillRef>
          <a:effectRef idx="1">
            <a:schemeClr val="accent3"/>
          </a:effectRef>
          <a:fontRef idx="minor">
            <a:schemeClr val="lt1"/>
          </a:fontRef>
        </p:style>
        <p:txBody>
          <a:bodyPr>
            <a:noAutofit/>
          </a:bodyPr>
          <a:lstStyle/>
          <a:p>
            <a:pPr marL="0" marR="0" lvl="0" indent="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b="1" i="1" u="none" strike="noStrike" kern="1200" cap="none" spc="0" normalizeH="0" baseline="0" noProof="0" dirty="0" smtClean="0">
                <a:ln>
                  <a:noFill/>
                </a:ln>
                <a:solidFill>
                  <a:schemeClr val="bg1"/>
                </a:solidFill>
                <a:effectLst/>
                <a:uLnTx/>
                <a:uFillTx/>
                <a:latin typeface="+mn-lt"/>
                <a:ea typeface="+mn-ea"/>
                <a:cs typeface="+mn-cs"/>
              </a:rPr>
              <a:t>Інвазійні (</a:t>
            </a:r>
            <a:r>
              <a:rPr kumimoji="0" lang="uk-UA" b="1" i="1" u="none" strike="noStrike" kern="1200" cap="none" spc="0" normalizeH="0" baseline="0" noProof="0" dirty="0" err="1" smtClean="0">
                <a:ln>
                  <a:noFill/>
                </a:ln>
                <a:solidFill>
                  <a:schemeClr val="bg1"/>
                </a:solidFill>
                <a:effectLst/>
                <a:uLnTx/>
                <a:uFillTx/>
                <a:latin typeface="+mn-lt"/>
                <a:ea typeface="+mn-ea"/>
                <a:cs typeface="+mn-cs"/>
              </a:rPr>
              <a:t>інвазивні</a:t>
            </a:r>
            <a:r>
              <a:rPr kumimoji="0" lang="uk-UA" b="1" i="1" u="none" strike="noStrike" kern="1200" cap="none" spc="0" normalizeH="0" baseline="0" noProof="0" dirty="0" smtClean="0">
                <a:ln>
                  <a:noFill/>
                </a:ln>
                <a:solidFill>
                  <a:schemeClr val="bg1"/>
                </a:solidFill>
                <a:effectLst/>
                <a:uLnTx/>
                <a:uFillTx/>
                <a:latin typeface="+mn-lt"/>
                <a:ea typeface="+mn-ea"/>
                <a:cs typeface="+mn-cs"/>
              </a:rPr>
              <a:t>) види </a:t>
            </a:r>
            <a:r>
              <a:rPr kumimoji="0" lang="uk-UA" b="0" i="0" u="none" strike="noStrike" kern="1200" cap="none" spc="0" normalizeH="0" baseline="0" noProof="0" dirty="0" smtClean="0">
                <a:ln>
                  <a:noFill/>
                </a:ln>
                <a:solidFill>
                  <a:schemeClr val="bg1"/>
                </a:solidFill>
                <a:effectLst/>
                <a:uLnTx/>
                <a:uFillTx/>
                <a:latin typeface="+mn-lt"/>
                <a:ea typeface="+mn-ea"/>
                <a:cs typeface="+mn-cs"/>
              </a:rPr>
              <a:t>— </a:t>
            </a:r>
            <a:r>
              <a:rPr kumimoji="0" lang="uk-UA" b="0" i="0" u="none" strike="noStrike" kern="1200" cap="none" spc="0" normalizeH="0" baseline="0" noProof="0" dirty="0" err="1" smtClean="0">
                <a:ln>
                  <a:noFill/>
                </a:ln>
                <a:solidFill>
                  <a:schemeClr val="bg1"/>
                </a:solidFill>
                <a:effectLst/>
                <a:uLnTx/>
                <a:uFillTx/>
                <a:latin typeface="+mn-lt"/>
                <a:ea typeface="+mn-ea"/>
                <a:cs typeface="+mn-cs"/>
              </a:rPr>
              <a:t>алохтонні</a:t>
            </a:r>
            <a:r>
              <a:rPr kumimoji="0" lang="uk-UA" b="0" i="0" u="none" strike="noStrike" kern="1200" cap="none" spc="0" normalizeH="0" baseline="0" noProof="0" dirty="0" smtClean="0">
                <a:ln>
                  <a:noFill/>
                </a:ln>
                <a:solidFill>
                  <a:schemeClr val="bg1"/>
                </a:solidFill>
                <a:effectLst/>
                <a:uLnTx/>
                <a:uFillTx/>
                <a:latin typeface="+mn-lt"/>
                <a:ea typeface="+mn-ea"/>
                <a:cs typeface="+mn-cs"/>
              </a:rPr>
              <a:t> види зі значною здатністю до експансії, які розповсюджуються природним шляхом або за допомогою людини й становлять значну загрозу для флори й фауни певних екосистем, конкуруючи з автохтонними видами за екологічні ніші, а також спричиняючи загибель місцевих видів. Процес розселення диких видів рослин і тварин на нові території визначається терміном біологічні інвазії. До процесів інвазій слід також віднести багаторазові появи чужорідних вірусних захворювань.</a:t>
            </a:r>
            <a:endParaRPr kumimoji="0" lang="uk-UA"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TextovéPole 2">
            <a:extLst>
              <a:ext uri="{FF2B5EF4-FFF2-40B4-BE49-F238E27FC236}">
                <a16:creationId xmlns:a16="http://schemas.microsoft.com/office/drawing/2014/main" xmlns="" id="{F1CBE506-E6B1-0E35-32F7-CEB4EF76D1D0}"/>
              </a:ext>
            </a:extLst>
          </p:cNvPr>
          <p:cNvSpPr txBox="1"/>
          <p:nvPr/>
        </p:nvSpPr>
        <p:spPr>
          <a:xfrm>
            <a:off x="1115616" y="260648"/>
            <a:ext cx="4464496" cy="3320668"/>
          </a:xfrm>
          <a:prstGeom prst="rect">
            <a:avLst/>
          </a:prstGeom>
        </p:spPr>
        <p:txBody>
          <a:bodyPr vert="horz" lIns="91440" tIns="45720" rIns="91440" bIns="45720" rtlCol="0">
            <a:noAutofit/>
          </a:bodyPr>
          <a:lstStyle/>
          <a:p>
            <a:pPr indent="-228600" algn="just">
              <a:lnSpc>
                <a:spcPct val="90000"/>
              </a:lnSpc>
              <a:spcAft>
                <a:spcPts val="800"/>
              </a:spcAft>
            </a:pPr>
            <a:r>
              <a:rPr lang="en-US" b="1" dirty="0" err="1">
                <a:solidFill>
                  <a:schemeClr val="bg1"/>
                </a:solidFill>
                <a:effectLst/>
              </a:rPr>
              <a:t>Інвазія</a:t>
            </a:r>
            <a:r>
              <a:rPr lang="en-US" dirty="0">
                <a:solidFill>
                  <a:schemeClr val="bg1"/>
                </a:solidFill>
                <a:effectLst/>
              </a:rPr>
              <a:t> — </a:t>
            </a:r>
            <a:r>
              <a:rPr lang="en-US" dirty="0" err="1">
                <a:solidFill>
                  <a:schemeClr val="bg1"/>
                </a:solidFill>
                <a:effectLst/>
              </a:rPr>
              <a:t>це</a:t>
            </a:r>
            <a:r>
              <a:rPr lang="en-US" dirty="0">
                <a:solidFill>
                  <a:schemeClr val="bg1"/>
                </a:solidFill>
                <a:effectLst/>
              </a:rPr>
              <a:t> </a:t>
            </a:r>
            <a:r>
              <a:rPr lang="en-US" dirty="0" err="1">
                <a:solidFill>
                  <a:schemeClr val="bg1"/>
                </a:solidFill>
                <a:effectLst/>
              </a:rPr>
              <a:t>переселення</a:t>
            </a:r>
            <a:r>
              <a:rPr lang="en-US" dirty="0">
                <a:solidFill>
                  <a:schemeClr val="bg1"/>
                </a:solidFill>
                <a:effectLst/>
              </a:rPr>
              <a:t> </a:t>
            </a:r>
            <a:r>
              <a:rPr lang="en-US" dirty="0" err="1">
                <a:solidFill>
                  <a:schemeClr val="bg1"/>
                </a:solidFill>
                <a:effectLst/>
              </a:rPr>
              <a:t>одного</a:t>
            </a:r>
            <a:r>
              <a:rPr lang="en-US" dirty="0">
                <a:solidFill>
                  <a:schemeClr val="bg1"/>
                </a:solidFill>
                <a:effectLst/>
              </a:rPr>
              <a:t> з </a:t>
            </a:r>
            <a:r>
              <a:rPr lang="en-US" dirty="0" err="1">
                <a:solidFill>
                  <a:schemeClr val="bg1"/>
                </a:solidFill>
                <a:effectLst/>
              </a:rPr>
              <a:t>видів</a:t>
            </a:r>
            <a:r>
              <a:rPr lang="en-US" dirty="0">
                <a:solidFill>
                  <a:schemeClr val="bg1"/>
                </a:solidFill>
                <a:effectLst/>
              </a:rPr>
              <a:t> </a:t>
            </a:r>
            <a:r>
              <a:rPr lang="en-US" dirty="0" err="1">
                <a:solidFill>
                  <a:schemeClr val="bg1"/>
                </a:solidFill>
                <a:effectLst/>
              </a:rPr>
              <a:t>живих</a:t>
            </a:r>
            <a:r>
              <a:rPr lang="en-US" dirty="0">
                <a:solidFill>
                  <a:schemeClr val="bg1"/>
                </a:solidFill>
                <a:effectLst/>
              </a:rPr>
              <a:t> </a:t>
            </a:r>
            <a:r>
              <a:rPr lang="en-US" dirty="0" err="1">
                <a:solidFill>
                  <a:schemeClr val="bg1"/>
                </a:solidFill>
                <a:effectLst/>
              </a:rPr>
              <a:t>організмів</a:t>
            </a:r>
            <a:r>
              <a:rPr lang="en-US" dirty="0">
                <a:solidFill>
                  <a:schemeClr val="bg1"/>
                </a:solidFill>
                <a:effectLst/>
              </a:rPr>
              <a:t> </a:t>
            </a:r>
            <a:r>
              <a:rPr lang="en-US" dirty="0" err="1">
                <a:solidFill>
                  <a:schemeClr val="bg1"/>
                </a:solidFill>
                <a:effectLst/>
              </a:rPr>
              <a:t>за</a:t>
            </a:r>
            <a:r>
              <a:rPr lang="en-US" dirty="0">
                <a:solidFill>
                  <a:schemeClr val="bg1"/>
                </a:solidFill>
                <a:effectLst/>
              </a:rPr>
              <a:t> </a:t>
            </a:r>
            <a:r>
              <a:rPr lang="en-US" dirty="0" err="1">
                <a:solidFill>
                  <a:schemeClr val="bg1"/>
                </a:solidFill>
                <a:effectLst/>
              </a:rPr>
              <a:t>межі</a:t>
            </a:r>
            <a:r>
              <a:rPr lang="en-US" dirty="0">
                <a:solidFill>
                  <a:schemeClr val="bg1"/>
                </a:solidFill>
                <a:effectLst/>
              </a:rPr>
              <a:t> </a:t>
            </a:r>
            <a:r>
              <a:rPr lang="en-US" dirty="0" err="1">
                <a:solidFill>
                  <a:schemeClr val="bg1"/>
                </a:solidFill>
                <a:effectLst/>
              </a:rPr>
              <a:t>його</a:t>
            </a:r>
            <a:r>
              <a:rPr lang="en-US" dirty="0">
                <a:solidFill>
                  <a:schemeClr val="bg1"/>
                </a:solidFill>
                <a:effectLst/>
              </a:rPr>
              <a:t> </a:t>
            </a:r>
            <a:r>
              <a:rPr lang="en-US" dirty="0" err="1">
                <a:solidFill>
                  <a:schemeClr val="bg1"/>
                </a:solidFill>
                <a:effectLst/>
              </a:rPr>
              <a:t>середовища</a:t>
            </a:r>
            <a:r>
              <a:rPr lang="en-US" dirty="0">
                <a:solidFill>
                  <a:schemeClr val="bg1"/>
                </a:solidFill>
                <a:effectLst/>
              </a:rPr>
              <a:t> </a:t>
            </a:r>
            <a:r>
              <a:rPr lang="en-US" dirty="0" err="1">
                <a:solidFill>
                  <a:schemeClr val="bg1"/>
                </a:solidFill>
                <a:effectLst/>
              </a:rPr>
              <a:t>життя</a:t>
            </a:r>
            <a:r>
              <a:rPr lang="en-US" dirty="0">
                <a:solidFill>
                  <a:schemeClr val="bg1"/>
                </a:solidFill>
                <a:effectLst/>
              </a:rPr>
              <a:t> в </a:t>
            </a:r>
            <a:r>
              <a:rPr lang="en-US" dirty="0" err="1">
                <a:solidFill>
                  <a:schemeClr val="bg1"/>
                </a:solidFill>
                <a:effectLst/>
              </a:rPr>
              <a:t>нові</a:t>
            </a:r>
            <a:r>
              <a:rPr lang="en-US" dirty="0">
                <a:solidFill>
                  <a:schemeClr val="bg1"/>
                </a:solidFill>
                <a:effectLst/>
              </a:rPr>
              <a:t> </a:t>
            </a:r>
            <a:r>
              <a:rPr lang="en-US" dirty="0" err="1">
                <a:solidFill>
                  <a:schemeClr val="bg1"/>
                </a:solidFill>
                <a:effectLst/>
              </a:rPr>
              <a:t>умови</a:t>
            </a:r>
            <a:r>
              <a:rPr lang="en-US" dirty="0">
                <a:solidFill>
                  <a:schemeClr val="bg1"/>
                </a:solidFill>
                <a:effectLst/>
              </a:rPr>
              <a:t> </a:t>
            </a:r>
            <a:r>
              <a:rPr lang="en-US" dirty="0" err="1">
                <a:solidFill>
                  <a:schemeClr val="bg1"/>
                </a:solidFill>
                <a:effectLst/>
              </a:rPr>
              <a:t>існування</a:t>
            </a:r>
            <a:r>
              <a:rPr lang="en-US" dirty="0">
                <a:solidFill>
                  <a:schemeClr val="bg1"/>
                </a:solidFill>
                <a:effectLst/>
              </a:rPr>
              <a:t>. </a:t>
            </a:r>
            <a:r>
              <a:rPr lang="en-US" dirty="0" err="1">
                <a:solidFill>
                  <a:schemeClr val="bg1"/>
                </a:solidFill>
                <a:effectLst/>
              </a:rPr>
              <a:t>Інвазії</a:t>
            </a:r>
            <a:r>
              <a:rPr lang="en-US" dirty="0">
                <a:solidFill>
                  <a:schemeClr val="bg1"/>
                </a:solidFill>
                <a:effectLst/>
              </a:rPr>
              <a:t> </a:t>
            </a:r>
            <a:r>
              <a:rPr lang="en-US" dirty="0" err="1">
                <a:solidFill>
                  <a:schemeClr val="bg1"/>
                </a:solidFill>
                <a:effectLst/>
              </a:rPr>
              <a:t>можуть</a:t>
            </a:r>
            <a:r>
              <a:rPr lang="en-US" dirty="0">
                <a:solidFill>
                  <a:schemeClr val="bg1"/>
                </a:solidFill>
                <a:effectLst/>
              </a:rPr>
              <a:t> </a:t>
            </a:r>
            <a:r>
              <a:rPr lang="en-US" dirty="0" err="1">
                <a:solidFill>
                  <a:schemeClr val="bg1"/>
                </a:solidFill>
                <a:effectLst/>
              </a:rPr>
              <a:t>відбуватися</a:t>
            </a:r>
            <a:r>
              <a:rPr lang="en-US" dirty="0">
                <a:solidFill>
                  <a:schemeClr val="bg1"/>
                </a:solidFill>
                <a:effectLst/>
              </a:rPr>
              <a:t> </a:t>
            </a:r>
            <a:r>
              <a:rPr lang="en-US" dirty="0" err="1">
                <a:solidFill>
                  <a:schemeClr val="bg1"/>
                </a:solidFill>
                <a:effectLst/>
              </a:rPr>
              <a:t>без</a:t>
            </a:r>
            <a:r>
              <a:rPr lang="en-US" dirty="0">
                <a:solidFill>
                  <a:schemeClr val="bg1"/>
                </a:solidFill>
                <a:effectLst/>
              </a:rPr>
              <a:t> </a:t>
            </a:r>
            <a:r>
              <a:rPr lang="en-US" dirty="0" err="1">
                <a:solidFill>
                  <a:schemeClr val="bg1"/>
                </a:solidFill>
                <a:effectLst/>
              </a:rPr>
              <a:t>участі</a:t>
            </a:r>
            <a:r>
              <a:rPr lang="en-US" dirty="0">
                <a:solidFill>
                  <a:schemeClr val="bg1"/>
                </a:solidFill>
                <a:effectLst/>
              </a:rPr>
              <a:t> </a:t>
            </a:r>
            <a:r>
              <a:rPr lang="en-US" dirty="0" err="1">
                <a:solidFill>
                  <a:schemeClr val="bg1"/>
                </a:solidFill>
                <a:effectLst/>
              </a:rPr>
              <a:t>людини</a:t>
            </a:r>
            <a:r>
              <a:rPr lang="en-US" dirty="0">
                <a:solidFill>
                  <a:schemeClr val="bg1"/>
                </a:solidFill>
                <a:effectLst/>
              </a:rPr>
              <a:t> </a:t>
            </a:r>
            <a:r>
              <a:rPr lang="en-US" dirty="0" err="1">
                <a:solidFill>
                  <a:schemeClr val="bg1"/>
                </a:solidFill>
                <a:effectLst/>
              </a:rPr>
              <a:t>або</a:t>
            </a:r>
            <a:r>
              <a:rPr lang="en-US" dirty="0">
                <a:solidFill>
                  <a:schemeClr val="bg1"/>
                </a:solidFill>
                <a:effectLst/>
              </a:rPr>
              <a:t> </a:t>
            </a:r>
            <a:r>
              <a:rPr lang="en-US" dirty="0" err="1">
                <a:solidFill>
                  <a:schemeClr val="bg1"/>
                </a:solidFill>
                <a:effectLst/>
              </a:rPr>
              <a:t>здійснюватися</a:t>
            </a:r>
            <a:r>
              <a:rPr lang="en-US" dirty="0">
                <a:solidFill>
                  <a:schemeClr val="bg1"/>
                </a:solidFill>
                <a:effectLst/>
              </a:rPr>
              <a:t> </a:t>
            </a:r>
            <a:r>
              <a:rPr lang="en-US" dirty="0" err="1">
                <a:solidFill>
                  <a:schemeClr val="bg1"/>
                </a:solidFill>
                <a:effectLst/>
              </a:rPr>
              <a:t>людиною</a:t>
            </a:r>
            <a:r>
              <a:rPr lang="en-US" dirty="0">
                <a:solidFill>
                  <a:schemeClr val="bg1"/>
                </a:solidFill>
                <a:effectLst/>
              </a:rPr>
              <a:t> </a:t>
            </a:r>
            <a:r>
              <a:rPr lang="en-US" dirty="0" err="1">
                <a:solidFill>
                  <a:schemeClr val="bg1"/>
                </a:solidFill>
                <a:effectLst/>
              </a:rPr>
              <a:t>несвідомо</a:t>
            </a:r>
            <a:r>
              <a:rPr lang="en-US" dirty="0">
                <a:solidFill>
                  <a:schemeClr val="bg1"/>
                </a:solidFill>
                <a:effectLst/>
              </a:rPr>
              <a:t> і </a:t>
            </a:r>
            <a:r>
              <a:rPr lang="en-US" dirty="0" err="1">
                <a:solidFill>
                  <a:schemeClr val="bg1"/>
                </a:solidFill>
                <a:effectLst/>
              </a:rPr>
              <a:t>випадково</a:t>
            </a:r>
            <a:r>
              <a:rPr lang="en-US" dirty="0">
                <a:solidFill>
                  <a:schemeClr val="bg1"/>
                </a:solidFill>
                <a:effectLst/>
              </a:rPr>
              <a:t>.</a:t>
            </a:r>
          </a:p>
          <a:p>
            <a:pPr indent="-228600" algn="just">
              <a:lnSpc>
                <a:spcPct val="90000"/>
              </a:lnSpc>
              <a:spcAft>
                <a:spcPts val="800"/>
              </a:spcAft>
              <a:buFont typeface="Arial" panose="020B0604020202020204" pitchFamily="34" charset="0"/>
              <a:buChar char="•"/>
            </a:pPr>
            <a:r>
              <a:rPr lang="en-US" dirty="0" err="1">
                <a:solidFill>
                  <a:schemeClr val="bg1"/>
                </a:solidFill>
                <a:effectLst/>
              </a:rPr>
              <a:t>Вид</a:t>
            </a:r>
            <a:r>
              <a:rPr lang="en-US" dirty="0">
                <a:solidFill>
                  <a:schemeClr val="bg1"/>
                </a:solidFill>
                <a:effectLst/>
              </a:rPr>
              <a:t>, </a:t>
            </a:r>
            <a:r>
              <a:rPr lang="en-US" dirty="0" err="1">
                <a:solidFill>
                  <a:schemeClr val="bg1"/>
                </a:solidFill>
                <a:effectLst/>
              </a:rPr>
              <a:t>якому</a:t>
            </a:r>
            <a:r>
              <a:rPr lang="en-US" dirty="0">
                <a:solidFill>
                  <a:schemeClr val="bg1"/>
                </a:solidFill>
                <a:effectLst/>
              </a:rPr>
              <a:t> </a:t>
            </a:r>
            <a:r>
              <a:rPr lang="en-US" dirty="0" err="1">
                <a:solidFill>
                  <a:schemeClr val="bg1"/>
                </a:solidFill>
                <a:effectLst/>
              </a:rPr>
              <a:t>вдалося</a:t>
            </a:r>
            <a:r>
              <a:rPr lang="en-US" dirty="0">
                <a:solidFill>
                  <a:schemeClr val="bg1"/>
                </a:solidFill>
                <a:effectLst/>
              </a:rPr>
              <a:t> </a:t>
            </a:r>
            <a:r>
              <a:rPr lang="en-US" dirty="0" err="1">
                <a:solidFill>
                  <a:schemeClr val="bg1"/>
                </a:solidFill>
                <a:effectLst/>
              </a:rPr>
              <a:t>ввійти</a:t>
            </a:r>
            <a:r>
              <a:rPr lang="en-US" dirty="0">
                <a:solidFill>
                  <a:schemeClr val="bg1"/>
                </a:solidFill>
                <a:effectLst/>
              </a:rPr>
              <a:t> у </a:t>
            </a:r>
            <a:r>
              <a:rPr lang="en-US" dirty="0" err="1">
                <a:solidFill>
                  <a:schemeClr val="bg1"/>
                </a:solidFill>
                <a:effectLst/>
              </a:rPr>
              <a:t>склад</a:t>
            </a:r>
            <a:r>
              <a:rPr lang="en-US" dirty="0">
                <a:solidFill>
                  <a:schemeClr val="bg1"/>
                </a:solidFill>
                <a:effectLst/>
              </a:rPr>
              <a:t> </a:t>
            </a:r>
            <a:r>
              <a:rPr lang="en-US" dirty="0" err="1">
                <a:solidFill>
                  <a:schemeClr val="bg1"/>
                </a:solidFill>
                <a:effectLst/>
              </a:rPr>
              <a:t>нової</a:t>
            </a:r>
            <a:r>
              <a:rPr lang="en-US" dirty="0">
                <a:solidFill>
                  <a:schemeClr val="bg1"/>
                </a:solidFill>
                <a:effectLst/>
              </a:rPr>
              <a:t> </a:t>
            </a:r>
            <a:r>
              <a:rPr lang="en-US" dirty="0" err="1">
                <a:solidFill>
                  <a:schemeClr val="bg1"/>
                </a:solidFill>
                <a:effectLst/>
              </a:rPr>
              <a:t>екосистеми</a:t>
            </a:r>
            <a:r>
              <a:rPr lang="en-US" dirty="0">
                <a:solidFill>
                  <a:schemeClr val="bg1"/>
                </a:solidFill>
                <a:effectLst/>
              </a:rPr>
              <a:t>, </a:t>
            </a:r>
            <a:r>
              <a:rPr lang="en-US" dirty="0" err="1">
                <a:solidFill>
                  <a:schemeClr val="bg1"/>
                </a:solidFill>
                <a:effectLst/>
              </a:rPr>
              <a:t>називають</a:t>
            </a:r>
            <a:r>
              <a:rPr lang="en-US" dirty="0">
                <a:solidFill>
                  <a:schemeClr val="bg1"/>
                </a:solidFill>
                <a:effectLst/>
              </a:rPr>
              <a:t> </a:t>
            </a:r>
            <a:r>
              <a:rPr lang="en-US" b="1" dirty="0" err="1">
                <a:solidFill>
                  <a:schemeClr val="bg1"/>
                </a:solidFill>
                <a:effectLst/>
              </a:rPr>
              <a:t>інвазійним</a:t>
            </a:r>
            <a:r>
              <a:rPr lang="en-US" dirty="0">
                <a:solidFill>
                  <a:schemeClr val="bg1"/>
                </a:solidFill>
                <a:effectLst/>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688" y="0"/>
            <a:ext cx="6228184" cy="467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Прямоугольник 6"/>
          <p:cNvSpPr/>
          <p:nvPr/>
        </p:nvSpPr>
        <p:spPr>
          <a:xfrm>
            <a:off x="0" y="4653136"/>
            <a:ext cx="9144000" cy="1477328"/>
          </a:xfrm>
          <a:prstGeom prst="rect">
            <a:avLst/>
          </a:prstGeom>
        </p:spPr>
        <p:txBody>
          <a:bodyPr wrap="square">
            <a:spAutoFit/>
          </a:bodyPr>
          <a:lstStyle/>
          <a:p>
            <a:pPr algn="just"/>
            <a:r>
              <a:rPr lang="ru-RU" dirty="0" err="1">
                <a:solidFill>
                  <a:schemeClr val="bg1"/>
                </a:solidFill>
              </a:rPr>
              <a:t>Найвідоміші</a:t>
            </a:r>
            <a:r>
              <a:rPr lang="ru-RU" dirty="0">
                <a:solidFill>
                  <a:schemeClr val="bg1"/>
                </a:solidFill>
              </a:rPr>
              <a:t> </a:t>
            </a:r>
            <a:r>
              <a:rPr lang="ru-RU" dirty="0" err="1">
                <a:solidFill>
                  <a:schemeClr val="bg1"/>
                </a:solidFill>
              </a:rPr>
              <a:t>біологічні</a:t>
            </a:r>
            <a:r>
              <a:rPr lang="ru-RU" dirty="0">
                <a:solidFill>
                  <a:schemeClr val="bg1"/>
                </a:solidFill>
              </a:rPr>
              <a:t> </a:t>
            </a:r>
            <a:r>
              <a:rPr lang="ru-RU" dirty="0" err="1">
                <a:solidFill>
                  <a:schemeClr val="bg1"/>
                </a:solidFill>
              </a:rPr>
              <a:t>інвазії</a:t>
            </a:r>
            <a:r>
              <a:rPr lang="ru-RU" dirty="0">
                <a:solidFill>
                  <a:schemeClr val="bg1"/>
                </a:solidFill>
              </a:rPr>
              <a:t> в </a:t>
            </a:r>
            <a:r>
              <a:rPr lang="ru-RU" dirty="0" err="1">
                <a:solidFill>
                  <a:schemeClr val="bg1"/>
                </a:solidFill>
              </a:rPr>
              <a:t>Україні</a:t>
            </a:r>
            <a:r>
              <a:rPr lang="ru-RU" dirty="0">
                <a:solidFill>
                  <a:schemeClr val="bg1"/>
                </a:solidFill>
              </a:rPr>
              <a:t> — </a:t>
            </a:r>
            <a:r>
              <a:rPr lang="ru-RU" dirty="0" err="1">
                <a:solidFill>
                  <a:schemeClr val="bg1"/>
                </a:solidFill>
              </a:rPr>
              <a:t>поява</a:t>
            </a:r>
            <a:r>
              <a:rPr lang="ru-RU" dirty="0">
                <a:solidFill>
                  <a:schemeClr val="bg1"/>
                </a:solidFill>
              </a:rPr>
              <a:t> </a:t>
            </a:r>
            <a:r>
              <a:rPr lang="ru-RU" dirty="0" err="1" smtClean="0">
                <a:solidFill>
                  <a:schemeClr val="bg1"/>
                </a:solidFill>
              </a:rPr>
              <a:t>пацюка</a:t>
            </a:r>
            <a:r>
              <a:rPr lang="ru-RU" dirty="0" smtClean="0">
                <a:solidFill>
                  <a:schemeClr val="bg1"/>
                </a:solidFill>
              </a:rPr>
              <a:t> </a:t>
            </a:r>
            <a:r>
              <a:rPr lang="ru-RU" dirty="0" err="1" smtClean="0">
                <a:solidFill>
                  <a:schemeClr val="bg1"/>
                </a:solidFill>
              </a:rPr>
              <a:t>мандрівного</a:t>
            </a:r>
            <a:r>
              <a:rPr lang="ru-RU" dirty="0">
                <a:solidFill>
                  <a:schemeClr val="bg1"/>
                </a:solidFill>
              </a:rPr>
              <a:t> (</a:t>
            </a:r>
            <a:r>
              <a:rPr lang="ru-RU" dirty="0" err="1">
                <a:solidFill>
                  <a:schemeClr val="bg1"/>
                </a:solidFill>
              </a:rPr>
              <a:t>сірого</a:t>
            </a:r>
            <a:r>
              <a:rPr lang="ru-RU" dirty="0">
                <a:solidFill>
                  <a:schemeClr val="bg1"/>
                </a:solidFill>
              </a:rPr>
              <a:t>) у </a:t>
            </a:r>
            <a:r>
              <a:rPr lang="ru-RU" dirty="0" err="1">
                <a:solidFill>
                  <a:schemeClr val="bg1"/>
                </a:solidFill>
              </a:rPr>
              <a:t>середині</a:t>
            </a:r>
            <a:r>
              <a:rPr lang="ru-RU" dirty="0">
                <a:solidFill>
                  <a:schemeClr val="bg1"/>
                </a:solidFill>
              </a:rPr>
              <a:t> 19 ст., </a:t>
            </a:r>
            <a:r>
              <a:rPr lang="ru-RU" dirty="0" err="1">
                <a:solidFill>
                  <a:schemeClr val="bg1"/>
                </a:solidFill>
              </a:rPr>
              <a:t>штучна</a:t>
            </a:r>
            <a:r>
              <a:rPr lang="ru-RU" dirty="0">
                <a:solidFill>
                  <a:schemeClr val="bg1"/>
                </a:solidFill>
              </a:rPr>
              <a:t> </a:t>
            </a:r>
            <a:r>
              <a:rPr lang="ru-RU" dirty="0" err="1">
                <a:solidFill>
                  <a:schemeClr val="bg1"/>
                </a:solidFill>
              </a:rPr>
              <a:t>інтродукція</a:t>
            </a:r>
            <a:r>
              <a:rPr lang="ru-RU" dirty="0">
                <a:solidFill>
                  <a:schemeClr val="bg1"/>
                </a:solidFill>
              </a:rPr>
              <a:t> </a:t>
            </a:r>
            <a:r>
              <a:rPr lang="ru-RU" dirty="0" err="1" smtClean="0">
                <a:solidFill>
                  <a:schemeClr val="bg1"/>
                </a:solidFill>
              </a:rPr>
              <a:t>ондатри</a:t>
            </a:r>
            <a:r>
              <a:rPr lang="ru-RU" dirty="0">
                <a:solidFill>
                  <a:schemeClr val="bg1"/>
                </a:solidFill>
              </a:rPr>
              <a:t> у 1944-65 </a:t>
            </a:r>
            <a:r>
              <a:rPr lang="ru-RU" dirty="0" err="1">
                <a:solidFill>
                  <a:schemeClr val="bg1"/>
                </a:solidFill>
              </a:rPr>
              <a:t>рр</a:t>
            </a:r>
            <a:r>
              <a:rPr lang="ru-RU" dirty="0">
                <a:solidFill>
                  <a:schemeClr val="bg1"/>
                </a:solidFill>
              </a:rPr>
              <a:t>. та </a:t>
            </a:r>
            <a:r>
              <a:rPr lang="ru-RU" dirty="0" err="1" smtClean="0">
                <a:solidFill>
                  <a:schemeClr val="bg1"/>
                </a:solidFill>
              </a:rPr>
              <a:t>єнота</a:t>
            </a:r>
            <a:r>
              <a:rPr lang="ru-RU" dirty="0">
                <a:solidFill>
                  <a:schemeClr val="bg1"/>
                </a:solidFill>
              </a:rPr>
              <a:t> у 1950-х роках, </a:t>
            </a:r>
            <a:r>
              <a:rPr lang="ru-RU" dirty="0" err="1" smtClean="0">
                <a:solidFill>
                  <a:schemeClr val="bg1"/>
                </a:solidFill>
              </a:rPr>
              <a:t>розселення</a:t>
            </a:r>
            <a:r>
              <a:rPr lang="ru-RU" dirty="0">
                <a:solidFill>
                  <a:schemeClr val="bg1"/>
                </a:solidFill>
              </a:rPr>
              <a:t> </a:t>
            </a:r>
            <a:r>
              <a:rPr lang="ru-RU" dirty="0" err="1" smtClean="0">
                <a:solidFill>
                  <a:schemeClr val="bg1"/>
                </a:solidFill>
              </a:rPr>
              <a:t>колорадського</a:t>
            </a:r>
            <a:r>
              <a:rPr lang="ru-RU" dirty="0" smtClean="0">
                <a:solidFill>
                  <a:schemeClr val="bg1"/>
                </a:solidFill>
              </a:rPr>
              <a:t> жука,</a:t>
            </a:r>
            <a:r>
              <a:rPr lang="ru-RU" dirty="0">
                <a:solidFill>
                  <a:schemeClr val="bg1"/>
                </a:solidFill>
              </a:rPr>
              <a:t> </a:t>
            </a:r>
            <a:r>
              <a:rPr lang="ru-RU" dirty="0" smtClean="0">
                <a:solidFill>
                  <a:schemeClr val="bg1"/>
                </a:solidFill>
              </a:rPr>
              <a:t>карася </a:t>
            </a:r>
            <a:r>
              <a:rPr lang="ru-RU" dirty="0" err="1" smtClean="0">
                <a:solidFill>
                  <a:schemeClr val="bg1"/>
                </a:solidFill>
              </a:rPr>
              <a:t>сріблястого</a:t>
            </a:r>
            <a:r>
              <a:rPr lang="ru-RU" dirty="0" smtClean="0">
                <a:solidFill>
                  <a:schemeClr val="bg1"/>
                </a:solidFill>
              </a:rPr>
              <a:t>, </a:t>
            </a:r>
            <a:r>
              <a:rPr lang="ru-RU" dirty="0" err="1">
                <a:solidFill>
                  <a:schemeClr val="bg1"/>
                </a:solidFill>
              </a:rPr>
              <a:t>завезення</a:t>
            </a:r>
            <a:r>
              <a:rPr lang="ru-RU" dirty="0">
                <a:solidFill>
                  <a:schemeClr val="bg1"/>
                </a:solidFill>
              </a:rPr>
              <a:t> </a:t>
            </a:r>
            <a:r>
              <a:rPr lang="ru-RU" dirty="0" err="1">
                <a:solidFill>
                  <a:schemeClr val="bg1"/>
                </a:solidFill>
              </a:rPr>
              <a:t>морських</a:t>
            </a:r>
            <a:r>
              <a:rPr lang="ru-RU" dirty="0">
                <a:solidFill>
                  <a:schemeClr val="bg1"/>
                </a:solidFill>
              </a:rPr>
              <a:t> </a:t>
            </a:r>
            <a:r>
              <a:rPr lang="ru-RU" dirty="0" err="1">
                <a:solidFill>
                  <a:schemeClr val="bg1"/>
                </a:solidFill>
              </a:rPr>
              <a:t>безхребетних</a:t>
            </a:r>
            <a:r>
              <a:rPr lang="ru-RU" dirty="0">
                <a:solidFill>
                  <a:schemeClr val="bg1"/>
                </a:solidFill>
              </a:rPr>
              <a:t> </a:t>
            </a:r>
            <a:r>
              <a:rPr lang="ru-RU" dirty="0" err="1">
                <a:solidFill>
                  <a:schemeClr val="bg1"/>
                </a:solidFill>
              </a:rPr>
              <a:t>з</a:t>
            </a:r>
            <a:r>
              <a:rPr lang="ru-RU" dirty="0">
                <a:solidFill>
                  <a:schemeClr val="bg1"/>
                </a:solidFill>
              </a:rPr>
              <a:t> </a:t>
            </a:r>
            <a:r>
              <a:rPr lang="ru-RU" dirty="0" err="1" smtClean="0">
                <a:solidFill>
                  <a:schemeClr val="bg1"/>
                </a:solidFill>
              </a:rPr>
              <a:t>баластами</a:t>
            </a:r>
            <a:r>
              <a:rPr lang="ru-RU" dirty="0" smtClean="0">
                <a:solidFill>
                  <a:schemeClr val="bg1"/>
                </a:solidFill>
              </a:rPr>
              <a:t> води:</a:t>
            </a:r>
            <a:r>
              <a:rPr lang="ru-RU" dirty="0">
                <a:solidFill>
                  <a:schemeClr val="bg1"/>
                </a:solidFill>
              </a:rPr>
              <a:t> </a:t>
            </a:r>
            <a:r>
              <a:rPr lang="ru-RU" dirty="0" err="1" smtClean="0">
                <a:solidFill>
                  <a:schemeClr val="bg1"/>
                </a:solidFill>
              </a:rPr>
              <a:t>мнеміопсіс</a:t>
            </a:r>
            <a:r>
              <a:rPr lang="ru-RU" dirty="0" smtClean="0">
                <a:solidFill>
                  <a:schemeClr val="bg1"/>
                </a:solidFill>
              </a:rPr>
              <a:t>,</a:t>
            </a:r>
            <a:r>
              <a:rPr lang="ru-RU" dirty="0">
                <a:solidFill>
                  <a:schemeClr val="bg1"/>
                </a:solidFill>
              </a:rPr>
              <a:t> </a:t>
            </a:r>
            <a:r>
              <a:rPr lang="ru-RU" dirty="0" smtClean="0">
                <a:solidFill>
                  <a:schemeClr val="bg1"/>
                </a:solidFill>
              </a:rPr>
              <a:t>краб </a:t>
            </a:r>
            <a:r>
              <a:rPr lang="ru-RU" dirty="0" err="1" smtClean="0">
                <a:solidFill>
                  <a:schemeClr val="bg1"/>
                </a:solidFill>
              </a:rPr>
              <a:t>голандський</a:t>
            </a:r>
            <a:r>
              <a:rPr lang="ru-RU" dirty="0" smtClean="0">
                <a:solidFill>
                  <a:schemeClr val="bg1"/>
                </a:solidFill>
              </a:rPr>
              <a:t>, </a:t>
            </a:r>
            <a:r>
              <a:rPr lang="ru-RU" dirty="0" err="1" smtClean="0">
                <a:solidFill>
                  <a:schemeClr val="bg1"/>
                </a:solidFill>
              </a:rPr>
              <a:t>мохнорукий</a:t>
            </a:r>
            <a:r>
              <a:rPr lang="ru-RU" dirty="0" smtClean="0">
                <a:solidFill>
                  <a:schemeClr val="bg1"/>
                </a:solidFill>
              </a:rPr>
              <a:t> </a:t>
            </a:r>
            <a:r>
              <a:rPr lang="ru-RU" dirty="0" err="1" smtClean="0">
                <a:solidFill>
                  <a:schemeClr val="bg1"/>
                </a:solidFill>
              </a:rPr>
              <a:t>краб</a:t>
            </a:r>
            <a:r>
              <a:rPr lang="ru-RU" dirty="0" smtClean="0">
                <a:solidFill>
                  <a:schemeClr val="bg1"/>
                </a:solidFill>
              </a:rPr>
              <a:t> </a:t>
            </a:r>
            <a:r>
              <a:rPr lang="ru-RU" dirty="0" err="1" smtClean="0">
                <a:solidFill>
                  <a:schemeClr val="bg1"/>
                </a:solidFill>
              </a:rPr>
              <a:t>китайський</a:t>
            </a:r>
            <a:r>
              <a:rPr lang="ru-RU" dirty="0" smtClean="0">
                <a:solidFill>
                  <a:schemeClr val="bg1"/>
                </a:solidFill>
              </a:rPr>
              <a:t> ,</a:t>
            </a:r>
            <a:r>
              <a:rPr lang="ru-RU" dirty="0">
                <a:solidFill>
                  <a:schemeClr val="bg1"/>
                </a:solidFill>
              </a:rPr>
              <a:t> </a:t>
            </a:r>
            <a:r>
              <a:rPr lang="ru-RU" dirty="0" err="1" smtClean="0">
                <a:solidFill>
                  <a:schemeClr val="bg1"/>
                </a:solidFill>
              </a:rPr>
              <a:t>рапана</a:t>
            </a:r>
            <a:r>
              <a:rPr lang="ru-RU" dirty="0" smtClean="0">
                <a:solidFill>
                  <a:schemeClr val="bg1"/>
                </a:solidFill>
              </a:rPr>
              <a:t> </a:t>
            </a:r>
            <a:r>
              <a:rPr lang="ru-RU" dirty="0" err="1" smtClean="0">
                <a:solidFill>
                  <a:schemeClr val="bg1"/>
                </a:solidFill>
              </a:rPr>
              <a:t>венозна</a:t>
            </a:r>
            <a:r>
              <a:rPr lang="ru-RU" dirty="0" smtClean="0">
                <a:solidFill>
                  <a:schemeClr val="bg1"/>
                </a:solidFill>
              </a:rPr>
              <a:t>,</a:t>
            </a:r>
            <a:r>
              <a:rPr lang="ru-RU" dirty="0">
                <a:solidFill>
                  <a:schemeClr val="bg1"/>
                </a:solidFill>
              </a:rPr>
              <a:t> </a:t>
            </a:r>
            <a:r>
              <a:rPr lang="ru-RU" dirty="0" err="1" smtClean="0">
                <a:solidFill>
                  <a:schemeClr val="bg1"/>
                </a:solidFill>
              </a:rPr>
              <a:t>річкова</a:t>
            </a:r>
            <a:r>
              <a:rPr lang="ru-RU" dirty="0" smtClean="0">
                <a:solidFill>
                  <a:schemeClr val="bg1"/>
                </a:solidFill>
              </a:rPr>
              <a:t> креветка </a:t>
            </a:r>
            <a:r>
              <a:rPr lang="ru-RU" dirty="0" err="1" smtClean="0">
                <a:solidFill>
                  <a:schemeClr val="bg1"/>
                </a:solidFill>
              </a:rPr>
              <a:t>японська</a:t>
            </a:r>
            <a:r>
              <a:rPr lang="ru-RU" dirty="0">
                <a:solidFill>
                  <a:schemeClr val="bg1"/>
                </a:solidFill>
              </a:rPr>
              <a:t> </a:t>
            </a:r>
            <a:r>
              <a:rPr lang="ru-RU" dirty="0" err="1">
                <a:solidFill>
                  <a:schemeClr val="bg1"/>
                </a:solidFill>
              </a:rPr>
              <a:t>тощо</a:t>
            </a:r>
            <a:r>
              <a:rPr lang="ru-RU" dirty="0">
                <a:solidFill>
                  <a:schemeClr val="bg1"/>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7664" y="404664"/>
            <a:ext cx="7140285" cy="5355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1680" y="620688"/>
            <a:ext cx="6528724"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a:picLocks noChangeAspect="1"/>
          </p:cNvPicPr>
          <p:nvPr/>
        </p:nvPicPr>
        <p:blipFill>
          <a:blip r:embed="rId2" cstate="print">
            <a:lum bright="70000" contrast="-70000"/>
          </a:blip>
          <a:srcRect/>
          <a:stretch>
            <a:fillRect/>
          </a:stretch>
        </p:blipFill>
        <p:spPr bwMode="auto">
          <a:xfrm>
            <a:off x="179512" y="260648"/>
            <a:ext cx="1063625" cy="1036638"/>
          </a:xfrm>
          <a:prstGeom prst="rect">
            <a:avLst/>
          </a:prstGeom>
          <a:noFill/>
          <a:ln w="9525">
            <a:noFill/>
            <a:miter lim="800000"/>
            <a:headEnd/>
            <a:tailEnd/>
          </a:ln>
        </p:spPr>
      </p:pic>
      <p:sp>
        <p:nvSpPr>
          <p:cNvPr id="3" name="Прямоугольник 2">
            <a:extLst>
              <a:ext uri="{FF2B5EF4-FFF2-40B4-BE49-F238E27FC236}">
                <a16:creationId xmlns="" xmlns:a16="http://schemas.microsoft.com/office/drawing/2014/main" id="{1D4BB4BB-CA8C-1CB2-4758-24DF945C158C}"/>
              </a:ext>
            </a:extLst>
          </p:cNvPr>
          <p:cNvSpPr/>
          <p:nvPr/>
        </p:nvSpPr>
        <p:spPr>
          <a:xfrm>
            <a:off x="0" y="6057900"/>
            <a:ext cx="9144000" cy="8001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4" name="Объект 2">
            <a:extLst>
              <a:ext uri="{FF2B5EF4-FFF2-40B4-BE49-F238E27FC236}">
                <a16:creationId xmlns="" xmlns:a16="http://schemas.microsoft.com/office/drawing/2014/main" id="{2D01E752-B154-059D-84EC-D7232F46BC56}"/>
              </a:ext>
            </a:extLst>
          </p:cNvPr>
          <p:cNvSpPr txBox="1">
            <a:spLocks/>
          </p:cNvSpPr>
          <p:nvPr/>
        </p:nvSpPr>
        <p:spPr>
          <a:xfrm>
            <a:off x="1257300" y="6160019"/>
            <a:ext cx="7886700" cy="595862"/>
          </a:xfrm>
          <a:prstGeom prst="rect">
            <a:avLst/>
          </a:prstGeom>
          <a:ln>
            <a:solidFill>
              <a:srgbClr val="033970"/>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100" dirty="0">
                <a:latin typeface="Gotham Pro" panose="02000503040000020004" pitchFamily="2" charset="0"/>
                <a:cs typeface="Gotham Pro" panose="02000503040000020004" pitchFamily="2" charset="0"/>
              </a:rPr>
              <a:t>Запорізький національний університет</a:t>
            </a:r>
          </a:p>
        </p:txBody>
      </p:sp>
      <p:pic>
        <p:nvPicPr>
          <p:cNvPr id="5" name="Рисунок 4">
            <a:extLst>
              <a:ext uri="{FF2B5EF4-FFF2-40B4-BE49-F238E27FC236}">
                <a16:creationId xmlns="" xmlns:a16="http://schemas.microsoft.com/office/drawing/2014/main" id="{199DA6DB-978B-34BC-A566-7AAA64BBAB8B}"/>
              </a:ext>
            </a:extLst>
          </p:cNvPr>
          <p:cNvPicPr>
            <a:picLocks noChangeAspect="1"/>
          </p:cNvPicPr>
          <p:nvPr/>
        </p:nvPicPr>
        <p:blipFill>
          <a:blip r:embed="rId3" cstate="print"/>
          <a:stretch>
            <a:fillRect/>
          </a:stretch>
        </p:blipFill>
        <p:spPr>
          <a:xfrm>
            <a:off x="628650" y="6160019"/>
            <a:ext cx="500756" cy="595862"/>
          </a:xfrm>
          <a:prstGeom prst="rect">
            <a:avLst/>
          </a:prstGeom>
          <a:ln>
            <a:solidFill>
              <a:srgbClr val="033970"/>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4008" y="548680"/>
            <a:ext cx="4139952" cy="3861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788024" y="4581128"/>
            <a:ext cx="388489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i="1" dirty="0"/>
              <a:t>Ясенева </a:t>
            </a:r>
            <a:r>
              <a:rPr lang="ru-RU" i="1" dirty="0" err="1"/>
              <a:t>смарагдова</a:t>
            </a:r>
            <a:r>
              <a:rPr lang="ru-RU" i="1" dirty="0"/>
              <a:t> </a:t>
            </a:r>
            <a:r>
              <a:rPr lang="ru-RU" i="1" dirty="0" smtClean="0"/>
              <a:t>златка</a:t>
            </a:r>
            <a:endParaRPr lang="uk-UA" i="1" dirty="0"/>
          </a:p>
        </p:txBody>
      </p:sp>
      <p:sp>
        <p:nvSpPr>
          <p:cNvPr id="8" name="Объект 2"/>
          <p:cNvSpPr txBox="1">
            <a:spLocks/>
          </p:cNvSpPr>
          <p:nvPr/>
        </p:nvSpPr>
        <p:spPr>
          <a:xfrm>
            <a:off x="323528" y="1556792"/>
            <a:ext cx="3600400" cy="4176464"/>
          </a:xfrm>
          <a:prstGeom prst="rect">
            <a:avLst/>
          </a:prstGeom>
          <a:noFill/>
        </p:spPr>
        <p:style>
          <a:lnRef idx="1">
            <a:schemeClr val="accent3"/>
          </a:lnRef>
          <a:fillRef idx="2">
            <a:schemeClr val="accent3"/>
          </a:fillRef>
          <a:effectRef idx="1">
            <a:schemeClr val="accent3"/>
          </a:effectRef>
          <a:fontRef idx="minor">
            <a:schemeClr val="dk1"/>
          </a:fontRef>
        </p:style>
        <p:txBody>
          <a:bodyPr>
            <a:noAutofit/>
          </a:bodyPr>
          <a:lstStyle/>
          <a:p>
            <a:pPr marL="45720" marR="0" lvl="0" indent="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uk-UA" b="1" i="1" u="none" strike="noStrike" kern="1200" cap="none" spc="0" normalizeH="0" baseline="0" noProof="0" dirty="0" smtClean="0">
                <a:ln>
                  <a:noFill/>
                </a:ln>
                <a:solidFill>
                  <a:schemeClr val="bg1"/>
                </a:solidFill>
                <a:effectLst/>
                <a:uLnTx/>
                <a:uFillTx/>
                <a:latin typeface="+mn-lt"/>
                <a:ea typeface="+mn-ea"/>
                <a:cs typeface="+mn-cs"/>
              </a:rPr>
              <a:t>Опісля нищення місць перебування інвазійні види становлять найбільшу загрозу для світового </a:t>
            </a:r>
            <a:r>
              <a:rPr kumimoji="0" lang="uk-UA" b="1" i="1" u="none" strike="noStrike" kern="1200" cap="none" spc="0" normalizeH="0" baseline="0" noProof="0" dirty="0" err="1" smtClean="0">
                <a:ln>
                  <a:noFill/>
                </a:ln>
                <a:solidFill>
                  <a:schemeClr val="bg1"/>
                </a:solidFill>
                <a:effectLst/>
                <a:uLnTx/>
                <a:uFillTx/>
                <a:latin typeface="+mn-lt"/>
                <a:ea typeface="+mn-ea"/>
                <a:cs typeface="+mn-cs"/>
              </a:rPr>
              <a:t>біорізноманіття</a:t>
            </a:r>
            <a:r>
              <a:rPr kumimoji="0" lang="uk-UA" b="1" i="1" u="none" strike="noStrike" kern="1200" cap="none" spc="0" normalizeH="0" baseline="0" noProof="0" dirty="0" smtClean="0">
                <a:ln>
                  <a:noFill/>
                </a:ln>
                <a:solidFill>
                  <a:schemeClr val="bg1"/>
                </a:solidFill>
                <a:effectLst/>
                <a:uLnTx/>
                <a:uFillTx/>
                <a:latin typeface="+mn-lt"/>
                <a:ea typeface="+mn-ea"/>
                <a:cs typeface="+mn-cs"/>
              </a:rPr>
              <a:t>. </a:t>
            </a:r>
            <a:r>
              <a:rPr kumimoji="0" lang="uk-UA" b="0" i="0" u="none" strike="noStrike" kern="1200" cap="none" spc="0" normalizeH="0" baseline="0" noProof="0" dirty="0" smtClean="0">
                <a:ln>
                  <a:noFill/>
                </a:ln>
                <a:solidFill>
                  <a:schemeClr val="bg1"/>
                </a:solidFill>
                <a:effectLst/>
                <a:uLnTx/>
                <a:uFillTx/>
                <a:latin typeface="+mn-lt"/>
                <a:ea typeface="+mn-ea"/>
                <a:cs typeface="+mn-cs"/>
              </a:rPr>
              <a:t>Інвазійні види рослин є значною проблемою на територіях, що охороняються, витискаючи місцеві види рослин, для яких власне й було створено охоронні території. У таких випадках постає питання про заходи проти прибульців (головним чином — механічне знищення).</a:t>
            </a:r>
            <a:endParaRPr kumimoji="0" lang="uk-UA"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399</TotalTime>
  <Words>1721</Words>
  <Application>Microsoft Office PowerPoint</Application>
  <PresentationFormat>Экран (4:3)</PresentationFormat>
  <Paragraphs>139</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Бумажная</vt:lpstr>
      <vt:lpstr>Переваги та негативні наслідки біологічних інвазій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Руслан Аминов</dc:creator>
  <cp:lastModifiedBy>Руслан Аминов</cp:lastModifiedBy>
  <cp:revision>54</cp:revision>
  <dcterms:created xsi:type="dcterms:W3CDTF">2024-09-08T18:06:00Z</dcterms:created>
  <dcterms:modified xsi:type="dcterms:W3CDTF">2024-09-12T19:13:39Z</dcterms:modified>
</cp:coreProperties>
</file>