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1" r:id="rId3"/>
    <p:sldMasterId id="2147483675" r:id="rId4"/>
    <p:sldMasterId id="2147483687" r:id="rId5"/>
  </p:sldMasterIdLst>
  <p:sldIdLst>
    <p:sldId id="256" r:id="rId6"/>
    <p:sldId id="257" r:id="rId7"/>
    <p:sldId id="269" r:id="rId8"/>
    <p:sldId id="270" r:id="rId9"/>
    <p:sldId id="553" r:id="rId10"/>
    <p:sldId id="552" r:id="rId11"/>
    <p:sldId id="550" r:id="rId12"/>
    <p:sldId id="549" r:id="rId13"/>
    <p:sldId id="508" r:id="rId14"/>
    <p:sldId id="386" r:id="rId15"/>
    <p:sldId id="554" r:id="rId16"/>
    <p:sldId id="558" r:id="rId17"/>
    <p:sldId id="556" r:id="rId18"/>
    <p:sldId id="557" r:id="rId19"/>
    <p:sldId id="560" r:id="rId20"/>
    <p:sldId id="561" r:id="rId21"/>
    <p:sldId id="562" r:id="rId22"/>
    <p:sldId id="563" r:id="rId23"/>
    <p:sldId id="564" r:id="rId24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tBDf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;p2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6" name="Google Shape;10;p2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" name="Google Shape;11;p2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28600" y="89280"/>
            <a:ext cx="8543520" cy="1049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3645720" y="2571840"/>
            <a:ext cx="3416760" cy="233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62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159;p20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57" name="Google Shape;160;p20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8" name="Google Shape;161;p20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4379040" cy="1055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0" name="Google Shape;164;p20"/>
          <p:cNvSpPr/>
          <p:nvPr/>
        </p:nvSpPr>
        <p:spPr>
          <a:xfrm>
            <a:off x="4506120" y="4020120"/>
            <a:ext cx="3754080" cy="6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b">
            <a:noAutofit/>
          </a:bodyPr>
          <a:lstStyle/>
          <a:p>
            <a:pPr defTabSz="914400">
              <a:lnSpc>
                <a:spcPct val="10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n" sz="1000" b="0" u="none" strike="noStrike">
                <a:solidFill>
                  <a:schemeClr val="dk1"/>
                </a:solidFill>
                <a:effectLst/>
                <a:uFillTx/>
                <a:latin typeface="Funnel Sans"/>
                <a:ea typeface="Funnel Sans"/>
              </a:rPr>
              <a:t>CREDITS: This presentation template was created by </a:t>
            </a:r>
            <a:r>
              <a:rPr lang="en" sz="1000" b="1" u="sng" strike="noStrike">
                <a:solidFill>
                  <a:schemeClr val="hlink"/>
                </a:solidFill>
                <a:effectLst/>
                <a:uFillTx/>
                <a:latin typeface="Funnel Sans"/>
                <a:ea typeface="Funnel Sans"/>
                <a:hlinkClick r:id="rId2"/>
              </a:rPr>
              <a:t>Slidesgo</a:t>
            </a:r>
            <a:r>
              <a:rPr lang="en" sz="1000" b="0" u="sng" strike="noStrike">
                <a:solidFill>
                  <a:schemeClr val="dk1"/>
                </a:solidFill>
                <a:effectLst/>
                <a:uFillTx/>
                <a:latin typeface="Funnel Sans"/>
                <a:ea typeface="Funnel Sans"/>
              </a:rPr>
              <a:t>,</a:t>
            </a:r>
            <a:r>
              <a:rPr lang="en" sz="1000" b="0" u="none" strike="noStrike">
                <a:solidFill>
                  <a:schemeClr val="dk1"/>
                </a:solidFill>
                <a:effectLst/>
                <a:uFillTx/>
                <a:latin typeface="Funnel Sans"/>
                <a:ea typeface="Funnel Sans"/>
              </a:rPr>
              <a:t> and includes icons, infographics &amp; images by </a:t>
            </a:r>
            <a:r>
              <a:rPr lang="en" sz="1000" b="1" u="sng" strike="noStrike">
                <a:solidFill>
                  <a:schemeClr val="dk1"/>
                </a:solidFill>
                <a:effectLst/>
                <a:uFillTx/>
                <a:latin typeface="Funnel Sans"/>
                <a:ea typeface="Funnel Sans"/>
                <a:hlinkClick r:id="rId3"/>
              </a:rPr>
              <a:t>Freepik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16;p3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62" name="Google Shape;17;p3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3" name="Google Shape;18;p3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937160" y="89280"/>
            <a:ext cx="6833880" cy="10630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5" name="PlaceHolder 2"/>
          <p:cNvSpPr>
            <a:spLocks noGrp="1"/>
          </p:cNvSpPr>
          <p:nvPr>
            <p:ph type="title"/>
          </p:nvPr>
        </p:nvSpPr>
        <p:spPr>
          <a:xfrm>
            <a:off x="228600" y="89280"/>
            <a:ext cx="1708200" cy="10630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Funnel Display SemiBold"/>
                <a:ea typeface="Funnel Display SemiBold"/>
              </a:rPr>
              <a:t>xx%</a:t>
            </a:r>
            <a:endParaRPr lang="fr-FR" sz="3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354280" y="1626120"/>
            <a:ext cx="1708200" cy="3280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166;p21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68" name="Google Shape;167;p21"/>
            <p:cNvSpPr/>
            <p:nvPr/>
          </p:nvSpPr>
          <p:spPr>
            <a:xfrm>
              <a:off x="91080" y="228600"/>
              <a:ext cx="8961480" cy="482544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9" name="Google Shape;168;p21"/>
            <p:cNvSpPr/>
            <p:nvPr/>
          </p:nvSpPr>
          <p:spPr>
            <a:xfrm rot="5400000">
              <a:off x="4501800" y="-4321080"/>
              <a:ext cx="137160" cy="89582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23;p4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74" name="Google Shape;24;p4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" name="Google Shape;25;p4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85428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228600" y="1152360"/>
            <a:ext cx="6833880" cy="3753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29;p5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79" name="Google Shape;30;p5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0" name="Google Shape;31;p5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85428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336280" y="1151640"/>
            <a:ext cx="3435120" cy="375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5000"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39;p6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84" name="Google Shape;40;p6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" name="Google Shape;41;p6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85428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44;p7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88" name="Google Shape;45;p7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" name="Google Shape;46;p7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85428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937160" y="1747440"/>
            <a:ext cx="5471280" cy="3095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cxnSp>
        <p:nvCxnSpPr>
          <p:cNvPr id="92" name="Google Shape;49;p7"/>
          <p:cNvCxnSpPr/>
          <p:nvPr/>
        </p:nvCxnSpPr>
        <p:spPr>
          <a:xfrm>
            <a:off x="90720" y="2099880"/>
            <a:ext cx="8825040" cy="360"/>
          </a:xfrm>
          <a:prstGeom prst="straightConnector1">
            <a:avLst/>
          </a:prstGeom>
          <a:ln w="9525">
            <a:solidFill>
              <a:srgbClr val="CFCFCB"/>
            </a:solidFill>
            <a:round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51;p8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94" name="Google Shape;52;p8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" name="Google Shape;53;p8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28600" y="91440"/>
            <a:ext cx="5125320" cy="2529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208560" y="1152360"/>
            <a:ext cx="2562480" cy="3755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57;p9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99" name="Google Shape;58;p9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0" name="Google Shape;59;p9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4265280" cy="1033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354280" y="228600"/>
            <a:ext cx="1708200" cy="2806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7;p11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6" name="Google Shape;68;p11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" name="Google Shape;69;p11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125320" cy="923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60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937160" y="2099880"/>
            <a:ext cx="2556720" cy="280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170;p22"/>
          <p:cNvGrpSpPr/>
          <p:nvPr/>
        </p:nvGrpSpPr>
        <p:grpSpPr>
          <a:xfrm>
            <a:off x="90720" y="89280"/>
            <a:ext cx="8961840" cy="4964760"/>
            <a:chOff x="90720" y="89280"/>
            <a:chExt cx="8961840" cy="4964760"/>
          </a:xfrm>
        </p:grpSpPr>
        <p:sp>
          <p:nvSpPr>
            <p:cNvPr id="71" name="Google Shape;171;p22"/>
            <p:cNvSpPr/>
            <p:nvPr/>
          </p:nvSpPr>
          <p:spPr>
            <a:xfrm flipH="1">
              <a:off x="22824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" name="Google Shape;172;p22"/>
            <p:cNvSpPr/>
            <p:nvPr/>
          </p:nvSpPr>
          <p:spPr>
            <a:xfrm flipH="1">
              <a:off x="9036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04" name="PlaceHolder 2"/>
          <p:cNvSpPr>
            <a:spLocks noGrp="1"/>
          </p:cNvSpPr>
          <p:nvPr>
            <p:ph type="title"/>
          </p:nvPr>
        </p:nvSpPr>
        <p:spPr>
          <a:xfrm>
            <a:off x="228600" y="3971160"/>
            <a:ext cx="3417120" cy="93528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-light-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78;p25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13160" y="539640"/>
            <a:ext cx="771732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81;p26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28640" y="539640"/>
            <a:ext cx="334728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title"/>
          </p:nvPr>
        </p:nvSpPr>
        <p:spPr>
          <a:xfrm>
            <a:off x="4977720" y="539640"/>
            <a:ext cx="345816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8A509-7905-431D-67C9-89A453B7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02068AA-5978-3C57-AAE7-0AC87080B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336694C-F586-10B2-9B0B-0E8D7CC2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651352-03AC-81C8-6344-9FF25281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C26BAF-9645-521A-E37A-F3E56FB2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3557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F4F8E-32E0-7FB1-5689-6BAC17472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1B1190F-6575-9C01-4B07-5BAC4C91D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C160FD-80CB-A07C-1852-330E74FC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6256FD-EDA3-DCA9-B8CF-36F57F98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6D6FFA-7D1F-589E-2317-7406CA1A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6288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DE266-3EAC-66AD-9892-6E580A3A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2BAF283-9FE4-D3CC-4439-F022421BB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149484-5454-2FB6-8B2A-9822FF1F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F5C83E-2F48-AA86-2D13-57F53D22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060BAF-5BAE-6E63-8C1C-215FA72B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38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E500B-D7B5-C185-CFBA-1CCA4BE9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40404A5-BD64-789A-91F0-184BE6B17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CB69177-0E57-2477-9C80-3104C691D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F0B9C7-78CE-7D10-2439-24AC35A2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39F960-7A32-51D8-94ED-80F93B14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543963-6E5B-7F69-C47F-F11FF8AB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6781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4F8E8-5E53-9069-BD50-6AEA9B074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7CB2D-56BF-CE6C-596E-980121B07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3D26D52-90CD-63B4-4A20-670A3DE7B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701DBE4-B5BB-5F06-9026-DCAC67A0A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17CC2CE-6207-1C91-C0BB-434CFE5A4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304B60E-CE54-68A1-E6DF-11216A90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266CA2-AA2B-264E-B796-544EF9D5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833793-6653-8F83-53EB-7C0A0E77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996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5;p13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11" name="Google Shape;76;p13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" name="Google Shape;77;p13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85428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title"/>
          </p:nvPr>
        </p:nvSpPr>
        <p:spPr>
          <a:xfrm>
            <a:off x="228600" y="257436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title"/>
          </p:nvPr>
        </p:nvSpPr>
        <p:spPr>
          <a:xfrm>
            <a:off x="228600" y="158004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title"/>
          </p:nvPr>
        </p:nvSpPr>
        <p:spPr>
          <a:xfrm>
            <a:off x="228600" y="307152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title"/>
          </p:nvPr>
        </p:nvSpPr>
        <p:spPr>
          <a:xfrm>
            <a:off x="228600" y="356868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title"/>
          </p:nvPr>
        </p:nvSpPr>
        <p:spPr>
          <a:xfrm>
            <a:off x="228600" y="108324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7"/>
          <p:cNvSpPr>
            <a:spLocks noGrp="1"/>
          </p:cNvSpPr>
          <p:nvPr>
            <p:ph type="title"/>
          </p:nvPr>
        </p:nvSpPr>
        <p:spPr>
          <a:xfrm>
            <a:off x="228600" y="207720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8"/>
          <p:cNvSpPr>
            <a:spLocks noGrp="1"/>
          </p:cNvSpPr>
          <p:nvPr>
            <p:ph type="title"/>
          </p:nvPr>
        </p:nvSpPr>
        <p:spPr>
          <a:xfrm>
            <a:off x="228600" y="406584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9"/>
          <p:cNvSpPr>
            <a:spLocks noGrp="1"/>
          </p:cNvSpPr>
          <p:nvPr>
            <p:ph type="title"/>
          </p:nvPr>
        </p:nvSpPr>
        <p:spPr>
          <a:xfrm>
            <a:off x="228600" y="4563000"/>
            <a:ext cx="865440" cy="31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400" b="0" u="none" strike="noStrike">
                <a:solidFill>
                  <a:schemeClr val="lt1"/>
                </a:solidFill>
                <a:effectLst/>
                <a:uFillTx/>
                <a:latin typeface="Fragment Mono"/>
                <a:ea typeface="Fragment Mono"/>
              </a:rPr>
              <a:t>xx%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F0EBC-A5FC-0CEA-5035-CF6F8CC7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D48ED54-9908-E7E5-D53A-3398290B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0AD5283-522B-F5DF-8FCE-4BBAD0D8D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396AC48-BEF8-F137-4974-0F0CE805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8831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DCA8FF-B17B-485E-F4A0-DA826D02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9A43545-004D-FAD2-58E4-05A7C5106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3DE3DDE-95E5-29BF-E440-FBAC8423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12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91F6E-3AC5-8E70-10A2-C4465F54A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78492C3-DF78-ED2F-EF19-D5D8C6E3F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CF99520-2159-79C9-F232-97B9D225C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0DD9B4-09F8-9C69-C211-6CFB0C29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FC81AD-6FE1-B7F0-FE91-65077A86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2653BD-81A0-6FE6-AEED-C6FAD0A7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4431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5D605-72EF-1461-8D34-4BE3839C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73CF733-C6E4-701B-6591-71CFC6CE6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CF98A15-500D-97E3-5A8E-7A1CE21C2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DAD0D27-05FF-F802-B598-63FF06A8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AF6E03-F9E2-D382-8CA3-3793E969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59901E-2E14-D4DD-07E5-63B28A94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353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CB130-B700-0F1E-E990-A1287353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543483-BA0B-D9E3-51E8-E9A73A52D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F7E247-3965-1691-9A76-8740D082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1AF76B-FD9D-097B-97D2-10CD6176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3B4B83-8B18-5E69-BE84-148D2F7F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2560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D7B9F1-6295-4A24-F772-66DA8CE37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C8FE8F4-85E2-BD22-1D17-D408F14C6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F037AC-3461-B478-BA8F-51BA2BCE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E15C45-4375-A68B-3898-C97FB8C0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A96E48-3583-8151-2097-8611A3F3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6154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5A19A-F364-0BEC-6DE0-7F115691D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40221C-9A48-05CA-0D28-21AB13C01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CF9A1A-0E57-9D7C-5613-750B145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EFC19-3FE7-676F-142F-21CF1D0D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BF9CD-E508-2AC7-01A1-B57998C1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6720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31ABB-2864-7623-6E90-6CD3ED2C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A02996-D989-BB6F-4DC6-78D4C081C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89617-EB62-D4F3-58F0-3728608E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39E6D-AC94-E218-816C-07A15180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14AD04-A45F-1841-175B-89CE60DE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7599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2FF7C-5DEA-D90C-00DE-23D2C538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7CCAF6-99C2-8FCD-E9B5-39182857C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5ABADC-F515-2711-DCD0-3B6C4911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270B20-ED13-BA2A-D3F0-B26D37A6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0678B-37EE-B2D2-7BB0-B5BAAF79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5787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18CA0-8D04-58C1-DC25-8C594A56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84C592-6142-C1AA-8CBF-32C2FFD6B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A31834-10F7-4498-A1D3-98D8C0CA0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2129E7-9BD1-E7EC-75BF-7636EBB5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30D2D1-77BB-AFD7-02D1-1BF52035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A52F1F-587C-9AA9-B1B7-A60D972A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552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96;p14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23" name="Google Shape;97;p14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" name="Google Shape;98;p14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494240" y="4351320"/>
            <a:ext cx="3823920" cy="554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937160" y="228600"/>
            <a:ext cx="1708200" cy="280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14F04-EF74-FFC5-6E54-EAB3A53E2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9C68D1-CB5A-5326-6B04-0DEDDCF38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4B35AD-AC00-E69D-0A8B-821A79F24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24A383-1E9D-E9B3-5843-B303FA980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19E5FB-E637-0A02-6EB8-96AD77916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656F19-C8A4-349A-13A9-0FBDD2B01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42D20B-CEF6-6CF5-1A31-4E17FB22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0BB930-0EF7-2D7A-155A-5B84410E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0818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F7BB6-E43E-555A-2F05-497F6430F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22BD99-903F-1F54-7FDE-88148AE3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175BD8-49DE-AB74-1953-F3A0012A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A0C01B-0057-9BFD-E839-894AAE27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794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24A212-DD34-AB83-41A2-305F9209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AE59D3-2F30-34C2-B5E0-F6419E3E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550082-D09B-ACD8-B3A6-20C67935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45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1C1C1-96AC-E8C2-16F1-2B44941C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8F4C0-5CA0-D7E6-EA42-B74ECC0E6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594ECE-7A88-1A15-D10B-2096016D0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1A1DE8-A8CE-22CD-2310-8C7EC35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DFC173-A518-26C4-F709-A202F4E1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51861-8434-AB82-1B67-A4376B2D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4853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35E9D-ADC6-4E65-05AE-541D2DD9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B19E38-767C-E8D8-E2BD-36D7CD8F4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49200D-A1DE-09A7-C4E5-E2CC466BF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219082-BD00-0FD7-1DC2-52325393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68F473-3556-922D-45A1-CFD1F7C5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FDAD8A-3708-0C41-9A6D-84DDD81A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4175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60054-6823-06EE-8A32-41029101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4468CE-9143-94A0-C643-10D129DC3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1E79D2-12B8-2220-9941-73D835C7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30743-CDE4-EC76-40DF-E8B985281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781200-0A68-081D-8B55-830803D8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1036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B94E81-EA0D-4D85-F844-F177CB38A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4EB878-CADD-9C87-6B7A-C4C2068C0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A0692C-BF9D-EFD8-D9E0-79A7568A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45A52-E394-90CB-F330-48F3D913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6D2B5-AE0C-04A9-9889-D13C3A40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253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103;p15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28" name="Google Shape;104;p15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9" name="Google Shape;105;p15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85428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937160" y="2234880"/>
            <a:ext cx="6422400" cy="26078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cxnSp>
        <p:nvCxnSpPr>
          <p:cNvPr id="32" name="Google Shape;108;p15"/>
          <p:cNvCxnSpPr/>
          <p:nvPr/>
        </p:nvCxnSpPr>
        <p:spPr>
          <a:xfrm>
            <a:off x="90720" y="2099880"/>
            <a:ext cx="8825040" cy="360"/>
          </a:xfrm>
          <a:prstGeom prst="straightConnector1">
            <a:avLst/>
          </a:prstGeom>
          <a:ln w="9525">
            <a:solidFill>
              <a:srgbClr val="CFCFCB"/>
            </a:solidFill>
            <a:round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110;p16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34" name="Google Shape;111;p16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" name="Google Shape;112;p16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28600" y="3696120"/>
            <a:ext cx="8453520" cy="558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645720" y="228600"/>
            <a:ext cx="3417120" cy="2806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117;p17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39" name="Google Shape;118;p17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0" name="Google Shape;119;p17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3417120" cy="1033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494240" y="228600"/>
            <a:ext cx="4271400" cy="1870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2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129;p18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44" name="Google Shape;130;p18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" name="Google Shape;131;p18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228600" y="118800"/>
            <a:ext cx="85428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146;p19"/>
          <p:cNvGrpSpPr/>
          <p:nvPr/>
        </p:nvGrpSpPr>
        <p:grpSpPr>
          <a:xfrm>
            <a:off x="91080" y="89280"/>
            <a:ext cx="8961480" cy="4964760"/>
            <a:chOff x="91080" y="89280"/>
            <a:chExt cx="8961480" cy="4964760"/>
          </a:xfrm>
        </p:grpSpPr>
        <p:sp>
          <p:nvSpPr>
            <p:cNvPr id="48" name="Google Shape;147;p19"/>
            <p:cNvSpPr/>
            <p:nvPr/>
          </p:nvSpPr>
          <p:spPr>
            <a:xfrm>
              <a:off x="91080" y="89280"/>
              <a:ext cx="8824320" cy="4964760"/>
            </a:xfrm>
            <a:prstGeom prst="rect">
              <a:avLst/>
            </a:prstGeom>
            <a:solidFill>
              <a:schemeClr val="l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9" name="Google Shape;148;p19"/>
            <p:cNvSpPr/>
            <p:nvPr/>
          </p:nvSpPr>
          <p:spPr>
            <a:xfrm>
              <a:off x="8915400" y="89280"/>
              <a:ext cx="137160" cy="4964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197600" y="567000"/>
            <a:ext cx="4573440" cy="486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Funnel Display SemiBold"/>
                <a:ea typeface="Funnel Display SemiBold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title"/>
          </p:nvPr>
        </p:nvSpPr>
        <p:spPr>
          <a:xfrm>
            <a:off x="223560" y="2189520"/>
            <a:ext cx="4573440" cy="486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Funnel Display SemiBold"/>
                <a:ea typeface="Funnel Display SemiBold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title"/>
          </p:nvPr>
        </p:nvSpPr>
        <p:spPr>
          <a:xfrm>
            <a:off x="4197600" y="3812040"/>
            <a:ext cx="4573440" cy="486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Funnel Display SemiBold"/>
                <a:ea typeface="Funnel Display SemiBold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223560" y="228240"/>
            <a:ext cx="3422160" cy="1422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223560" y="3472920"/>
            <a:ext cx="3422160" cy="1422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5354280" y="1850760"/>
            <a:ext cx="3422160" cy="1422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1DF796B-1BB1-F158-0885-1F2A7743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34AC60-7695-A9E4-EF4B-354573400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044A0F-7680-BD25-915C-27BC084DE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735CA-4D01-4DF7-98EF-D4DCBE7415A3}" type="datetimeFigureOut">
              <a:rPr lang="uk-UA" smtClean="0"/>
              <a:t>18.10.2025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3B6637-C315-F3EC-847F-5A5CEF011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5E2728-E533-C5F8-74E9-67D432943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A9632-F9BE-44FF-B75A-5F404DD2DF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021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476A1-F981-4823-2901-B9CB0491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BABDA9-CF51-2B8F-E6E6-973C6B775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1CF51-41D9-36F2-6079-6576058C6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D290E-382B-2D42-A5AC-C9C3EF18F7E1}" type="datetimeFigureOut">
              <a:rPr lang="ru-UA" smtClean="0"/>
              <a:t>10/18/2025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A62CE-E3F0-889C-8E95-169D7E0B9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B5FF5-857C-EFAA-C5ED-3D3F2B524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3D519-C73F-5A4B-A405-45364EC8273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534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28600" y="85680"/>
            <a:ext cx="8543520" cy="1047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Display SemiBold"/>
                <a:cs typeface="Times New Roman" panose="02020603050405020304" pitchFamily="18" charset="0"/>
              </a:rPr>
              <a:t>Літературний</a:t>
            </a:r>
            <a:r>
              <a:rPr lang="en-US" sz="40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Display SemiBold"/>
                <a:cs typeface="Times New Roman" panose="02020603050405020304" pitchFamily="18" charset="0"/>
              </a:rPr>
              <a:t> </a:t>
            </a:r>
            <a:r>
              <a:rPr lang="en-US" sz="40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Display SemiBold"/>
                <a:cs typeface="Times New Roman" panose="02020603050405020304" pitchFamily="18" charset="0"/>
              </a:rPr>
              <a:t>туризм</a:t>
            </a:r>
            <a:r>
              <a:rPr lang="uk-UA" sz="40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Display SemiBold"/>
                <a:cs typeface="Times New Roman" panose="02020603050405020304" pitchFamily="18" charset="0"/>
              </a:rPr>
              <a:t>: світовий досвід та українські реалії </a:t>
            </a:r>
            <a:endParaRPr lang="fr-FR" sz="4000" b="0" u="none" strike="noStrike" dirty="0">
              <a:solidFill>
                <a:schemeClr val="dk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228600" y="3971880"/>
            <a:ext cx="249516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4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113" name="Google Shape;191;p27"/>
          <p:cNvPicPr/>
          <p:nvPr/>
        </p:nvPicPr>
        <p:blipFill>
          <a:blip r:embed="rId2"/>
          <a:srcRect l="-303" r="2817"/>
          <a:stretch/>
        </p:blipFill>
        <p:spPr>
          <a:xfrm>
            <a:off x="2487968" y="1497875"/>
            <a:ext cx="4168063" cy="318435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Google Shape;194;p27"/>
          <p:cNvSpPr/>
          <p:nvPr/>
        </p:nvSpPr>
        <p:spPr>
          <a:xfrm>
            <a:off x="7272000" y="2635599"/>
            <a:ext cx="399600" cy="20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01.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04F4F86-1DB0-577E-F0A5-4513050D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45"/>
            <a:ext cx="7886700" cy="1045427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Віртуальний </a:t>
            </a:r>
            <a:r>
              <a:rPr lang="uk-UA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білінгвальний</a:t>
            </a:r>
            <a:r>
              <a:rPr lang="uk-UA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музей </a:t>
            </a:r>
            <a:br>
              <a:rPr lang="uk-UA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uk-UA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«Гамлет»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 UA</a:t>
            </a:r>
            <a:r>
              <a:rPr lang="uk-UA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:дія І, сцена 1943.</a:t>
            </a:r>
            <a:endParaRPr lang="uk-UA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985E9CE-8D60-B64D-77A4-82934622D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359" y="1103972"/>
            <a:ext cx="5310768" cy="4039528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Демонструє, що історія боротьби за українські переклади і постановки трагедії «Гамлет»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В.Шекспіра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була викликом імперській політиці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тоталітарному комуністичному режиму;</a:t>
            </a:r>
            <a:r>
              <a:rPr lang="uk-UA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uk-UA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 цілісне уявлення про </a:t>
            </a:r>
            <a:r>
              <a:rPr lang="uk-UA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прапрем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єру</a:t>
            </a:r>
            <a:r>
              <a:rPr lang="uk-UA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«Гамлета» у Львові 1943року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Спростовує створений радянськими ідеологами імперський міф про вторинність української рецепції світової класики.</a:t>
            </a: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uk-UA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 деколонізації культурного іміджу України за кордоном і слугує одним із інструментів ствердження європейської ідентичності українців.</a:t>
            </a:r>
          </a:p>
          <a:p>
            <a:pPr algn="just">
              <a:buFontTx/>
              <a:buChar char="-"/>
            </a:pPr>
            <a:r>
              <a:rPr lang="hu-H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6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https://www.artsteps.com/view/657d8dcb3e7698b59c6de2a7</a:t>
            </a:r>
            <a:endParaRPr lang="uk-UA" sz="2625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DD5F8D6F-D77B-C820-829E-D1DACDDAD2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55801" y="1268016"/>
            <a:ext cx="2883607" cy="36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2AEAC-231D-67B6-3045-58E2A5A1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Туристичний літературний маршрут 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A00DDF2-7C23-D3FE-5979-117CFA1262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1494464"/>
            <a:ext cx="3980056" cy="3263504"/>
          </a:xfrm>
          <a:prstGeom prst="rect">
            <a:avLst/>
          </a:prstGeo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E4E670-8371-1CF3-5674-78F955168C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тематичний шлях (реальний або віртуальний), який об’єднує географічні локації, пов’язані з життям, творчістю чи художнім світом певного письменника, літературного твору або літературного напряму.</a:t>
            </a:r>
          </a:p>
          <a:p>
            <a:pPr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Такий маршрут має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культурно-пізнавальний і освітній характер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він дає змогу туристам і читачам "пройти" слідами автора чи героїв, побачити місця, які надихали письменника, або які описані в його творах.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937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42A6F-2B9C-17CF-AA88-F78F99968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ознаки туристичного літературного маршруту: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83467E-46A9-D8CB-C215-12EF013081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об’єднання об’єктів за спільною літературною ідеєю (письменник, твір, епоха, жанр).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 цінність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популяризація літературної спадщини та збереження пам’яток культури.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Інтерпретаційність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можливість відчути текст через простір, подорож як форма читання.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аспект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розвиток читацької культури, літературної компетентності, національної ідентичності.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Туристична привабливість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поєднання літературних, історичних, архітектурних і природних об’єктів.</a:t>
            </a:r>
          </a:p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381D299-2946-A03E-575B-E33AA9B1D8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367" y="1369219"/>
            <a:ext cx="3863518" cy="31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6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79B47-B1F1-5B1D-BC31-7C83C3E46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32B2B-E3AE-8D5B-8EAC-0A9CA6E5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 маршрути Великої Британії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D7FEAEE-5CCB-8D0C-4A83-5EB00FB0A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Шекспірівський маршрут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Shakespeare Trail) –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Стретфорд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Ейвоні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Лондон, Глобус, театри, місця, пов’язані з життям і творчістю Вільяма Шекспіра.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Бронте-шлях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Brontë Way)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Йоркшир,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Гоорт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пейзажі з романів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Jane Eyre, Wuthering Heights, The Tenant of Wildfell Hall.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Дікенсівський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Dickens Trail)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Лондон, Портсмут,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Рочестер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слідами Чарльза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Дікенса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Толкінівський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Tolkien Trail)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Бірмінгем і Оксфорд, місця, що надихнули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Lord of the Rings.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Агата Крісті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трейл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Agatha Christie Mile) –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Торкі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місця з детективних романів про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Пуаро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Міс Марпл.</a:t>
            </a:r>
          </a:p>
        </p:txBody>
      </p:sp>
    </p:spTree>
    <p:extLst>
      <p:ext uri="{BB962C8B-B14F-4D97-AF65-F5344CB8AC3E}">
        <p14:creationId xmlns:p14="http://schemas.microsoft.com/office/powerpoint/2010/main" val="408067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2E351-98CB-45F8-E331-620558EB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Європейські літературні маршрути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164AB0E-5B00-AEC3-7651-AFC3273C0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Паризький літературний маршрут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кафе та квартали, де творили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Гемінґвей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Джойс, Сартр,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Бовуар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Колет,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Пруст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Марселя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Пруста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les traces de Proust) –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-де-Франс і Нормандія, місця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la recherche du temps perdu.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Рут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Гюго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Route Victor Hugo)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Парижа до о. Гернсі, де Гюго жив у вигнанні. </a:t>
            </a:r>
          </a:p>
          <a:p>
            <a:pPr algn="just"/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Дантівський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Cammino di Dante)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 Флоренцією й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Равенною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місцями, пов’язаними з Божественною комедією.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Ґетевський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Goethe Route) –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Веймар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Франкфурт, Лейпциг, Італійська подорож Ґете.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Братів Грімм казковий шлях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Deutsche Märchenstraße)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Ганау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Бремена, міста й замки, пов’язані з німецькими казками.</a:t>
            </a:r>
          </a:p>
        </p:txBody>
      </p:sp>
    </p:spTree>
    <p:extLst>
      <p:ext uri="{BB962C8B-B14F-4D97-AF65-F5344CB8AC3E}">
        <p14:creationId xmlns:p14="http://schemas.microsoft.com/office/powerpoint/2010/main" val="2971238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8C220-D302-D5D1-D856-E748E924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Найпопулярніші українські маршрути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F4822F-F9C2-B490-9241-AE876AD89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70409"/>
            <a:ext cx="6101489" cy="3262313"/>
          </a:xfrm>
        </p:spPr>
        <p:txBody>
          <a:bodyPr>
            <a:normAutofit fontScale="92500"/>
          </a:bodyPr>
          <a:lstStyle/>
          <a:p>
            <a:pPr marL="171450" marR="0" lvl="0" indent="-1714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Шевченківський маршрут. </a:t>
            </a:r>
            <a:r>
              <a:rPr kumimoji="0" lang="uk-U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Географія: Моринці – Кирилівка – Канева – Київ. Зміст: життєвий і творчий шлях Тараса Шевченка; музеї, меморіальні садиби, місця заслання, могила на Чернечій </a:t>
            </a:r>
            <a:r>
              <a:rPr kumimoji="0" lang="uk-UA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горі.Особливість</a:t>
            </a:r>
            <a:r>
              <a:rPr kumimoji="0" lang="uk-U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центральний елемент українського національного літературного паломництва. </a:t>
            </a:r>
          </a:p>
          <a:p>
            <a:pPr marL="171450" marR="0" lvl="0" indent="-1714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Лесин (Лесі Українки) </a:t>
            </a:r>
            <a:r>
              <a:rPr kumimoji="0" lang="uk-UA" sz="2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маршрут.</a:t>
            </a:r>
            <a:r>
              <a:rPr kumimoji="0" lang="uk-UA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Географія</a:t>
            </a:r>
            <a:r>
              <a:rPr kumimoji="0" lang="uk-U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Новоград-Волинський (Звягель) – Колодяжне – Луцьк – Київ – Кутаїсі – </a:t>
            </a:r>
            <a:r>
              <a:rPr kumimoji="0" lang="uk-UA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Сурамі.Зміст</a:t>
            </a:r>
            <a:r>
              <a:rPr kumimoji="0" lang="uk-U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оселі, музеї, місця написання основних творів (Лісова пісня, Кассандра), простори духовної еміграції</a:t>
            </a: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787011B-1A1D-D7CF-ED20-E78943D7CE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0139" y="1370411"/>
            <a:ext cx="2174874" cy="32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77D56-7D1D-4033-6383-59E742C1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 та ідентифікаційна перспектива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літературного туризму в Україні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680EA0-3833-76C7-1CFE-96A1F1F200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національної культурної пам’яті через "оживлення" літературних текстів у просторі.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 відчуття української ідентичності через дотик до спадщини Шевченка, Франка, Лесі Українки, Стуса тощо.</a:t>
            </a:r>
          </a:p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та осмислення «репресованої» літературної спадщини ХХ ст. (розстріляне відродження, еміграційна література).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407336C-99FF-34C5-7E67-01F5B179A8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8433" y="1626790"/>
            <a:ext cx="3762071" cy="25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51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D5839-5C81-4442-250B-29A0DCD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Туристично-економічна  та інноваційна перспектива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FFDF40B-87C3-C903-C85A-1F99584013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5736" y="1465014"/>
            <a:ext cx="3412225" cy="2555875"/>
          </a:xfrm>
          <a:prstGeom prst="rect">
            <a:avLst/>
          </a:prstGeo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D5237C6-E655-B75A-0766-C25E6B7068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внутрішнього та міжнародного культурного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туризму.Створення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нових робочих місць у сфері культури, туризму та музейної справи. Можливість інтеграції у європейські маршрути (наприклад, у мережу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Cultural Routes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егідою Ради Європи).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віртуальних маршрутів 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VR/AR-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технології, мобільні додатки).Інтерактивні карти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аудіогіди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уривками з творів, акторськими читаннями,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відео.Мультимедійні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виставки та фестивалі, що поєднують текст, театр і простір.</a:t>
            </a:r>
          </a:p>
        </p:txBody>
      </p:sp>
    </p:spTree>
    <p:extLst>
      <p:ext uri="{BB962C8B-B14F-4D97-AF65-F5344CB8AC3E}">
        <p14:creationId xmlns:p14="http://schemas.microsoft.com/office/powerpoint/2010/main" val="3166638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032D9-1003-0B45-FADA-D8B560987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Регіональна і міжнародна  перспектива українського літературного туризму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F6A1B46-0207-C82A-F666-2C6D4A4CCA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місцевих ініціатив: «Літературна Буковина», «Полтавщина Гоголя», «Харків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модерністичний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«Запоріжжя козацького епосу»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 автентичних будинків, шкіл, бібліотек, садиб як елементів культурного ландшафту.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локальних брендів міст через літературні постаті (Львів – Франко, Луцьк – Леся Українка).</a:t>
            </a:r>
          </a:p>
          <a:p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 української літературної спадщини у світі через спільні маршрути (Шевченко – Петербург, Леся Українка – Грузія).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іноземних туристів і дослідників, участь у міжнародних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культурної дипломатії.</a:t>
            </a:r>
          </a:p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D9BCEC7-B109-ADD1-848F-2998E0AEC2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990" y="1604350"/>
            <a:ext cx="372148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60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43189-0DEA-EC13-6B0E-247A7AA9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 туризм у Запоріжжі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B97908-FCE9-D51A-ACA5-CD55D8C6F1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Запоріжжя має винятковий потенціал для розвитку літературного туризму як простір формування українського героїчного міфу. Саме тут зосереджені ключові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топоси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національної уяви — Січ, Хортиця, образ Байди — що набули літературного втілення у творах Шевченка, Куліша, Стороженка, Сосюри, Загребельного та сучасних авторів.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Розбудова козацького літературного маршруту може поєднати історичну автентичність і символічний вимір свободи, притаманний українській культурі. Запоріжжя здатне стати центром міждисциплінарного діалогу між історією, літературою й туризмом, пропонуючи туристам і дослідникам не лише подорож у минуле, а й можливість відчути епічну енергію українського слова.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такому форматі регіон має всі шанси увійти до європейського культурного простору як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«літературна столиця українського героїчного епосу»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8C681FA-9A9F-6D68-F60F-449914139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82624" y="1527753"/>
            <a:ext cx="4166566" cy="21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4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383176" y="114480"/>
            <a:ext cx="8388943" cy="669291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літературний туризм?</a:t>
            </a:r>
            <a:endParaRPr lang="fr-FR" sz="4800" b="0" u="none" strike="noStrike" dirty="0">
              <a:solidFill>
                <a:schemeClr val="dk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7086" y="905690"/>
            <a:ext cx="8830491" cy="3942429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55000" lnSpcReduction="20000"/>
          </a:bodyPr>
          <a:lstStyle/>
          <a:p>
            <a:pPr indent="0" algn="just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Літературний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туризм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поєднує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культуру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і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подорожі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дозволяючи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відвідувачам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відчути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атмосферу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улюблених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творів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та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авторів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. </a:t>
            </a:r>
            <a:r>
              <a:rPr lang="uk-UA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Він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сприяє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збереженню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культурної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спадщини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й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стимулює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розвиток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локальних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громад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М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етою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цієї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захопливої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культурної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практики  є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ознайомлення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з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меморіальними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локаціями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повязаними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з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життям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і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творчістю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письменників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та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описаними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в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художніх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творах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відвідування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фестивалів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книжкових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форумів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літературно-мистецьких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музеїв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тощо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. </a:t>
            </a:r>
          </a:p>
          <a:p>
            <a:pPr indent="0" algn="just">
              <a:lnSpc>
                <a:spcPct val="120000"/>
              </a:lnSpc>
              <a:buNone/>
              <a:tabLst>
                <a:tab pos="0" algn="l"/>
              </a:tabLst>
            </a:pPr>
            <a:endParaRPr lang="ru-RU" sz="2800" dirty="0">
              <a:solidFill>
                <a:schemeClr val="dk1"/>
              </a:solidFill>
              <a:latin typeface="Times New Roman" panose="02020603050405020304" pitchFamily="18" charset="0"/>
              <a:ea typeface="Funnel Sans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buNone/>
              <a:tabLst>
                <a:tab pos="0" algn="l"/>
              </a:tabLst>
            </a:pP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Літературний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уризм, в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якому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сьогодні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задіяні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представники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багатьох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професій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в тому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числі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філологи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історики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культурологи,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менеджери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ін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.,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можна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розглядати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як систему,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що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надає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всі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можливості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для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ознайомлення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широкого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загалу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з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історією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літературою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звичаями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духовними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та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релігійними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цінностями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країни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або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окремого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регіону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Крім</a:t>
            </a:r>
            <a:r>
              <a:rPr lang="ru-RU" sz="2800" dirty="0">
                <a:solidFill>
                  <a:schemeClr val="dk1"/>
                </a:solidFill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того,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цей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вид туризму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привертає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увагу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не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тільки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до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літературних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творів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а й до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особливостей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творчого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процесу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до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специфіки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процесу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читання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та низки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літературознавчих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проблем, як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наприклад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,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множинність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текстових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ru-RU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значень</a:t>
            </a:r>
            <a:r>
              <a:rPr lang="ru-RU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ct val="120000"/>
              </a:lnSpc>
              <a:buNone/>
              <a:tabLst>
                <a:tab pos="0" algn="l"/>
              </a:tabLst>
            </a:pPr>
            <a:endParaRPr lang="ru-RU" sz="2800" b="0" u="none" strike="noStrike" dirty="0">
              <a:solidFill>
                <a:schemeClr val="dk1"/>
              </a:solidFill>
              <a:effectLst/>
              <a:uFillTx/>
              <a:latin typeface="Times New Roman" panose="02020603050405020304" pitchFamily="18" charset="0"/>
              <a:ea typeface="Funnel Sans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У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презентації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uk-UA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дається короткий огляд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світов</a:t>
            </a:r>
            <a:r>
              <a:rPr lang="uk-UA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их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практик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та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uk-UA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окреслюються перспективи їх імплементації в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український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 </a:t>
            </a: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контекст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ea typeface="Funnel Sans"/>
                <a:cs typeface="Times New Roman" panose="02020603050405020304" pitchFamily="18" charset="0"/>
              </a:rPr>
              <a:t>.</a:t>
            </a:r>
            <a:endParaRPr lang="fr-FR" sz="28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EC120-C253-552D-0A04-9E41E19A1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Джерельна база курсу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CCFD8560-96EE-05D5-2CC0-DA40C1BA9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" y="2484528"/>
            <a:ext cx="1800225" cy="2543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D4479-1FEA-E506-7EAB-70A952294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347" y="2624137"/>
            <a:ext cx="1790700" cy="2552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06750C-8AC4-4D16-339E-C20654434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1328737"/>
            <a:ext cx="1714500" cy="259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86B99A-2D4B-BD80-124B-65C7D6C48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838" y="2566987"/>
            <a:ext cx="1790700" cy="2552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442B1E-E362-F0C7-2D76-6DB0AC5B6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150" y="1295400"/>
            <a:ext cx="1724025" cy="2657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19A325-7733-3417-EF8C-CECF1C674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347" y="2477871"/>
            <a:ext cx="1790700" cy="28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1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D54FF-B342-7440-8754-E367A92A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форми літературного туризму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E4AF97-5560-35C5-1550-5D078BC9D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екскурсійна форма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якою основою літературного туру є пізнавальна складова. Відвідуючи літературні музеї, меморіальні локації індивід отримує інформацію про біографію і літературну спадщину письменника, про контекст появи певних творів, дізнається про цікаві факти та легенди, по'вязані з митцем і його оточенням.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розважальна форма,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що передбачає відвідування театральних та/чи літературних фестивалів, тематичних парків або участь 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літературоцентричних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(літературна кав'ярня, тематичне свято).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форма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включає тури, крім екскурсійної чи розважальної програм, передбачені різні навчальні тренінги, вивчення іноземних мов або національних культур, відвідування бібліотек і книжкових магазинів, а також віртуальні літературні тури.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83017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B1BC0-BDD2-D8E1-0B76-0B10A790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 музеї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F82A2846-3756-B22D-0C32-5DFE0045A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723" y="3053692"/>
            <a:ext cx="2819400" cy="1619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DD427-5B5D-9033-41AD-211BB0185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23" y="1355991"/>
            <a:ext cx="2838450" cy="1609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61AFF6-B909-05C3-8C80-9D6EDC962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968" y="1365516"/>
            <a:ext cx="2857500" cy="1600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6A620F-8A4B-1A65-306A-56A38AF55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968" y="3156766"/>
            <a:ext cx="2752725" cy="16573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6D7E98-974C-B232-6157-2827104C9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548" y="1365516"/>
            <a:ext cx="2831023" cy="15906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DA6F4C-0FB7-0074-D081-B609E6EA3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538" y="3156766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4920A-DD2F-13CE-E953-BCDB36BD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21" y="39346"/>
            <a:ext cx="7712528" cy="669710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Письменницькі місця пам'яті 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1D358C6C-F7AF-32FF-E81C-91E9304E2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72" y="3172552"/>
            <a:ext cx="2575469" cy="19316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A0BFC4-0E80-5450-9A7B-5D80A77AB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396" y="1005147"/>
            <a:ext cx="4572396" cy="3429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C8FBA5-5639-F641-FC07-8F9F1A4DA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08" y="709056"/>
            <a:ext cx="3139638" cy="23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5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9BE6F-D0B3-E7A4-AB6A-750FFB24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Меморіальні локації літературних персонажів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8E97B42-B2A0-70DE-34F0-CC50BB809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33" y="1402057"/>
            <a:ext cx="2571750" cy="2971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C7F52-C73D-DBE1-195C-104767B5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383" y="1402057"/>
            <a:ext cx="3257006" cy="21713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585C67-7E2E-6B9A-B041-283B706F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787" y="2487725"/>
            <a:ext cx="2520213" cy="25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3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A7F0FF8-D5DB-EBAB-029F-3FD1046B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0" name="Місце для вмісту 9">
            <a:extLst>
              <a:ext uri="{FF2B5EF4-FFF2-40B4-BE49-F238E27FC236}">
                <a16:creationId xmlns:a16="http://schemas.microsoft.com/office/drawing/2014/main" id="{21A936EF-74C3-178F-B4F7-15A9E6118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444" y="213673"/>
            <a:ext cx="4585736" cy="492982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Ukrainian Shakespeare Festival </a:t>
            </a:r>
          </a:p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(Ivano-Frankivsk, 17-23 June 2024)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decided to found this festival against all difficulties, because we know that it is needed today.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10 years since the beginning of Russia's war against Ukraine, our culture and art have worked 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decolonisation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de-russification, strengthened European integration processes, and supported the fighting spirit of our defenders. We are going to continue to do so in the future. 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festival is neither “a celebration of art” nor “entertainment in time of war”. We want to demonstrate that the festival can be: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instrument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social and political change, </a:t>
            </a:r>
          </a:p>
          <a:p>
            <a:pPr algn="just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a tool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public diplomacy and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platform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dialogue with the democratic world.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F7BBBF78-0CEE-B258-7176-EE2B13D5D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9AD3A56-2447-AE70-D84D-83875CAF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" y="1"/>
            <a:ext cx="3651065" cy="51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4A8D3-F093-3B75-D1DB-9124741E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52" y="66102"/>
            <a:ext cx="4670024" cy="1016306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Фестивалю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696472F-6993-6131-97B4-7437CABE3D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153" y="1369219"/>
            <a:ext cx="4892867" cy="3263504"/>
          </a:xfrm>
          <a:prstGeom prst="rect">
            <a:avLst/>
          </a:prstGeo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FDAA3CE-3F49-9BC0-4227-F767E2B1A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9411" y="132203"/>
            <a:ext cx="3693404" cy="48419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складова: </a:t>
            </a:r>
          </a:p>
          <a:p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шекспірівських вистав</a:t>
            </a:r>
          </a:p>
          <a:p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 </a:t>
            </a:r>
            <a:r>
              <a:rPr lang="uk-UA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«Шекспірівський світ Владислава </a:t>
            </a:r>
            <a:r>
              <a:rPr lang="uk-UA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Єрка</a:t>
            </a:r>
            <a:r>
              <a:rPr lang="uk-UA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 складова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науково-освітніх панелі</a:t>
            </a: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>
              <a:buNone/>
            </a:pP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«Традиція шекспірівських фестивалів у   Європі» </a:t>
            </a:r>
          </a:p>
          <a:p>
            <a:pPr marL="0" indent="0">
              <a:buNone/>
            </a:pP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uk-UA" sz="13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</a:t>
            </a: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3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проєкції</a:t>
            </a: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Шекспіра: живопис, ілюстрації, </a:t>
            </a:r>
            <a:r>
              <a:rPr lang="uk-UA" sz="13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постери</a:t>
            </a:r>
            <a:r>
              <a:rPr lang="uk-UA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spcAft>
                <a:spcPts val="450"/>
              </a:spcAft>
              <a:buNone/>
            </a:pPr>
            <a:r>
              <a:rPr lang="uk-UA" sz="135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«Театральність шекспірівських </a:t>
            </a:r>
            <a:r>
              <a:rPr lang="uk-UA" sz="1350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перекладів:втрати</a:t>
            </a:r>
            <a:r>
              <a:rPr lang="uk-UA" sz="135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знахідки» </a:t>
            </a:r>
            <a:endParaRPr lang="uk-U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450"/>
              </a:spcAft>
            </a:pPr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 4 українських  </a:t>
            </a:r>
            <a:r>
              <a:rPr lang="uk-UA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шекспіроцентричних</a:t>
            </a:r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endParaRPr lang="uk-U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Медійна складова:</a:t>
            </a:r>
          </a:p>
          <a:p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УШФ та Європейської мережі шекспірівських фестивалів</a:t>
            </a:r>
          </a:p>
          <a:p>
            <a:r>
              <a:rPr lang="uk-U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Панельна дискусія «Український Шекспір – локальний чи універсальний»</a:t>
            </a:r>
          </a:p>
          <a:p>
            <a:endParaRPr lang="uk-UA" sz="13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60895005"/>
      </p:ext>
    </p:extLst>
  </p:cSld>
  <p:clrMapOvr>
    <a:masterClrMapping/>
  </p:clrMapOvr>
</p:sld>
</file>

<file path=ppt/theme/theme1.xml><?xml version="1.0" encoding="utf-8"?>
<a:theme xmlns:a="http://schemas.openxmlformats.org/drawingml/2006/main" name="Online Newspaper by Slidesgo">
  <a:themeElements>
    <a:clrScheme name="Simple Light">
      <a:dk1>
        <a:srgbClr val="191919"/>
      </a:dk1>
      <a:lt1>
        <a:srgbClr val="4E504C"/>
      </a:lt1>
      <a:dk2>
        <a:srgbClr val="191919"/>
      </a:dk2>
      <a:lt2>
        <a:srgbClr val="F2F3EE"/>
      </a:lt2>
      <a:accent1>
        <a:srgbClr val="FFFFFF"/>
      </a:accent1>
      <a:accent2>
        <a:srgbClr val="CFCF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nline Newspaper by Slidesgo">
  <a:themeElements>
    <a:clrScheme name="Simple Light">
      <a:dk1>
        <a:srgbClr val="191919"/>
      </a:dk1>
      <a:lt1>
        <a:srgbClr val="4E504C"/>
      </a:lt1>
      <a:dk2>
        <a:srgbClr val="191919"/>
      </a:dk2>
      <a:lt2>
        <a:srgbClr val="F2F3EE"/>
      </a:lt2>
      <a:accent1>
        <a:srgbClr val="FFFFFF"/>
      </a:accent1>
      <a:accent2>
        <a:srgbClr val="CFCF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FFFFFF"/>
      </a:dk1>
      <a:lt1>
        <a:srgbClr val="22244E"/>
      </a:lt1>
      <a:dk2>
        <a:srgbClr val="503259"/>
      </a:dk2>
      <a:lt2>
        <a:srgbClr val="765186"/>
      </a:lt2>
      <a:accent1>
        <a:srgbClr val="B07CC6"/>
      </a:accent1>
      <a:accent2>
        <a:srgbClr val="FAF6E7"/>
      </a:accent2>
      <a:accent3>
        <a:srgbClr val="E3DFD2"/>
      </a:accent3>
      <a:accent4>
        <a:srgbClr val="FFFFFF"/>
      </a:accent4>
      <a:accent5>
        <a:srgbClr val="FFFFFF"/>
      </a:accent5>
      <a:accent6>
        <a:srgbClr val="FFFFFF"/>
      </a:accent6>
      <a:hlink>
        <a:srgbClr val="765186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1465</Words>
  <Application>Microsoft Office PowerPoint</Application>
  <PresentationFormat>Екран (16:9)</PresentationFormat>
  <Paragraphs>87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Fragment Mono</vt:lpstr>
      <vt:lpstr>Funnel Display SemiBold</vt:lpstr>
      <vt:lpstr>Funnel Sans</vt:lpstr>
      <vt:lpstr>OpenSymbol</vt:lpstr>
      <vt:lpstr>Symbol</vt:lpstr>
      <vt:lpstr>Times New Roman</vt:lpstr>
      <vt:lpstr>Wingdings</vt:lpstr>
      <vt:lpstr>Online Newspaper by Slidesgo</vt:lpstr>
      <vt:lpstr>Online Newspaper by Slidesgo</vt:lpstr>
      <vt:lpstr>Slidesgo Final Pages</vt:lpstr>
      <vt:lpstr>Тема Office</vt:lpstr>
      <vt:lpstr>10_Тема Office</vt:lpstr>
      <vt:lpstr>Літературний туризм: світовий досвід та українські реалії </vt:lpstr>
      <vt:lpstr>Що таке літературний туризм?</vt:lpstr>
      <vt:lpstr>               Джерельна база курсу</vt:lpstr>
      <vt:lpstr>Основні форми літературного туризму</vt:lpstr>
      <vt:lpstr>                 Літературні музеї</vt:lpstr>
      <vt:lpstr>          Письменницькі місця пам'яті </vt:lpstr>
      <vt:lpstr>Меморіальні локації літературних персонажів</vt:lpstr>
      <vt:lpstr>Презентація PowerPoint</vt:lpstr>
      <vt:lpstr>Структура Фестивалю</vt:lpstr>
      <vt:lpstr>             Віртуальний білінгвальний музей                #«Гамлет»_ UA:дія І, сцена 1943.</vt:lpstr>
      <vt:lpstr>Туристичний літературний маршрут </vt:lpstr>
      <vt:lpstr> Основні ознаки туристичного літературного маршруту: </vt:lpstr>
      <vt:lpstr>Літературні маршрути Великої Британії</vt:lpstr>
      <vt:lpstr>Європейські літературні маршрути</vt:lpstr>
      <vt:lpstr>Найпопулярніші українські маршрути</vt:lpstr>
      <vt:lpstr>Культурна та ідентифікаційна перспектива літературного туризму в Україні </vt:lpstr>
      <vt:lpstr>Туристично-економічна  та інноваційна перспектива</vt:lpstr>
      <vt:lpstr>Регіональна і міжнародна  перспектива українського літературного туризму </vt:lpstr>
      <vt:lpstr>Літературний туризм у Запоріжжі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Nataliya Torkut</dc:creator>
  <cp:lastModifiedBy>Nataliya Torkut</cp:lastModifiedBy>
  <cp:revision>2</cp:revision>
  <dcterms:modified xsi:type="dcterms:W3CDTF">2025-10-17T23:32:45Z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2025-10-17T18:30:17Z</dcterms:created>
  <dc:creator>Unknown Creator</dc:creator>
  <dc:description/>
  <dc:language>en-US</dc:language>
  <cp:lastModifiedBy>Unknown Creator</cp:lastModifiedBy>
  <dcterms:modified xsi:type="dcterms:W3CDTF">2025-10-17T18:30:17Z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12</vt:r8>
  </property>
</Properties>
</file>