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4" r:id="rId16"/>
    <p:sldId id="272" r:id="rId17"/>
    <p:sldId id="273" r:id="rId18"/>
    <p:sldId id="276" r:id="rId19"/>
    <p:sldId id="269" r:id="rId20"/>
    <p:sldId id="275" r:id="rId21"/>
    <p:sldId id="270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CFF9E5"/>
    <a:srgbClr val="CCFFCC"/>
    <a:srgbClr val="FF9999"/>
    <a:srgbClr val="996633"/>
    <a:srgbClr val="003399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12BD1A1-586C-4674-96BF-DC66C048656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56570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noProof="0" smtClean="0"/>
              <a:t>Образец текста</a:t>
            </a:r>
          </a:p>
          <a:p>
            <a:pPr lvl="1"/>
            <a:r>
              <a:rPr lang="uk-UA" altLang="ru-RU" noProof="0" smtClean="0"/>
              <a:t>Второй уровень</a:t>
            </a:r>
          </a:p>
          <a:p>
            <a:pPr lvl="2"/>
            <a:r>
              <a:rPr lang="uk-UA" altLang="ru-RU" noProof="0" smtClean="0"/>
              <a:t>Третий уровень</a:t>
            </a:r>
          </a:p>
          <a:p>
            <a:pPr lvl="3"/>
            <a:r>
              <a:rPr lang="uk-UA" altLang="ru-RU" noProof="0" smtClean="0"/>
              <a:t>Четвертый уровень</a:t>
            </a:r>
          </a:p>
          <a:p>
            <a:pPr lvl="4"/>
            <a:r>
              <a:rPr lang="uk-UA" alt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BBE27C-F5E6-44D4-BFFC-3B099B842B72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8988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E5DC23-3B93-420E-B0AE-F2C85CC70251}" type="slidenum">
              <a:rPr lang="uk-UA" altLang="ru-RU"/>
              <a:pPr eaLnBrk="1" hangingPunct="1"/>
              <a:t>1</a:t>
            </a:fld>
            <a:endParaRPr lang="uk-UA" alt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1FD68C-4F2D-4204-97B8-1CFC3C17077A}" type="slidenum">
              <a:rPr lang="uk-UA" altLang="ru-RU"/>
              <a:pPr eaLnBrk="1" hangingPunct="1"/>
              <a:t>10</a:t>
            </a:fld>
            <a:endParaRPr lang="uk-UA" alt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96B8B0-BCCE-41FE-B801-AEB13D85F532}" type="slidenum">
              <a:rPr lang="uk-UA" altLang="ru-RU"/>
              <a:pPr eaLnBrk="1" hangingPunct="1"/>
              <a:t>11</a:t>
            </a:fld>
            <a:endParaRPr lang="uk-UA" alt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05FDC3-EE5C-4B95-99A2-FDDD0E0A7FBA}" type="slidenum">
              <a:rPr lang="uk-UA" altLang="ru-RU"/>
              <a:pPr eaLnBrk="1" hangingPunct="1"/>
              <a:t>12</a:t>
            </a:fld>
            <a:endParaRPr lang="uk-UA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BBE172-D82A-494B-8A1D-CD876440A0FC}" type="slidenum">
              <a:rPr lang="uk-UA" altLang="ru-RU"/>
              <a:pPr eaLnBrk="1" hangingPunct="1"/>
              <a:t>13</a:t>
            </a:fld>
            <a:endParaRPr lang="uk-UA" alt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520910-83C3-483A-A120-FBB14C5FCBFE}" type="slidenum">
              <a:rPr lang="uk-UA" altLang="ru-RU"/>
              <a:pPr eaLnBrk="1" hangingPunct="1"/>
              <a:t>19</a:t>
            </a:fld>
            <a:endParaRPr lang="uk-UA" alt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78E2CD-E7EA-4431-81E6-357BD2FA205E}" type="slidenum">
              <a:rPr lang="uk-UA" altLang="ru-RU"/>
              <a:pPr eaLnBrk="1" hangingPunct="1"/>
              <a:t>21</a:t>
            </a:fld>
            <a:endParaRPr lang="uk-UA" alt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8FF48-6388-4AAB-B055-D72C2D11FB49}" type="slidenum">
              <a:rPr lang="uk-UA" altLang="ru-RU"/>
              <a:pPr eaLnBrk="1" hangingPunct="1"/>
              <a:t>2</a:t>
            </a:fld>
            <a:endParaRPr lang="uk-UA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1E7030-6057-4893-96CA-281426EE58F8}" type="slidenum">
              <a:rPr lang="uk-UA" altLang="ru-RU"/>
              <a:pPr eaLnBrk="1" hangingPunct="1"/>
              <a:t>3</a:t>
            </a:fld>
            <a:endParaRPr lang="uk-UA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601F2-4730-496D-8657-B5640E6B9914}" type="slidenum">
              <a:rPr lang="uk-UA" altLang="ru-RU"/>
              <a:pPr eaLnBrk="1" hangingPunct="1"/>
              <a:t>4</a:t>
            </a:fld>
            <a:endParaRPr lang="uk-UA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43B024-BADD-401A-B95C-31E538A0A9FB}" type="slidenum">
              <a:rPr lang="uk-UA" altLang="ru-RU"/>
              <a:pPr eaLnBrk="1" hangingPunct="1"/>
              <a:t>5</a:t>
            </a:fld>
            <a:endParaRPr lang="uk-UA" alt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0B7292-9042-42B8-9282-9768976F686D}" type="slidenum">
              <a:rPr lang="uk-UA" altLang="ru-RU"/>
              <a:pPr eaLnBrk="1" hangingPunct="1"/>
              <a:t>6</a:t>
            </a:fld>
            <a:endParaRPr lang="uk-UA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555D7-5A08-440A-92C5-FDC06C57FFE4}" type="slidenum">
              <a:rPr lang="uk-UA" altLang="ru-RU"/>
              <a:pPr eaLnBrk="1" hangingPunct="1"/>
              <a:t>7</a:t>
            </a:fld>
            <a:endParaRPr lang="uk-UA" alt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707ED6-A799-45C8-AE2D-E4FD7A07B6DB}" type="slidenum">
              <a:rPr lang="uk-UA" altLang="ru-RU"/>
              <a:pPr eaLnBrk="1" hangingPunct="1"/>
              <a:t>8</a:t>
            </a:fld>
            <a:endParaRPr lang="uk-UA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7990EC-DE41-4564-B744-7A3956181829}" type="slidenum">
              <a:rPr lang="uk-UA" altLang="ru-RU"/>
              <a:pPr eaLnBrk="1" hangingPunct="1"/>
              <a:t>9</a:t>
            </a:fld>
            <a:endParaRPr lang="uk-UA" alt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ru-RU" alt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uk-UA" altLang="ru-RU" noProof="0" smtClean="0"/>
              <a:t>Образец заголовка</a:t>
            </a:r>
          </a:p>
        </p:txBody>
      </p:sp>
      <p:sp>
        <p:nvSpPr>
          <p:cNvPr id="10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uk-UA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4D4E21-4A6D-42D0-85D8-3D32B2D432D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014023185"/>
      </p:ext>
    </p:extLst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4A56-0488-4C4C-BC8C-595B8AAB3490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721991179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99C8-4A5F-4637-ADC1-E41DE0418519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88589020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1F149-740E-44C2-B9C7-13C3AC82A4BA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67791003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1D9B3-8A79-4412-811A-75B2FB90F2EF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77241526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C08B-7ED1-44F2-8969-816EFAA3E93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61936763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67CBE-5C20-4023-A83D-17CF90F3CBD5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839906742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3429F-6884-468F-A029-A218CAA5879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317110768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C993D-2F4E-4A41-9560-8DDC6CEB8BB4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7855021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A1F19-23D5-45F5-B329-6C24A3BC99CB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77649865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11043-B07B-4423-A0DB-1B93FE653A0D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77439842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08771AB2-FFFC-49DF-BC45-B8A45D424F17}" type="slidenum">
              <a:rPr lang="uk-UA" altLang="ru-RU"/>
              <a:pPr>
                <a:defRPr/>
              </a:pPr>
              <a:t>‹#›</a:t>
            </a:fld>
            <a:endParaRPr lang="uk-UA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Образец текста</a:t>
            </a:r>
          </a:p>
          <a:p>
            <a:pPr lvl="1"/>
            <a:r>
              <a:rPr lang="uk-UA" altLang="ru-RU" smtClean="0"/>
              <a:t>Второй уровень</a:t>
            </a:r>
          </a:p>
          <a:p>
            <a:pPr lvl="2"/>
            <a:r>
              <a:rPr lang="uk-UA" altLang="ru-RU" smtClean="0"/>
              <a:t>Третий уровень</a:t>
            </a:r>
          </a:p>
          <a:p>
            <a:pPr lvl="3"/>
            <a:r>
              <a:rPr lang="uk-UA" altLang="ru-RU" smtClean="0"/>
              <a:t>Четвертый уровень</a:t>
            </a:r>
          </a:p>
          <a:p>
            <a:pPr lvl="4"/>
            <a:r>
              <a:rPr lang="uk-UA" altLang="ru-RU" smtClean="0"/>
              <a:t>Пятый уровень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hrp.org.ua/uk/news/705-20150327-ua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mbudsman.gov.ua/ua/all-news/pr/3215-eq-dotrimannya-prav-vnutrishno-peremischenix-osib-odin-iz-priorit%20etnix-n/" TargetMode="External"/><Relationship Id="rId5" Type="http://schemas.openxmlformats.org/officeDocument/2006/relationships/hyperlink" Target="http://nbuviap.gov.ua/index.php?option=com_content&amp;view=article&amp;id=483:derzhavne-regulyuvannya&amp;catid=8&amp;Itemid=350" TargetMode="External"/><Relationship Id="rId4" Type="http://schemas.openxmlformats.org/officeDocument/2006/relationships/hyperlink" Target="http://www.idss.org.ua/arhiv/2014_07_10Stil1.d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richka.com/item/19367735" TargetMode="External"/><Relationship Id="rId2" Type="http://schemas.openxmlformats.org/officeDocument/2006/relationships/hyperlink" Target="http://zakon4.rada.gov.ua/law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.org/ru/documents/decl_conv/conventions/internal_displacement_principles.shtml" TargetMode="External"/><Relationship Id="rId5" Type="http://schemas.openxmlformats.org/officeDocument/2006/relationships/hyperlink" Target="http://zakon4.rada.gov.ua/laws/show/995_363" TargetMode="External"/><Relationship Id="rId4" Type="http://schemas.openxmlformats.org/officeDocument/2006/relationships/hyperlink" Target="http://zakon4.rada.gov.ua/laws/show/1706-18/print1396876027382837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762000"/>
            <a:ext cx="6248400" cy="3657600"/>
          </a:xfrm>
        </p:spPr>
        <p:txBody>
          <a:bodyPr/>
          <a:lstStyle/>
          <a:p>
            <a:pPr algn="ctr" eaLnBrk="1" hangingPunct="1"/>
            <a:r>
              <a:rPr lang="uk-UA" alt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uk-UA" altLang="ru-RU" sz="3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altLang="ru-RU" sz="4000" b="1" dirty="0" smtClean="0">
                <a:solidFill>
                  <a:schemeClr val="accent1"/>
                </a:solidFill>
                <a:latin typeface="Times New Roman" pitchFamily="18" charset="0"/>
              </a:rPr>
              <a:t>Тема: “ Правовий захист вимушено переміщених осіб (ВПО) в Україні 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lnSpc>
                <a:spcPct val="80000"/>
              </a:lnSpc>
            </a:pPr>
            <a:endParaRPr lang="uk-UA" alt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57200" y="533400"/>
            <a:ext cx="84582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AutoNum type="arabicParenR" startAt="8"/>
            </a:pPr>
            <a:r>
              <a:rPr lang="uk-UA" altLang="ru-RU">
                <a:latin typeface="Times New Roman" pitchFamily="18" charset="0"/>
              </a:rPr>
              <a:t>надання необхідної мед. допомоги в державн. та комун. закладах охорони здоров’я;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8"/>
            </a:pPr>
            <a:r>
              <a:rPr lang="uk-UA" altLang="ru-RU">
                <a:latin typeface="Times New Roman" pitchFamily="18" charset="0"/>
              </a:rPr>
              <a:t> влаштування дітей у дошкільні та загальноосвітні навчальні заклади;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8"/>
            </a:pPr>
            <a:r>
              <a:rPr lang="uk-UA" altLang="ru-RU">
                <a:latin typeface="Times New Roman" pitchFamily="18" charset="0"/>
              </a:rPr>
              <a:t>отримання соціальних та адміністративних послуг за місцем перебування;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8"/>
            </a:pPr>
            <a:r>
              <a:rPr lang="uk-UA" altLang="ru-RU">
                <a:latin typeface="Times New Roman" pitchFamily="18" charset="0"/>
              </a:rPr>
              <a:t>проведення державної реєстрації актів цивільного стану, </a:t>
            </a:r>
          </a:p>
          <a:p>
            <a:pPr eaLnBrk="1" hangingPunct="1">
              <a:lnSpc>
                <a:spcPct val="110000"/>
              </a:lnSpc>
            </a:pPr>
            <a:r>
              <a:rPr lang="uk-UA" altLang="ru-RU">
                <a:latin typeface="Times New Roman" pitchFamily="18" charset="0"/>
              </a:rPr>
              <a:t>     внесення змін до актових записів цивільного стану,</a:t>
            </a:r>
          </a:p>
          <a:p>
            <a:pPr eaLnBrk="1" hangingPunct="1">
              <a:lnSpc>
                <a:spcPct val="110000"/>
              </a:lnSpc>
            </a:pPr>
            <a:r>
              <a:rPr lang="uk-UA" altLang="ru-RU">
                <a:latin typeface="Times New Roman" pitchFamily="18" charset="0"/>
              </a:rPr>
              <a:t>     їх поновлення та анулювання за місцем перебування;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12"/>
            </a:pPr>
            <a:r>
              <a:rPr lang="uk-UA" altLang="ru-RU">
                <a:latin typeface="Times New Roman" pitchFamily="18" charset="0"/>
              </a:rPr>
              <a:t> безкоштовний проїзд для повернення до свого покинутого </a:t>
            </a:r>
          </a:p>
          <a:p>
            <a:pPr eaLnBrk="1" hangingPunct="1">
              <a:lnSpc>
                <a:spcPct val="110000"/>
              </a:lnSpc>
            </a:pPr>
            <a:r>
              <a:rPr lang="uk-UA" altLang="ru-RU">
                <a:latin typeface="Times New Roman" pitchFamily="18" charset="0"/>
              </a:rPr>
              <a:t>      постійного місця проживання у всіх видах громадського транспорту </a:t>
            </a:r>
          </a:p>
          <a:p>
            <a:pPr eaLnBrk="1" hangingPunct="1">
              <a:lnSpc>
                <a:spcPct val="110000"/>
              </a:lnSpc>
            </a:pPr>
            <a:r>
              <a:rPr lang="uk-UA" altLang="ru-RU">
                <a:latin typeface="Times New Roman" pitchFamily="18" charset="0"/>
              </a:rPr>
              <a:t>     у разі зникнення обставин, що спричинили таке переміщення;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13"/>
            </a:pPr>
            <a:r>
              <a:rPr lang="uk-UA" altLang="ru-RU">
                <a:latin typeface="Times New Roman" pitchFamily="18" charset="0"/>
              </a:rPr>
              <a:t> отримання гуманітарної та благодійної допомоги;</a:t>
            </a:r>
          </a:p>
          <a:p>
            <a:pPr eaLnBrk="1" hangingPunct="1">
              <a:lnSpc>
                <a:spcPct val="110000"/>
              </a:lnSpc>
              <a:buFontTx/>
              <a:buAutoNum type="arabicParenR" startAt="13"/>
            </a:pPr>
            <a:r>
              <a:rPr lang="uk-UA" altLang="ru-RU">
                <a:latin typeface="Times New Roman" pitchFamily="18" charset="0"/>
              </a:rPr>
              <a:t> інші права, визначені Конституцією та законами України.</a:t>
            </a:r>
          </a:p>
          <a:p>
            <a:pPr eaLnBrk="1" hangingPunct="1"/>
            <a:endParaRPr lang="uk-UA" altLang="ru-RU">
              <a:latin typeface="Times New Roman" pitchFamily="18" charset="0"/>
            </a:endParaRPr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457200" y="3581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457200" y="32766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457200" y="2362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457200" y="14478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457200" y="11430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457200" y="838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152400" y="5334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1524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1524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>
            <a:off x="152400" y="2743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>
            <a:off x="1524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152400" y="129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7"/>
          <p:cNvSpPr>
            <a:spLocks noChangeShapeType="1"/>
          </p:cNvSpPr>
          <p:nvPr/>
        </p:nvSpPr>
        <p:spPr bwMode="auto">
          <a:xfrm>
            <a:off x="152400" y="990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Line 18"/>
          <p:cNvSpPr>
            <a:spLocks noChangeShapeType="1"/>
          </p:cNvSpPr>
          <p:nvPr/>
        </p:nvSpPr>
        <p:spPr bwMode="auto">
          <a:xfrm>
            <a:off x="152400" y="68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30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0"/>
            <a:ext cx="33528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67200"/>
            <a:ext cx="41910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838200"/>
          </a:xfrm>
        </p:spPr>
        <p:txBody>
          <a:bodyPr/>
          <a:lstStyle/>
          <a:p>
            <a:pPr algn="just" eaLnBrk="1" hangingPunct="1"/>
            <a:r>
              <a:rPr lang="uk-UA" altLang="ru-RU" sz="3200" b="1" smtClean="0">
                <a:latin typeface="Times New Roman" pitchFamily="18" charset="0"/>
              </a:rPr>
              <a:t>Права із закріпленим механізмом реалізації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33400" y="5791200"/>
            <a:ext cx="8458200" cy="9144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CFF9E5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Право голосу на виборах і референдумах - шляхом зміни місця голосування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без зміни виборчої адреси (ст. 8 Закону).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33400" y="914400"/>
            <a:ext cx="8153400" cy="9144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CFF9E5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ru-RU">
              <a:latin typeface="Times New Roman" pitchFamily="18" charset="0"/>
            </a:endParaRP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Право на отримання документів, що підтверджують громадянство України,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посвідчують особу чи її спеціальний статус – здійснює ДМС за місцем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фактичного проживання внутрішньо переміщеної особи (ст. 6 Закону).</a:t>
            </a:r>
          </a:p>
          <a:p>
            <a:pPr algn="ctr" eaLnBrk="1" hangingPunct="1"/>
            <a:endParaRPr lang="uk-UA" altLang="ru-RU">
              <a:latin typeface="Times New Roman" pitchFamily="18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33400" y="1981200"/>
            <a:ext cx="8153400" cy="7620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CFF9E5">
                  <a:alpha val="82001"/>
                </a:srgbClr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uk-UA" altLang="ru-RU">
              <a:latin typeface="Times New Roman" pitchFamily="18" charset="0"/>
            </a:endParaRPr>
          </a:p>
          <a:p>
            <a:pPr algn="ctr">
              <a:defRPr/>
            </a:pPr>
            <a:r>
              <a:rPr lang="uk-UA" altLang="ru-RU">
                <a:latin typeface="Times New Roman" pitchFamily="18" charset="0"/>
              </a:rPr>
              <a:t>Право на</a:t>
            </a:r>
            <a:r>
              <a:rPr lang="ru-RU" altLang="ru-RU">
                <a:latin typeface="Times New Roman" pitchFamily="18" charset="0"/>
              </a:rPr>
              <a:t>на </a:t>
            </a:r>
            <a:r>
              <a:rPr lang="uk-UA" altLang="ru-RU">
                <a:latin typeface="Times New Roman" pitchFamily="18" charset="0"/>
              </a:rPr>
              <a:t>зайнятість, пенсійне забезпечення, загальнообов’язкове державне </a:t>
            </a:r>
          </a:p>
          <a:p>
            <a:pPr algn="ctr">
              <a:defRPr/>
            </a:pPr>
            <a:r>
              <a:rPr lang="uk-UA" altLang="ru-RU">
                <a:latin typeface="Times New Roman" pitchFamily="18" charset="0"/>
              </a:rPr>
              <a:t>соціальне страхування, соціальні послуги, освіту (ст. 7 Закону).</a:t>
            </a:r>
          </a:p>
          <a:p>
            <a:pPr algn="ctr">
              <a:defRPr/>
            </a:pPr>
            <a:endParaRPr lang="uk-UA" altLang="ru-RU">
              <a:latin typeface="Times New Roman" pitchFamily="18" charset="0"/>
            </a:endParaRPr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228600" y="236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228600" y="2362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228600" y="3276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457200" y="2895600"/>
            <a:ext cx="2362200" cy="762000"/>
          </a:xfrm>
          <a:prstGeom prst="rect">
            <a:avLst/>
          </a:prstGeom>
          <a:solidFill>
            <a:srgbClr val="CFF9E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На допомогу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у зв'язку з безробіттям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(абз.2,3, 4 ч.4. ст.7 З-ну)</a:t>
            </a:r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2819400" y="3276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3124200" y="2895600"/>
            <a:ext cx="58674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FF9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1600"/>
              <a:t>Зареєстрована ВПО, яка не має документів, </a:t>
            </a:r>
          </a:p>
          <a:p>
            <a:pPr algn="ctr" eaLnBrk="1" hangingPunct="1"/>
            <a:r>
              <a:rPr lang="uk-UA" altLang="ru-RU" sz="1600"/>
              <a:t>необхідних для надання статусу безробітного, </a:t>
            </a:r>
          </a:p>
          <a:p>
            <a:pPr algn="ctr" eaLnBrk="1" hangingPunct="1"/>
            <a:r>
              <a:rPr lang="uk-UA" altLang="ru-RU" sz="1600"/>
              <a:t>отримує статус безробітного без вимог, що застосовуються</a:t>
            </a:r>
          </a:p>
          <a:p>
            <a:pPr algn="ctr" eaLnBrk="1" hangingPunct="1"/>
            <a:r>
              <a:rPr lang="uk-UA" altLang="ru-RU" sz="1600"/>
              <a:t> за звичайної процедури з мінімальними виплатами</a:t>
            </a:r>
          </a:p>
        </p:txBody>
      </p:sp>
      <p:sp>
        <p:nvSpPr>
          <p:cNvPr id="13326" name="Rectangle 15"/>
          <p:cNvSpPr>
            <a:spLocks noChangeArrowheads="1"/>
          </p:cNvSpPr>
          <p:nvPr/>
        </p:nvSpPr>
        <p:spPr bwMode="auto">
          <a:xfrm>
            <a:off x="533400" y="3886200"/>
            <a:ext cx="8458200" cy="762000"/>
          </a:xfrm>
          <a:prstGeom prst="rect">
            <a:avLst/>
          </a:prstGeom>
          <a:solidFill>
            <a:schemeClr val="bg1"/>
          </a:solidFill>
          <a:ln w="38100">
            <a:solidFill>
              <a:srgbClr val="CFF9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Якщо ВПО не може надати відомості про заробітну плату з останнього місця роботи,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допомога призначається з урахуванням Держ. реєстру загальнообов’язкового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держ. соцстрахування.</a:t>
            </a:r>
          </a:p>
        </p:txBody>
      </p:sp>
      <p:sp>
        <p:nvSpPr>
          <p:cNvPr id="13327" name="Rectangle 17"/>
          <p:cNvSpPr>
            <a:spLocks noChangeArrowheads="1"/>
          </p:cNvSpPr>
          <p:nvPr/>
        </p:nvSpPr>
        <p:spPr bwMode="auto">
          <a:xfrm>
            <a:off x="533400" y="4800600"/>
            <a:ext cx="8458200" cy="914400"/>
          </a:xfrm>
          <a:prstGeom prst="rect">
            <a:avLst/>
          </a:prstGeom>
          <a:solidFill>
            <a:schemeClr val="bg1"/>
          </a:solidFill>
          <a:ln w="28575">
            <a:solidFill>
              <a:srgbClr val="CFF9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ВПО може припинити трудові відносини, надавши нотаріально посвідчену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письмову заяву про припинення працівником труд. відносин з підтвердженням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того, що ця заява надіслана роботодавцю рекомендованим листом.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latin typeface="Times New Roman" pitchFamily="18" charset="0"/>
              </a:rPr>
              <a:t>Обов'язки ВПО</a:t>
            </a:r>
          </a:p>
        </p:txBody>
      </p:sp>
      <p:grpSp>
        <p:nvGrpSpPr>
          <p:cNvPr id="14339" name="Group 20"/>
          <p:cNvGrpSpPr>
            <a:grpSpLocks/>
          </p:cNvGrpSpPr>
          <p:nvPr/>
        </p:nvGrpSpPr>
        <p:grpSpPr bwMode="auto">
          <a:xfrm>
            <a:off x="228600" y="1143000"/>
            <a:ext cx="8686800" cy="5715000"/>
            <a:chOff x="144" y="720"/>
            <a:chExt cx="5472" cy="3600"/>
          </a:xfrm>
        </p:grpSpPr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288" y="720"/>
              <a:ext cx="5328" cy="528"/>
            </a:xfrm>
            <a:prstGeom prst="flowChartAlternateProcess">
              <a:avLst/>
            </a:prstGeom>
            <a:gradFill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accent1">
                    <a:alpha val="67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sz="2000" b="1">
                  <a:solidFill>
                    <a:schemeClr val="tx2"/>
                  </a:solidFill>
                  <a:latin typeface="Times New Roman" pitchFamily="18" charset="0"/>
                </a:rPr>
                <a:t> Внутрішньо переміщена особа зобов’язана, </a:t>
              </a:r>
            </a:p>
            <a:p>
              <a:pPr algn="ctr" eaLnBrk="1" hangingPunct="1"/>
              <a:r>
                <a:rPr lang="uk-UA" altLang="ru-RU" sz="2000" b="1">
                  <a:solidFill>
                    <a:schemeClr val="tx2"/>
                  </a:solidFill>
                  <a:latin typeface="Times New Roman" pitchFamily="18" charset="0"/>
                </a:rPr>
                <a:t>згідно з ч.2 ст. 9 профільного Закону:</a:t>
              </a:r>
            </a:p>
          </p:txBody>
        </p:sp>
        <p:sp>
          <p:nvSpPr>
            <p:cNvPr id="14341" name="Rectangle 6"/>
            <p:cNvSpPr>
              <a:spLocks noChangeArrowheads="1"/>
            </p:cNvSpPr>
            <p:nvPr/>
          </p:nvSpPr>
          <p:spPr bwMode="auto">
            <a:xfrm>
              <a:off x="336" y="1392"/>
              <a:ext cx="5280" cy="2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uk-UA" altLang="ru-RU">
                  <a:latin typeface="Times New Roman" pitchFamily="18" charset="0"/>
                </a:rPr>
                <a:t>1) дотримуватися Конституції та законів України, інших актів законодавства;</a:t>
              </a:r>
            </a:p>
            <a:p>
              <a:pPr eaLnBrk="1" hangingPunct="1"/>
              <a:endParaRPr lang="uk-UA" altLang="ru-RU">
                <a:latin typeface="Times New Roman" pitchFamily="18" charset="0"/>
              </a:endParaRP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2) повідомляти про фактичне місце проживання  ВПО найближчий територіальний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підрозділ 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ЦОВВ, що реалізує державну політику у сфері міграції, протягом 10 днів;</a:t>
              </a:r>
            </a:p>
            <a:p>
              <a:pPr eaLnBrk="1" hangingPunct="1"/>
              <a:endParaRPr lang="uk-UA" altLang="ru-RU">
                <a:latin typeface="Times New Roman" pitchFamily="18" charset="0"/>
              </a:endParaRP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3) повідомляти про зміну фактичного місця проживання або про повернення до 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покинутого місця проживання протягом 10 днів;</a:t>
              </a:r>
            </a:p>
            <a:p>
              <a:pPr eaLnBrk="1" hangingPunct="1"/>
              <a:endParaRPr lang="uk-UA" altLang="ru-RU">
                <a:latin typeface="Times New Roman" pitchFamily="18" charset="0"/>
              </a:endParaRP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4) у разі виявлення подання ВПО завідомо неправдивих відомостей для отримання 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довідки про взяття на облік відшкодувати фактичні витрати, понесені за рахунок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держ. та місц. бюджетів у результаті реалізації прав, передбачених цим Законом;</a:t>
              </a:r>
            </a:p>
            <a:p>
              <a:pPr eaLnBrk="1" hangingPunct="1"/>
              <a:endParaRPr lang="uk-UA" altLang="ru-RU">
                <a:latin typeface="Times New Roman" pitchFamily="18" charset="0"/>
              </a:endParaRP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 5) один раз на 6 місяців з’являтися до відповідного </a:t>
              </a: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структурного підрозділу уповноваженого органу міграційної політики;</a:t>
              </a:r>
            </a:p>
            <a:p>
              <a:pPr eaLnBrk="1" hangingPunct="1"/>
              <a:endParaRPr lang="uk-UA" altLang="ru-RU">
                <a:latin typeface="Times New Roman" pitchFamily="18" charset="0"/>
              </a:endParaRPr>
            </a:p>
            <a:p>
              <a:pPr eaLnBrk="1" hangingPunct="1"/>
              <a:r>
                <a:rPr lang="uk-UA" altLang="ru-RU">
                  <a:latin typeface="Times New Roman" pitchFamily="18" charset="0"/>
                </a:rPr>
                <a:t>ін. обов’язки, визначені Конституцією та законами України.</a:t>
              </a:r>
            </a:p>
          </p:txBody>
        </p:sp>
        <p:sp>
          <p:nvSpPr>
            <p:cNvPr id="14342" name="Line 7"/>
            <p:cNvSpPr>
              <a:spLocks noChangeShapeType="1"/>
            </p:cNvSpPr>
            <p:nvPr/>
          </p:nvSpPr>
          <p:spPr bwMode="auto">
            <a:xfrm>
              <a:off x="336" y="1632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Line 8"/>
            <p:cNvSpPr>
              <a:spLocks noChangeShapeType="1"/>
            </p:cNvSpPr>
            <p:nvPr/>
          </p:nvSpPr>
          <p:spPr bwMode="auto">
            <a:xfrm>
              <a:off x="336" y="2352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Line 9"/>
            <p:cNvSpPr>
              <a:spLocks noChangeShapeType="1"/>
            </p:cNvSpPr>
            <p:nvPr/>
          </p:nvSpPr>
          <p:spPr bwMode="auto">
            <a:xfrm>
              <a:off x="336" y="2832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Line 10"/>
            <p:cNvSpPr>
              <a:spLocks noChangeShapeType="1"/>
            </p:cNvSpPr>
            <p:nvPr/>
          </p:nvSpPr>
          <p:spPr bwMode="auto">
            <a:xfrm>
              <a:off x="336" y="3600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Line 11"/>
            <p:cNvSpPr>
              <a:spLocks noChangeShapeType="1"/>
            </p:cNvSpPr>
            <p:nvPr/>
          </p:nvSpPr>
          <p:spPr bwMode="auto">
            <a:xfrm>
              <a:off x="336" y="4080"/>
              <a:ext cx="5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12"/>
            <p:cNvSpPr>
              <a:spLocks noChangeShapeType="1"/>
            </p:cNvSpPr>
            <p:nvPr/>
          </p:nvSpPr>
          <p:spPr bwMode="auto">
            <a:xfrm>
              <a:off x="144" y="10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144" y="1008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144" y="417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Line 15"/>
            <p:cNvSpPr>
              <a:spLocks noChangeShapeType="1"/>
            </p:cNvSpPr>
            <p:nvPr/>
          </p:nvSpPr>
          <p:spPr bwMode="auto">
            <a:xfrm>
              <a:off x="144" y="38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Line 16"/>
            <p:cNvSpPr>
              <a:spLocks noChangeShapeType="1"/>
            </p:cNvSpPr>
            <p:nvPr/>
          </p:nvSpPr>
          <p:spPr bwMode="auto">
            <a:xfrm>
              <a:off x="144" y="32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Line 17"/>
            <p:cNvSpPr>
              <a:spLocks noChangeShapeType="1"/>
            </p:cNvSpPr>
            <p:nvPr/>
          </p:nvSpPr>
          <p:spPr bwMode="auto">
            <a:xfrm>
              <a:off x="144" y="259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18"/>
            <p:cNvSpPr>
              <a:spLocks noChangeShapeType="1"/>
            </p:cNvSpPr>
            <p:nvPr/>
          </p:nvSpPr>
          <p:spPr bwMode="auto">
            <a:xfrm>
              <a:off x="144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Line 19"/>
            <p:cNvSpPr>
              <a:spLocks noChangeShapeType="1"/>
            </p:cNvSpPr>
            <p:nvPr/>
          </p:nvSpPr>
          <p:spPr bwMode="auto">
            <a:xfrm>
              <a:off x="144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1"/>
          <p:cNvSpPr>
            <a:spLocks noChangeShapeType="1"/>
          </p:cNvSpPr>
          <p:nvPr/>
        </p:nvSpPr>
        <p:spPr bwMode="auto">
          <a:xfrm>
            <a:off x="7467600" y="2438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53400" cy="609600"/>
          </a:xfrm>
        </p:spPr>
        <p:txBody>
          <a:bodyPr/>
          <a:lstStyle/>
          <a:p>
            <a:pPr marL="1117600" indent="-1117600" algn="ctr" eaLnBrk="1" hangingPunct="1"/>
            <a:r>
              <a:rPr lang="en-US" altLang="ru-RU" sz="3200" b="1" smtClean="0">
                <a:latin typeface="Times New Roman" pitchFamily="18" charset="0"/>
              </a:rPr>
              <a:t>IV. </a:t>
            </a:r>
            <a:r>
              <a:rPr lang="uk-UA" altLang="ru-RU" sz="3200" b="1" smtClean="0">
                <a:latin typeface="Times New Roman" pitchFamily="18" charset="0"/>
              </a:rPr>
              <a:t>Інституційний механізм захисту прав ВПО (в Україні)</a:t>
            </a: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 flipH="1">
            <a:off x="1752600" y="2438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5365" name="Group 28"/>
          <p:cNvGrpSpPr>
            <a:grpSpLocks/>
          </p:cNvGrpSpPr>
          <p:nvPr/>
        </p:nvGrpSpPr>
        <p:grpSpPr bwMode="auto">
          <a:xfrm>
            <a:off x="0" y="1371600"/>
            <a:ext cx="9144000" cy="5486400"/>
            <a:chOff x="0" y="864"/>
            <a:chExt cx="5760" cy="3456"/>
          </a:xfrm>
        </p:grpSpPr>
        <p:sp>
          <p:nvSpPr>
            <p:cNvPr id="15366" name="Line 18"/>
            <p:cNvSpPr>
              <a:spLocks noChangeShapeType="1"/>
            </p:cNvSpPr>
            <p:nvPr/>
          </p:nvSpPr>
          <p:spPr bwMode="auto">
            <a:xfrm flipH="1">
              <a:off x="1776" y="1728"/>
              <a:ext cx="432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15"/>
            <p:cNvSpPr>
              <a:spLocks noChangeShapeType="1"/>
            </p:cNvSpPr>
            <p:nvPr/>
          </p:nvSpPr>
          <p:spPr bwMode="auto">
            <a:xfrm>
              <a:off x="3360" y="1776"/>
              <a:ext cx="384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Rectangle 6"/>
            <p:cNvSpPr>
              <a:spLocks noChangeArrowheads="1"/>
            </p:cNvSpPr>
            <p:nvPr/>
          </p:nvSpPr>
          <p:spPr bwMode="auto">
            <a:xfrm>
              <a:off x="144" y="1776"/>
              <a:ext cx="1488" cy="43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 Державна міграційна </a:t>
              </a:r>
            </a:p>
            <a:p>
              <a:pPr algn="ctr" eaLnBrk="1" hangingPunct="1"/>
              <a:r>
                <a:rPr lang="uk-UA" altLang="ru-RU"/>
                <a:t>служба України </a:t>
              </a:r>
            </a:p>
          </p:txBody>
        </p:sp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480" y="2256"/>
              <a:ext cx="124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Міністерство</a:t>
              </a:r>
            </a:p>
            <a:p>
              <a:pPr algn="ctr" eaLnBrk="1" hangingPunct="1"/>
              <a:r>
                <a:rPr lang="uk-UA" altLang="ru-RU"/>
                <a:t> охорони здоров'я</a:t>
              </a:r>
            </a:p>
            <a:p>
              <a:pPr algn="ctr" eaLnBrk="1" hangingPunct="1"/>
              <a:r>
                <a:rPr lang="uk-UA" altLang="ru-RU"/>
                <a:t> України</a:t>
              </a:r>
            </a:p>
          </p:txBody>
        </p:sp>
        <p:sp>
          <p:nvSpPr>
            <p:cNvPr id="15370" name="Rectangle 9"/>
            <p:cNvSpPr>
              <a:spLocks noChangeArrowheads="1"/>
            </p:cNvSpPr>
            <p:nvPr/>
          </p:nvSpPr>
          <p:spPr bwMode="auto">
            <a:xfrm>
              <a:off x="4128" y="1776"/>
              <a:ext cx="153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Міністерство</a:t>
              </a:r>
            </a:p>
            <a:p>
              <a:pPr algn="ctr" eaLnBrk="1" hangingPunct="1"/>
              <a:r>
                <a:rPr lang="uk-UA" altLang="ru-RU"/>
                <a:t> освіти і науки України </a:t>
              </a:r>
            </a:p>
          </p:txBody>
        </p:sp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>
              <a:off x="3936" y="2208"/>
              <a:ext cx="1677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uk-UA" altLang="ru-RU"/>
            </a:p>
            <a:p>
              <a:pPr algn="ctr" eaLnBrk="1" hangingPunct="1"/>
              <a:r>
                <a:rPr lang="uk-UA" altLang="ru-RU"/>
                <a:t>Державна служба </a:t>
              </a:r>
            </a:p>
            <a:p>
              <a:pPr algn="ctr" eaLnBrk="1" hangingPunct="1"/>
              <a:r>
                <a:rPr lang="uk-UA" altLang="ru-RU"/>
                <a:t>України з </a:t>
              </a:r>
            </a:p>
            <a:p>
              <a:pPr algn="ctr" eaLnBrk="1" hangingPunct="1"/>
              <a:r>
                <a:rPr lang="uk-UA" altLang="ru-RU"/>
                <a:t>надзвичайних ситуацій</a:t>
              </a:r>
              <a:r>
                <a:rPr lang="ru-RU" altLang="ru-RU"/>
                <a:t> </a:t>
              </a:r>
              <a:endParaRPr lang="uk-UA" altLang="ru-RU"/>
            </a:p>
            <a:p>
              <a:pPr algn="ctr" eaLnBrk="1" hangingPunct="1"/>
              <a:endParaRPr lang="uk-UA" altLang="ru-RU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3696" y="1728"/>
              <a:ext cx="24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H="1">
              <a:off x="1728" y="1680"/>
              <a:ext cx="19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3744" y="2832"/>
              <a:ext cx="2016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Міністерство регіонального </a:t>
              </a:r>
            </a:p>
            <a:p>
              <a:pPr algn="ctr" eaLnBrk="1" hangingPunct="1"/>
              <a:r>
                <a:rPr lang="uk-UA" altLang="ru-RU"/>
                <a:t>розвитку, будівництва та</a:t>
              </a:r>
            </a:p>
            <a:p>
              <a:pPr algn="ctr" eaLnBrk="1" hangingPunct="1"/>
              <a:r>
                <a:rPr lang="uk-UA" altLang="ru-RU"/>
                <a:t> житлово-комунального</a:t>
              </a:r>
            </a:p>
            <a:p>
              <a:pPr algn="ctr" eaLnBrk="1" hangingPunct="1"/>
              <a:r>
                <a:rPr lang="uk-UA" altLang="ru-RU"/>
                <a:t> господарства України</a:t>
              </a:r>
            </a:p>
          </p:txBody>
        </p:sp>
        <p:sp>
          <p:nvSpPr>
            <p:cNvPr id="15375" name="Rectangle 16"/>
            <p:cNvSpPr>
              <a:spLocks noChangeArrowheads="1"/>
            </p:cNvSpPr>
            <p:nvPr/>
          </p:nvSpPr>
          <p:spPr bwMode="auto">
            <a:xfrm>
              <a:off x="2304" y="3600"/>
              <a:ext cx="3456" cy="72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uk-UA" altLang="ru-RU"/>
            </a:p>
            <a:p>
              <a:pPr algn="ctr" eaLnBrk="1" hangingPunct="1"/>
              <a:r>
                <a:rPr lang="uk-UA" altLang="ru-RU"/>
                <a:t>Державну службу України з питань </a:t>
              </a:r>
            </a:p>
            <a:p>
              <a:pPr algn="ctr" eaLnBrk="1" hangingPunct="1"/>
              <a:r>
                <a:rPr lang="uk-UA" altLang="ru-RU"/>
                <a:t>Автономної Республіки Крим та міста Севастополя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діяльність органу досі не регламентована у зак-ві,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знаходиться в процесі формування кадрового складу</a:t>
              </a:r>
            </a:p>
            <a:p>
              <a:pPr algn="ctr" eaLnBrk="1" hangingPunct="1"/>
              <a:r>
                <a:rPr lang="ru-RU" altLang="ru-RU"/>
                <a:t> </a:t>
              </a:r>
              <a:endParaRPr lang="uk-UA" altLang="ru-RU"/>
            </a:p>
          </p:txBody>
        </p:sp>
        <p:sp>
          <p:nvSpPr>
            <p:cNvPr id="15376" name="Rectangle 19"/>
            <p:cNvSpPr>
              <a:spLocks noChangeArrowheads="1"/>
            </p:cNvSpPr>
            <p:nvPr/>
          </p:nvSpPr>
          <p:spPr bwMode="auto">
            <a:xfrm>
              <a:off x="0" y="3120"/>
              <a:ext cx="1776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Міністерство юстиції</a:t>
              </a:r>
            </a:p>
            <a:p>
              <a:pPr algn="ctr" eaLnBrk="1" hangingPunct="1"/>
              <a:endParaRPr lang="uk-UA" altLang="ru-RU"/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Координує дію гарячої лінії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для надання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правової допомоги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переселенцям з Криму</a:t>
              </a:r>
              <a:r>
                <a:rPr lang="uk-UA" altLang="ru-RU"/>
                <a:t> </a:t>
              </a:r>
            </a:p>
          </p:txBody>
        </p:sp>
        <p:sp>
          <p:nvSpPr>
            <p:cNvPr id="15377" name="Line 20"/>
            <p:cNvSpPr>
              <a:spLocks noChangeShapeType="1"/>
            </p:cNvSpPr>
            <p:nvPr/>
          </p:nvSpPr>
          <p:spPr bwMode="auto">
            <a:xfrm>
              <a:off x="0" y="3456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21"/>
            <p:cNvSpPr>
              <a:spLocks noChangeShapeType="1"/>
            </p:cNvSpPr>
            <p:nvPr/>
          </p:nvSpPr>
          <p:spPr bwMode="auto">
            <a:xfrm>
              <a:off x="2304" y="3984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22"/>
            <p:cNvSpPr>
              <a:spLocks noChangeShapeType="1"/>
            </p:cNvSpPr>
            <p:nvPr/>
          </p:nvSpPr>
          <p:spPr bwMode="auto">
            <a:xfrm flipH="1">
              <a:off x="2784" y="1872"/>
              <a:ext cx="9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Rectangle 23"/>
            <p:cNvSpPr>
              <a:spLocks noChangeArrowheads="1"/>
            </p:cNvSpPr>
            <p:nvPr/>
          </p:nvSpPr>
          <p:spPr bwMode="auto">
            <a:xfrm>
              <a:off x="2016" y="2496"/>
              <a:ext cx="1296" cy="105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Представник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Уповноваженого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ВРУ з прав людини</a:t>
              </a:r>
            </a:p>
            <a:p>
              <a:pPr algn="ctr" eaLnBrk="1" hangingPunct="1"/>
              <a:r>
                <a:rPr lang="uk-UA" altLang="ru-RU"/>
                <a:t> з питань </a:t>
              </a:r>
            </a:p>
            <a:p>
              <a:pPr algn="ctr" eaLnBrk="1" hangingPunct="1"/>
              <a:r>
                <a:rPr lang="uk-UA" altLang="ru-RU"/>
                <a:t>дотримання прав </a:t>
              </a:r>
            </a:p>
            <a:p>
              <a:pPr algn="ctr" eaLnBrk="1" hangingPunct="1"/>
              <a:r>
                <a:rPr lang="uk-UA" altLang="ru-RU"/>
                <a:t>ВПО</a:t>
              </a:r>
            </a:p>
          </p:txBody>
        </p:sp>
        <p:sp>
          <p:nvSpPr>
            <p:cNvPr id="15381" name="Line 26"/>
            <p:cNvSpPr>
              <a:spLocks noChangeShapeType="1"/>
            </p:cNvSpPr>
            <p:nvPr/>
          </p:nvSpPr>
          <p:spPr bwMode="auto">
            <a:xfrm>
              <a:off x="3168" y="1824"/>
              <a:ext cx="528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144" y="864"/>
              <a:ext cx="5616" cy="1008"/>
            </a:xfrm>
            <a:prstGeom prst="flowChartDecision">
              <a:avLst/>
            </a:prstGeom>
            <a:gradFill rotWithShape="1">
              <a:gsLst>
                <a:gs pos="0">
                  <a:srgbClr val="6699FF">
                    <a:alpha val="50999"/>
                  </a:srgbClr>
                </a:gs>
                <a:gs pos="50000">
                  <a:schemeClr val="accent1">
                    <a:alpha val="49001"/>
                  </a:schemeClr>
                </a:gs>
                <a:gs pos="100000">
                  <a:srgbClr val="6699FF">
                    <a:alpha val="50999"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altLang="ru-RU" b="1">
                  <a:solidFill>
                    <a:schemeClr val="tx2"/>
                  </a:solidFill>
                  <a:latin typeface="Times New Roman" pitchFamily="18" charset="0"/>
                </a:rPr>
                <a:t>Ст. 11 ЗУ «Про забезпечення прав </a:t>
              </a:r>
            </a:p>
            <a:p>
              <a:pPr algn="ctr">
                <a:defRPr/>
              </a:pPr>
              <a:r>
                <a:rPr lang="uk-UA" altLang="ru-RU" b="1">
                  <a:solidFill>
                    <a:schemeClr val="tx2"/>
                  </a:solidFill>
                  <a:latin typeface="Times New Roman" pitchFamily="18" charset="0"/>
                </a:rPr>
                <a:t>і свобод  внутрішньо переміщених осіб» окреслює широке </a:t>
              </a:r>
            </a:p>
            <a:p>
              <a:pPr algn="ctr">
                <a:defRPr/>
              </a:pPr>
              <a:r>
                <a:rPr lang="uk-UA" altLang="ru-RU" b="1">
                  <a:solidFill>
                    <a:schemeClr val="tx2"/>
                  </a:solidFill>
                  <a:latin typeface="Times New Roman" pitchFamily="18" charset="0"/>
                </a:rPr>
                <a:t>коло ЦОВВ та сферу їх повноважень щодо вирішення </a:t>
              </a:r>
            </a:p>
            <a:p>
              <a:pPr algn="ctr">
                <a:defRPr/>
              </a:pPr>
              <a:r>
                <a:rPr lang="uk-UA" altLang="ru-RU" b="1">
                  <a:solidFill>
                    <a:schemeClr val="tx2"/>
                  </a:solidFill>
                  <a:latin typeface="Times New Roman" pitchFamily="18" charset="0"/>
                </a:rPr>
                <a:t>питань ВПО</a:t>
              </a: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latin typeface="Times New Roman" pitchFamily="18" charset="0"/>
              </a:rPr>
              <a:t>Міжнародний інституційний механізм захисту прав ВПО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28600" y="1524000"/>
            <a:ext cx="8686800" cy="762000"/>
          </a:xfrm>
          <a:prstGeom prst="rect">
            <a:avLst/>
          </a:prstGeom>
          <a:solidFill>
            <a:srgbClr val="CFF9E5"/>
          </a:solidFill>
          <a:ln w="57150" cmpd="thinThick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400" b="1" u="sng">
                <a:solidFill>
                  <a:srgbClr val="6699FF"/>
                </a:solidFill>
                <a:latin typeface="Times New Roman" pitchFamily="18" charset="0"/>
              </a:rPr>
              <a:t>Складові механізму захисту вимушених мігрантів: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" y="4038600"/>
            <a:ext cx="67056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ru-RU" sz="200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/>
            <a:endParaRPr lang="uk-UA" altLang="ru-RU" sz="2000">
              <a:solidFill>
                <a:srgbClr val="003399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uk-UA" altLang="ru-RU" sz="2000">
                <a:solidFill>
                  <a:srgbClr val="003399"/>
                </a:solidFill>
                <a:latin typeface="Times New Roman" pitchFamily="18" charset="0"/>
              </a:rPr>
              <a:t>3 грудня 1949 р. ГА ООН заснувала допоміжний орган – </a:t>
            </a:r>
          </a:p>
          <a:p>
            <a:pPr algn="ctr" eaLnBrk="1" hangingPunct="1"/>
            <a:r>
              <a:rPr lang="uk-UA" altLang="ru-RU" sz="2000">
                <a:solidFill>
                  <a:srgbClr val="003399"/>
                </a:solidFill>
                <a:latin typeface="Times New Roman" pitchFamily="18" charset="0"/>
              </a:rPr>
              <a:t>Управління Верховного комісара ООН</a:t>
            </a:r>
          </a:p>
          <a:p>
            <a:pPr algn="ctr" eaLnBrk="1" hangingPunct="1"/>
            <a:r>
              <a:rPr lang="uk-UA" altLang="ru-RU" sz="2000">
                <a:solidFill>
                  <a:srgbClr val="003399"/>
                </a:solidFill>
                <a:latin typeface="Times New Roman" pitchFamily="18" charset="0"/>
              </a:rPr>
              <a:t> у справах біженців (Резолюція 319А (IV)).</a:t>
            </a:r>
            <a:r>
              <a:rPr lang="ru-RU" altLang="ru-RU"/>
              <a:t> </a:t>
            </a:r>
            <a:endParaRPr lang="ru-RU" altLang="ru-RU">
              <a:solidFill>
                <a:srgbClr val="003399"/>
              </a:solidFill>
            </a:endParaRPr>
          </a:p>
          <a:p>
            <a:pPr algn="ctr" eaLnBrk="1" hangingPunct="1"/>
            <a:r>
              <a:rPr lang="ru-RU" altLang="ru-RU">
                <a:solidFill>
                  <a:srgbClr val="003399"/>
                </a:solidFill>
              </a:rPr>
              <a:t>З 1972 р. мандат УВКБ </a:t>
            </a:r>
            <a:r>
              <a:rPr lang="uk-UA" altLang="ru-RU">
                <a:solidFill>
                  <a:srgbClr val="003399"/>
                </a:solidFill>
              </a:rPr>
              <a:t>ООН було розширено, сфера його </a:t>
            </a:r>
          </a:p>
          <a:p>
            <a:pPr algn="ctr" eaLnBrk="1" hangingPunct="1"/>
            <a:r>
              <a:rPr lang="uk-UA" altLang="ru-RU">
                <a:solidFill>
                  <a:srgbClr val="003399"/>
                </a:solidFill>
              </a:rPr>
              <a:t>компетенції охопила проблеми ВПО.</a:t>
            </a:r>
          </a:p>
          <a:p>
            <a:pPr algn="ctr" eaLnBrk="1" hangingPunct="1"/>
            <a:endParaRPr lang="uk-UA" altLang="ru-RU">
              <a:solidFill>
                <a:srgbClr val="003399"/>
              </a:solidFill>
            </a:endParaRPr>
          </a:p>
          <a:p>
            <a:pPr algn="ctr" eaLnBrk="1" hangingPunct="1"/>
            <a:endParaRPr lang="uk-UA" altLang="ru-RU">
              <a:solidFill>
                <a:srgbClr val="003399"/>
              </a:solidFill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28600" y="236220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003399"/>
                </a:solidFill>
              </a:rPr>
              <a:t>Європейським судом з прав людини</a:t>
            </a:r>
            <a:r>
              <a:rPr lang="ru-RU" altLang="ru-RU"/>
              <a:t> </a:t>
            </a:r>
            <a:endParaRPr lang="uk-UA" altLang="ru-RU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228600" y="289560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003399"/>
                </a:solidFill>
              </a:rPr>
              <a:t>Міжамериканський суд з прав людини 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28600" y="3429000"/>
            <a:ext cx="868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solidFill>
                  <a:srgbClr val="003399"/>
                </a:solidFill>
              </a:rPr>
              <a:t>Африканська комісія та суд з прав людини</a:t>
            </a:r>
            <a:r>
              <a:rPr lang="ru-RU" altLang="ru-RU"/>
              <a:t> </a:t>
            </a:r>
            <a:endParaRPr lang="uk-UA" altLang="ru-RU"/>
          </a:p>
        </p:txBody>
      </p:sp>
      <p:sp>
        <p:nvSpPr>
          <p:cNvPr id="16392" name="AutoShape 10"/>
          <p:cNvSpPr>
            <a:spLocks noChangeArrowheads="1"/>
          </p:cNvSpPr>
          <p:nvPr/>
        </p:nvSpPr>
        <p:spPr bwMode="auto">
          <a:xfrm>
            <a:off x="3048000" y="5638800"/>
            <a:ext cx="485775" cy="304800"/>
          </a:xfrm>
          <a:prstGeom prst="downArrow">
            <a:avLst>
              <a:gd name="adj1" fmla="val 49676"/>
              <a:gd name="adj2" fmla="val 54685"/>
            </a:avLst>
          </a:prstGeom>
          <a:solidFill>
            <a:srgbClr val="6699FF"/>
          </a:solidFill>
          <a:ln w="9525">
            <a:solidFill>
              <a:srgbClr val="CFF9E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152400" y="5943600"/>
            <a:ext cx="876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000">
                <a:solidFill>
                  <a:srgbClr val="003399"/>
                </a:solidFill>
                <a:latin typeface="Times New Roman" pitchFamily="18" charset="0"/>
              </a:rPr>
              <a:t>Угоду між Урядом України та Управлінням Верховного Комісара ООН </a:t>
            </a:r>
          </a:p>
          <a:p>
            <a:pPr algn="ctr" eaLnBrk="1" hangingPunct="1"/>
            <a:r>
              <a:rPr lang="uk-UA" altLang="ru-RU" sz="2000">
                <a:solidFill>
                  <a:srgbClr val="003399"/>
                </a:solidFill>
                <a:latin typeface="Times New Roman" pitchFamily="18" charset="0"/>
              </a:rPr>
              <a:t>у справах біженців було укладено  23.09.1996 року</a:t>
            </a:r>
          </a:p>
        </p:txBody>
      </p:sp>
      <p:pic>
        <p:nvPicPr>
          <p:cNvPr id="1639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220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/>
          <a:lstStyle/>
          <a:p>
            <a:pPr algn="ctr" eaLnBrk="1" hangingPunct="1"/>
            <a:r>
              <a:rPr lang="uk-UA" altLang="ru-RU" sz="3200" smtClean="0">
                <a:solidFill>
                  <a:srgbClr val="003399"/>
                </a:solidFill>
                <a:latin typeface="Times New Roman" pitchFamily="18" charset="0"/>
              </a:rPr>
              <a:t>Повноваження УВКБ ООН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90600" y="838200"/>
            <a:ext cx="8153400" cy="601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а) сприяння укладанню і ратифікації міжнародних конвенцій про захист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біженців, спостереження за виконанням постанов цих конвенцій і пропозиція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необхідних поправок до них;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b) сприяння, за допомогою спеціальних угод з урядами, виконанню будь-яких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заходів, що мають на меті полегшення становища біженців і скорочення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числа біженців, що потребують захисту;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с) сприяння урядовим і приватним зусиллям, спрямованих на заохочення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добровільної репатріації біженців або їх асиміляції в нових країнах;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d) полегшення допуску біженців, не виключаючи тих, які належать до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категорій найбільш нужденних, на територію різних держав;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е) допомога в отриманні дозволів для перевезення майна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біженців, особливо того майна, яке необхідне для їх розселення;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f) отримання від урядів інформації щодо числа біженців на їх території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і їх стан, а також законів та постанов, що їх стосуються;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g) підтримання тісного контакту з зацікавленими урядами і міжурядовими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організаціями;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h) встановлення найбільш доцільного, на його думку, контакту з 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приватними організаціями, що займаються питаннями біженців;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     і) полегшення координації зусиль приватних організацій, що</a:t>
            </a:r>
          </a:p>
          <a:p>
            <a:pPr algn="just" eaLnBrk="1" hangingPunct="1">
              <a:lnSpc>
                <a:spcPct val="110000"/>
              </a:lnSpc>
            </a:pPr>
            <a:r>
              <a:rPr lang="uk-UA" altLang="ru-RU">
                <a:solidFill>
                  <a:srgbClr val="003399"/>
                </a:solidFill>
                <a:latin typeface="Times New Roman" pitchFamily="18" charset="0"/>
              </a:rPr>
              <a:t>займаються піклуванням про біженців.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1143000" y="63246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990600" y="5638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990600" y="51054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990600" y="44958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990600" y="3886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990600" y="32766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990600" y="2362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990600" y="17526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742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90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90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latin typeface="Times New Roman" pitchFamily="18" charset="0"/>
              </a:rPr>
              <a:t>Громадянське суспільство</a:t>
            </a:r>
            <a:br>
              <a:rPr lang="uk-UA" altLang="ru-RU" sz="3200" b="1" smtClean="0">
                <a:latin typeface="Times New Roman" pitchFamily="18" charset="0"/>
              </a:rPr>
            </a:br>
            <a:r>
              <a:rPr lang="uk-UA" altLang="ru-RU" sz="3200" b="1" smtClean="0">
                <a:latin typeface="Times New Roman" pitchFamily="18" charset="0"/>
              </a:rPr>
              <a:t> на захисті прав ВПО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524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altLang="ru-RU" sz="2000" smtClean="0">
                <a:latin typeface="Times New Roman" pitchFamily="18" charset="0"/>
              </a:rPr>
              <a:t>Для допомоги внутрішньо переміщеним особам за підтримки ПРООН в Україні було створено </a:t>
            </a:r>
            <a:r>
              <a:rPr lang="uk-UA" altLang="ru-RU" sz="2000" b="1" u="sng" smtClean="0">
                <a:solidFill>
                  <a:schemeClr val="bg2"/>
                </a:solidFill>
                <a:latin typeface="Times New Roman" pitchFamily="18" charset="0"/>
              </a:rPr>
              <a:t>Ресурсний Центр допомоги вимушеним переселенцям (РЦ),</a:t>
            </a:r>
            <a:r>
              <a:rPr lang="uk-UA" altLang="ru-RU" sz="2000" smtClean="0">
                <a:latin typeface="Times New Roman" pitchFamily="18" charset="0"/>
              </a:rPr>
              <a:t> що об'єднує 10 провідних організацій громадянського суспільства, благодійних фондів та ініціатив, які працюють пліч-о-пліч з фахівцями Секретаріату Уповноваженого Верховної Ради України з прав людини (Омбудсман).</a:t>
            </a:r>
          </a:p>
        </p:txBody>
      </p:sp>
      <p:grpSp>
        <p:nvGrpSpPr>
          <p:cNvPr id="18436" name="Group 29"/>
          <p:cNvGrpSpPr>
            <a:grpSpLocks/>
          </p:cNvGrpSpPr>
          <p:nvPr/>
        </p:nvGrpSpPr>
        <p:grpSpPr bwMode="auto">
          <a:xfrm>
            <a:off x="228600" y="3124200"/>
            <a:ext cx="8610600" cy="3733800"/>
            <a:chOff x="144" y="1968"/>
            <a:chExt cx="5424" cy="2352"/>
          </a:xfrm>
        </p:grpSpPr>
        <p:sp>
          <p:nvSpPr>
            <p:cNvPr id="18437" name="Rectangle 6"/>
            <p:cNvSpPr>
              <a:spLocks noChangeArrowheads="1"/>
            </p:cNvSpPr>
            <p:nvPr/>
          </p:nvSpPr>
          <p:spPr bwMode="auto">
            <a:xfrm>
              <a:off x="432" y="2352"/>
              <a:ext cx="5136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endParaRPr lang="uk-UA" altLang="ru-RU"/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Секретаріат Уповноваженого ВРУ з прав людини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Громадська ініціатива "Крим SOS",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Центр "Соціальна Дія" (проект "Без кордонів", ініціатива "Дім друзів"),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Центр громадянської просвіти "Альменда",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Центр зайнятості вільних людей,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Благодійний фонд "Право на захист",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Благодійний фонд "Рокада",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Кримська діаспора,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Центр громадянських свобод, 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uk-UA" altLang="ru-RU"/>
                <a:t>ініціатива "Восток SOS", ініціатива "Аптечка для біженців".</a:t>
              </a:r>
            </a:p>
            <a:p>
              <a:pPr eaLnBrk="1" hangingPunct="1"/>
              <a:endParaRPr lang="uk-UA" altLang="ru-RU"/>
            </a:p>
          </p:txBody>
        </p:sp>
        <p:grpSp>
          <p:nvGrpSpPr>
            <p:cNvPr id="18438" name="Group 19"/>
            <p:cNvGrpSpPr>
              <a:grpSpLocks/>
            </p:cNvGrpSpPr>
            <p:nvPr/>
          </p:nvGrpSpPr>
          <p:grpSpPr bwMode="auto">
            <a:xfrm>
              <a:off x="144" y="1968"/>
              <a:ext cx="5424" cy="2208"/>
              <a:chOff x="144" y="1968"/>
              <a:chExt cx="5424" cy="2208"/>
            </a:xfrm>
          </p:grpSpPr>
          <p:sp>
            <p:nvSpPr>
              <p:cNvPr id="18448" name="Oval 4"/>
              <p:cNvSpPr>
                <a:spLocks noChangeArrowheads="1"/>
              </p:cNvSpPr>
              <p:nvPr/>
            </p:nvSpPr>
            <p:spPr bwMode="auto">
              <a:xfrm>
                <a:off x="144" y="1968"/>
                <a:ext cx="5424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2000" b="1" i="1" u="sng">
                    <a:latin typeface="Times New Roman" pitchFamily="18" charset="0"/>
                  </a:rPr>
                  <a:t>Меморандум про участь у РЦ підписали</a:t>
                </a:r>
                <a:r>
                  <a:rPr lang="ru-RU" altLang="ru-RU"/>
                  <a:t>:</a:t>
                </a:r>
                <a:endParaRPr lang="uk-UA" altLang="ru-RU"/>
              </a:p>
            </p:txBody>
          </p:sp>
          <p:sp>
            <p:nvSpPr>
              <p:cNvPr id="18449" name="Line 8"/>
              <p:cNvSpPr>
                <a:spLocks noChangeShapeType="1"/>
              </p:cNvSpPr>
              <p:nvPr/>
            </p:nvSpPr>
            <p:spPr bwMode="auto">
              <a:xfrm>
                <a:off x="144" y="2112"/>
                <a:ext cx="0" cy="20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0" name="Line 9"/>
              <p:cNvSpPr>
                <a:spLocks noChangeShapeType="1"/>
              </p:cNvSpPr>
              <p:nvPr/>
            </p:nvSpPr>
            <p:spPr bwMode="auto">
              <a:xfrm>
                <a:off x="144" y="41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Line 10"/>
              <p:cNvSpPr>
                <a:spLocks noChangeShapeType="1"/>
              </p:cNvSpPr>
              <p:nvPr/>
            </p:nvSpPr>
            <p:spPr bwMode="auto">
              <a:xfrm>
                <a:off x="144" y="40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2" name="Line 11"/>
              <p:cNvSpPr>
                <a:spLocks noChangeShapeType="1"/>
              </p:cNvSpPr>
              <p:nvPr/>
            </p:nvSpPr>
            <p:spPr bwMode="auto">
              <a:xfrm>
                <a:off x="144" y="38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3" name="Line 12"/>
              <p:cNvSpPr>
                <a:spLocks noChangeShapeType="1"/>
              </p:cNvSpPr>
              <p:nvPr/>
            </p:nvSpPr>
            <p:spPr bwMode="auto">
              <a:xfrm>
                <a:off x="144" y="36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4" name="Line 13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5" name="Line 14"/>
              <p:cNvSpPr>
                <a:spLocks noChangeShapeType="1"/>
              </p:cNvSpPr>
              <p:nvPr/>
            </p:nvSpPr>
            <p:spPr bwMode="auto">
              <a:xfrm>
                <a:off x="144" y="326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6" name="Line 15"/>
              <p:cNvSpPr>
                <a:spLocks noChangeShapeType="1"/>
              </p:cNvSpPr>
              <p:nvPr/>
            </p:nvSpPr>
            <p:spPr bwMode="auto">
              <a:xfrm>
                <a:off x="144" y="307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Line 16"/>
              <p:cNvSpPr>
                <a:spLocks noChangeShapeType="1"/>
              </p:cNvSpPr>
              <p:nvPr/>
            </p:nvSpPr>
            <p:spPr bwMode="auto">
              <a:xfrm>
                <a:off x="144" y="288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Line 17"/>
              <p:cNvSpPr>
                <a:spLocks noChangeShapeType="1"/>
              </p:cNvSpPr>
              <p:nvPr/>
            </p:nvSpPr>
            <p:spPr bwMode="auto">
              <a:xfrm>
                <a:off x="144" y="26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9" name="Line 18"/>
              <p:cNvSpPr>
                <a:spLocks noChangeShapeType="1"/>
              </p:cNvSpPr>
              <p:nvPr/>
            </p:nvSpPr>
            <p:spPr bwMode="auto">
              <a:xfrm>
                <a:off x="144" y="24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39" name="Line 20"/>
            <p:cNvSpPr>
              <a:spLocks noChangeShapeType="1"/>
            </p:cNvSpPr>
            <p:nvPr/>
          </p:nvSpPr>
          <p:spPr bwMode="auto">
            <a:xfrm>
              <a:off x="432" y="4128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Line 21"/>
            <p:cNvSpPr>
              <a:spLocks noChangeShapeType="1"/>
            </p:cNvSpPr>
            <p:nvPr/>
          </p:nvSpPr>
          <p:spPr bwMode="auto">
            <a:xfrm>
              <a:off x="432" y="3936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Line 22"/>
            <p:cNvSpPr>
              <a:spLocks noChangeShapeType="1"/>
            </p:cNvSpPr>
            <p:nvPr/>
          </p:nvSpPr>
          <p:spPr bwMode="auto">
            <a:xfrm>
              <a:off x="432" y="3744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Line 23"/>
            <p:cNvSpPr>
              <a:spLocks noChangeShapeType="1"/>
            </p:cNvSpPr>
            <p:nvPr/>
          </p:nvSpPr>
          <p:spPr bwMode="auto">
            <a:xfrm>
              <a:off x="432" y="3552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24"/>
            <p:cNvSpPr>
              <a:spLocks noChangeShapeType="1"/>
            </p:cNvSpPr>
            <p:nvPr/>
          </p:nvSpPr>
          <p:spPr bwMode="auto">
            <a:xfrm>
              <a:off x="432" y="3360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25"/>
            <p:cNvSpPr>
              <a:spLocks noChangeShapeType="1"/>
            </p:cNvSpPr>
            <p:nvPr/>
          </p:nvSpPr>
          <p:spPr bwMode="auto">
            <a:xfrm>
              <a:off x="432" y="3168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26"/>
            <p:cNvSpPr>
              <a:spLocks noChangeShapeType="1"/>
            </p:cNvSpPr>
            <p:nvPr/>
          </p:nvSpPr>
          <p:spPr bwMode="auto">
            <a:xfrm>
              <a:off x="432" y="2976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Line 27"/>
            <p:cNvSpPr>
              <a:spLocks noChangeShapeType="1"/>
            </p:cNvSpPr>
            <p:nvPr/>
          </p:nvSpPr>
          <p:spPr bwMode="auto">
            <a:xfrm>
              <a:off x="432" y="2784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Line 28"/>
            <p:cNvSpPr>
              <a:spLocks noChangeShapeType="1"/>
            </p:cNvSpPr>
            <p:nvPr/>
          </p:nvSpPr>
          <p:spPr bwMode="auto">
            <a:xfrm>
              <a:off x="432" y="2592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91600" cy="3124200"/>
          </a:xfrm>
        </p:spPr>
        <p:txBody>
          <a:bodyPr/>
          <a:lstStyle/>
          <a:p>
            <a:pPr eaLnBrk="1" hangingPunct="1"/>
            <a:r>
              <a:rPr lang="uk-UA" altLang="ru-RU" smtClean="0">
                <a:latin typeface="Times New Roman" pitchFamily="18" charset="0"/>
              </a:rPr>
              <a:t>Діяльність РЦ спрямована на: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uk-UA" altLang="ru-RU" sz="2000" smtClean="0">
                <a:latin typeface="Times New Roman" pitchFamily="18" charset="0"/>
              </a:rPr>
              <a:t> допомогу у вирішенні гуманітарних і правових потреб вимушених переселенців,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uk-UA" altLang="ru-RU" sz="2000" smtClean="0">
                <a:latin typeface="Times New Roman" pitchFamily="18" charset="0"/>
              </a:rPr>
              <a:t>аналіз нормативно-правової бази для розробки та втілення довготермінових стратегій допомоги ВПО та їх інтеграції, 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uk-UA" altLang="ru-RU" sz="2000" smtClean="0">
                <a:latin typeface="Times New Roman" pitchFamily="18" charset="0"/>
              </a:rPr>
              <a:t>конструктивне поєднання зусиль громадських ініціатив і органів державної влади у вирішенні проблем вимушених переселенців та інше.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04800" y="3886200"/>
            <a:ext cx="8610600" cy="2971800"/>
          </a:xfrm>
          <a:prstGeom prst="rect">
            <a:avLst/>
          </a:prstGeom>
          <a:solidFill>
            <a:srgbClr val="CFF9E5"/>
          </a:solidFill>
          <a:ln w="57150" cmpd="thickThin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РЦ разом з Офісом Омбудсмана здійснили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20 моніторингових візитів до 21 регіону України </a:t>
            </a:r>
            <a:r>
              <a:rPr lang="uk-UA" altLang="ru-RU" sz="2000" b="1" i="1" u="sng">
                <a:latin typeface="Times New Roman" pitchFamily="18" charset="0"/>
              </a:rPr>
              <a:t>з метою</a:t>
            </a:r>
            <a:r>
              <a:rPr lang="uk-UA" altLang="ru-RU" sz="2000">
                <a:latin typeface="Times New Roman" pitchFamily="18" charset="0"/>
              </a:rPr>
              <a:t>: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altLang="ru-RU" sz="2000">
                <a:latin typeface="Times New Roman" pitchFamily="18" charset="0"/>
              </a:rPr>
              <a:t>діагностики поселень внутрішніх переселенців на предмет пристосованості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000">
                <a:latin typeface="Times New Roman" pitchFamily="18" charset="0"/>
              </a:rPr>
              <a:t>приміщень до зимового періоду;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altLang="ru-RU" sz="2000">
                <a:latin typeface="Times New Roman" pitchFamily="18" charset="0"/>
              </a:rPr>
              <a:t> перевірки наданих даних стосовно кількісного складу проживаючих ВПО;</a:t>
            </a:r>
          </a:p>
          <a:p>
            <a:pPr algn="ctr" eaLnBrk="1" hangingPunct="1">
              <a:buFont typeface="Wingdings" pitchFamily="2" charset="2"/>
              <a:buChar char="Ø"/>
            </a:pPr>
            <a:r>
              <a:rPr lang="uk-UA" altLang="ru-RU" sz="2000">
                <a:latin typeface="Times New Roman" pitchFamily="18" charset="0"/>
              </a:rPr>
              <a:t>допомоги у вирішення проблем, пов'язаних із вимушеним переселенням. </a:t>
            </a:r>
          </a:p>
          <a:p>
            <a:pPr algn="ctr" eaLnBrk="1" hangingPunct="1">
              <a:buFont typeface="Wingdings" pitchFamily="2" charset="2"/>
              <a:buChar char="q"/>
            </a:pPr>
            <a:r>
              <a:rPr lang="uk-UA" altLang="ru-RU" sz="2000" b="1" i="1" u="sng">
                <a:latin typeface="Times New Roman" pitchFamily="18" charset="0"/>
              </a:rPr>
              <a:t>Моніторинг виявив</a:t>
            </a:r>
            <a:r>
              <a:rPr lang="uk-UA" altLang="ru-RU" sz="2000">
                <a:latin typeface="Times New Roman" pitchFamily="18" charset="0"/>
              </a:rPr>
              <a:t> такі нагальні потреби ВПО, як: медичні препарати,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000">
                <a:latin typeface="Times New Roman" pitchFamily="18" charset="0"/>
              </a:rPr>
              <a:t>продукти харчування, засоби гігієни, побутова хімія, хатнє приладдя,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uk-UA" altLang="ru-RU" sz="2000">
                <a:latin typeface="Times New Roman" pitchFamily="18" charset="0"/>
              </a:rPr>
              <a:t>побутова техніка, меблі та інше.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0"/>
            <a:ext cx="339566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ru-RU" sz="3200" smtClean="0">
                <a:latin typeface="Times New Roman" pitchFamily="18" charset="0"/>
              </a:rPr>
              <a:t>V. </a:t>
            </a:r>
            <a:r>
              <a:rPr lang="uk-UA" altLang="ru-RU" sz="3200" smtClean="0">
                <a:latin typeface="Times New Roman" pitchFamily="18" charset="0"/>
              </a:rPr>
              <a:t>Висновок. Актуальні проблеми захисту прав внутрішньо переміщених осіб в Україні </a:t>
            </a:r>
            <a:br>
              <a:rPr lang="uk-UA" altLang="ru-RU" sz="3200" smtClean="0">
                <a:latin typeface="Times New Roman" pitchFamily="18" charset="0"/>
              </a:rPr>
            </a:br>
            <a:endParaRPr lang="uk-UA" altLang="ru-RU" sz="3200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5181600"/>
          </a:xfrm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uk-UA" altLang="ru-RU" sz="2000" smtClean="0">
                <a:latin typeface="Times New Roman" pitchFamily="18" charset="0"/>
              </a:rPr>
              <a:t>Основні </a:t>
            </a:r>
            <a:r>
              <a:rPr lang="uk-UA" altLang="ru-RU" sz="2000" i="1" u="sng" smtClean="0">
                <a:latin typeface="Times New Roman" pitchFamily="18" charset="0"/>
              </a:rPr>
              <a:t>соціальні загрози</a:t>
            </a:r>
            <a:r>
              <a:rPr lang="uk-UA" altLang="ru-RU" sz="2000" smtClean="0">
                <a:latin typeface="Times New Roman" pitchFamily="18" charset="0"/>
              </a:rPr>
              <a:t>, пов’язані з масштабним вимушеним переселенням, виявляються у зростанні навантаження на локальних ринках праці, існуванні проблем з розміщенням переселенців, їх працевлаштуванням, медичним обслуговуванням, доступом до освіти та ін. </a:t>
            </a:r>
            <a:endParaRPr lang="en-US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uk-UA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uk-UA" altLang="ru-RU" sz="2000" i="1" u="sng" smtClean="0">
                <a:latin typeface="Times New Roman" pitchFamily="18" charset="0"/>
              </a:rPr>
              <a:t>Політичні загрози</a:t>
            </a:r>
            <a:r>
              <a:rPr lang="uk-UA" altLang="ru-RU" sz="2000" smtClean="0">
                <a:latin typeface="Times New Roman" pitchFamily="18" charset="0"/>
              </a:rPr>
              <a:t> зумовлені, передусім, підтримкою певними політичними силами та ЗМІ тези щодо поляризації країни, її поділу на схід і захід. Наслідком цього є існування випадків неприязного ставлення до вимушених переселенців з боку мешканців територій переселення і поширення антиукраїнських настроїв на територіях, що тимчасово не контролюються Україною. </a:t>
            </a:r>
            <a:endParaRPr lang="en-US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uk-UA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uk-UA" altLang="ru-RU" sz="2000" smtClean="0">
                <a:latin typeface="Times New Roman" pitchFamily="18" charset="0"/>
              </a:rPr>
              <a:t>До найбільш вагомих </a:t>
            </a:r>
            <a:r>
              <a:rPr lang="uk-UA" altLang="ru-RU" sz="2000" i="1" u="sng" smtClean="0">
                <a:latin typeface="Times New Roman" pitchFamily="18" charset="0"/>
              </a:rPr>
              <a:t>психологічних загроз</a:t>
            </a:r>
            <a:r>
              <a:rPr lang="uk-UA" altLang="ru-RU" sz="2000" smtClean="0">
                <a:latin typeface="Times New Roman" pitchFamily="18" charset="0"/>
              </a:rPr>
              <a:t> належать постійний стрес, інформаційний дисонанс, втрата інстинкту самозбереження. </a:t>
            </a:r>
            <a:endParaRPr lang="en-US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uk-UA" altLang="ru-RU" sz="200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uk-UA" altLang="ru-RU" sz="2000" smtClean="0">
                <a:latin typeface="Times New Roman" pitchFamily="18" charset="0"/>
              </a:rPr>
              <a:t>При цьому </a:t>
            </a:r>
            <a:r>
              <a:rPr lang="uk-UA" altLang="ru-RU" sz="2000" i="1" u="sng" smtClean="0">
                <a:latin typeface="Times New Roman" pitchFamily="18" charset="0"/>
              </a:rPr>
              <a:t>медико-соціальні ускладнення</a:t>
            </a:r>
            <a:r>
              <a:rPr lang="uk-UA" altLang="ru-RU" sz="2000" smtClean="0">
                <a:latin typeface="Times New Roman" pitchFamily="18" charset="0"/>
              </a:rPr>
              <a:t> (епідеміологічні проблеми, зростання захворюваності й смертності тощо) загрожують не тільки вимушеним переселенцям, а й усьому населенню.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457200"/>
            <a:ext cx="7391400" cy="6858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latin typeface="Times New Roman" pitchFamily="18" charset="0"/>
              </a:rPr>
              <a:t>Список використаних джерел: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7150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uk-UA" altLang="ru-RU" sz="1800" smtClean="0">
                <a:latin typeface="Times New Roman" pitchFamily="18" charset="0"/>
              </a:rPr>
              <a:t>Вимушені переселенці в Україні: рік перший: Портал </a:t>
            </a:r>
            <a:r>
              <a:rPr lang="ru-RU" altLang="ru-RU" sz="1800" smtClean="0">
                <a:latin typeface="Times New Roman" pitchFamily="18" charset="0"/>
              </a:rPr>
              <a:t>«Демократизація, права людини і розвиток громадянського суспільства в Україні» 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hlinkClick r:id="rId3"/>
              </a:rPr>
              <a:t>http://dhrp.org.ua/uk/news/705-20150327-ua</a:t>
            </a:r>
            <a:r>
              <a:rPr lang="ru-RU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uk-UA" altLang="ru-RU" sz="1800" smtClean="0">
                <a:latin typeface="Times New Roman" pitchFamily="18" charset="0"/>
              </a:rPr>
              <a:t>Вимушені переселенці: півроку поневірянь та надії: Сайт Інституту </a:t>
            </a:r>
            <a:r>
              <a:rPr lang="ru-RU" altLang="ru-RU" smtClean="0"/>
              <a:t> </a:t>
            </a:r>
            <a:r>
              <a:rPr lang="ru-RU" altLang="ru-RU" sz="1800" smtClean="0">
                <a:latin typeface="Times New Roman" pitchFamily="18" charset="0"/>
              </a:rPr>
              <a:t>демографії та соціальних досліджень 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hlinkClick r:id="rId4"/>
              </a:rPr>
              <a:t>http://www.idss.org.ua/arhiv/2014_07_10Stil1.doc</a:t>
            </a:r>
            <a:r>
              <a:rPr lang="ru-RU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1800" smtClean="0">
                <a:latin typeface="Times New Roman" pitchFamily="18" charset="0"/>
              </a:rPr>
              <a:t>Беззуб І. Урегулювання правового становища внутрішньо переміщених осіб на території України / І. Беззуб //  Центр досліджень соціальних комунікацій  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hlinkClick r:id="rId5"/>
              </a:rPr>
              <a:t>http://nbuviap.gov.ua/index.php?option=com_content&amp;view=article&amp;id=483:derzhavne-regulyuvannya&amp;catid=8&amp;Itemid=350</a:t>
            </a:r>
            <a:r>
              <a:rPr lang="ru-RU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ru-RU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uk-UA" altLang="ru-RU" sz="1800" smtClean="0">
                <a:latin typeface="Times New Roman" pitchFamily="18" charset="0"/>
              </a:rPr>
              <a:t>Дотримання прав внутрішньо переміщених осіб – один із пріоритетних напрямів діяльності Секретаріату Уповноваженого з прав людини: сайт Уповноваженого ВРУ з прав людини [Електронний ресурс]. – Режим доступу: </a:t>
            </a:r>
            <a:r>
              <a:rPr lang="uk-UA" altLang="ru-RU" sz="1800" smtClean="0">
                <a:latin typeface="Times New Roman" pitchFamily="18" charset="0"/>
                <a:hlinkClick r:id="rId6"/>
              </a:rPr>
              <a:t>http://www.ombudsman.gov.ua/ua/all-news/pr/3215-eq-dotrimannya-prav-vnutrishno-peremischenix-osib-odin-iz-priorit etnix-n/</a:t>
            </a:r>
            <a:r>
              <a:rPr lang="uk-UA" altLang="ru-RU" sz="1800" smtClean="0">
                <a:latin typeface="Times New Roman" pitchFamily="18" charset="0"/>
              </a:rPr>
              <a:t>.</a:t>
            </a:r>
            <a:endParaRPr lang="ru-RU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uk-UA" altLang="ru-RU" sz="1800" u="sng" smtClean="0">
              <a:latin typeface="Times New Roman" pitchFamily="18" charset="0"/>
            </a:endParaRP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3048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4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План презентації: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uk-UA" altLang="ru-RU" sz="3000" smtClean="0">
                <a:latin typeface="Times New Roman" pitchFamily="18" charset="0"/>
              </a:rPr>
              <a:t>Вступ. Хто такі ВПО (</a:t>
            </a:r>
            <a:r>
              <a:rPr lang="en-US" altLang="ru-RU" sz="3000" smtClean="0">
                <a:latin typeface="Times New Roman" pitchFamily="18" charset="0"/>
              </a:rPr>
              <a:t>IDP</a:t>
            </a:r>
            <a:r>
              <a:rPr lang="uk-UA" altLang="ru-RU" sz="3000" smtClean="0">
                <a:latin typeface="Times New Roman" pitchFamily="18" charset="0"/>
              </a:rPr>
              <a:t>)</a:t>
            </a:r>
            <a:r>
              <a:rPr lang="en-US" altLang="ru-RU" sz="3000" smtClean="0">
                <a:latin typeface="Times New Roman" pitchFamily="18" charset="0"/>
              </a:rPr>
              <a:t>? </a:t>
            </a:r>
            <a:r>
              <a:rPr lang="uk-UA" altLang="ru-RU" sz="3000" smtClean="0">
                <a:latin typeface="Times New Roman" pitchFamily="18" charset="0"/>
              </a:rPr>
              <a:t>Різниця між ВПО та біженцями. 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uk-UA" altLang="ru-RU" sz="3000" smtClean="0">
                <a:latin typeface="Times New Roman" pitchFamily="18" charset="0"/>
              </a:rPr>
              <a:t>Нормативно-правові акти, які регламентують статус внутрішньо переміщених осіб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uk-UA" altLang="ru-RU" sz="3000" smtClean="0">
                <a:latin typeface="Times New Roman" pitchFamily="18" charset="0"/>
              </a:rPr>
              <a:t>Статус внутрішньо переміщеної особи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uk-UA" altLang="ru-RU" sz="3000" smtClean="0">
                <a:latin typeface="Times New Roman" pitchFamily="18" charset="0"/>
              </a:rPr>
              <a:t>Інституційний механізм захисту прав внутрішньо </a:t>
            </a:r>
            <a:r>
              <a:rPr lang="uk-UA" altLang="ru-RU" smtClean="0">
                <a:latin typeface="Times New Roman" pitchFamily="18" charset="0"/>
              </a:rPr>
              <a:t>переміщених осіб. Громадянське суспільство</a:t>
            </a:r>
            <a:br>
              <a:rPr lang="uk-UA" altLang="ru-RU" smtClean="0">
                <a:latin typeface="Times New Roman" pitchFamily="18" charset="0"/>
              </a:rPr>
            </a:br>
            <a:r>
              <a:rPr lang="uk-UA" altLang="ru-RU" smtClean="0">
                <a:latin typeface="Times New Roman" pitchFamily="18" charset="0"/>
              </a:rPr>
              <a:t> на захисті прав ВПО.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AutoNum type="romanUcPeriod"/>
            </a:pPr>
            <a:r>
              <a:rPr lang="uk-UA" altLang="ru-RU" sz="3000" smtClean="0">
                <a:latin typeface="Times New Roman" pitchFamily="18" charset="0"/>
              </a:rPr>
              <a:t>Висновок. Актуальні проблеми захисту прав внутрішньо переміщених осіб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3000" smtClean="0">
                <a:latin typeface="Times New Roman" pitchFamily="18" charset="0"/>
              </a:rPr>
              <a:t>     в Україні </a:t>
            </a:r>
          </a:p>
          <a:p>
            <a:pPr marL="449263" indent="-449263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altLang="ru-RU" sz="3000" smtClean="0">
                <a:latin typeface="Times New Roman" pitchFamily="18" charset="0"/>
              </a:rPr>
              <a:t>Список використаних джерел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05400"/>
            <a:ext cx="3505200" cy="1752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763000" cy="662940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6"/>
            </a:pPr>
            <a:endParaRPr lang="ru-RU" altLang="ru-RU" sz="16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ru-RU" altLang="ru-RU" sz="1800" smtClean="0">
                <a:latin typeface="Times New Roman" pitchFamily="18" charset="0"/>
              </a:rPr>
              <a:t>Конвенція про статус біженців: Конвенція, Міжнародний документ від 28.07.1951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uk-UA" altLang="ru-RU" sz="1800" smtClean="0">
                <a:latin typeface="Times New Roman" pitchFamily="18" charset="0"/>
                <a:hlinkClick r:id="rId2"/>
              </a:rPr>
              <a:t>http://</a:t>
            </a:r>
            <a:r>
              <a:rPr lang="uk-UA" altLang="ru-RU" sz="1800" u="sng" smtClean="0">
                <a:latin typeface="Times New Roman" pitchFamily="18" charset="0"/>
                <a:hlinkClick r:id="rId2"/>
              </a:rPr>
              <a:t>zakon4.rada.gov.ua/laws/</a:t>
            </a:r>
            <a:r>
              <a:rPr lang="uk-UA" altLang="ru-RU" sz="1800" u="sng" smtClean="0">
                <a:latin typeface="Times New Roman" pitchFamily="18" charset="0"/>
              </a:rPr>
              <a:t>show/ 995 _ 011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uk-UA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uk-UA" altLang="ru-RU" sz="1800" smtClean="0">
                <a:latin typeface="Times New Roman" pitchFamily="18" charset="0"/>
              </a:rPr>
              <a:t>ООН: Кількісмть біженців у світі досягла рекордної позначки у 2014 році: автоматичний сервіс моніторингу Стрічка.ком 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uk-UA" altLang="ru-RU" sz="1800" smtClean="0">
                <a:latin typeface="Times New Roman" pitchFamily="18" charset="0"/>
                <a:hlinkClick r:id="rId3"/>
              </a:rPr>
              <a:t>http://strichka.com/item/19367735</a:t>
            </a:r>
            <a:r>
              <a:rPr lang="uk-UA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uk-UA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ru-RU" altLang="ru-RU" sz="1800" smtClean="0">
                <a:latin typeface="Times New Roman" pitchFamily="18" charset="0"/>
              </a:rPr>
              <a:t>Про забезпечення прав і свобод внутрішньо переміщених осіб: Закон від 20.10.2014 № 1706-VII 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ru-RU" altLang="ru-RU" sz="1800" smtClean="0">
                <a:latin typeface="Times New Roman" pitchFamily="18" charset="0"/>
                <a:hlinkClick r:id="rId4"/>
              </a:rPr>
              <a:t>http://zakon4.rada.gov.ua/laws/show/1706-18/print1396876027382837</a:t>
            </a:r>
            <a:r>
              <a:rPr lang="ru-RU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ru-RU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ru-RU" altLang="ru-RU" sz="1800" smtClean="0">
                <a:latin typeface="Times New Roman" pitchFamily="18" charset="0"/>
              </a:rPr>
              <a:t>Протокол щодо статусу біженців: Протокол, Міжнародний документ від 16.12.1966 </a:t>
            </a:r>
            <a:r>
              <a:rPr lang="uk-UA" altLang="ru-RU" sz="1800" smtClean="0">
                <a:latin typeface="Times New Roman" pitchFamily="18" charset="0"/>
              </a:rPr>
              <a:t>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uk-UA" altLang="ru-RU" sz="1800" smtClean="0">
                <a:latin typeface="Times New Roman" pitchFamily="18" charset="0"/>
                <a:hlinkClick r:id="rId5"/>
              </a:rPr>
              <a:t>http://zakon4.rada.gov.ua/laws/ show/995_363</a:t>
            </a:r>
            <a:r>
              <a:rPr lang="uk-UA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uk-UA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uk-UA" altLang="ru-RU" sz="1800" smtClean="0">
                <a:latin typeface="Times New Roman" pitchFamily="18" charset="0"/>
              </a:rPr>
              <a:t>Руководящие принципы по вопросу о перемещении лиц внутри страны от 22 июля 1988 года [Електронний ресурс]. – Режим доступу: </a:t>
            </a:r>
            <a:r>
              <a:rPr lang="uk-UA" altLang="ru-RU" sz="1800" smtClean="0">
                <a:latin typeface="Times New Roman" pitchFamily="18" charset="0"/>
                <a:hlinkClick r:id="rId6"/>
              </a:rPr>
              <a:t>http://www.un.org/ru/documents/decl_conv/conventions/internal_displacement_principles.shtml</a:t>
            </a:r>
            <a:r>
              <a:rPr lang="uk-UA" altLang="ru-RU" sz="1800" smtClean="0">
                <a:latin typeface="Times New Roman" pitchFamily="18" charset="0"/>
              </a:rPr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uk-UA" altLang="ru-RU" sz="1800" smtClean="0"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ru-RU" altLang="ru-RU" sz="1800" smtClean="0">
                <a:latin typeface="Times New Roman" pitchFamily="18" charset="0"/>
              </a:rPr>
              <a:t>Статут </a:t>
            </a:r>
            <a:r>
              <a:rPr lang="uk-UA" altLang="ru-RU" sz="1800" smtClean="0">
                <a:latin typeface="Times New Roman" pitchFamily="18" charset="0"/>
              </a:rPr>
              <a:t>управління Верховного Комісара Організації Об'єднаних Націй зі справ біженців: </a:t>
            </a:r>
            <a:r>
              <a:rPr lang="ru-RU" altLang="ru-RU" sz="1800" smtClean="0">
                <a:latin typeface="Times New Roman" pitchFamily="18" charset="0"/>
              </a:rPr>
              <a:t>Резолюція 428 (V) Генеральної Асамблеї ООН, </a:t>
            </a:r>
            <a:r>
              <a:rPr lang="uk-UA" altLang="ru-RU" sz="1800" smtClean="0">
                <a:latin typeface="Times New Roman" pitchFamily="18" charset="0"/>
              </a:rPr>
              <a:t>від 14.12.1950 [Електронний  ресурс].  –  Режим доступу:</a:t>
            </a:r>
            <a:r>
              <a:rPr lang="ru-RU" altLang="ru-RU" sz="1800" smtClean="0">
                <a:latin typeface="Times New Roman" pitchFamily="18" charset="0"/>
              </a:rPr>
              <a:t> </a:t>
            </a:r>
            <a:r>
              <a:rPr lang="uk-UA" altLang="ru-RU" sz="1800" u="sng" smtClean="0">
                <a:latin typeface="Times New Roman" pitchFamily="18" charset="0"/>
              </a:rPr>
              <a:t>http://zakon4.rada.gov.ua/laws/show/995_277.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 startAt="5"/>
            </a:pPr>
            <a:endParaRPr lang="uk-UA" altLang="ru-RU" sz="1800" u="sng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5"/>
          <p:cNvSpPr>
            <a:spLocks noChangeArrowheads="1" noChangeShapeType="1" noTextEdit="1"/>
          </p:cNvSpPr>
          <p:nvPr/>
        </p:nvSpPr>
        <p:spPr bwMode="auto">
          <a:xfrm>
            <a:off x="533400" y="2133600"/>
            <a:ext cx="8001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>
                <a:ln w="254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Дякую за увагу!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pPr marL="1117600" indent="-1117600" algn="ctr" eaLnBrk="1" hangingPunct="1"/>
            <a:r>
              <a:rPr lang="en-US" altLang="ru-RU" sz="3200" b="1" smtClean="0">
                <a:latin typeface="Times New Roman" pitchFamily="18" charset="0"/>
              </a:rPr>
              <a:t>I. </a:t>
            </a:r>
            <a:r>
              <a:rPr lang="uk-UA" altLang="ru-RU" sz="3200" b="1" smtClean="0">
                <a:latin typeface="Times New Roman" pitchFamily="18" charset="0"/>
              </a:rPr>
              <a:t>Вступ. Хто такі ВПО (</a:t>
            </a:r>
            <a:r>
              <a:rPr lang="en-US" altLang="ru-RU" sz="3200" b="1" smtClean="0">
                <a:latin typeface="Times New Roman" pitchFamily="18" charset="0"/>
              </a:rPr>
              <a:t>IDP</a:t>
            </a:r>
            <a:r>
              <a:rPr lang="uk-UA" altLang="ru-RU" sz="3200" b="1" smtClean="0">
                <a:latin typeface="Times New Roman" pitchFamily="18" charset="0"/>
              </a:rPr>
              <a:t>)</a:t>
            </a:r>
            <a:r>
              <a:rPr lang="en-US" altLang="ru-RU" sz="3200" b="1" smtClean="0">
                <a:latin typeface="Times New Roman" pitchFamily="18" charset="0"/>
              </a:rPr>
              <a:t>?</a:t>
            </a:r>
            <a:r>
              <a:rPr lang="uk-UA" altLang="ru-RU" sz="3200" b="1" smtClean="0">
                <a:latin typeface="Times New Roman" pitchFamily="18" charset="0"/>
              </a:rPr>
              <a:t/>
            </a:r>
            <a:br>
              <a:rPr lang="uk-UA" altLang="ru-RU" sz="3200" b="1" smtClean="0">
                <a:latin typeface="Times New Roman" pitchFamily="18" charset="0"/>
              </a:rPr>
            </a:br>
            <a:endParaRPr lang="uk-UA" altLang="ru-RU" sz="3200" b="1" smtClean="0">
              <a:latin typeface="Times New Roman" pitchFamily="18" charset="0"/>
            </a:endParaRP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638800"/>
          </a:xfrm>
        </p:spPr>
        <p:txBody>
          <a:bodyPr/>
          <a:lstStyle/>
          <a:p>
            <a:pPr algn="just" eaLnBrk="1" hangingPunct="1"/>
            <a:r>
              <a:rPr lang="uk-UA" altLang="ru-RU" sz="2400" smtClean="0">
                <a:latin typeface="Times New Roman" pitchFamily="18" charset="0"/>
              </a:rPr>
              <a:t>За даними УВКБ ООН у </a:t>
            </a:r>
            <a:r>
              <a:rPr lang="ru-RU" altLang="ru-RU" sz="2400" smtClean="0">
                <a:latin typeface="Times New Roman" pitchFamily="18" charset="0"/>
              </a:rPr>
              <a:t>2014 </a:t>
            </a:r>
            <a:r>
              <a:rPr lang="uk-UA" altLang="ru-RU" sz="2400" smtClean="0">
                <a:latin typeface="Times New Roman" pitchFamily="18" charset="0"/>
              </a:rPr>
              <a:t>році кількість вимушено переміщених осіб досягла рекордної позначки в </a:t>
            </a:r>
            <a:r>
              <a:rPr lang="uk-UA" altLang="ru-RU" sz="2400" u="sng" smtClean="0">
                <a:latin typeface="Times New Roman" pitchFamily="18" charset="0"/>
              </a:rPr>
              <a:t>46,3 млн. осіб</a:t>
            </a:r>
            <a:r>
              <a:rPr lang="uk-UA" altLang="ru-RU" sz="2400" smtClean="0">
                <a:latin typeface="Times New Roman" pitchFamily="18" charset="0"/>
              </a:rPr>
              <a:t>, що вдвічі перевищує кількість біженців.</a:t>
            </a:r>
          </a:p>
          <a:p>
            <a:pPr algn="just" eaLnBrk="1" hangingPunct="1"/>
            <a:r>
              <a:rPr lang="uk-UA" altLang="ru-RU" sz="2400" smtClean="0">
                <a:latin typeface="Times New Roman" pitchFamily="18" charset="0"/>
              </a:rPr>
              <a:t>Актуальність теми цього дослідження пов’язана Зі зростаючою кількістю ВПО в Україні. Так станом на 3 квітня</a:t>
            </a:r>
            <a:r>
              <a:rPr lang="en-US" altLang="ru-RU" sz="2400" smtClean="0">
                <a:latin typeface="Times New Roman" pitchFamily="18" charset="0"/>
              </a:rPr>
              <a:t> 2015 </a:t>
            </a:r>
            <a:r>
              <a:rPr lang="uk-UA" altLang="ru-RU" sz="2400" smtClean="0">
                <a:latin typeface="Times New Roman" pitchFamily="18" charset="0"/>
              </a:rPr>
              <a:t>року на території України налічується вже </a:t>
            </a:r>
            <a:r>
              <a:rPr lang="uk-UA" altLang="ru-RU" sz="2400" u="sng" smtClean="0">
                <a:latin typeface="Times New Roman" pitchFamily="18" charset="0"/>
              </a:rPr>
              <a:t>1 198 000 осіб</a:t>
            </a:r>
            <a:r>
              <a:rPr lang="uk-UA" altLang="ru-RU" sz="2400" smtClean="0">
                <a:latin typeface="Times New Roman" pitchFamily="18" charset="0"/>
              </a:rPr>
              <a:t>, що відносяться до категорії ВПО.</a:t>
            </a:r>
          </a:p>
          <a:p>
            <a:pPr algn="just" eaLnBrk="1" hangingPunct="1"/>
            <a:endParaRPr lang="uk-UA" altLang="ru-RU" sz="2400" u="sng" smtClean="0">
              <a:latin typeface="Times New Roman" pitchFamily="18" charset="0"/>
            </a:endParaRPr>
          </a:p>
        </p:txBody>
      </p:sp>
      <p:sp>
        <p:nvSpPr>
          <p:cNvPr id="5124" name="AutoShape 9"/>
          <p:cNvSpPr>
            <a:spLocks noChangeArrowheads="1"/>
          </p:cNvSpPr>
          <p:nvPr/>
        </p:nvSpPr>
        <p:spPr bwMode="auto">
          <a:xfrm>
            <a:off x="1371600" y="3810000"/>
            <a:ext cx="6324600" cy="533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400">
                <a:latin typeface="Times New Roman" pitchFamily="18" charset="0"/>
              </a:rPr>
              <a:t>Причини появи ВПО на Україні (2 хвилі ВПО)</a:t>
            </a:r>
          </a:p>
        </p:txBody>
      </p:sp>
      <p:sp>
        <p:nvSpPr>
          <p:cNvPr id="5125" name="Line 10"/>
          <p:cNvSpPr>
            <a:spLocks noChangeShapeType="1"/>
          </p:cNvSpPr>
          <p:nvPr/>
        </p:nvSpPr>
        <p:spPr bwMode="auto">
          <a:xfrm flipH="1">
            <a:off x="3505200" y="4343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>
            <a:off x="4876800" y="4343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381000" y="4495800"/>
            <a:ext cx="31242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u="sng">
                <a:latin typeface="Times New Roman" pitchFamily="18" charset="0"/>
              </a:rPr>
              <a:t>1 хвиля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пов’язується з проведенням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16 березня 2014 року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референдуму про статус Криму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та підписанням договору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про прийняття Криму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і Севастополя до складу Росії </a:t>
            </a:r>
          </a:p>
        </p:txBody>
      </p:sp>
      <p:sp>
        <p:nvSpPr>
          <p:cNvPr id="5128" name="Rectangle 13"/>
          <p:cNvSpPr>
            <a:spLocks noChangeArrowheads="1"/>
          </p:cNvSpPr>
          <p:nvPr/>
        </p:nvSpPr>
        <p:spPr bwMode="auto">
          <a:xfrm>
            <a:off x="5181600" y="4495800"/>
            <a:ext cx="31242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u="sng">
                <a:latin typeface="Times New Roman" pitchFamily="18" charset="0"/>
              </a:rPr>
              <a:t>2 хвиля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пов'язана з початком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бойових дій (АТО)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на території Донбасу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у травні 2014 року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6002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altLang="ru-RU" sz="2000" smtClean="0">
                <a:latin typeface="Times New Roman" pitchFamily="18" charset="0"/>
              </a:rPr>
              <a:t>Дане поняття є досить новим для міграційного права, адже перший міжнародний документ, що регламентує статус цих осіб, був розроблений і прийнятий  за дорученням Генеральної Асамблеї ООН і Комісії з прав людини у </a:t>
            </a:r>
            <a:r>
              <a:rPr lang="uk-UA" altLang="ru-RU" sz="2000" b="1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1988р. Назва цього акту - «Керівні принципи з питань про переміщення осіб усередині країни»</a:t>
            </a:r>
            <a:endParaRPr lang="uk-UA" altLang="ru-RU" sz="2000" smtClean="0">
              <a:latin typeface="Times New Roman" pitchFamily="18" charset="0"/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AU" altLang="ru-RU" sz="2800" b="1" smtClean="0">
                <a:latin typeface="Times New Roman" pitchFamily="18" charset="0"/>
              </a:rPr>
              <a:t>Internally displaced persons</a:t>
            </a:r>
            <a:r>
              <a:rPr lang="uk-UA" altLang="ru-RU" sz="2800" b="1" smtClean="0">
                <a:latin typeface="Times New Roman" pitchFamily="18" charset="0"/>
              </a:rPr>
              <a:t> (IDP) </a:t>
            </a:r>
            <a:br>
              <a:rPr lang="uk-UA" altLang="ru-RU" sz="2800" b="1" smtClean="0">
                <a:latin typeface="Times New Roman" pitchFamily="18" charset="0"/>
              </a:rPr>
            </a:br>
            <a:r>
              <a:rPr lang="uk-UA" altLang="ru-RU" sz="2800" b="1" smtClean="0">
                <a:latin typeface="Times New Roman" pitchFamily="18" charset="0"/>
              </a:rPr>
              <a:t>- "внутрішньо переміщені особи", (ВПО)</a:t>
            </a:r>
            <a:r>
              <a:rPr lang="ru-RU" altLang="ru-RU" sz="4000" smtClean="0"/>
              <a:t> </a:t>
            </a:r>
            <a:endParaRPr lang="uk-UA" altLang="ru-RU" sz="4000" smtClean="0"/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auto">
          <a:xfrm>
            <a:off x="228600" y="2895600"/>
            <a:ext cx="8686800" cy="35814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 sz="2000" b="1" u="sng">
                <a:latin typeface="Times New Roman" pitchFamily="18" charset="0"/>
              </a:rPr>
              <a:t>Особи переміщені всередині країни</a:t>
            </a:r>
            <a:r>
              <a:rPr lang="uk-UA" altLang="ru-RU" sz="2000">
                <a:latin typeface="Times New Roman" pitchFamily="18" charset="0"/>
              </a:rPr>
              <a:t>  - це люди або групи людей,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які були змушені рятуватися втечею або покинути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свої будинки або місця проживання, через або для того, щоб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 уникнути наслідків збройного конфлікту,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ситуації загального насильства, порушень прав людини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 або стихійних лих/техногенних катастроф,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 і </a:t>
            </a:r>
            <a:r>
              <a:rPr lang="uk-UA" altLang="ru-RU" sz="2000" i="1">
                <a:latin typeface="Times New Roman" pitchFamily="18" charset="0"/>
              </a:rPr>
              <a:t>які не перетнули міжнародно-визнаний державний кордон країни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 (Згідно з «Керівними принципи з питань про переміщення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осіб усередині країни», від 22 липня 1988 року )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457200"/>
          </a:xfrm>
        </p:spPr>
        <p:txBody>
          <a:bodyPr/>
          <a:lstStyle/>
          <a:p>
            <a:pPr algn="ctr" eaLnBrk="1" hangingPunct="1"/>
            <a:r>
              <a:rPr lang="uk-UA" altLang="ru-RU" sz="3200" b="1" smtClean="0">
                <a:latin typeface="Times New Roman" pitchFamily="18" charset="0"/>
              </a:rPr>
              <a:t>Різниця між ВПО та біженцями </a:t>
            </a:r>
          </a:p>
        </p:txBody>
      </p:sp>
      <p:sp>
        <p:nvSpPr>
          <p:cNvPr id="8195" name="AutoShape 8"/>
          <p:cNvSpPr>
            <a:spLocks noChangeArrowheads="1"/>
          </p:cNvSpPr>
          <p:nvPr/>
        </p:nvSpPr>
        <p:spPr bwMode="auto">
          <a:xfrm>
            <a:off x="0" y="990600"/>
            <a:ext cx="5867400" cy="5638800"/>
          </a:xfrm>
          <a:prstGeom prst="verticalScroll">
            <a:avLst>
              <a:gd name="adj" fmla="val 4880"/>
            </a:avLst>
          </a:prstGeom>
          <a:solidFill>
            <a:srgbClr val="FFFF99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ru-RU" sz="2000">
              <a:latin typeface="Times New Roman" pitchFamily="18" charset="0"/>
            </a:endParaRP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«Біженець» означає</a:t>
            </a:r>
            <a:r>
              <a:rPr lang="ru-RU" altLang="ru-RU" sz="2000">
                <a:latin typeface="Times New Roman" pitchFamily="18" charset="0"/>
              </a:rPr>
              <a:t> особу, яка: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через </a:t>
            </a:r>
            <a:r>
              <a:rPr lang="uk-UA" altLang="ru-RU" sz="2000" b="1" u="sng">
                <a:latin typeface="Times New Roman" pitchFamily="18" charset="0"/>
              </a:rPr>
              <a:t>обґрунтовані</a:t>
            </a:r>
            <a:r>
              <a:rPr lang="ru-RU" altLang="ru-RU" sz="2000" b="1" u="sng">
                <a:latin typeface="Times New Roman" pitchFamily="18" charset="0"/>
              </a:rPr>
              <a:t> </a:t>
            </a:r>
            <a:r>
              <a:rPr lang="uk-UA" altLang="ru-RU" sz="2000" b="1" u="sng">
                <a:latin typeface="Times New Roman" pitchFamily="18" charset="0"/>
              </a:rPr>
              <a:t>побоювання </a:t>
            </a:r>
            <a:r>
              <a:rPr lang="ru-RU" altLang="ru-RU" sz="2000" b="1" u="sng">
                <a:latin typeface="Times New Roman" pitchFamily="18" charset="0"/>
              </a:rPr>
              <a:t>стати </a:t>
            </a:r>
          </a:p>
          <a:p>
            <a:pPr algn="ctr" eaLnBrk="1" hangingPunct="1"/>
            <a:r>
              <a:rPr lang="ru-RU" altLang="ru-RU" sz="2000" b="1" u="sng">
                <a:latin typeface="Times New Roman" pitchFamily="18" charset="0"/>
              </a:rPr>
              <a:t> жертвою </a:t>
            </a:r>
            <a:r>
              <a:rPr lang="uk-UA" altLang="ru-RU" sz="2000" b="1" u="sng">
                <a:latin typeface="Times New Roman" pitchFamily="18" charset="0"/>
              </a:rPr>
              <a:t>переслідувань</a:t>
            </a:r>
            <a:r>
              <a:rPr lang="uk-UA" altLang="ru-RU" sz="2000">
                <a:latin typeface="Times New Roman" pitchFamily="18" charset="0"/>
              </a:rPr>
              <a:t>  за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ознакою расової належності,  релігії,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громадянства,  належності до певної соціальної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групи чи  політичних  поглядів  знаходиться  за 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межами країни  своєї  національної  належності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і не в змозі користуватися захистом цієї країни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або не  бажає  користуватися  таким  захистом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внаслідок таких побоювань;  або, не маючи </a:t>
            </a:r>
          </a:p>
          <a:p>
            <a:pPr algn="ctr" eaLnBrk="1" hangingPunct="1"/>
            <a:r>
              <a:rPr lang="uk-UA" altLang="ru-RU" sz="2000">
                <a:latin typeface="Times New Roman" pitchFamily="18" charset="0"/>
              </a:rPr>
              <a:t>визначеного громадянства і </a:t>
            </a:r>
            <a:r>
              <a:rPr lang="uk-UA" altLang="ru-RU" sz="2000" b="1" u="sng">
                <a:latin typeface="Times New Roman" pitchFamily="18" charset="0"/>
              </a:rPr>
              <a:t>знаходячись за </a:t>
            </a:r>
          </a:p>
          <a:p>
            <a:pPr algn="ctr" eaLnBrk="1" hangingPunct="1"/>
            <a:r>
              <a:rPr lang="uk-UA" altLang="ru-RU" sz="2000" b="1" u="sng">
                <a:latin typeface="Times New Roman" pitchFamily="18" charset="0"/>
              </a:rPr>
              <a:t>межами країни свого колишнього місця </a:t>
            </a:r>
          </a:p>
          <a:p>
            <a:pPr algn="ctr" eaLnBrk="1" hangingPunct="1"/>
            <a:r>
              <a:rPr lang="uk-UA" altLang="ru-RU" sz="2000" b="1" u="sng">
                <a:latin typeface="Times New Roman" pitchFamily="18" charset="0"/>
              </a:rPr>
              <a:t>проживання в результаті подібних подій, </a:t>
            </a:r>
          </a:p>
          <a:p>
            <a:pPr algn="ctr" eaLnBrk="1" hangingPunct="1"/>
            <a:r>
              <a:rPr lang="uk-UA" altLang="ru-RU" sz="2000" b="1" u="sng">
                <a:latin typeface="Times New Roman" pitchFamily="18" charset="0"/>
              </a:rPr>
              <a:t> не може чи не бажає повернутися до неї </a:t>
            </a:r>
          </a:p>
          <a:p>
            <a:pPr algn="ctr" eaLnBrk="1" hangingPunct="1"/>
            <a:r>
              <a:rPr lang="uk-UA" altLang="ru-RU" sz="2000" b="1" u="sng">
                <a:latin typeface="Times New Roman" pitchFamily="18" charset="0"/>
              </a:rPr>
              <a:t>внаслідок таких побоювань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(п. А.ст. 1 Конвенції про статус біженців від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28.07.1951р. та ч.2 ст.1 Протоколу до неї 1966р.)</a:t>
            </a:r>
          </a:p>
          <a:p>
            <a:pPr algn="ctr" eaLnBrk="1" hangingPunct="1"/>
            <a:endParaRPr lang="uk-UA" altLang="ru-RU" sz="2000" b="1">
              <a:latin typeface="Times New Roman" pitchFamily="18" charset="0"/>
            </a:endParaRP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5943600" y="1371600"/>
            <a:ext cx="3048000" cy="1676400"/>
          </a:xfrm>
          <a:prstGeom prst="rect">
            <a:avLst/>
          </a:prstGeom>
          <a:solidFill>
            <a:srgbClr val="F6D77E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Основною відмінною рисою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між біженцями та  ВПО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є </a:t>
            </a:r>
            <a:r>
              <a:rPr lang="uk-UA" altLang="ru-RU" b="1" i="1">
                <a:latin typeface="Times New Roman" pitchFamily="18" charset="0"/>
              </a:rPr>
              <a:t>відсутність факту</a:t>
            </a:r>
          </a:p>
          <a:p>
            <a:pPr algn="ctr" eaLnBrk="1" hangingPunct="1"/>
            <a:r>
              <a:rPr lang="uk-UA" altLang="ru-RU" b="1" i="1">
                <a:latin typeface="Times New Roman" pitchFamily="18" charset="0"/>
              </a:rPr>
              <a:t> перетинання останніми </a:t>
            </a:r>
          </a:p>
          <a:p>
            <a:pPr algn="ctr" eaLnBrk="1" hangingPunct="1"/>
            <a:r>
              <a:rPr lang="uk-UA" altLang="ru-RU" b="1" i="1">
                <a:latin typeface="Times New Roman" pitchFamily="18" charset="0"/>
              </a:rPr>
              <a:t>державного кордону </a:t>
            </a:r>
          </a:p>
          <a:p>
            <a:pPr algn="ctr" eaLnBrk="1" hangingPunct="1"/>
            <a:r>
              <a:rPr lang="uk-UA" altLang="ru-RU" b="1" i="1">
                <a:latin typeface="Times New Roman" pitchFamily="18" charset="0"/>
              </a:rPr>
              <a:t>своєї країни приналежності.</a:t>
            </a:r>
            <a:r>
              <a:rPr lang="uk-UA" altLang="ru-RU">
                <a:latin typeface="Times New Roman" pitchFamily="18" charset="0"/>
              </a:rPr>
              <a:t> </a:t>
            </a:r>
          </a:p>
        </p:txBody>
      </p:sp>
      <p:sp>
        <p:nvSpPr>
          <p:cNvPr id="8197" name="AutoShape 11"/>
          <p:cNvSpPr>
            <a:spLocks noChangeArrowheads="1"/>
          </p:cNvSpPr>
          <p:nvPr/>
        </p:nvSpPr>
        <p:spPr bwMode="auto">
          <a:xfrm rot="3202921">
            <a:off x="5715000" y="3733800"/>
            <a:ext cx="457200" cy="457200"/>
          </a:xfrm>
          <a:prstGeom prst="rightArrow">
            <a:avLst>
              <a:gd name="adj1" fmla="val 50000"/>
              <a:gd name="adj2" fmla="val 48264"/>
            </a:avLst>
          </a:prstGeom>
          <a:solidFill>
            <a:srgbClr val="FFFF99"/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5943600" y="4267200"/>
            <a:ext cx="3048000" cy="2438400"/>
          </a:xfrm>
          <a:prstGeom prst="rect">
            <a:avLst/>
          </a:prstGeom>
          <a:solidFill>
            <a:srgbClr val="F6D77E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ru-RU">
                <a:latin typeface="Times New Roman" pitchFamily="18" charset="0"/>
              </a:rPr>
              <a:t>ВПО не підпадають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під статус біженців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і не підпадають під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юрисдикцію інституцій,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які займаються біженцями.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Вони продовжуються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залишатися під юрисдикцією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 своєї країни, користуються </a:t>
            </a:r>
          </a:p>
          <a:p>
            <a:pPr algn="ctr" eaLnBrk="1" hangingPunct="1"/>
            <a:r>
              <a:rPr lang="uk-UA" altLang="ru-RU">
                <a:latin typeface="Times New Roman" pitchFamily="18" charset="0"/>
              </a:rPr>
              <a:t>її захистом. </a:t>
            </a:r>
          </a:p>
        </p:txBody>
      </p:sp>
      <p:sp>
        <p:nvSpPr>
          <p:cNvPr id="8199" name="AutoShape 14"/>
          <p:cNvSpPr>
            <a:spLocks noChangeArrowheads="1"/>
          </p:cNvSpPr>
          <p:nvPr/>
        </p:nvSpPr>
        <p:spPr bwMode="auto">
          <a:xfrm rot="-2340235">
            <a:off x="5715000" y="3124200"/>
            <a:ext cx="457200" cy="457200"/>
          </a:xfrm>
          <a:prstGeom prst="rightArrow">
            <a:avLst>
              <a:gd name="adj1" fmla="val 50000"/>
              <a:gd name="adj2" fmla="val 48264"/>
            </a:avLst>
          </a:prstGeom>
          <a:solidFill>
            <a:srgbClr val="FFFF99"/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686800" cy="838200"/>
          </a:xfrm>
        </p:spPr>
        <p:txBody>
          <a:bodyPr/>
          <a:lstStyle/>
          <a:p>
            <a:pPr marL="1117600" indent="-1117600" algn="ctr" eaLnBrk="1" hangingPunct="1"/>
            <a:r>
              <a:rPr lang="uk-UA" altLang="ru-RU" sz="3200" smtClean="0">
                <a:latin typeface="Times New Roman" pitchFamily="18" charset="0"/>
              </a:rPr>
              <a:t>ІІ. Нормативно-правові акти, які регламентують статус внутрішньо переміщених осіб</a:t>
            </a:r>
            <a:br>
              <a:rPr lang="uk-UA" altLang="ru-RU" sz="3200" smtClean="0">
                <a:latin typeface="Times New Roman" pitchFamily="18" charset="0"/>
              </a:rPr>
            </a:br>
            <a:endParaRPr lang="uk-UA" altLang="ru-RU" sz="3200" smtClean="0">
              <a:latin typeface="Times New Roman" pitchFamily="18" charset="0"/>
            </a:endParaRPr>
          </a:p>
        </p:txBody>
      </p:sp>
      <p:grpSp>
        <p:nvGrpSpPr>
          <p:cNvPr id="9219" name="Group 33"/>
          <p:cNvGrpSpPr>
            <a:grpSpLocks/>
          </p:cNvGrpSpPr>
          <p:nvPr/>
        </p:nvGrpSpPr>
        <p:grpSpPr bwMode="auto">
          <a:xfrm>
            <a:off x="228600" y="1371600"/>
            <a:ext cx="8763000" cy="5486400"/>
            <a:chOff x="144" y="864"/>
            <a:chExt cx="5520" cy="3456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144" y="1152"/>
              <a:ext cx="864" cy="48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b="1">
                  <a:latin typeface="Times New Roman" pitchFamily="18" charset="0"/>
                </a:rPr>
                <a:t>Міжнародні</a:t>
              </a:r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144" y="2400"/>
              <a:ext cx="864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b="1">
                  <a:latin typeface="Times New Roman" pitchFamily="18" charset="0"/>
                </a:rPr>
                <a:t>Регіональні</a:t>
              </a:r>
            </a:p>
          </p:txBody>
        </p:sp>
        <p:sp>
          <p:nvSpPr>
            <p:cNvPr id="9222" name="Rectangle 9"/>
            <p:cNvSpPr>
              <a:spLocks noChangeArrowheads="1"/>
            </p:cNvSpPr>
            <p:nvPr/>
          </p:nvSpPr>
          <p:spPr bwMode="auto">
            <a:xfrm>
              <a:off x="1248" y="864"/>
              <a:ext cx="4416" cy="10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«Керівні принципи з питань про переміщення осіб усередині країни»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(1988р.),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Висновок виконкому УВКБ ООН No. 75 (XLV) «Особи,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переміщені в середині країни» (1994р.)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«Принципи реституції житла та майна біженців та переміщених осіб»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(2005р.).</a:t>
              </a:r>
            </a:p>
          </p:txBody>
        </p:sp>
        <p:sp>
          <p:nvSpPr>
            <p:cNvPr id="9223" name="Line 10"/>
            <p:cNvSpPr>
              <a:spLocks noChangeShapeType="1"/>
            </p:cNvSpPr>
            <p:nvPr/>
          </p:nvSpPr>
          <p:spPr bwMode="auto">
            <a:xfrm>
              <a:off x="1248" y="1200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4" name="Line 11"/>
            <p:cNvSpPr>
              <a:spLocks noChangeShapeType="1"/>
            </p:cNvSpPr>
            <p:nvPr/>
          </p:nvSpPr>
          <p:spPr bwMode="auto">
            <a:xfrm>
              <a:off x="1248" y="153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5" name="Line 12"/>
            <p:cNvSpPr>
              <a:spLocks noChangeShapeType="1"/>
            </p:cNvSpPr>
            <p:nvPr/>
          </p:nvSpPr>
          <p:spPr bwMode="auto">
            <a:xfrm flipV="1">
              <a:off x="1008" y="100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Line 13"/>
            <p:cNvSpPr>
              <a:spLocks noChangeShapeType="1"/>
            </p:cNvSpPr>
            <p:nvPr/>
          </p:nvSpPr>
          <p:spPr bwMode="auto">
            <a:xfrm>
              <a:off x="1008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Line 14"/>
            <p:cNvSpPr>
              <a:spLocks noChangeShapeType="1"/>
            </p:cNvSpPr>
            <p:nvPr/>
          </p:nvSpPr>
          <p:spPr bwMode="auto">
            <a:xfrm>
              <a:off x="1008" y="1344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15"/>
            <p:cNvSpPr>
              <a:spLocks noChangeShapeType="1"/>
            </p:cNvSpPr>
            <p:nvPr/>
          </p:nvSpPr>
          <p:spPr bwMode="auto">
            <a:xfrm flipV="1">
              <a:off x="1008" y="240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16"/>
            <p:cNvSpPr>
              <a:spLocks noChangeShapeType="1"/>
            </p:cNvSpPr>
            <p:nvPr/>
          </p:nvSpPr>
          <p:spPr bwMode="auto">
            <a:xfrm>
              <a:off x="1008" y="264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Rectangle 17"/>
            <p:cNvSpPr>
              <a:spLocks noChangeArrowheads="1"/>
            </p:cNvSpPr>
            <p:nvPr/>
          </p:nvSpPr>
          <p:spPr bwMode="auto">
            <a:xfrm>
              <a:off x="1824" y="1920"/>
              <a:ext cx="3840" cy="6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Угоду про допомогу біженцям та вимушеним переселенцям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та Протокол до неї (1993 р.),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Положення про Міждержавний фонд допомоги біженцям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та вимушеним переселенцям (1995 р., </a:t>
              </a:r>
            </a:p>
          </p:txBody>
        </p:sp>
        <p:sp>
          <p:nvSpPr>
            <p:cNvPr id="9231" name="Line 18"/>
            <p:cNvSpPr>
              <a:spLocks noChangeShapeType="1"/>
            </p:cNvSpPr>
            <p:nvPr/>
          </p:nvSpPr>
          <p:spPr bwMode="auto">
            <a:xfrm>
              <a:off x="1824" y="2256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AutoShape 19"/>
            <p:cNvSpPr>
              <a:spLocks noChangeArrowheads="1"/>
            </p:cNvSpPr>
            <p:nvPr/>
          </p:nvSpPr>
          <p:spPr bwMode="auto">
            <a:xfrm>
              <a:off x="1152" y="2064"/>
              <a:ext cx="480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b="1" u="sng"/>
                <a:t>СНД</a:t>
              </a:r>
            </a:p>
          </p:txBody>
        </p:sp>
        <p:sp>
          <p:nvSpPr>
            <p:cNvPr id="9233" name="AutoShape 20"/>
            <p:cNvSpPr>
              <a:spLocks noChangeArrowheads="1"/>
            </p:cNvSpPr>
            <p:nvPr/>
          </p:nvSpPr>
          <p:spPr bwMode="auto">
            <a:xfrm>
              <a:off x="1152" y="2784"/>
              <a:ext cx="432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b="1" u="sng"/>
                <a:t>ЄС</a:t>
              </a:r>
            </a:p>
          </p:txBody>
        </p:sp>
        <p:sp>
          <p:nvSpPr>
            <p:cNvPr id="9234" name="Rectangle 21"/>
            <p:cNvSpPr>
              <a:spLocks noChangeArrowheads="1"/>
            </p:cNvSpPr>
            <p:nvPr/>
          </p:nvSpPr>
          <p:spPr bwMode="auto">
            <a:xfrm>
              <a:off x="1824" y="2640"/>
              <a:ext cx="3840" cy="16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>
                  <a:latin typeface="Times New Roman" pitchFamily="18" charset="0"/>
                </a:rPr>
                <a:t>Rec</a:t>
              </a:r>
              <a:r>
                <a:rPr lang="uk-UA" altLang="ru-RU">
                  <a:latin typeface="Times New Roman" pitchFamily="18" charset="0"/>
                </a:rPr>
                <a:t> 1263 (1995) та Резолюція 1059 (1995)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про гуманітарну ситуацію біженців та переміщених осіб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у Вірменії та Азербайджані, </a:t>
              </a:r>
            </a:p>
            <a:p>
              <a:pPr algn="ctr" eaLnBrk="1" hangingPunct="1"/>
              <a:r>
                <a:rPr lang="en-US" altLang="ru-RU">
                  <a:latin typeface="Times New Roman" pitchFamily="18" charset="0"/>
                </a:rPr>
                <a:t>Rec</a:t>
              </a:r>
              <a:r>
                <a:rPr lang="uk-UA" altLang="ru-RU">
                  <a:latin typeface="Times New Roman" pitchFamily="18" charset="0"/>
                </a:rPr>
                <a:t> 1305 (1996)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про гуманітарну ситуацію переміщених осіб в Грузії,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 </a:t>
              </a:r>
              <a:r>
                <a:rPr lang="en-US" altLang="ru-RU">
                  <a:latin typeface="Times New Roman" pitchFamily="18" charset="0"/>
                </a:rPr>
                <a:t>Rec</a:t>
              </a:r>
              <a:r>
                <a:rPr lang="uk-UA" altLang="ru-RU">
                  <a:latin typeface="Times New Roman" pitchFamily="18" charset="0"/>
                </a:rPr>
                <a:t> 1335 (1997) 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про біженців та переміщених осіб на Закавказзі,</a:t>
              </a:r>
            </a:p>
            <a:p>
              <a:pPr algn="ctr" eaLnBrk="1" hangingPunct="1"/>
              <a:endParaRPr lang="uk-UA" altLang="ru-RU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ru-RU">
                  <a:latin typeface="Times New Roman" pitchFamily="18" charset="0"/>
                </a:rPr>
                <a:t>Rec </a:t>
              </a:r>
              <a:r>
                <a:rPr lang="uk-UA" altLang="ru-RU">
                  <a:latin typeface="Times New Roman" pitchFamily="18" charset="0"/>
                </a:rPr>
                <a:t>1802 (2007)  ситуація давніх біженців</a:t>
              </a:r>
            </a:p>
            <a:p>
              <a:pPr algn="ctr" eaLnBrk="1" hangingPunct="1"/>
              <a:r>
                <a:rPr lang="uk-UA" altLang="ru-RU">
                  <a:latin typeface="Times New Roman" pitchFamily="18" charset="0"/>
                </a:rPr>
                <a:t> і переміщених осіб у Південно-Східній Європі</a:t>
              </a:r>
              <a:r>
                <a:rPr lang="ru-RU" altLang="ru-RU">
                  <a:latin typeface="Times New Roman" pitchFamily="18" charset="0"/>
                </a:rPr>
                <a:t> </a:t>
              </a:r>
              <a:endParaRPr lang="uk-UA" altLang="ru-RU">
                <a:latin typeface="Times New Roman" pitchFamily="18" charset="0"/>
              </a:endParaRPr>
            </a:p>
          </p:txBody>
        </p:sp>
        <p:sp>
          <p:nvSpPr>
            <p:cNvPr id="9235" name="Line 22"/>
            <p:cNvSpPr>
              <a:spLocks noChangeShapeType="1"/>
            </p:cNvSpPr>
            <p:nvPr/>
          </p:nvSpPr>
          <p:spPr bwMode="auto">
            <a:xfrm flipV="1">
              <a:off x="1632" y="20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23"/>
            <p:cNvSpPr>
              <a:spLocks noChangeShapeType="1"/>
            </p:cNvSpPr>
            <p:nvPr/>
          </p:nvSpPr>
          <p:spPr bwMode="auto">
            <a:xfrm>
              <a:off x="1632" y="220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24"/>
            <p:cNvSpPr>
              <a:spLocks noChangeShapeType="1"/>
            </p:cNvSpPr>
            <p:nvPr/>
          </p:nvSpPr>
          <p:spPr bwMode="auto">
            <a:xfrm>
              <a:off x="1824" y="3264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25"/>
            <p:cNvSpPr>
              <a:spLocks noChangeShapeType="1"/>
            </p:cNvSpPr>
            <p:nvPr/>
          </p:nvSpPr>
          <p:spPr bwMode="auto">
            <a:xfrm>
              <a:off x="1824" y="3600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9" name="Line 26"/>
            <p:cNvSpPr>
              <a:spLocks noChangeShapeType="1"/>
            </p:cNvSpPr>
            <p:nvPr/>
          </p:nvSpPr>
          <p:spPr bwMode="auto">
            <a:xfrm>
              <a:off x="1824" y="3984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29"/>
            <p:cNvSpPr>
              <a:spLocks noChangeShapeType="1"/>
            </p:cNvSpPr>
            <p:nvPr/>
          </p:nvSpPr>
          <p:spPr bwMode="auto">
            <a:xfrm flipV="1">
              <a:off x="1584" y="278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30"/>
            <p:cNvSpPr>
              <a:spLocks noChangeShapeType="1"/>
            </p:cNvSpPr>
            <p:nvPr/>
          </p:nvSpPr>
          <p:spPr bwMode="auto">
            <a:xfrm>
              <a:off x="1584" y="2976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31"/>
            <p:cNvSpPr>
              <a:spLocks noChangeShapeType="1"/>
            </p:cNvSpPr>
            <p:nvPr/>
          </p:nvSpPr>
          <p:spPr bwMode="auto">
            <a:xfrm>
              <a:off x="1584" y="2976"/>
              <a:ext cx="24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32"/>
            <p:cNvSpPr>
              <a:spLocks noChangeShapeType="1"/>
            </p:cNvSpPr>
            <p:nvPr/>
          </p:nvSpPr>
          <p:spPr bwMode="auto">
            <a:xfrm>
              <a:off x="1584" y="2976"/>
              <a:ext cx="24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7"/>
          <p:cNvSpPr>
            <a:spLocks noChangeShapeType="1"/>
          </p:cNvSpPr>
          <p:nvPr/>
        </p:nvSpPr>
        <p:spPr bwMode="auto">
          <a:xfrm>
            <a:off x="18288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43" name="Group 51"/>
          <p:cNvGrpSpPr>
            <a:grpSpLocks/>
          </p:cNvGrpSpPr>
          <p:nvPr/>
        </p:nvGrpSpPr>
        <p:grpSpPr bwMode="auto">
          <a:xfrm>
            <a:off x="228600" y="457200"/>
            <a:ext cx="8763000" cy="6400800"/>
            <a:chOff x="144" y="288"/>
            <a:chExt cx="5520" cy="4032"/>
          </a:xfrm>
        </p:grpSpPr>
        <p:sp>
          <p:nvSpPr>
            <p:cNvPr id="10244" name="AutoShape 5"/>
            <p:cNvSpPr>
              <a:spLocks noChangeArrowheads="1"/>
            </p:cNvSpPr>
            <p:nvPr/>
          </p:nvSpPr>
          <p:spPr bwMode="auto">
            <a:xfrm>
              <a:off x="144" y="1440"/>
              <a:ext cx="1008" cy="1776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b="1">
                  <a:latin typeface="Times New Roman" pitchFamily="18" charset="0"/>
                </a:rPr>
                <a:t>Законодавство</a:t>
              </a:r>
            </a:p>
            <a:p>
              <a:pPr algn="ctr" eaLnBrk="1" hangingPunct="1"/>
              <a:r>
                <a:rPr lang="uk-UA" altLang="ru-RU" b="1">
                  <a:latin typeface="Times New Roman" pitchFamily="18" charset="0"/>
                </a:rPr>
                <a:t> України</a:t>
              </a:r>
            </a:p>
          </p:txBody>
        </p:sp>
        <p:sp>
          <p:nvSpPr>
            <p:cNvPr id="10245" name="AutoShape 30"/>
            <p:cNvSpPr>
              <a:spLocks noChangeArrowheads="1"/>
            </p:cNvSpPr>
            <p:nvPr/>
          </p:nvSpPr>
          <p:spPr bwMode="auto">
            <a:xfrm>
              <a:off x="1344" y="432"/>
              <a:ext cx="1104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Закони</a:t>
              </a:r>
            </a:p>
          </p:txBody>
        </p:sp>
        <p:sp>
          <p:nvSpPr>
            <p:cNvPr id="10246" name="AutoShape 31"/>
            <p:cNvSpPr>
              <a:spLocks noChangeArrowheads="1"/>
            </p:cNvSpPr>
            <p:nvPr/>
          </p:nvSpPr>
          <p:spPr bwMode="auto">
            <a:xfrm>
              <a:off x="1344" y="1440"/>
              <a:ext cx="1104" cy="182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Підзаконні</a:t>
              </a:r>
            </a:p>
            <a:p>
              <a:pPr algn="ctr" eaLnBrk="1" hangingPunct="1"/>
              <a:r>
                <a:rPr lang="uk-UA" altLang="ru-RU"/>
                <a:t> акти</a:t>
              </a:r>
            </a:p>
          </p:txBody>
        </p:sp>
        <p:sp>
          <p:nvSpPr>
            <p:cNvPr id="10247" name="AutoShape 32"/>
            <p:cNvSpPr>
              <a:spLocks noChangeArrowheads="1"/>
            </p:cNvSpPr>
            <p:nvPr/>
          </p:nvSpPr>
          <p:spPr bwMode="auto">
            <a:xfrm>
              <a:off x="1344" y="3552"/>
              <a:ext cx="1104" cy="672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/>
                <a:t>Підзаконні акти</a:t>
              </a:r>
            </a:p>
            <a:p>
              <a:pPr algn="ctr" eaLnBrk="1" hangingPunct="1"/>
              <a:r>
                <a:rPr lang="uk-UA" altLang="ru-RU"/>
                <a:t> локального</a:t>
              </a:r>
            </a:p>
            <a:p>
              <a:pPr algn="ctr" eaLnBrk="1" hangingPunct="1"/>
              <a:r>
                <a:rPr lang="uk-UA" altLang="ru-RU"/>
                <a:t> характеру</a:t>
              </a:r>
            </a:p>
          </p:txBody>
        </p:sp>
        <p:sp>
          <p:nvSpPr>
            <p:cNvPr id="10248" name="Rectangle 33"/>
            <p:cNvSpPr>
              <a:spLocks noChangeArrowheads="1"/>
            </p:cNvSpPr>
            <p:nvPr/>
          </p:nvSpPr>
          <p:spPr bwMode="auto">
            <a:xfrm>
              <a:off x="2592" y="288"/>
              <a:ext cx="3072" cy="576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sz="2000" b="1">
                  <a:latin typeface="Times New Roman" pitchFamily="18" charset="0"/>
                </a:rPr>
                <a:t>«Про забезпечення прав і свобод</a:t>
              </a:r>
            </a:p>
            <a:p>
              <a:pPr algn="ctr" eaLnBrk="1" hangingPunct="1"/>
              <a:r>
                <a:rPr lang="uk-UA" altLang="ru-RU" sz="2000" b="1">
                  <a:latin typeface="Times New Roman" pitchFamily="18" charset="0"/>
                </a:rPr>
                <a:t> внутрішньо переміщених осіб»</a:t>
              </a:r>
              <a:r>
                <a:rPr lang="ru-RU" altLang="ru-RU" sz="2000" b="1">
                  <a:latin typeface="Times New Roman" pitchFamily="18" charset="0"/>
                </a:rPr>
                <a:t> </a:t>
              </a:r>
            </a:p>
            <a:p>
              <a:pPr algn="ctr" eaLnBrk="1" hangingPunct="1"/>
              <a:r>
                <a:rPr lang="ru-RU" altLang="ru-RU" sz="2000" b="1">
                  <a:latin typeface="Times New Roman" pitchFamily="18" charset="0"/>
                </a:rPr>
                <a:t>(від 22 листопада 2014 року)</a:t>
              </a:r>
              <a:endParaRPr lang="uk-UA" altLang="ru-RU" sz="2000" b="1">
                <a:latin typeface="Times New Roman" pitchFamily="18" charset="0"/>
              </a:endParaRPr>
            </a:p>
          </p:txBody>
        </p:sp>
        <p:sp>
          <p:nvSpPr>
            <p:cNvPr id="10249" name="Line 34"/>
            <p:cNvSpPr>
              <a:spLocks noChangeShapeType="1"/>
            </p:cNvSpPr>
            <p:nvPr/>
          </p:nvSpPr>
          <p:spPr bwMode="auto">
            <a:xfrm>
              <a:off x="2448" y="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Rectangle 35"/>
            <p:cNvSpPr>
              <a:spLocks noChangeArrowheads="1"/>
            </p:cNvSpPr>
            <p:nvPr/>
          </p:nvSpPr>
          <p:spPr bwMode="auto">
            <a:xfrm>
              <a:off x="2592" y="960"/>
              <a:ext cx="3072" cy="28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Постанова КМУ №213 від 25.06.2014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«Про забезпечення тимчасового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проживання сімей, які переселилися з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Автономної Республіки Крим та м. Севастополя»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Постанова КМУ №297 від 17.07.2014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«Про Державну службу України з питань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Автономної Республіки Крим, міста Севастополя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та тимчасово переміщених осіб»,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Постанова КМУ №505 від 01.10.2014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«Про надання щомісячної адресної допомоги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особам, які переміщуються з тимчасово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окупованої території України та районів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проведення АТО,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для покриття витрат на проживання…»</a:t>
              </a:r>
              <a:r>
                <a:rPr lang="ru-RU" altLang="ru-RU" sz="1600">
                  <a:latin typeface="Times New Roman" pitchFamily="18" charset="0"/>
                </a:rPr>
                <a:t> </a:t>
              </a:r>
              <a:endParaRPr lang="uk-UA" altLang="ru-RU" sz="1600">
                <a:latin typeface="Times New Roman" pitchFamily="18" charset="0"/>
              </a:endParaRP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Постанова КМУ №509 від 01.10.2014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«Про облік осіб, які переміщуються з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тимчасово окупованої території України та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районів проведення антитерористичної операції»</a:t>
              </a:r>
              <a:r>
                <a:rPr lang="ru-RU" altLang="ru-RU">
                  <a:latin typeface="Times New Roman" pitchFamily="18" charset="0"/>
                </a:rPr>
                <a:t> </a:t>
              </a:r>
              <a:endParaRPr lang="uk-UA" altLang="ru-RU">
                <a:latin typeface="Times New Roman" pitchFamily="18" charset="0"/>
              </a:endParaRPr>
            </a:p>
          </p:txBody>
        </p:sp>
        <p:sp>
          <p:nvSpPr>
            <p:cNvPr id="10251" name="Line 38"/>
            <p:cNvSpPr>
              <a:spLocks noChangeShapeType="1"/>
            </p:cNvSpPr>
            <p:nvPr/>
          </p:nvSpPr>
          <p:spPr bwMode="auto">
            <a:xfrm>
              <a:off x="2592" y="3168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39"/>
            <p:cNvSpPr>
              <a:spLocks noChangeShapeType="1"/>
            </p:cNvSpPr>
            <p:nvPr/>
          </p:nvSpPr>
          <p:spPr bwMode="auto">
            <a:xfrm>
              <a:off x="2592" y="2256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Line 40"/>
            <p:cNvSpPr>
              <a:spLocks noChangeShapeType="1"/>
            </p:cNvSpPr>
            <p:nvPr/>
          </p:nvSpPr>
          <p:spPr bwMode="auto">
            <a:xfrm>
              <a:off x="2592" y="1632"/>
              <a:ext cx="3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Line 41"/>
            <p:cNvSpPr>
              <a:spLocks noChangeShapeType="1"/>
            </p:cNvSpPr>
            <p:nvPr/>
          </p:nvSpPr>
          <p:spPr bwMode="auto">
            <a:xfrm flipV="1">
              <a:off x="2400" y="129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Line 42"/>
            <p:cNvSpPr>
              <a:spLocks noChangeShapeType="1"/>
            </p:cNvSpPr>
            <p:nvPr/>
          </p:nvSpPr>
          <p:spPr bwMode="auto">
            <a:xfrm>
              <a:off x="2448" y="19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43"/>
            <p:cNvSpPr>
              <a:spLocks noChangeShapeType="1"/>
            </p:cNvSpPr>
            <p:nvPr/>
          </p:nvSpPr>
          <p:spPr bwMode="auto">
            <a:xfrm>
              <a:off x="2448" y="26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44"/>
            <p:cNvSpPr>
              <a:spLocks noChangeShapeType="1"/>
            </p:cNvSpPr>
            <p:nvPr/>
          </p:nvSpPr>
          <p:spPr bwMode="auto">
            <a:xfrm>
              <a:off x="2400" y="321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Rectangle 45"/>
            <p:cNvSpPr>
              <a:spLocks noChangeArrowheads="1"/>
            </p:cNvSpPr>
            <p:nvPr/>
          </p:nvSpPr>
          <p:spPr bwMode="auto">
            <a:xfrm>
              <a:off x="2592" y="3888"/>
              <a:ext cx="3072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нп.рішення Дніпропетровської ОДА 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«Про організацію роботи щодо підтримки сімей</a:t>
              </a:r>
            </a:p>
            <a:p>
              <a:pPr algn="ctr" eaLnBrk="1" hangingPunct="1"/>
              <a:r>
                <a:rPr lang="uk-UA" altLang="ru-RU" sz="1600">
                  <a:latin typeface="Times New Roman" pitchFamily="18" charset="0"/>
                </a:rPr>
                <a:t> з території АРК та м. Севастополя»</a:t>
              </a:r>
              <a:r>
                <a:rPr lang="ru-RU" altLang="ru-RU" sz="1600">
                  <a:latin typeface="Times New Roman" pitchFamily="18" charset="0"/>
                </a:rPr>
                <a:t> </a:t>
              </a:r>
              <a:endParaRPr lang="uk-UA" altLang="ru-RU" sz="1600">
                <a:latin typeface="Times New Roman" pitchFamily="18" charset="0"/>
              </a:endParaRPr>
            </a:p>
          </p:txBody>
        </p:sp>
        <p:sp>
          <p:nvSpPr>
            <p:cNvPr id="10259" name="Line 46"/>
            <p:cNvSpPr>
              <a:spLocks noChangeShapeType="1"/>
            </p:cNvSpPr>
            <p:nvPr/>
          </p:nvSpPr>
          <p:spPr bwMode="auto">
            <a:xfrm>
              <a:off x="2448" y="398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Line 48"/>
            <p:cNvSpPr>
              <a:spLocks noChangeShapeType="1"/>
            </p:cNvSpPr>
            <p:nvPr/>
          </p:nvSpPr>
          <p:spPr bwMode="auto">
            <a:xfrm flipV="1">
              <a:off x="1104" y="816"/>
              <a:ext cx="28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Line 49"/>
            <p:cNvSpPr>
              <a:spLocks noChangeShapeType="1"/>
            </p:cNvSpPr>
            <p:nvPr/>
          </p:nvSpPr>
          <p:spPr bwMode="auto">
            <a:xfrm>
              <a:off x="1104" y="3168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pPr marL="1117600" indent="-1117600" algn="ctr" eaLnBrk="1" hangingPunct="1"/>
            <a:r>
              <a:rPr lang="uk-UA" altLang="ru-RU" sz="3200" b="1" smtClean="0">
                <a:latin typeface="Times New Roman" pitchFamily="18" charset="0"/>
              </a:rPr>
              <a:t>ІІІ. Статус внутрішньо переміщеної особи. Права ВПО</a:t>
            </a:r>
            <a:endParaRPr lang="uk-UA" altLang="ru-RU" sz="3200" smtClean="0">
              <a:latin typeface="Times New Roman" pitchFamily="18" charset="0"/>
            </a:endParaRPr>
          </a:p>
        </p:txBody>
      </p:sp>
      <p:grpSp>
        <p:nvGrpSpPr>
          <p:cNvPr id="11267" name="Group 21"/>
          <p:cNvGrpSpPr>
            <a:grpSpLocks/>
          </p:cNvGrpSpPr>
          <p:nvPr/>
        </p:nvGrpSpPr>
        <p:grpSpPr bwMode="auto">
          <a:xfrm>
            <a:off x="228600" y="1524000"/>
            <a:ext cx="8686800" cy="5334000"/>
            <a:chOff x="144" y="960"/>
            <a:chExt cx="5472" cy="3360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384" y="960"/>
              <a:ext cx="5184" cy="480"/>
            </a:xfrm>
            <a:prstGeom prst="flowChartAlternateProcess">
              <a:avLst/>
            </a:prstGeom>
            <a:gradFill rotWithShape="1">
              <a:gsLst>
                <a:gs pos="0">
                  <a:srgbClr val="156B13">
                    <a:alpha val="67000"/>
                  </a:srgbClr>
                </a:gs>
                <a:gs pos="25000">
                  <a:srgbClr val="9CB86E">
                    <a:alpha val="65000"/>
                  </a:srgbClr>
                </a:gs>
                <a:gs pos="50000">
                  <a:srgbClr val="DDEBCF">
                    <a:alpha val="63000"/>
                  </a:srgbClr>
                </a:gs>
                <a:gs pos="75000">
                  <a:srgbClr val="9CB86E">
                    <a:alpha val="65000"/>
                  </a:srgbClr>
                </a:gs>
                <a:gs pos="100000">
                  <a:srgbClr val="156B13">
                    <a:alpha val="67000"/>
                  </a:srgbClr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altLang="ru-RU" sz="2400" b="1">
                  <a:solidFill>
                    <a:schemeClr val="tx2"/>
                  </a:solidFill>
                  <a:latin typeface="Times New Roman" pitchFamily="18" charset="0"/>
                </a:rPr>
                <a:t>Внутрішньо переміщена особа має право,  </a:t>
              </a:r>
            </a:p>
            <a:p>
              <a:pPr algn="ctr">
                <a:defRPr/>
              </a:pPr>
              <a:r>
                <a:rPr lang="uk-UA" altLang="ru-RU" sz="2400" b="1">
                  <a:solidFill>
                    <a:schemeClr val="tx2"/>
                  </a:solidFill>
                  <a:latin typeface="Times New Roman" pitchFamily="18" charset="0"/>
                </a:rPr>
                <a:t>згідно з ч.1 ст.9 профільного закону, на:</a:t>
              </a:r>
            </a:p>
          </p:txBody>
        </p:sp>
        <p:sp>
          <p:nvSpPr>
            <p:cNvPr id="11271" name="Rectangle 5"/>
            <p:cNvSpPr>
              <a:spLocks noChangeArrowheads="1"/>
            </p:cNvSpPr>
            <p:nvPr/>
          </p:nvSpPr>
          <p:spPr bwMode="auto">
            <a:xfrm>
              <a:off x="384" y="1536"/>
              <a:ext cx="5232" cy="27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 eaLnBrk="0" hangingPunct="0"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 eaLnBrk="0" hangingPunct="0"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 eaLnBrk="0" hangingPunct="0"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 eaLnBrk="0" hangingPunct="0"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 eaLnBrk="0" hangingPunct="0"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AutoNum type="arabicParenR"/>
              </a:pPr>
              <a:r>
                <a:rPr lang="uk-UA" altLang="ru-RU">
                  <a:latin typeface="Times New Roman" pitchFamily="18" charset="0"/>
                </a:rPr>
                <a:t>безпечні умови життя і здоров’я;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/>
              </a:pPr>
              <a:r>
                <a:rPr lang="uk-UA" altLang="ru-RU">
                  <a:latin typeface="Times New Roman" pitchFamily="18" charset="0"/>
                </a:rPr>
                <a:t>достовірну інформацію про наявність загрози для життя та здоров’я на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території її покинутого місця проживання, місця її тимчасового поселення,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стану інфраструктури, довкілля, забезпечення її прав і свобод;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 startAt="3"/>
              </a:pPr>
              <a:r>
                <a:rPr lang="uk-UA" altLang="ru-RU">
                  <a:latin typeface="Times New Roman" pitchFamily="18" charset="0"/>
                </a:rPr>
                <a:t>створення належних умов для її постійного чи тимчасового проживання;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 startAt="3"/>
              </a:pPr>
              <a:r>
                <a:rPr lang="uk-UA" altLang="ru-RU">
                  <a:latin typeface="Times New Roman" pitchFamily="18" charset="0"/>
                </a:rPr>
                <a:t>забезпечення ОДВВ, ОМС та суб-ми приватн. права можливості безоплатного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тимчасового проживання (за оплати особою вартості комун. послуг) протягом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6 міс. з моменту взяття на облік;для багатодітних сімей, інвалідів, осіб похилого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віку цей термін може бути продовжено;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 startAt="5"/>
              </a:pPr>
              <a:r>
                <a:rPr lang="uk-UA" altLang="ru-RU">
                  <a:latin typeface="Times New Roman" pitchFamily="18" charset="0"/>
                </a:rPr>
                <a:t>сприяння у переміщенні її рухомого майна;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 startAt="5"/>
              </a:pPr>
              <a:r>
                <a:rPr lang="uk-UA" altLang="ru-RU">
                  <a:latin typeface="Times New Roman" pitchFamily="18" charset="0"/>
                </a:rPr>
                <a:t>сприяння у поверненні на попереднє постійне місце проживання;</a:t>
              </a:r>
            </a:p>
            <a:p>
              <a:pPr eaLnBrk="1" hangingPunct="1">
                <a:lnSpc>
                  <a:spcPct val="120000"/>
                </a:lnSpc>
                <a:buFontTx/>
                <a:buAutoNum type="arabicParenR" startAt="5"/>
              </a:pPr>
              <a:r>
                <a:rPr lang="uk-UA" altLang="ru-RU">
                  <a:latin typeface="Times New Roman" pitchFamily="18" charset="0"/>
                </a:rPr>
                <a:t>забезпечення лікарськими засобами у випадках та порядку,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uk-UA" altLang="ru-RU">
                  <a:latin typeface="Times New Roman" pitchFamily="18" charset="0"/>
                </a:rPr>
                <a:t>      визначених законод-ом;</a:t>
              </a:r>
            </a:p>
            <a:p>
              <a:pPr eaLnBrk="1" hangingPunct="1">
                <a:lnSpc>
                  <a:spcPct val="110000"/>
                </a:lnSpc>
              </a:pPr>
              <a:r>
                <a:rPr lang="ru-RU" altLang="ru-RU">
                  <a:latin typeface="Times New Roman" pitchFamily="18" charset="0"/>
                </a:rPr>
                <a:t> </a:t>
              </a:r>
              <a:endParaRPr lang="uk-UA" altLang="ru-RU" sz="1600">
                <a:latin typeface="Times New Roman" pitchFamily="18" charset="0"/>
              </a:endParaRPr>
            </a:p>
          </p:txBody>
        </p:sp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>
              <a:off x="384" y="1728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>
              <a:off x="384" y="2304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384" y="2544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5" name="Line 9"/>
            <p:cNvSpPr>
              <a:spLocks noChangeShapeType="1"/>
            </p:cNvSpPr>
            <p:nvPr/>
          </p:nvSpPr>
          <p:spPr bwMode="auto">
            <a:xfrm>
              <a:off x="384" y="3360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>
              <a:off x="384" y="3600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>
              <a:off x="384" y="3792"/>
              <a:ext cx="52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>
              <a:off x="144" y="1152"/>
              <a:ext cx="0" cy="2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13"/>
            <p:cNvSpPr>
              <a:spLocks noChangeShapeType="1"/>
            </p:cNvSpPr>
            <p:nvPr/>
          </p:nvSpPr>
          <p:spPr bwMode="auto">
            <a:xfrm>
              <a:off x="144" y="11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14"/>
            <p:cNvSpPr>
              <a:spLocks noChangeShapeType="1"/>
            </p:cNvSpPr>
            <p:nvPr/>
          </p:nvSpPr>
          <p:spPr bwMode="auto">
            <a:xfrm>
              <a:off x="144" y="40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15"/>
            <p:cNvSpPr>
              <a:spLocks noChangeShapeType="1"/>
            </p:cNvSpPr>
            <p:nvPr/>
          </p:nvSpPr>
          <p:spPr bwMode="auto">
            <a:xfrm>
              <a:off x="144" y="369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16"/>
            <p:cNvSpPr>
              <a:spLocks noChangeShapeType="1"/>
            </p:cNvSpPr>
            <p:nvPr/>
          </p:nvSpPr>
          <p:spPr bwMode="auto">
            <a:xfrm>
              <a:off x="144" y="34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Line 17"/>
            <p:cNvSpPr>
              <a:spLocks noChangeShapeType="1"/>
            </p:cNvSpPr>
            <p:nvPr/>
          </p:nvSpPr>
          <p:spPr bwMode="auto">
            <a:xfrm>
              <a:off x="144" y="28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Line 18"/>
            <p:cNvSpPr>
              <a:spLocks noChangeShapeType="1"/>
            </p:cNvSpPr>
            <p:nvPr/>
          </p:nvSpPr>
          <p:spPr bwMode="auto">
            <a:xfrm>
              <a:off x="144" y="24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19"/>
            <p:cNvSpPr>
              <a:spLocks noChangeShapeType="1"/>
            </p:cNvSpPr>
            <p:nvPr/>
          </p:nvSpPr>
          <p:spPr bwMode="auto">
            <a:xfrm>
              <a:off x="144" y="19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20"/>
            <p:cNvSpPr>
              <a:spLocks noChangeShapeType="1"/>
            </p:cNvSpPr>
            <p:nvPr/>
          </p:nvSpPr>
          <p:spPr bwMode="auto">
            <a:xfrm>
              <a:off x="144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564</TotalTime>
  <Words>2491</Words>
  <Application>Microsoft Office PowerPoint</Application>
  <PresentationFormat>Экран (4:3)</PresentationFormat>
  <Paragraphs>341</Paragraphs>
  <Slides>21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Impact</vt:lpstr>
      <vt:lpstr>Times New Roman</vt:lpstr>
      <vt:lpstr>Wingdings</vt:lpstr>
      <vt:lpstr>Пиксел</vt:lpstr>
      <vt:lpstr> Тема: “ Правовий захист вимушено переміщених осіб (ВПО) в Україні ”</vt:lpstr>
      <vt:lpstr>План презентації:</vt:lpstr>
      <vt:lpstr>I. Вступ. Хто такі ВПО (IDP)? </vt:lpstr>
      <vt:lpstr>Презентация PowerPoint</vt:lpstr>
      <vt:lpstr>Internally displaced persons (IDP)  - "внутрішньо переміщені особи", (ВПО) </vt:lpstr>
      <vt:lpstr>Різниця між ВПО та біженцями </vt:lpstr>
      <vt:lpstr>ІІ. Нормативно-правові акти, які регламентують статус внутрішньо переміщених осіб </vt:lpstr>
      <vt:lpstr>Презентация PowerPoint</vt:lpstr>
      <vt:lpstr>ІІІ. Статус внутрішньо переміщеної особи. Права ВПО</vt:lpstr>
      <vt:lpstr>Презентация PowerPoint</vt:lpstr>
      <vt:lpstr>Права із закріпленим механізмом реалізації</vt:lpstr>
      <vt:lpstr>Обов'язки ВПО</vt:lpstr>
      <vt:lpstr>IV. Інституційний механізм захисту прав ВПО (в Україні)</vt:lpstr>
      <vt:lpstr>Міжнародний інституційний механізм захисту прав ВПО</vt:lpstr>
      <vt:lpstr>Повноваження УВКБ ООН</vt:lpstr>
      <vt:lpstr>Громадянське суспільство  на захисті прав ВПО</vt:lpstr>
      <vt:lpstr>Презентация PowerPoint</vt:lpstr>
      <vt:lpstr>V. Висновок. Актуальні проблеми захисту прав внутрішньо переміщених осіб в Україні  </vt:lpstr>
      <vt:lpstr>Список використаних джерел: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Георгий</dc:creator>
  <cp:lastModifiedBy>Георгий</cp:lastModifiedBy>
  <cp:revision>5</cp:revision>
  <cp:lastPrinted>1601-01-01T00:00:00Z</cp:lastPrinted>
  <dcterms:created xsi:type="dcterms:W3CDTF">1601-01-01T00:00:00Z</dcterms:created>
  <dcterms:modified xsi:type="dcterms:W3CDTF">2018-01-21T15:27:16Z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