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60" r:id="rId3"/>
    <p:sldId id="262" r:id="rId4"/>
    <p:sldId id="261" r:id="rId5"/>
    <p:sldId id="263" r:id="rId6"/>
    <p:sldId id="266" r:id="rId7"/>
    <p:sldId id="265" r:id="rId8"/>
    <p:sldId id="264" r:id="rId9"/>
    <p:sldId id="269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7A7DE-CEA0-4385-916C-80DE00DCAB83}" type="datetimeFigureOut">
              <a:rPr lang="uk-UA" smtClean="0"/>
              <a:pPr/>
              <a:t>04.04.2022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F126-0D57-4E9F-988B-D46AD2337F7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80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D6F89F-59C5-4D01-99F9-E60D60E0B564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3A30BB-F458-4156-A164-2A21EA58BFF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EDB773-BF14-4325-8FFB-6A2275D323CA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A8E36-5A27-4284-9A01-B249F52793C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373F5-B1DB-4472-804D-405BD7540C55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C4541-131C-4689-A250-C78DE374912F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B74D4-9373-4DCE-AD18-3D5B92457C2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A0F065-4A33-4FB2-8311-D99D3858F4B4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A8768-7CA5-4DAD-A82B-F465942E67F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23E333-0E2B-48D4-9FE8-A030D122C056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41A788-524D-4048-A54B-EDA10E16D6FC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DBE1C9-2905-417E-B6AF-F0624AAD733A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М. Савчин     Практика ЄСПЛ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Система міжнародного захисту прав людини. </a:t>
            </a:r>
            <a:endParaRPr lang="uk-UA" dirty="0"/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Передумови та історія прийняття Конвенції. 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Місце і роль ЄКПЛ у захисті прав людини і основоположних свобод. Каталог прав людини, що захищаються Конвенцією.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ЄКПЛ як джерело права в Україні. Значення практики ЄСПЛ.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ЄКПЛ та поточне законодавство України.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Міжнародний захист прав людини і природа ЄКПЛ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pPr algn="just"/>
            <a:r>
              <a:rPr lang="uk-UA" b="1" dirty="0"/>
              <a:t>Стаття 18 Конституції України.</a:t>
            </a:r>
            <a:r>
              <a:rPr lang="uk-UA" dirty="0"/>
              <a:t> </a:t>
            </a:r>
            <a:endParaRPr lang="uk-UA" dirty="0" smtClean="0"/>
          </a:p>
          <a:p>
            <a:pPr marL="109728" indent="0" algn="just">
              <a:buNone/>
            </a:pPr>
            <a:endParaRPr lang="uk-UA" dirty="0"/>
          </a:p>
          <a:p>
            <a:pPr marL="109728" indent="0" algn="just">
              <a:buNone/>
            </a:pPr>
            <a:r>
              <a:rPr lang="uk-UA" dirty="0" smtClean="0">
                <a:solidFill>
                  <a:srgbClr val="FF0000"/>
                </a:solidFill>
              </a:rPr>
              <a:t>Зовнішньополітична </a:t>
            </a:r>
            <a:r>
              <a:rPr lang="uk-UA" dirty="0">
                <a:solidFill>
                  <a:srgbClr val="FF0000"/>
                </a:solidFill>
              </a:rPr>
              <a:t>діяльність України 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спрямована на забезпечення її національних інтересів і безпеки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шляхом підтримання мирного і взаємовигідного співробітництва з членами міжнародного співтовариства </a:t>
            </a:r>
            <a:r>
              <a:rPr lang="uk-UA" dirty="0">
                <a:solidFill>
                  <a:srgbClr val="00B050"/>
                </a:solidFill>
              </a:rPr>
              <a:t>за загальновизнаними принципами і нормами міжнародного права.</a:t>
            </a:r>
          </a:p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E36-5A27-4284-9A01-B249F52793C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63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Універсальний та регіональний рівень захисту прав людини:</a:t>
            </a:r>
          </a:p>
          <a:p>
            <a:pPr lvl="1"/>
            <a:r>
              <a:rPr lang="uk-UA" dirty="0" smtClean="0"/>
              <a:t>Рівень ООН;</a:t>
            </a:r>
          </a:p>
          <a:p>
            <a:pPr lvl="1"/>
            <a:r>
              <a:rPr lang="uk-UA" dirty="0" smtClean="0"/>
              <a:t>Європейський рівень – система Ради Європи і Конвенція про захист прав людини і основоположних свобод</a:t>
            </a:r>
          </a:p>
          <a:p>
            <a:endParaRPr lang="uk-UA" dirty="0" smtClean="0"/>
          </a:p>
          <a:p>
            <a:r>
              <a:rPr lang="uk-UA" dirty="0" smtClean="0"/>
              <a:t>Обов’язок забезпечити реальний і дієвий захист прав людини. </a:t>
            </a:r>
          </a:p>
          <a:p>
            <a:endParaRPr lang="uk-UA" dirty="0" smtClean="0"/>
          </a:p>
          <a:p>
            <a:r>
              <a:rPr lang="uk-UA" dirty="0" smtClean="0"/>
              <a:t>Міжнародний захист прав людини як система правил і процедур, що забезпечують мінімальні стандарти захисту.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Система міжнародного захисту прав людини.</a:t>
            </a: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Зобов’язання поважати права людини (стаття 1 ЄКПЛ). </a:t>
            </a:r>
          </a:p>
          <a:p>
            <a:r>
              <a:rPr lang="uk-UA" dirty="0" smtClean="0"/>
              <a:t>Гарантія визнаних прав людини (стаття 53 ЄКПЛ). </a:t>
            </a:r>
          </a:p>
          <a:p>
            <a:r>
              <a:rPr lang="uk-UA" dirty="0" smtClean="0"/>
              <a:t>Інституційний механізм ЄКПЛ. </a:t>
            </a:r>
          </a:p>
          <a:p>
            <a:r>
              <a:rPr lang="uk-UA" dirty="0" smtClean="0"/>
              <a:t>Процедурно-процесуальний механізм ЄКПЛ. </a:t>
            </a:r>
          </a:p>
          <a:p>
            <a:r>
              <a:rPr lang="uk-UA" dirty="0" smtClean="0"/>
              <a:t>ЄКПЛ як універсальний механізм захисту прав людини у правовій системі Ради Європи. </a:t>
            </a:r>
          </a:p>
          <a:p>
            <a:r>
              <a:rPr lang="uk-UA" dirty="0" smtClean="0"/>
              <a:t>Історія створення і функціонування ЄСПЛ.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2. Місце і роль ЄКПЛ у захисті прав людини і основоположних свобод </a:t>
            </a:r>
            <a:endParaRPr lang="uk-UA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 fontAlgn="base"/>
            <a:r>
              <a:rPr lang="uk-UA" b="1" dirty="0" smtClean="0"/>
              <a:t>Стаття 1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Зобов'язання поважати права людини</a:t>
            </a:r>
            <a:endParaRPr lang="uk-UA" dirty="0" smtClean="0"/>
          </a:p>
          <a:p>
            <a:pPr fontAlgn="base"/>
            <a:r>
              <a:rPr lang="uk-UA" dirty="0" smtClean="0"/>
              <a:t>Високі Договірні Сторони гарантують кожному, хто перебуває під їхньою юрисдикцією, права і свободи, визначені в розділі </a:t>
            </a:r>
            <a:r>
              <a:rPr lang="la-Latn" dirty="0" smtClean="0"/>
              <a:t>I </a:t>
            </a:r>
            <a:r>
              <a:rPr lang="uk-UA" dirty="0" smtClean="0"/>
              <a:t>цієї Конвенції.</a:t>
            </a:r>
          </a:p>
          <a:p>
            <a:pPr fontAlgn="base"/>
            <a:endParaRPr lang="uk-UA" dirty="0" smtClean="0"/>
          </a:p>
          <a:p>
            <a:pPr fontAlgn="base"/>
            <a:r>
              <a:rPr lang="uk-UA" b="1" dirty="0" smtClean="0"/>
              <a:t>Стаття 53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Гарантія визнаних прав людини</a:t>
            </a:r>
            <a:endParaRPr lang="uk-UA" dirty="0" smtClean="0"/>
          </a:p>
          <a:p>
            <a:pPr fontAlgn="base"/>
            <a:r>
              <a:rPr lang="uk-UA" dirty="0" smtClean="0"/>
              <a:t>Ніщо в цій Конвенції не може тлумачитись як таке, що обмежує чи </a:t>
            </a:r>
            <a:r>
              <a:rPr lang="uk-UA" dirty="0" err="1" smtClean="0"/>
              <a:t>уневажнює</a:t>
            </a:r>
            <a:r>
              <a:rPr lang="uk-UA" dirty="0" smtClean="0"/>
              <a:t> будь-які права людини та основоположні свободи, які можуть бути визнані на підставі законів будь-якої Високої Договірної Сторони чи будь-якою іншою угодою, стороною якої вона є.</a:t>
            </a:r>
          </a:p>
          <a:p>
            <a:pPr fontAlgn="base"/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Окремі положення ЄКПЛ щодо обов'язку захисту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ЄКПЛ та конституційний порядок України. </a:t>
            </a:r>
          </a:p>
          <a:p>
            <a:r>
              <a:rPr lang="uk-UA" dirty="0" smtClean="0"/>
              <a:t>Верховенство Конституції України щодо міжнародних договорів (стаття 9) і нормативність ЄКПЛ. </a:t>
            </a:r>
          </a:p>
          <a:p>
            <a:r>
              <a:rPr lang="uk-UA" dirty="0" smtClean="0"/>
              <a:t>Обов’язок України добросовісно виконувати міжнародні договори та генеральна клаузула статті 18 Конституції України. </a:t>
            </a:r>
          </a:p>
          <a:p>
            <a:r>
              <a:rPr lang="uk-UA" dirty="0" smtClean="0"/>
              <a:t>Особливості конкуренції конституційних норм і положень ЄКПЛ.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3. Конвенція про захист прав людини і основоположних свобод як джерело права в Україні</a:t>
            </a:r>
            <a:endParaRPr lang="uk-UA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Конкуренція положень статті 9 Конституції України та статей 26, 27 у взаємозв’язку зі статтею 46 Віденської конвенції про право міжнародних договорів. </a:t>
            </a:r>
          </a:p>
          <a:p>
            <a:endParaRPr lang="uk-UA" dirty="0" smtClean="0"/>
          </a:p>
          <a:p>
            <a:r>
              <a:rPr lang="uk-UA" dirty="0" smtClean="0"/>
              <a:t>Закон України «Про виконання рішень та застосування практики ЄСПЛ»: значення статті 17.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4. ЄКПЛ та поточне законодавство України</a:t>
            </a:r>
            <a:endParaRPr lang="uk-UA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F1546-963B-4844-AAEE-22B9000A582C}" type="slidenum">
              <a:rPr lang="ru-RU"/>
              <a:pPr/>
              <a:t>7</a:t>
            </a:fld>
            <a:endParaRPr lang="ru-RU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dirty="0" smtClean="0"/>
              <a:t>Стаття 9 Конституції України та статті 27, 29, 65 Віденської конвенції про право міжнародних договорів</a:t>
            </a:r>
            <a:endParaRPr lang="ru-RU" sz="2400" b="1" dirty="0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b="1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solidFill>
                  <a:srgbClr val="CC0099"/>
                </a:solidFill>
              </a:rPr>
              <a:t>Положення Віденської конвенції…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26. </a:t>
            </a:r>
            <a:r>
              <a:rPr lang="uk-UA" sz="1800" b="1" dirty="0" err="1" smtClean="0"/>
              <a:t>Pacta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sunt</a:t>
            </a:r>
            <a:r>
              <a:rPr lang="uk-UA" sz="1800" b="1" dirty="0" smtClean="0"/>
              <a:t> </a:t>
            </a:r>
            <a:r>
              <a:rPr lang="uk-UA" sz="1800" b="1" dirty="0" err="1" smtClean="0"/>
              <a:t>servanda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Кожен чинний договір є </a:t>
            </a:r>
            <a:r>
              <a:rPr lang="uk-UA" sz="1800" dirty="0" smtClean="0">
                <a:solidFill>
                  <a:srgbClr val="00CC00"/>
                </a:solidFill>
              </a:rPr>
              <a:t>обов'язковим</a:t>
            </a:r>
            <a:r>
              <a:rPr lang="uk-UA" sz="1800" dirty="0" smtClean="0"/>
              <a:t> для його учасників і </a:t>
            </a:r>
            <a:r>
              <a:rPr lang="uk-UA" sz="1800" dirty="0" smtClean="0">
                <a:solidFill>
                  <a:srgbClr val="00CC00"/>
                </a:solidFill>
              </a:rPr>
              <a:t>повинен ними добросовісно виконуватись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27. Внутрішнє право і додержання договорів</a:t>
            </a:r>
            <a:r>
              <a:rPr lang="uk-UA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Учасник не може </a:t>
            </a:r>
            <a:r>
              <a:rPr lang="uk-UA" sz="1800" dirty="0" smtClean="0">
                <a:solidFill>
                  <a:schemeClr val="accent2"/>
                </a:solidFill>
              </a:rPr>
              <a:t>посилатись на положення свого внутрішнього права як на виправдання для невиконання ним договору</a:t>
            </a:r>
            <a:r>
              <a:rPr lang="uk-UA" sz="1800" dirty="0" smtClean="0"/>
              <a:t>. Це правило діє без шкоди для статті 46. </a:t>
            </a:r>
          </a:p>
          <a:p>
            <a:pPr eaLnBrk="1" hangingPunct="1">
              <a:lnSpc>
                <a:spcPct val="80000"/>
              </a:lnSpc>
            </a:pPr>
            <a:endParaRPr lang="uk-UA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/>
              <a:t>Стаття 46. Положення внутрішнього права, які стосуються компетенції укладати договори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1. Держава </a:t>
            </a:r>
            <a:r>
              <a:rPr lang="uk-UA" sz="1800" dirty="0" smtClean="0">
                <a:solidFill>
                  <a:schemeClr val="accent2"/>
                </a:solidFill>
              </a:rPr>
              <a:t>не має права посилатись</a:t>
            </a:r>
            <a:r>
              <a:rPr lang="uk-UA" sz="1800" dirty="0" smtClean="0"/>
              <a:t> на ту обставину, що її згода на обов'язковість для неї договору була виражена </a:t>
            </a:r>
            <a:r>
              <a:rPr lang="uk-UA" sz="1800" dirty="0" smtClean="0">
                <a:solidFill>
                  <a:schemeClr val="accent2"/>
                </a:solidFill>
              </a:rPr>
              <a:t>на порушення того чи іншого положення її внутрішнього права, яке стосується компетенції укладати договори</a:t>
            </a:r>
            <a:r>
              <a:rPr lang="uk-UA" sz="1800" dirty="0" smtClean="0"/>
              <a:t>, як </a:t>
            </a:r>
            <a:r>
              <a:rPr lang="uk-UA" sz="1800" dirty="0" smtClean="0">
                <a:solidFill>
                  <a:schemeClr val="accent2"/>
                </a:solidFill>
              </a:rPr>
              <a:t>на </a:t>
            </a:r>
            <a:r>
              <a:rPr lang="uk-UA" sz="1800" u="sng" dirty="0" smtClean="0">
                <a:solidFill>
                  <a:srgbClr val="CC0099"/>
                </a:solidFill>
              </a:rPr>
              <a:t>підставу недійсності</a:t>
            </a:r>
            <a:r>
              <a:rPr lang="uk-UA" sz="1800" dirty="0" smtClean="0">
                <a:solidFill>
                  <a:schemeClr val="accent2"/>
                </a:solidFill>
              </a:rPr>
              <a:t> її згоди</a:t>
            </a:r>
            <a:r>
              <a:rPr lang="uk-UA" sz="1800" dirty="0" smtClean="0"/>
              <a:t>, якщо тільки це порушення не було явним і не стосувалося норми її внутрішнього права особливо важливого значення.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2. Порушення </a:t>
            </a:r>
            <a:r>
              <a:rPr lang="uk-UA" sz="1800" dirty="0" smtClean="0">
                <a:solidFill>
                  <a:srgbClr val="00CC00"/>
                </a:solidFill>
              </a:rPr>
              <a:t>є явним, якщо воно буде об'єктивно очевидним для будь-якої держави</a:t>
            </a:r>
            <a:r>
              <a:rPr lang="uk-UA" sz="1800" dirty="0" smtClean="0"/>
              <a:t>, що діє в цьому питанні</a:t>
            </a:r>
            <a:r>
              <a:rPr lang="uk-UA" sz="1800" dirty="0" smtClean="0">
                <a:solidFill>
                  <a:srgbClr val="00CC00"/>
                </a:solidFill>
              </a:rPr>
              <a:t> добросовісно</a:t>
            </a:r>
            <a:r>
              <a:rPr lang="uk-UA" sz="1800" dirty="0" smtClean="0"/>
              <a:t> і відповідно до </a:t>
            </a:r>
            <a:r>
              <a:rPr lang="uk-UA" sz="1800" dirty="0" smtClean="0">
                <a:solidFill>
                  <a:srgbClr val="00CC00"/>
                </a:solidFill>
              </a:rPr>
              <a:t>звичайної практики</a:t>
            </a:r>
            <a:r>
              <a:rPr lang="uk-UA" sz="18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1300" dirty="0" smtClean="0"/>
          </a:p>
          <a:p>
            <a:pPr eaLnBrk="1" hangingPunct="1">
              <a:lnSpc>
                <a:spcPct val="80000"/>
              </a:lnSpc>
            </a:pPr>
            <a:endParaRPr lang="uk-UA" sz="1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2400" b="1" i="1" dirty="0" smtClean="0"/>
              <a:t>Нормативне закріплення в Конституції дії норм (ст. 9) та загальновизнаних принципів і норм міжнародного права (ст. 18)</a:t>
            </a:r>
            <a:endParaRPr lang="ru-RU" sz="2400" b="1" i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000" dirty="0" smtClean="0"/>
              <a:t>Застосування положень міжнародних договорів України та загальновизнаних принципів міжнародного права у адміністративній та судовій практиці: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А. міжнародне право і принцип верховенства права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Б. міжнародне право і загальнолюдські цінності;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В. перевага норм і загальновизнаних принципів міжнародного права перед нормами національного законодавства;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1600" dirty="0" smtClean="0"/>
              <a:t>Г. неприпустимість застосування норм міжнародного права, що знижують ступінь гарантій конституційних прав і свобод людини і громадянина.</a:t>
            </a:r>
            <a:endParaRPr lang="ru-RU" sz="16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Клаузула</a:t>
            </a:r>
            <a:r>
              <a:rPr lang="uk-UA" dirty="0" smtClean="0"/>
              <a:t> (лат. </a:t>
            </a:r>
            <a:r>
              <a:rPr lang="uk-UA" dirty="0" err="1" smtClean="0"/>
              <a:t>clausula</a:t>
            </a:r>
            <a:r>
              <a:rPr lang="uk-UA" dirty="0" smtClean="0"/>
              <a:t> – закінчення) – особливе положення в міжнародному договорі.</a:t>
            </a:r>
          </a:p>
          <a:p>
            <a:pPr algn="just"/>
            <a:endParaRPr lang="uk-UA" dirty="0" smtClean="0"/>
          </a:p>
          <a:p>
            <a:pPr algn="just"/>
            <a:r>
              <a:rPr lang="uk-UA" b="1" dirty="0" smtClean="0"/>
              <a:t>КЛАУЗУЛА </a:t>
            </a:r>
            <a:r>
              <a:rPr lang="uk-UA" dirty="0" smtClean="0"/>
              <a:t>(лат. </a:t>
            </a:r>
            <a:r>
              <a:rPr lang="uk-UA" dirty="0" err="1" smtClean="0"/>
              <a:t>clausula</a:t>
            </a:r>
            <a:r>
              <a:rPr lang="uk-UA" dirty="0" smtClean="0"/>
              <a:t> - завершення; англ. </a:t>
            </a:r>
            <a:r>
              <a:rPr lang="uk-UA" dirty="0" err="1" smtClean="0"/>
              <a:t>clause</a:t>
            </a:r>
            <a:r>
              <a:rPr lang="uk-UA" dirty="0" smtClean="0"/>
              <a:t> - стаття, пункт, застереження, умова) в міжнародному праві викладена </a:t>
            </a:r>
            <a:r>
              <a:rPr lang="uk-UA" b="1" dirty="0" smtClean="0">
                <a:solidFill>
                  <a:srgbClr val="FF0000"/>
                </a:solidFill>
              </a:rPr>
              <a:t>окремою статтею </a:t>
            </a:r>
            <a:r>
              <a:rPr lang="uk-UA" dirty="0" smtClean="0"/>
              <a:t>закону певна умова, окреме (особливе) положення іншого нормативного акта (статуту, інструкції), окрема умова договору (угоди), заповіту тощо, якими обумовлюються певні обставини, пов'язані з застосуванням нормативно-правового акта чи виконанням приписів іншого документа, що має юридичне значення; спеціальна постанова або застереження, що додаються до договору.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E36-5A27-4284-9A01-B249F52793C0}" type="datetime1">
              <a:rPr lang="uk-UA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764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810</TotalTime>
  <Words>516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Міжнародний захист прав людини і природа ЄКПЛ</vt:lpstr>
      <vt:lpstr>1. Система міжнародного захисту прав людини.</vt:lpstr>
      <vt:lpstr>2. Місце і роль ЄКПЛ у захисті прав людини і основоположних свобод </vt:lpstr>
      <vt:lpstr>Окремі положення ЄКПЛ щодо обов'язку захисту</vt:lpstr>
      <vt:lpstr>3. Конвенція про захист прав людини і основоположних свобод як джерело права в Україні</vt:lpstr>
      <vt:lpstr>4. ЄКПЛ та поточне законодавство України</vt:lpstr>
      <vt:lpstr>Стаття 9 Конституції України та статті 27, 29, 65 Віденської конвенції про право міжнародних договорів</vt:lpstr>
      <vt:lpstr>Нормативне закріплення в Конституції дії норм (ст. 9) та загальновизнаних принципів і норм міжнародного права (ст. 18)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захист прав людини і природа ЄКПЛ</dc:title>
  <cp:lastModifiedBy>Пользователь</cp:lastModifiedBy>
  <cp:revision>74</cp:revision>
  <dcterms:modified xsi:type="dcterms:W3CDTF">2022-04-04T13:35:24Z</dcterms:modified>
</cp:coreProperties>
</file>