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E32BD27-CFA6-4538-8401-4EC96A03FC76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C09A757-B337-4EF1-A39E-A1CD0ED412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32BD27-CFA6-4538-8401-4EC96A03FC76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C09A757-B337-4EF1-A39E-A1CD0ED412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wZH4lxOc8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229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184648"/>
            <a:ext cx="8077200" cy="167335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Book Antiqua" pitchFamily="18" charset="0"/>
              </a:rPr>
              <a:t>Управління персоналом соціальної служби</a:t>
            </a:r>
            <a:endParaRPr lang="ru-RU" dirty="0">
              <a:solidFill>
                <a:srgbClr val="00B0F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pravlencheskiy tr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01967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sz="3400" b="1" dirty="0" smtClean="0">
                <a:latin typeface="Book Antiqua" pitchFamily="18" charset="0"/>
              </a:rPr>
              <a:t>Предметом вивчення навчальної дисципліни «Управління персоналом соціальної служби» є система та організація процесу управління персоналом соціальних служб. </a:t>
            </a:r>
            <a:endParaRPr lang="ru-RU" sz="3400" b="1" dirty="0" smtClean="0">
              <a:latin typeface="Book Antiqua" pitchFamily="18" charset="0"/>
            </a:endParaRPr>
          </a:p>
          <a:p>
            <a:r>
              <a:rPr lang="uk-UA" sz="3400" b="1" dirty="0" smtClean="0">
                <a:latin typeface="Book Antiqua" pitchFamily="18" charset="0"/>
              </a:rPr>
              <a:t>Метою викладання навчальної дисципліни «Управління персоналом соціальної служби» формування комплексу теоретичних знань і умінь щодо розробки та здійснення кадрової політики в сучасних соціальних службах, добір та розміщення персоналу соціальної служби, його оцінювання та навчання, забезпечення цілеспрямованого використання персоналу соціальної служби. </a:t>
            </a:r>
            <a:endParaRPr lang="ru-RU" sz="3400" b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uk-UA" sz="3400" b="1" dirty="0" smtClean="0">
                <a:latin typeface="Book Antiqua" pitchFamily="18" charset="0"/>
              </a:rPr>
              <a:t> </a:t>
            </a:r>
            <a:r>
              <a:rPr lang="uk-UA" sz="3400" b="1" dirty="0" smtClean="0">
                <a:latin typeface="Book Antiqua" pitchFamily="18" charset="0"/>
              </a:rPr>
              <a:t>     Основними </a:t>
            </a:r>
            <a:r>
              <a:rPr lang="uk-UA" sz="3400" b="1" dirty="0" smtClean="0">
                <a:latin typeface="Book Antiqua" pitchFamily="18" charset="0"/>
              </a:rPr>
              <a:t>завданнями вивчення дисципліни «Управління персоналом соціальної служби» є:</a:t>
            </a:r>
            <a:endParaRPr lang="ru-RU" sz="3400" b="1" dirty="0" smtClean="0">
              <a:latin typeface="Book Antiqua" pitchFamily="18" charset="0"/>
            </a:endParaRPr>
          </a:p>
          <a:p>
            <a:pPr lvl="0"/>
            <a:r>
              <a:rPr lang="uk-UA" sz="3400" b="1" dirty="0" smtClean="0">
                <a:solidFill>
                  <a:srgbClr val="C00000"/>
                </a:solidFill>
                <a:latin typeface="Book Antiqua" pitchFamily="18" charset="0"/>
              </a:rPr>
              <a:t>вивчення теоретичних основ управління персоналом соціальної служби, питань набору, розвитку, адаптації, атестації та мотивації персоналу із врахуванням вітчизняного й зарубіжного досвіду; </a:t>
            </a:r>
            <a:endParaRPr lang="ru-RU" sz="34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/>
            <a:r>
              <a:rPr lang="uk-UA" sz="3400" b="1" dirty="0" smtClean="0">
                <a:solidFill>
                  <a:srgbClr val="C00000"/>
                </a:solidFill>
                <a:latin typeface="Book Antiqua" pitchFamily="18" charset="0"/>
              </a:rPr>
              <a:t>розкриття соціально-психологічних особливостей управління, психології управлінської діяльності, психологічних особливостей й організації в управлінні, а також різноманітні прикладні проблеми;</a:t>
            </a:r>
            <a:endParaRPr lang="ru-RU" sz="34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/>
            <a:r>
              <a:rPr lang="uk-UA" sz="3400" b="1" dirty="0" smtClean="0">
                <a:solidFill>
                  <a:srgbClr val="C00000"/>
                </a:solidFill>
                <a:latin typeface="Book Antiqua" pitchFamily="18" charset="0"/>
              </a:rPr>
              <a:t>висвітлення питань оцінювання ефективності та результативності управління персоналом соціальної служби; </a:t>
            </a:r>
            <a:endParaRPr lang="ru-RU" sz="34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/>
            <a:r>
              <a:rPr lang="uk-UA" sz="3400" b="1" dirty="0" smtClean="0">
                <a:solidFill>
                  <a:srgbClr val="C00000"/>
                </a:solidFill>
                <a:latin typeface="Book Antiqua" pitchFamily="18" charset="0"/>
              </a:rPr>
              <a:t>набуття студентами практичних навичок та умінь щодо застосування сучасних методів, прийомів управління персоналом соціальної служби. </a:t>
            </a:r>
            <a:endParaRPr lang="ru-RU" sz="34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361708626_487c9fb6c24859c5ab239ad0ec58304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4316288" cy="57606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Згідно з вимогами освітньо-професійної програми студенти повинні:</a:t>
            </a:r>
            <a:endParaRPr lang="ru-RU" sz="25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uk-UA" sz="2500" b="1" i="1" dirty="0" smtClean="0">
                <a:solidFill>
                  <a:srgbClr val="C00000"/>
                </a:solidFill>
                <a:latin typeface="Book Antiqua" pitchFamily="18" charset="0"/>
              </a:rPr>
              <a:t>знати :</a:t>
            </a:r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endParaRPr lang="ru-RU" sz="25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/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сутність сучасних концепцій і теорій управління персоналом, етапи історичного розвитку управління персоналом;</a:t>
            </a:r>
            <a:endParaRPr lang="ru-RU" sz="25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/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ключові поняття і управління персоналу соціальної служби;</a:t>
            </a:r>
            <a:endParaRPr lang="ru-RU" sz="25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/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класифікаційні ознаки персоналу за категоріями і структурою;</a:t>
            </a:r>
            <a:endParaRPr lang="ru-RU" sz="25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/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значення, типи, основні структурні складові сучасної кадрової політики;</a:t>
            </a:r>
            <a:endParaRPr lang="ru-RU" sz="25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/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засади стратегії управління персоналом соціальної служби;</a:t>
            </a:r>
            <a:endParaRPr lang="ru-RU" sz="25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/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застосування сучасних методів планування потреб у персоналі;</a:t>
            </a:r>
            <a:endParaRPr lang="ru-RU" sz="25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/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організація набору і відбору персоналу у конкретних умовах;</a:t>
            </a:r>
            <a:endParaRPr lang="ru-RU" sz="25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/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управління процесом вивільнення персоналу соціальної служби;</a:t>
            </a:r>
            <a:endParaRPr lang="ru-RU" sz="25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/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управління розвитком та рухом персоналу соціальної служби;</a:t>
            </a:r>
            <a:endParaRPr lang="ru-RU" sz="25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/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оцінювання ефективності та результативності управління персоналом соціальної служби.</a:t>
            </a:r>
            <a:endParaRPr lang="ru-RU" sz="25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4008" y="188640"/>
            <a:ext cx="4316288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600" b="1" i="1" dirty="0" smtClean="0">
                <a:solidFill>
                  <a:srgbClr val="0070C0"/>
                </a:solidFill>
                <a:latin typeface="Book Antiqua" pitchFamily="18" charset="0"/>
              </a:rPr>
              <a:t>вміти : </a:t>
            </a:r>
            <a:endParaRPr lang="ru-RU" sz="16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70C0"/>
                </a:solidFill>
                <a:latin typeface="Book Antiqua" pitchFamily="18" charset="0"/>
              </a:rPr>
              <a:t>розкривати зміст ключових понять і термінів кожної теми;</a:t>
            </a:r>
            <a:endParaRPr lang="ru-RU" sz="1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70C0"/>
                </a:solidFill>
                <a:latin typeface="Book Antiqua" pitchFamily="18" charset="0"/>
              </a:rPr>
              <a:t>розраховувати оптимальну кількість працівників організації;</a:t>
            </a:r>
            <a:endParaRPr lang="ru-RU" sz="1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400" b="1" dirty="0" err="1" smtClean="0">
                <a:solidFill>
                  <a:srgbClr val="0070C0"/>
                </a:solidFill>
                <a:latin typeface="Book Antiqua" pitchFamily="18" charset="0"/>
              </a:rPr>
              <a:t>інформаційно</a:t>
            </a:r>
            <a:r>
              <a:rPr lang="uk-UA" sz="1400" b="1" dirty="0" smtClean="0">
                <a:solidFill>
                  <a:srgbClr val="0070C0"/>
                </a:solidFill>
                <a:latin typeface="Book Antiqua" pitchFamily="18" charset="0"/>
              </a:rPr>
              <a:t> та документально забезпечувати управління персоналом соціальної служби;</a:t>
            </a:r>
            <a:endParaRPr lang="ru-RU" sz="1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70C0"/>
                </a:solidFill>
                <a:latin typeface="Book Antiqua" pitchFamily="18" charset="0"/>
              </a:rPr>
              <a:t>організовувати діяльність служби персоналу;</a:t>
            </a:r>
            <a:endParaRPr lang="ru-RU" sz="1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70C0"/>
                </a:solidFill>
                <a:latin typeface="Book Antiqua" pitchFamily="18" charset="0"/>
              </a:rPr>
              <a:t>володіти алгоритмом планування роботи з персоналом соціальної служби;</a:t>
            </a:r>
            <a:endParaRPr lang="ru-RU" sz="1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70C0"/>
                </a:solidFill>
                <a:latin typeface="Book Antiqua" pitchFamily="18" charset="0"/>
              </a:rPr>
              <a:t>використовувати сучасні методи добору, відбору кадрів;</a:t>
            </a:r>
            <a:endParaRPr lang="ru-RU" sz="1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70C0"/>
                </a:solidFill>
                <a:latin typeface="Book Antiqua" pitchFamily="18" charset="0"/>
              </a:rPr>
              <a:t>складати персональну характеристику особи працівника соціальної служби;</a:t>
            </a:r>
            <a:endParaRPr lang="ru-RU" sz="1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70C0"/>
                </a:solidFill>
                <a:latin typeface="Book Antiqua" pitchFamily="18" charset="0"/>
              </a:rPr>
              <a:t>розробляти заходи з регулювання плинності персоналу соціальної служби;</a:t>
            </a:r>
            <a:endParaRPr lang="ru-RU" sz="1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70C0"/>
                </a:solidFill>
                <a:latin typeface="Book Antiqua" pitchFamily="18" charset="0"/>
              </a:rPr>
              <a:t>здійснювати аналіз джерел майбутніх потреб у персоналі соціальної служби;</a:t>
            </a:r>
            <a:endParaRPr lang="ru-RU" sz="1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70C0"/>
                </a:solidFill>
                <a:latin typeface="Book Antiqua" pitchFamily="18" charset="0"/>
              </a:rPr>
              <a:t>застосовувати методи оцінки персоналу соціальної служби;</a:t>
            </a:r>
            <a:endParaRPr lang="ru-RU" sz="1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70C0"/>
                </a:solidFill>
                <a:latin typeface="Book Antiqua" pitchFamily="18" charset="0"/>
              </a:rPr>
              <a:t>розраховувати показники ефективності роботи персоналу соціальної служби;</a:t>
            </a:r>
            <a:endParaRPr lang="ru-RU" sz="1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70C0"/>
                </a:solidFill>
                <a:latin typeface="Book Antiqua" pitchFamily="18" charset="0"/>
              </a:rPr>
              <a:t>володіти методикою проведення співбесід, телефонних розмов, анкетування, інтерв’ю з представниками різних рівнів управління соціальної служби.</a:t>
            </a:r>
            <a:endParaRPr lang="ru-RU" sz="1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Screenshot_20_2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212976"/>
          </a:xfrm>
          <a:prstGeom prst="rect">
            <a:avLst/>
          </a:prstGeom>
        </p:spPr>
      </p:pic>
      <p:pic>
        <p:nvPicPr>
          <p:cNvPr id="6" name="Рисунок 5" descr="upravleni_s_personal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212976"/>
            <a:ext cx="4499992" cy="3645024"/>
          </a:xfrm>
          <a:prstGeom prst="rect">
            <a:avLst/>
          </a:prstGeom>
        </p:spPr>
      </p:pic>
      <p:pic>
        <p:nvPicPr>
          <p:cNvPr id="5" name="Содержимое 4" descr="N2kcPdK9a_I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3069729"/>
            <a:ext cx="4644008" cy="378827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002060"/>
                </a:solidFill>
                <a:latin typeface="Book Antiqua" pitchFamily="18" charset="0"/>
              </a:rPr>
              <a:t>Основні теми курсу:</a:t>
            </a:r>
            <a:endParaRPr lang="ru-RU" sz="32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339752" y="1124744"/>
            <a:ext cx="4495800" cy="5445224"/>
          </a:xfrm>
        </p:spPr>
        <p:txBody>
          <a:bodyPr>
            <a:normAutofit fontScale="55000" lnSpcReduction="20000"/>
          </a:bodyPr>
          <a:lstStyle/>
          <a:p>
            <a:r>
              <a:rPr lang="uk-UA" sz="2900" b="1" dirty="0" smtClean="0">
                <a:solidFill>
                  <a:srgbClr val="00B050"/>
                </a:solidFill>
                <a:latin typeface="Book Antiqua" pitchFamily="18" charset="0"/>
              </a:rPr>
              <a:t>Організація як феномен</a:t>
            </a:r>
            <a:endParaRPr lang="ru-RU" sz="2900" dirty="0" smtClean="0">
              <a:solidFill>
                <a:srgbClr val="00B050"/>
              </a:solidFill>
              <a:latin typeface="Book Antiqua" pitchFamily="18" charset="0"/>
            </a:endParaRPr>
          </a:p>
          <a:p>
            <a:r>
              <a:rPr lang="uk-UA" sz="2900" b="1" dirty="0" smtClean="0">
                <a:solidFill>
                  <a:srgbClr val="00B050"/>
                </a:solidFill>
                <a:latin typeface="Book Antiqua" pitchFamily="18" charset="0"/>
              </a:rPr>
              <a:t>Поняття управління персоналом соціальної служби</a:t>
            </a:r>
            <a:endParaRPr lang="ru-RU" sz="2900" dirty="0" smtClean="0">
              <a:solidFill>
                <a:srgbClr val="00B050"/>
              </a:solidFill>
              <a:latin typeface="Book Antiqua" pitchFamily="18" charset="0"/>
            </a:endParaRPr>
          </a:p>
          <a:p>
            <a:r>
              <a:rPr lang="uk-UA" sz="2900" b="1" dirty="0" smtClean="0">
                <a:solidFill>
                  <a:srgbClr val="00B050"/>
                </a:solidFill>
                <a:latin typeface="Book Antiqua" pitchFamily="18" charset="0"/>
              </a:rPr>
              <a:t>Кадрова політика соціальної служби</a:t>
            </a:r>
            <a:endParaRPr lang="ru-RU" sz="2900" dirty="0" smtClean="0">
              <a:solidFill>
                <a:srgbClr val="00B050"/>
              </a:solidFill>
              <a:latin typeface="Book Antiqua" pitchFamily="18" charset="0"/>
            </a:endParaRPr>
          </a:p>
          <a:p>
            <a:r>
              <a:rPr lang="uk-UA" sz="2900" b="1" dirty="0" smtClean="0">
                <a:solidFill>
                  <a:srgbClr val="00B050"/>
                </a:solidFill>
                <a:latin typeface="Book Antiqua" pitchFamily="18" charset="0"/>
              </a:rPr>
              <a:t>Стратегічне управління персоналом соціальної служби</a:t>
            </a:r>
            <a:endParaRPr lang="ru-RU" sz="2900" dirty="0" smtClean="0">
              <a:solidFill>
                <a:srgbClr val="00B050"/>
              </a:solidFill>
              <a:latin typeface="Book Antiqua" pitchFamily="18" charset="0"/>
            </a:endParaRPr>
          </a:p>
          <a:p>
            <a:r>
              <a:rPr lang="uk-UA" sz="2900" b="1" dirty="0" smtClean="0">
                <a:solidFill>
                  <a:srgbClr val="00B050"/>
                </a:solidFill>
                <a:latin typeface="Book Antiqua" pitchFamily="18" charset="0"/>
              </a:rPr>
              <a:t>Методи управління персоналом соціальної служби</a:t>
            </a:r>
            <a:endParaRPr lang="ru-RU" sz="2900" dirty="0" smtClean="0">
              <a:solidFill>
                <a:srgbClr val="00B050"/>
              </a:solidFill>
              <a:latin typeface="Book Antiqua" pitchFamily="18" charset="0"/>
            </a:endParaRPr>
          </a:p>
          <a:p>
            <a:r>
              <a:rPr lang="uk-UA" sz="2900" b="1" dirty="0" smtClean="0">
                <a:solidFill>
                  <a:srgbClr val="00B050"/>
                </a:solidFill>
                <a:latin typeface="Book Antiqua" pitchFamily="18" charset="0"/>
              </a:rPr>
              <a:t>Планування роботи з персоналом соціальної служби</a:t>
            </a:r>
            <a:endParaRPr lang="ru-RU" sz="2900" dirty="0" smtClean="0">
              <a:solidFill>
                <a:srgbClr val="00B050"/>
              </a:solidFill>
              <a:latin typeface="Book Antiqua" pitchFamily="18" charset="0"/>
            </a:endParaRPr>
          </a:p>
          <a:p>
            <a:r>
              <a:rPr lang="uk-UA" sz="2900" b="1" dirty="0" smtClean="0">
                <a:solidFill>
                  <a:srgbClr val="C00000"/>
                </a:solidFill>
                <a:latin typeface="Book Antiqua" pitchFamily="18" charset="0"/>
              </a:rPr>
              <a:t>Система комплектування соціальної служби кадрами</a:t>
            </a:r>
            <a:endParaRPr lang="ru-RU" sz="2900" dirty="0" smtClean="0">
              <a:solidFill>
                <a:srgbClr val="C00000"/>
              </a:solidFill>
              <a:latin typeface="Book Antiqua" pitchFamily="18" charset="0"/>
            </a:endParaRPr>
          </a:p>
          <a:p>
            <a:r>
              <a:rPr lang="uk-UA" sz="2900" b="1" dirty="0" smtClean="0">
                <a:solidFill>
                  <a:srgbClr val="C00000"/>
                </a:solidFill>
                <a:latin typeface="Book Antiqua" pitchFamily="18" charset="0"/>
              </a:rPr>
              <a:t>Управління адаптацією персоналу соціальної служби</a:t>
            </a:r>
            <a:endParaRPr lang="ru-RU" sz="2900" dirty="0" smtClean="0">
              <a:solidFill>
                <a:srgbClr val="C00000"/>
              </a:solidFill>
              <a:latin typeface="Book Antiqua" pitchFamily="18" charset="0"/>
            </a:endParaRPr>
          </a:p>
          <a:p>
            <a:r>
              <a:rPr lang="uk-UA" sz="2900" b="1" dirty="0" smtClean="0">
                <a:solidFill>
                  <a:srgbClr val="C00000"/>
                </a:solidFill>
                <a:latin typeface="Book Antiqua" pitchFamily="18" charset="0"/>
              </a:rPr>
              <a:t>Професійний розвиток і навчання персоналу соціальної служби</a:t>
            </a:r>
            <a:endParaRPr lang="ru-RU" sz="2900" dirty="0" smtClean="0">
              <a:solidFill>
                <a:srgbClr val="C00000"/>
              </a:solidFill>
              <a:latin typeface="Book Antiqua" pitchFamily="18" charset="0"/>
            </a:endParaRPr>
          </a:p>
          <a:p>
            <a:r>
              <a:rPr lang="uk-UA" sz="2900" b="1" dirty="0" smtClean="0">
                <a:solidFill>
                  <a:srgbClr val="C00000"/>
                </a:solidFill>
                <a:latin typeface="Book Antiqua" pitchFamily="18" charset="0"/>
              </a:rPr>
              <a:t>Розвиток кар’єри в соціальних службах</a:t>
            </a:r>
            <a:endParaRPr lang="ru-RU" sz="2900" dirty="0" smtClean="0">
              <a:solidFill>
                <a:srgbClr val="C00000"/>
              </a:solidFill>
              <a:latin typeface="Book Antiqua" pitchFamily="18" charset="0"/>
            </a:endParaRPr>
          </a:p>
          <a:p>
            <a:r>
              <a:rPr lang="uk-UA" sz="2900" b="1" dirty="0" smtClean="0">
                <a:solidFill>
                  <a:srgbClr val="C00000"/>
                </a:solidFill>
                <a:latin typeface="Book Antiqua" pitchFamily="18" charset="0"/>
              </a:rPr>
              <a:t>Оцінювання та атестація персоналу соціальної служби</a:t>
            </a:r>
            <a:endParaRPr lang="ru-RU" sz="2900" dirty="0" smtClean="0">
              <a:solidFill>
                <a:srgbClr val="C00000"/>
              </a:solidFill>
              <a:latin typeface="Book Antiqua" pitchFamily="18" charset="0"/>
            </a:endParaRPr>
          </a:p>
          <a:p>
            <a:r>
              <a:rPr lang="uk-UA" sz="2900" b="1" dirty="0" smtClean="0">
                <a:solidFill>
                  <a:srgbClr val="C00000"/>
                </a:solidFill>
                <a:latin typeface="Book Antiqua" pitchFamily="18" charset="0"/>
              </a:rPr>
              <a:t>Управління використанням персоналу соціальної служби</a:t>
            </a:r>
            <a:endParaRPr lang="ru-RU" sz="2900" dirty="0" smtClean="0">
              <a:solidFill>
                <a:srgbClr val="C00000"/>
              </a:solidFill>
              <a:latin typeface="Book Antiqua" pitchFamily="18" charset="0"/>
            </a:endParaRPr>
          </a:p>
          <a:p>
            <a:r>
              <a:rPr lang="uk-UA" sz="2900" b="1" dirty="0" smtClean="0">
                <a:solidFill>
                  <a:srgbClr val="C00000"/>
                </a:solidFill>
                <a:latin typeface="Book Antiqua" pitchFamily="18" charset="0"/>
              </a:rPr>
              <a:t>Оцінка ефективності управління персоналом соціальної служби</a:t>
            </a:r>
            <a:endParaRPr lang="ru-RU" sz="2900" dirty="0" smtClean="0">
              <a:solidFill>
                <a:srgbClr val="C00000"/>
              </a:solidFill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-10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</TotalTime>
  <Words>438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Управління персоналом соціальної служби</vt:lpstr>
      <vt:lpstr>Слайд 2</vt:lpstr>
      <vt:lpstr>Слайд 3</vt:lpstr>
      <vt:lpstr>Основні теми курсу: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персоналом соціальної служби</dc:title>
  <dc:creator>Customer</dc:creator>
  <cp:lastModifiedBy>Customer</cp:lastModifiedBy>
  <cp:revision>3</cp:revision>
  <dcterms:created xsi:type="dcterms:W3CDTF">2016-01-26T09:53:31Z</dcterms:created>
  <dcterms:modified xsi:type="dcterms:W3CDTF">2016-01-26T10:16:03Z</dcterms:modified>
</cp:coreProperties>
</file>