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3" r:id="rId4"/>
    <p:sldId id="257" r:id="rId5"/>
    <p:sldId id="258" r:id="rId6"/>
    <p:sldId id="259" r:id="rId7"/>
    <p:sldId id="260" r:id="rId8"/>
    <p:sldId id="297" r:id="rId9"/>
    <p:sldId id="261" r:id="rId10"/>
    <p:sldId id="262" r:id="rId11"/>
    <p:sldId id="263" r:id="rId12"/>
    <p:sldId id="305" r:id="rId13"/>
    <p:sldId id="266" r:id="rId14"/>
    <p:sldId id="281" r:id="rId15"/>
    <p:sldId id="267" r:id="rId16"/>
    <p:sldId id="268" r:id="rId17"/>
    <p:sldId id="29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307" r:id="rId30"/>
    <p:sldId id="280" r:id="rId31"/>
    <p:sldId id="304" r:id="rId32"/>
    <p:sldId id="299" r:id="rId33"/>
    <p:sldId id="30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003217"/>
    <a:srgbClr val="E7E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771525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705100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4638675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6572250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wC-4aR4SgL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69847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err="1"/>
              <a:t>Видоутворення</a:t>
            </a:r>
            <a:r>
              <a:rPr lang="ru-RU" b="1" cap="all" dirty="0"/>
              <a:t> як </a:t>
            </a:r>
            <a:r>
              <a:rPr lang="ru-RU" b="1" cap="all" dirty="0" err="1"/>
              <a:t>основне</a:t>
            </a:r>
            <a:r>
              <a:rPr lang="ru-RU" b="1" cap="all" dirty="0"/>
              <a:t> </a:t>
            </a:r>
            <a:r>
              <a:rPr lang="ru-RU" b="1" cap="all" dirty="0" err="1"/>
              <a:t>явище</a:t>
            </a:r>
            <a:r>
              <a:rPr lang="ru-RU" b="1" cap="all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cap="all" dirty="0" err="1"/>
              <a:t>еволюційного</a:t>
            </a:r>
            <a:r>
              <a:rPr lang="ru-RU" b="1" cap="all" dirty="0"/>
              <a:t> </a:t>
            </a:r>
            <a:r>
              <a:rPr lang="ru-RU" b="1" cap="all" dirty="0" err="1"/>
              <a:t>процесу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Лекція №5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https://www.google.com/search?q=%D1%8D%D0%BA%D1%81%D0%BF%D0%B5%D1%80%D0%B8%D0%BC%D0%B5%D0%BD%D1%82+%</a:t>
            </a:r>
            <a:r>
              <a:rPr lang="en-AU" dirty="0" smtClean="0"/>
              <a:t>D0%B2%D1%81%D0%B5%D0%BB%D0%B5%D0%BD%D0%BD%D0%B0%D1%8F+25&amp;client=firefox-b&amp;sxsrf=ALeKk03skLxwbffv6S7VO_BTnGzieQDu1w:1582524549034&amp;source=lnms&amp;tbm=vid&amp;sa=X&amp;ved=2ahUKEwj1sN-sw-nnAhXKwosKHXmoBbcQ_AUoAXoECAwQAw&amp;biw=1280&amp;bih=87</a:t>
            </a:r>
            <a:r>
              <a:rPr lang="ru-RU" dirty="0" smtClean="0"/>
              <a:t>1</a:t>
            </a:r>
          </a:p>
          <a:p>
            <a:pPr algn="r"/>
            <a:r>
              <a:rPr lang="uk-UA" sz="4000" b="1" dirty="0" smtClean="0">
                <a:solidFill>
                  <a:srgbClr val="FF0000"/>
                </a:solidFill>
              </a:rPr>
              <a:t>Експеримент «</a:t>
            </a:r>
            <a:r>
              <a:rPr lang="uk-UA" sz="4000" b="1" dirty="0" err="1" smtClean="0">
                <a:solidFill>
                  <a:srgbClr val="FF0000"/>
                </a:solidFill>
              </a:rPr>
              <a:t>Вселенная</a:t>
            </a:r>
            <a:r>
              <a:rPr lang="uk-UA" sz="4000" b="1" dirty="0" smtClean="0">
                <a:solidFill>
                  <a:srgbClr val="FF0000"/>
                </a:solidFill>
              </a:rPr>
              <a:t> 25»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2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6328"/>
            <a:ext cx="72008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err="1"/>
              <a:t>Під</a:t>
            </a:r>
            <a:r>
              <a:rPr lang="ru-RU" sz="3600" b="1" i="1" dirty="0"/>
              <a:t> </a:t>
            </a:r>
            <a:r>
              <a:rPr lang="ru-RU" b="1" i="1" dirty="0" err="1">
                <a:solidFill>
                  <a:srgbClr val="FF0000"/>
                </a:solidFill>
              </a:rPr>
              <a:t>географічним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видоутворенням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496944" cy="3908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розуміють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sz="2000" b="1" u="sng" dirty="0" err="1"/>
              <a:t>пристосування</a:t>
            </a:r>
            <a:r>
              <a:rPr lang="ru-RU" sz="2000" b="1" u="sng" dirty="0"/>
              <a:t> до </a:t>
            </a:r>
            <a:r>
              <a:rPr lang="ru-RU" sz="2000" b="1" u="sng" dirty="0" err="1"/>
              <a:t>нових</a:t>
            </a:r>
            <a:r>
              <a:rPr lang="ru-RU" sz="2000" b="1" u="sng" dirty="0"/>
              <a:t> </a:t>
            </a:r>
            <a:r>
              <a:rPr lang="ru-RU" sz="2000" b="1" u="sng" dirty="0" err="1"/>
              <a:t>кліматичних</a:t>
            </a:r>
            <a:r>
              <a:rPr lang="ru-RU" sz="2000" b="1" u="sng" dirty="0"/>
              <a:t> та </a:t>
            </a:r>
            <a:r>
              <a:rPr lang="ru-RU" sz="2000" b="1" u="sng" dirty="0" err="1"/>
              <a:t>біоценотичних</a:t>
            </a:r>
            <a:r>
              <a:rPr lang="ru-RU" sz="2000" b="1" u="sng" dirty="0"/>
              <a:t> умов.</a:t>
            </a:r>
            <a:r>
              <a:rPr lang="ru-RU" sz="2000" u="sng" dirty="0"/>
              <a:t> </a:t>
            </a:r>
            <a:endParaRPr lang="ru-RU" sz="2000" u="sng" dirty="0" smtClean="0"/>
          </a:p>
          <a:p>
            <a:pPr algn="just"/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у </a:t>
            </a:r>
            <a:r>
              <a:rPr lang="ru-RU" dirty="0" err="1"/>
              <a:t>третинному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ареали</a:t>
            </a:r>
            <a:r>
              <a:rPr lang="ru-RU" dirty="0"/>
              <a:t>, </a:t>
            </a:r>
            <a:r>
              <a:rPr lang="ru-RU" dirty="0" err="1"/>
              <a:t>змінювалася</a:t>
            </a:r>
            <a:r>
              <a:rPr lang="ru-RU" dirty="0"/>
              <a:t> шляхом </a:t>
            </a:r>
            <a:r>
              <a:rPr lang="ru-RU" dirty="0" err="1"/>
              <a:t>утворення</a:t>
            </a:r>
            <a:r>
              <a:rPr lang="ru-RU" dirty="0"/>
              <a:t> та </a:t>
            </a:r>
            <a:r>
              <a:rPr lang="ru-RU" dirty="0" err="1"/>
              <a:t>уособлення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рас.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розмножуються</a:t>
            </a:r>
            <a:r>
              <a:rPr lang="ru-RU" dirty="0"/>
              <a:t> “</a:t>
            </a:r>
            <a:r>
              <a:rPr lang="ru-RU" dirty="0" err="1"/>
              <a:t>всередині</a:t>
            </a:r>
            <a:r>
              <a:rPr lang="ru-RU" dirty="0"/>
              <a:t> себе” </a:t>
            </a:r>
            <a:r>
              <a:rPr lang="ru-RU" i="1" dirty="0" err="1">
                <a:solidFill>
                  <a:srgbClr val="7030A0"/>
                </a:solidFill>
              </a:rPr>
              <a:t>внаслідок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їх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віддаленості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від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інших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популяцій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або</a:t>
            </a:r>
            <a:r>
              <a:rPr lang="ru-RU" i="1" dirty="0">
                <a:solidFill>
                  <a:srgbClr val="7030A0"/>
                </a:solidFill>
              </a:rPr>
              <a:t> через </a:t>
            </a:r>
            <a:r>
              <a:rPr lang="ru-RU" i="1" dirty="0" err="1">
                <a:solidFill>
                  <a:srgbClr val="7030A0"/>
                </a:solidFill>
              </a:rPr>
              <a:t>значний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вплив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просторів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непридатних</a:t>
            </a:r>
            <a:r>
              <a:rPr lang="ru-RU" i="1" dirty="0">
                <a:solidFill>
                  <a:srgbClr val="7030A0"/>
                </a:solidFill>
              </a:rPr>
              <a:t> для </a:t>
            </a:r>
            <a:r>
              <a:rPr lang="ru-RU" i="1" dirty="0" err="1">
                <a:solidFill>
                  <a:srgbClr val="7030A0"/>
                </a:solidFill>
              </a:rPr>
              <a:t>існування</a:t>
            </a:r>
            <a:r>
              <a:rPr lang="ru-RU" i="1" dirty="0">
                <a:solidFill>
                  <a:srgbClr val="7030A0"/>
                </a:solidFill>
              </a:rPr>
              <a:t>. 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специфічних</a:t>
            </a:r>
            <a:r>
              <a:rPr lang="ru-RU" dirty="0"/>
              <a:t> умов </a:t>
            </a:r>
            <a:r>
              <a:rPr lang="ru-RU" dirty="0" err="1"/>
              <a:t>мешкання</a:t>
            </a:r>
            <a:r>
              <a:rPr lang="ru-RU" dirty="0"/>
              <a:t> та </a:t>
            </a:r>
            <a:r>
              <a:rPr lang="ru-RU" dirty="0" err="1"/>
              <a:t>напівізоляція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sz="2800" dirty="0" err="1"/>
              <a:t>поступовому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рас, </a:t>
            </a:r>
            <a:r>
              <a:rPr lang="ru-RU" sz="2000" b="1" dirty="0" err="1">
                <a:solidFill>
                  <a:srgbClr val="FF0000"/>
                </a:solidFill>
              </a:rPr>
              <a:t>які</a:t>
            </a:r>
            <a:r>
              <a:rPr lang="ru-RU" sz="2000" b="1" dirty="0">
                <a:solidFill>
                  <a:srgbClr val="FF0000"/>
                </a:solidFill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</a:rPr>
              <a:t>подальшому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можуть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перетворитись</a:t>
            </a:r>
            <a:r>
              <a:rPr lang="ru-RU" sz="2000" b="1" dirty="0">
                <a:solidFill>
                  <a:srgbClr val="FF000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окремі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види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2" y="4455051"/>
            <a:ext cx="173022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" y="5585026"/>
            <a:ext cx="1791560" cy="119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94739" y="4471075"/>
            <a:ext cx="6768752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Так, </a:t>
            </a:r>
            <a:r>
              <a:rPr lang="ru-RU" i="1" dirty="0" err="1"/>
              <a:t>конвалія</a:t>
            </a:r>
            <a:r>
              <a:rPr lang="ru-RU" i="1" dirty="0"/>
              <a:t> (</a:t>
            </a:r>
            <a:r>
              <a:rPr lang="ru-RU" i="1" dirty="0" err="1"/>
              <a:t>Convallaria</a:t>
            </a:r>
            <a:r>
              <a:rPr lang="ru-RU" i="1" dirty="0"/>
              <a:t> </a:t>
            </a:r>
            <a:r>
              <a:rPr lang="ru-RU" i="1" dirty="0" err="1"/>
              <a:t>majalis</a:t>
            </a:r>
            <a:r>
              <a:rPr lang="ru-RU" i="1" dirty="0"/>
              <a:t>) як вид </a:t>
            </a:r>
            <a:r>
              <a:rPr lang="ru-RU" i="1" dirty="0" err="1"/>
              <a:t>сформувалася</a:t>
            </a:r>
            <a:r>
              <a:rPr lang="ru-RU" i="1" dirty="0"/>
              <a:t> в </a:t>
            </a:r>
            <a:r>
              <a:rPr lang="ru-RU" i="1" dirty="0" err="1"/>
              <a:t>міоцені</a:t>
            </a:r>
            <a:r>
              <a:rPr lang="ru-RU" i="1" dirty="0"/>
              <a:t> (</a:t>
            </a:r>
            <a:r>
              <a:rPr lang="ru-RU" i="1" dirty="0" err="1"/>
              <a:t>близько</a:t>
            </a:r>
            <a:r>
              <a:rPr lang="ru-RU" i="1" dirty="0"/>
              <a:t> 25 млн </a:t>
            </a:r>
            <a:r>
              <a:rPr lang="ru-RU" i="1" dirty="0" err="1"/>
              <a:t>років</a:t>
            </a:r>
            <a:r>
              <a:rPr lang="ru-RU" i="1" dirty="0"/>
              <a:t> тому) й </a:t>
            </a:r>
            <a:r>
              <a:rPr lang="ru-RU" i="1" dirty="0" err="1"/>
              <a:t>розселилася</a:t>
            </a:r>
            <a:r>
              <a:rPr lang="ru-RU" i="1" dirty="0"/>
              <a:t> в </a:t>
            </a:r>
            <a:r>
              <a:rPr lang="ru-RU" i="1" dirty="0" err="1"/>
              <a:t>широколистяних</a:t>
            </a:r>
            <a:r>
              <a:rPr lang="ru-RU" i="1" dirty="0"/>
              <a:t> </a:t>
            </a:r>
            <a:r>
              <a:rPr lang="ru-RU" i="1" dirty="0" err="1"/>
              <a:t>лісах</a:t>
            </a:r>
            <a:r>
              <a:rPr lang="ru-RU" i="1" dirty="0"/>
              <a:t>. В </a:t>
            </a:r>
            <a:r>
              <a:rPr lang="ru-RU" i="1" dirty="0" err="1"/>
              <a:t>четвертинному</a:t>
            </a:r>
            <a:r>
              <a:rPr lang="ru-RU" i="1" dirty="0"/>
              <a:t> </a:t>
            </a:r>
            <a:r>
              <a:rPr lang="ru-RU" i="1" dirty="0" err="1"/>
              <a:t>періоді</a:t>
            </a:r>
            <a:r>
              <a:rPr lang="ru-RU" i="1" dirty="0"/>
              <a:t> </a:t>
            </a:r>
            <a:r>
              <a:rPr lang="ru-RU" i="1" dirty="0" err="1"/>
              <a:t>відбулося</a:t>
            </a:r>
            <a:r>
              <a:rPr lang="ru-RU" i="1" dirty="0"/>
              <a:t> </a:t>
            </a:r>
            <a:r>
              <a:rPr lang="ru-RU" i="1" dirty="0" err="1"/>
              <a:t>знищення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виду на </a:t>
            </a:r>
            <a:r>
              <a:rPr lang="ru-RU" i="1" dirty="0" err="1"/>
              <a:t>частині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ареалу та </a:t>
            </a:r>
            <a:r>
              <a:rPr lang="ru-RU" i="1" dirty="0" err="1"/>
              <a:t>зсув</a:t>
            </a:r>
            <a:r>
              <a:rPr lang="ru-RU" i="1" dirty="0"/>
              <a:t> </a:t>
            </a:r>
            <a:r>
              <a:rPr lang="ru-RU" i="1" dirty="0" err="1"/>
              <a:t>останнього</a:t>
            </a:r>
            <a:r>
              <a:rPr lang="ru-RU" i="1" dirty="0"/>
              <a:t> на </a:t>
            </a:r>
            <a:r>
              <a:rPr lang="ru-RU" i="1" dirty="0" err="1"/>
              <a:t>південь</a:t>
            </a:r>
            <a:r>
              <a:rPr lang="ru-RU" i="1" dirty="0"/>
              <a:t>, а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відходу</a:t>
            </a:r>
            <a:r>
              <a:rPr lang="ru-RU" i="1" dirty="0"/>
              <a:t> </a:t>
            </a:r>
            <a:r>
              <a:rPr lang="ru-RU" i="1" dirty="0" err="1"/>
              <a:t>льодовиків</a:t>
            </a:r>
            <a:r>
              <a:rPr lang="ru-RU" i="1" dirty="0"/>
              <a:t> </a:t>
            </a:r>
            <a:r>
              <a:rPr lang="ru-RU" i="1" dirty="0" err="1"/>
              <a:t>розпочався</a:t>
            </a:r>
            <a:r>
              <a:rPr lang="ru-RU" i="1" dirty="0"/>
              <a:t> </a:t>
            </a:r>
            <a:r>
              <a:rPr lang="ru-RU" i="1" dirty="0" err="1"/>
              <a:t>зворотний</a:t>
            </a:r>
            <a:r>
              <a:rPr lang="ru-RU" i="1" dirty="0"/>
              <a:t> </a:t>
            </a:r>
            <a:r>
              <a:rPr lang="ru-RU" i="1" dirty="0" err="1"/>
              <a:t>процес</a:t>
            </a:r>
            <a:r>
              <a:rPr lang="ru-RU" i="1" dirty="0"/>
              <a:t>. </a:t>
            </a:r>
          </a:p>
          <a:p>
            <a:pPr algn="just"/>
            <a:r>
              <a:rPr lang="ru-RU" i="1" dirty="0"/>
              <a:t>Таким чином </a:t>
            </a:r>
            <a:r>
              <a:rPr lang="ru-RU" i="1" dirty="0" err="1"/>
              <a:t>утворилися</a:t>
            </a:r>
            <a:r>
              <a:rPr lang="ru-RU" i="1" dirty="0"/>
              <a:t> </a:t>
            </a:r>
            <a:r>
              <a:rPr lang="ru-RU" i="1" u="sng" dirty="0" err="1"/>
              <a:t>п’ять</a:t>
            </a:r>
            <a:r>
              <a:rPr lang="ru-RU" i="1" u="sng" dirty="0"/>
              <a:t> </a:t>
            </a:r>
            <a:r>
              <a:rPr lang="ru-RU" i="1" u="sng" dirty="0" err="1"/>
              <a:t>самостійних</a:t>
            </a:r>
            <a:r>
              <a:rPr lang="ru-RU" i="1" dirty="0"/>
              <a:t>, </a:t>
            </a:r>
            <a:r>
              <a:rPr lang="ru-RU" i="1" dirty="0" err="1"/>
              <a:t>віддалених</a:t>
            </a:r>
            <a:r>
              <a:rPr lang="ru-RU" i="1" dirty="0"/>
              <a:t> одна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одної</a:t>
            </a:r>
            <a:r>
              <a:rPr lang="ru-RU" i="1" dirty="0"/>
              <a:t> </a:t>
            </a:r>
            <a:r>
              <a:rPr lang="ru-RU" i="1" dirty="0" err="1"/>
              <a:t>територій</a:t>
            </a:r>
            <a:r>
              <a:rPr lang="ru-RU" i="1" dirty="0"/>
              <a:t>, </a:t>
            </a:r>
            <a:r>
              <a:rPr lang="ru-RU" i="1" dirty="0" err="1"/>
              <a:t>зайнятих</a:t>
            </a:r>
            <a:r>
              <a:rPr lang="ru-RU" i="1" dirty="0"/>
              <a:t> </a:t>
            </a:r>
            <a:r>
              <a:rPr lang="ru-RU" i="1" dirty="0" err="1"/>
              <a:t>цим</a:t>
            </a:r>
            <a:r>
              <a:rPr lang="ru-RU" i="1" dirty="0"/>
              <a:t> видом, </a:t>
            </a:r>
            <a:r>
              <a:rPr lang="ru-RU" i="1" dirty="0" err="1"/>
              <a:t>що</a:t>
            </a:r>
            <a:r>
              <a:rPr lang="ru-RU" i="1" dirty="0"/>
              <a:t> й </a:t>
            </a:r>
            <a:r>
              <a:rPr lang="ru-RU" i="1" dirty="0" err="1"/>
              <a:t>спричинило</a:t>
            </a:r>
            <a:r>
              <a:rPr lang="ru-RU" i="1" dirty="0"/>
              <a:t> </a:t>
            </a:r>
            <a:r>
              <a:rPr lang="ru-RU" i="1" dirty="0" err="1"/>
              <a:t>формування</a:t>
            </a:r>
            <a:r>
              <a:rPr lang="ru-RU" i="1" dirty="0"/>
              <a:t> </a:t>
            </a:r>
            <a:r>
              <a:rPr lang="ru-RU" i="1" dirty="0" err="1"/>
              <a:t>самостійних</a:t>
            </a:r>
            <a:r>
              <a:rPr lang="ru-RU" i="1" dirty="0"/>
              <a:t> </a:t>
            </a:r>
            <a:r>
              <a:rPr lang="ru-RU" i="1" dirty="0" err="1"/>
              <a:t>географічних</a:t>
            </a:r>
            <a:r>
              <a:rPr lang="ru-RU" i="1" dirty="0"/>
              <a:t> рас.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9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ГЕОГРАФІЧНА</a:t>
            </a:r>
            <a:r>
              <a:rPr lang="uk-UA" b="1" dirty="0" smtClean="0"/>
              <a:t> ІЗОЛЯЦІЯ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279822"/>
            <a:ext cx="489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u="sng" dirty="0" err="1"/>
              <a:t>Європі</a:t>
            </a:r>
            <a:r>
              <a:rPr lang="ru-RU" u="sng" dirty="0"/>
              <a:t> </a:t>
            </a:r>
            <a:r>
              <a:rPr lang="ru-RU" u="sng" dirty="0" err="1"/>
              <a:t>значна</a:t>
            </a:r>
            <a:r>
              <a:rPr lang="ru-RU" u="sng" dirty="0"/>
              <a:t> </a:t>
            </a:r>
            <a:r>
              <a:rPr lang="ru-RU" u="sng" dirty="0" err="1"/>
              <a:t>кількість</a:t>
            </a:r>
            <a:r>
              <a:rPr lang="ru-RU" u="sng" dirty="0"/>
              <a:t> </a:t>
            </a:r>
            <a:r>
              <a:rPr lang="ru-RU" u="sng" dirty="0" err="1"/>
              <a:t>видів</a:t>
            </a:r>
            <a:r>
              <a:rPr lang="ru-RU" u="sng" dirty="0"/>
              <a:t> </a:t>
            </a:r>
            <a:r>
              <a:rPr lang="ru-RU" u="sng" dirty="0" err="1"/>
              <a:t>утворилася</a:t>
            </a:r>
            <a:r>
              <a:rPr lang="ru-RU" u="sng" dirty="0"/>
              <a:t> </a:t>
            </a:r>
            <a:r>
              <a:rPr lang="ru-RU" u="sng" dirty="0" err="1"/>
              <a:t>саме</a:t>
            </a:r>
            <a:r>
              <a:rPr lang="ru-RU" u="sng" dirty="0"/>
              <a:t> </a:t>
            </a:r>
            <a:r>
              <a:rPr lang="ru-RU" u="sng" dirty="0" err="1"/>
              <a:t>внаслідок</a:t>
            </a:r>
            <a:r>
              <a:rPr lang="ru-RU" u="sng" dirty="0"/>
              <a:t> </a:t>
            </a:r>
            <a:r>
              <a:rPr lang="ru-RU" u="sng" dirty="0" err="1"/>
              <a:t>географічної</a:t>
            </a:r>
            <a:r>
              <a:rPr lang="ru-RU" u="sng" dirty="0"/>
              <a:t> </a:t>
            </a:r>
            <a:r>
              <a:rPr lang="ru-RU" u="sng" dirty="0" err="1"/>
              <a:t>ізоляції</a:t>
            </a:r>
            <a:r>
              <a:rPr lang="ru-RU" dirty="0"/>
              <a:t>, </a:t>
            </a:r>
            <a:r>
              <a:rPr lang="ru-RU" dirty="0" err="1"/>
              <a:t>викликаної</a:t>
            </a:r>
            <a:r>
              <a:rPr lang="ru-RU" dirty="0"/>
              <a:t> </a:t>
            </a:r>
            <a:r>
              <a:rPr lang="ru-RU" sz="2800" dirty="0" err="1"/>
              <a:t>льодовим</a:t>
            </a:r>
            <a:r>
              <a:rPr lang="ru-RU" sz="2800" dirty="0"/>
              <a:t> </a:t>
            </a:r>
            <a:r>
              <a:rPr lang="ru-RU" sz="2800" dirty="0" err="1"/>
              <a:t>періодом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максимального </a:t>
            </a:r>
            <a:r>
              <a:rPr lang="ru-RU" dirty="0" err="1"/>
              <a:t>зледеніння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b="1" dirty="0" err="1"/>
              <a:t>змістилася</a:t>
            </a:r>
            <a:r>
              <a:rPr lang="ru-RU" b="1" dirty="0"/>
              <a:t> на </a:t>
            </a:r>
            <a:r>
              <a:rPr lang="ru-RU" b="1" dirty="0" err="1"/>
              <a:t>південний</a:t>
            </a:r>
            <a:r>
              <a:rPr lang="ru-RU" b="1" dirty="0"/>
              <a:t> </a:t>
            </a:r>
            <a:r>
              <a:rPr lang="ru-RU" b="1" dirty="0" err="1"/>
              <a:t>схід</a:t>
            </a:r>
            <a:r>
              <a:rPr lang="ru-RU" b="1" dirty="0"/>
              <a:t> та </a:t>
            </a:r>
            <a:r>
              <a:rPr lang="ru-RU" b="1" dirty="0" err="1"/>
              <a:t>південний</a:t>
            </a:r>
            <a:r>
              <a:rPr lang="ru-RU" b="1" dirty="0"/>
              <a:t> </a:t>
            </a:r>
            <a:r>
              <a:rPr lang="ru-RU" b="1" dirty="0" err="1"/>
              <a:t>захід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dirty="0" err="1"/>
              <a:t>збереглася</a:t>
            </a:r>
            <a:r>
              <a:rPr lang="ru-RU" dirty="0"/>
              <a:t> на </a:t>
            </a:r>
            <a:r>
              <a:rPr lang="ru-RU" b="1" dirty="0" err="1"/>
              <a:t>Піренейському</a:t>
            </a:r>
            <a:r>
              <a:rPr lang="ru-RU" b="1" dirty="0"/>
              <a:t> </a:t>
            </a:r>
            <a:r>
              <a:rPr lang="ru-RU" b="1" dirty="0" err="1"/>
              <a:t>півострові</a:t>
            </a:r>
            <a:r>
              <a:rPr lang="ru-RU" b="1" dirty="0"/>
              <a:t> та на Балканах</a:t>
            </a:r>
            <a:r>
              <a:rPr lang="ru-RU" dirty="0"/>
              <a:t>.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форм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відходу</a:t>
            </a:r>
            <a:r>
              <a:rPr lang="ru-RU" dirty="0"/>
              <a:t> </a:t>
            </a:r>
            <a:r>
              <a:rPr lang="ru-RU" dirty="0" err="1"/>
              <a:t>льодовика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ареалу, де вони </a:t>
            </a:r>
            <a:r>
              <a:rPr lang="ru-RU" dirty="0" smtClean="0"/>
              <a:t>УТВОРЮЮТЬ </a:t>
            </a:r>
            <a:r>
              <a:rPr lang="ru-RU" dirty="0" err="1" smtClean="0"/>
              <a:t>гібриди</a:t>
            </a:r>
            <a:r>
              <a:rPr lang="ru-RU" dirty="0" smtClean="0"/>
              <a:t>, АБО  </a:t>
            </a:r>
            <a:r>
              <a:rPr lang="ru-RU" dirty="0" err="1"/>
              <a:t>ведуть</a:t>
            </a:r>
            <a:r>
              <a:rPr lang="ru-RU" dirty="0"/>
              <a:t> себе як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стикаються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1" y="1783527"/>
            <a:ext cx="3765847" cy="2550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280917"/>
            <a:ext cx="828092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Прикладами </a:t>
            </a:r>
            <a:r>
              <a:rPr lang="ru-RU" i="1" dirty="0" err="1"/>
              <a:t>можуть</a:t>
            </a:r>
            <a:r>
              <a:rPr lang="ru-RU" i="1" dirty="0"/>
              <a:t> бути </a:t>
            </a:r>
            <a:r>
              <a:rPr lang="ru-RU" i="1" dirty="0" err="1"/>
              <a:t>звичайний</a:t>
            </a:r>
            <a:r>
              <a:rPr lang="ru-RU" i="1" dirty="0"/>
              <a:t> (</a:t>
            </a:r>
            <a:r>
              <a:rPr lang="ru-RU" i="1" dirty="0" err="1"/>
              <a:t>Luscinia</a:t>
            </a:r>
            <a:r>
              <a:rPr lang="ru-RU" i="1" dirty="0"/>
              <a:t> </a:t>
            </a:r>
            <a:r>
              <a:rPr lang="ru-RU" i="1" dirty="0" err="1"/>
              <a:t>luscinia</a:t>
            </a:r>
            <a:r>
              <a:rPr lang="ru-RU" i="1" dirty="0"/>
              <a:t>) та </a:t>
            </a:r>
            <a:r>
              <a:rPr lang="ru-RU" i="1" dirty="0" err="1"/>
              <a:t>південний</a:t>
            </a:r>
            <a:r>
              <a:rPr lang="ru-RU" i="1" dirty="0"/>
              <a:t> (L. </a:t>
            </a:r>
            <a:r>
              <a:rPr lang="ru-RU" i="1" dirty="0" err="1"/>
              <a:t>megarhynchos</a:t>
            </a:r>
            <a:r>
              <a:rPr lang="ru-RU" i="1" dirty="0"/>
              <a:t>) </a:t>
            </a:r>
            <a:r>
              <a:rPr lang="ru-RU" i="1" dirty="0" err="1"/>
              <a:t>солов’ї</a:t>
            </a:r>
            <a:r>
              <a:rPr lang="ru-RU" i="1" dirty="0"/>
              <a:t>, </a:t>
            </a:r>
            <a:r>
              <a:rPr lang="ru-RU" i="1" dirty="0" err="1"/>
              <a:t>ареали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дещо</a:t>
            </a:r>
            <a:r>
              <a:rPr lang="ru-RU" i="1" dirty="0"/>
              <a:t> </a:t>
            </a:r>
            <a:r>
              <a:rPr lang="ru-RU" i="1" dirty="0" err="1"/>
              <a:t>перекриваються</a:t>
            </a:r>
            <a:r>
              <a:rPr lang="ru-RU" i="1" dirty="0"/>
              <a:t> в </a:t>
            </a:r>
            <a:r>
              <a:rPr lang="ru-RU" i="1" dirty="0" err="1"/>
              <a:t>Європі</a:t>
            </a:r>
            <a:r>
              <a:rPr lang="ru-RU" i="1" dirty="0"/>
              <a:t>: в </a:t>
            </a:r>
            <a:r>
              <a:rPr lang="ru-RU" i="1" dirty="0" err="1"/>
              <a:t>місцях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зустрічі</a:t>
            </a:r>
            <a:r>
              <a:rPr lang="ru-RU" i="1" dirty="0"/>
              <a:t> вони </a:t>
            </a:r>
            <a:r>
              <a:rPr lang="ru-RU" i="1" dirty="0" err="1"/>
              <a:t>надають</a:t>
            </a:r>
            <a:r>
              <a:rPr lang="ru-RU" i="1" dirty="0"/>
              <a:t> </a:t>
            </a:r>
            <a:r>
              <a:rPr lang="ru-RU" i="1" dirty="0" err="1"/>
              <a:t>перевагу</a:t>
            </a:r>
            <a:r>
              <a:rPr lang="ru-RU" i="1" dirty="0"/>
              <a:t> </a:t>
            </a:r>
            <a:r>
              <a:rPr lang="ru-RU" i="1" dirty="0" err="1"/>
              <a:t>різним</a:t>
            </a:r>
            <a:r>
              <a:rPr lang="ru-RU" i="1" dirty="0"/>
              <a:t> типам </a:t>
            </a:r>
            <a:r>
              <a:rPr lang="ru-RU" i="1" dirty="0" err="1"/>
              <a:t>рослинності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smtClean="0"/>
              <a:t>Так </a:t>
            </a:r>
            <a:r>
              <a:rPr lang="ru-RU" i="1" dirty="0"/>
              <a:t>само </a:t>
            </a:r>
            <a:r>
              <a:rPr lang="ru-RU" i="1" dirty="0" err="1"/>
              <a:t>чорна</a:t>
            </a:r>
            <a:r>
              <a:rPr lang="ru-RU" i="1" dirty="0"/>
              <a:t> (</a:t>
            </a:r>
            <a:r>
              <a:rPr lang="ru-RU" i="1" dirty="0" err="1"/>
              <a:t>Corvus</a:t>
            </a:r>
            <a:r>
              <a:rPr lang="ru-RU" i="1" dirty="0"/>
              <a:t> </a:t>
            </a:r>
            <a:r>
              <a:rPr lang="ru-RU" i="1" dirty="0" err="1"/>
              <a:t>corone</a:t>
            </a:r>
            <a:r>
              <a:rPr lang="ru-RU" i="1" dirty="0"/>
              <a:t>) та </a:t>
            </a:r>
            <a:r>
              <a:rPr lang="ru-RU" i="1" dirty="0" err="1"/>
              <a:t>сіра</a:t>
            </a:r>
            <a:r>
              <a:rPr lang="ru-RU" i="1" dirty="0"/>
              <a:t> (C. </a:t>
            </a:r>
            <a:r>
              <a:rPr lang="ru-RU" i="1" dirty="0" err="1"/>
              <a:t>cornix</a:t>
            </a:r>
            <a:r>
              <a:rPr lang="ru-RU" i="1" dirty="0"/>
              <a:t>) ворони, </a:t>
            </a:r>
            <a:r>
              <a:rPr lang="ru-RU" i="1" dirty="0" err="1"/>
              <a:t>зустрічаючись</a:t>
            </a:r>
            <a:r>
              <a:rPr lang="ru-RU" i="1" dirty="0"/>
              <a:t> в </a:t>
            </a:r>
            <a:r>
              <a:rPr lang="ru-RU" i="1" dirty="0" err="1"/>
              <a:t>Європі</a:t>
            </a:r>
            <a:r>
              <a:rPr lang="ru-RU" i="1" dirty="0"/>
              <a:t>, </a:t>
            </a:r>
            <a:r>
              <a:rPr lang="ru-RU" i="1" dirty="0" err="1"/>
              <a:t>утворюють</a:t>
            </a:r>
            <a:r>
              <a:rPr lang="ru-RU" i="1" dirty="0"/>
              <a:t> </a:t>
            </a:r>
            <a:r>
              <a:rPr lang="ru-RU" i="1" dirty="0" err="1"/>
              <a:t>нешироку</a:t>
            </a:r>
            <a:r>
              <a:rPr lang="ru-RU" i="1" dirty="0"/>
              <a:t> зону </a:t>
            </a:r>
            <a:r>
              <a:rPr lang="ru-RU" i="1" dirty="0" err="1"/>
              <a:t>гібридизації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1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83BD7C-285A-460B-B8A0-D71D1153E43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75000"/>
                </a:schemeClr>
              </a:gs>
              <a:gs pos="48000">
                <a:schemeClr val="accent3">
                  <a:lumMod val="97000"/>
                  <a:lumOff val="3000"/>
                  <a:alpha val="75000"/>
                </a:schemeClr>
              </a:gs>
              <a:gs pos="85000">
                <a:schemeClr val="accent3">
                  <a:lumMod val="60000"/>
                  <a:lumOff val="40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471BD6-DA9D-49DD-8B15-48E55B488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23" y="1502200"/>
            <a:ext cx="3257550" cy="5120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C80D54-78BE-4451-8EA5-61C2EDE4F46E}"/>
              </a:ext>
            </a:extLst>
          </p:cNvPr>
          <p:cNvSpPr txBox="1"/>
          <p:nvPr/>
        </p:nvSpPr>
        <p:spPr>
          <a:xfrm>
            <a:off x="277534" y="304456"/>
            <a:ext cx="8470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ВИДОУТВОРЕННЯ НА ОСТРОВАХ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Your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3B1F4F1-FB35-4E45-B7FA-E04AC47FA61F}"/>
              </a:ext>
            </a:extLst>
          </p:cNvPr>
          <p:cNvSpPr txBox="1"/>
          <p:nvPr/>
        </p:nvSpPr>
        <p:spPr>
          <a:xfrm>
            <a:off x="107504" y="3853196"/>
            <a:ext cx="2088232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океанічні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 defTabSz="1219170">
              <a:spcBef>
                <a:spcPct val="20000"/>
              </a:spcBef>
              <a:defRPr/>
            </a:pPr>
            <a:endParaRPr lang="en-US" sz="4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 defTabSz="1219170">
              <a:spcBef>
                <a:spcPct val="20000"/>
              </a:spcBef>
              <a:defRPr/>
            </a:pPr>
            <a:endParaRPr lang="en-US" sz="1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1400" dirty="0" err="1">
                <a:solidFill>
                  <a:srgbClr val="002060"/>
                </a:solidFill>
              </a:rPr>
              <a:t>ніколи</a:t>
            </a:r>
            <a:r>
              <a:rPr lang="ru-RU" sz="1400" dirty="0">
                <a:solidFill>
                  <a:srgbClr val="002060"/>
                </a:solidFill>
              </a:rPr>
              <a:t> не </a:t>
            </a:r>
            <a:r>
              <a:rPr lang="ru-RU" sz="1400" dirty="0" err="1">
                <a:solidFill>
                  <a:srgbClr val="002060"/>
                </a:solidFill>
              </a:rPr>
              <a:t>були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частинами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материків</a:t>
            </a:r>
            <a:r>
              <a:rPr lang="ru-RU" sz="1400" dirty="0">
                <a:solidFill>
                  <a:srgbClr val="002060"/>
                </a:solidFill>
              </a:rPr>
              <a:t> і </a:t>
            </a:r>
            <a:r>
              <a:rPr lang="ru-RU" sz="1400" dirty="0" err="1">
                <a:solidFill>
                  <a:srgbClr val="002060"/>
                </a:solidFill>
              </a:rPr>
              <a:t>утворились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внаслідок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підняття</a:t>
            </a:r>
            <a:r>
              <a:rPr lang="ru-RU" sz="1400" dirty="0">
                <a:solidFill>
                  <a:srgbClr val="002060"/>
                </a:solidFill>
              </a:rPr>
              <a:t> дна океану, </a:t>
            </a:r>
            <a:r>
              <a:rPr lang="ru-RU" sz="1400" dirty="0" err="1">
                <a:solidFill>
                  <a:srgbClr val="002060"/>
                </a:solidFill>
              </a:rPr>
              <a:t>життєдіяльності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рифоутворюючих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коралів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або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вулканічних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вивержень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(</a:t>
            </a:r>
            <a:r>
              <a:rPr lang="ru-RU" sz="1400" i="1" dirty="0" err="1">
                <a:solidFill>
                  <a:srgbClr val="002060"/>
                </a:solidFill>
              </a:rPr>
              <a:t>архіпелаги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i="1" dirty="0" err="1">
                <a:solidFill>
                  <a:srgbClr val="002060"/>
                </a:solidFill>
              </a:rPr>
              <a:t>Полінезії</a:t>
            </a:r>
            <a:r>
              <a:rPr lang="ru-RU" sz="1400" i="1" dirty="0">
                <a:solidFill>
                  <a:srgbClr val="002060"/>
                </a:solidFill>
              </a:rPr>
              <a:t>, </a:t>
            </a:r>
            <a:r>
              <a:rPr lang="ru-RU" sz="1400" i="1" dirty="0" err="1">
                <a:solidFill>
                  <a:srgbClr val="002060"/>
                </a:solidFill>
              </a:rPr>
              <a:t>острів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endParaRPr lang="ru-RU" sz="14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Св</a:t>
            </a:r>
            <a:r>
              <a:rPr lang="ru-RU" sz="1400" i="1" dirty="0">
                <a:solidFill>
                  <a:srgbClr val="002060"/>
                </a:solidFill>
              </a:rPr>
              <a:t>. Олени </a:t>
            </a:r>
            <a:r>
              <a:rPr lang="ru-RU" sz="1400" i="1" dirty="0" err="1">
                <a:solidFill>
                  <a:srgbClr val="002060"/>
                </a:solidFill>
              </a:rPr>
              <a:t>тощо</a:t>
            </a:r>
            <a:r>
              <a:rPr lang="ru-RU" sz="1400" i="1" dirty="0">
                <a:solidFill>
                  <a:srgbClr val="002060"/>
                </a:solidFill>
              </a:rPr>
              <a:t>).</a:t>
            </a:r>
            <a:endParaRPr lang="en-US" sz="1200" i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0EAC7E-C8F1-4119-A835-A413A2EAA7C9}"/>
              </a:ext>
            </a:extLst>
          </p:cNvPr>
          <p:cNvSpPr txBox="1"/>
          <p:nvPr/>
        </p:nvSpPr>
        <p:spPr>
          <a:xfrm>
            <a:off x="2411760" y="3820060"/>
            <a:ext cx="2016224" cy="26468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материкові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континентальні</a:t>
            </a:r>
            <a:endParaRPr lang="en-US" sz="2000" b="1" dirty="0">
              <a:solidFill>
                <a:srgbClr val="ED7D3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є </a:t>
            </a:r>
            <a:r>
              <a:rPr lang="ru-RU" sz="1400" dirty="0" err="1">
                <a:solidFill>
                  <a:srgbClr val="002060"/>
                </a:solidFill>
              </a:rPr>
              <a:t>частинами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материків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що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відокремились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від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останніх</a:t>
            </a:r>
            <a:r>
              <a:rPr lang="ru-RU" sz="1400" dirty="0">
                <a:solidFill>
                  <a:srgbClr val="002060"/>
                </a:solidFill>
              </a:rPr>
              <a:t> в </a:t>
            </a:r>
            <a:r>
              <a:rPr lang="ru-RU" sz="1400" dirty="0" err="1">
                <a:solidFill>
                  <a:srgbClr val="002060"/>
                </a:solidFill>
              </a:rPr>
              <a:t>певну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геологічну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епоху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(</a:t>
            </a:r>
            <a:r>
              <a:rPr lang="ru-RU" sz="1400" i="1" dirty="0" err="1">
                <a:solidFill>
                  <a:srgbClr val="002060"/>
                </a:solidFill>
              </a:rPr>
              <a:t>Британські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i="1" dirty="0" err="1">
                <a:solidFill>
                  <a:srgbClr val="002060"/>
                </a:solidFill>
              </a:rPr>
              <a:t>острови</a:t>
            </a:r>
            <a:r>
              <a:rPr lang="ru-RU" sz="1400" i="1" dirty="0">
                <a:solidFill>
                  <a:srgbClr val="002060"/>
                </a:solidFill>
              </a:rPr>
              <a:t>, Ява, Суматра, Мадагаскар, </a:t>
            </a:r>
            <a:r>
              <a:rPr lang="ru-RU" sz="1400" i="1" dirty="0" err="1">
                <a:solidFill>
                  <a:srgbClr val="002060"/>
                </a:solidFill>
              </a:rPr>
              <a:t>Тасманія</a:t>
            </a:r>
            <a:r>
              <a:rPr lang="ru-RU" sz="1400" i="1" dirty="0">
                <a:solidFill>
                  <a:srgbClr val="002060"/>
                </a:solidFill>
              </a:rPr>
              <a:t> та </a:t>
            </a:r>
            <a:r>
              <a:rPr lang="ru-RU" sz="1400" i="1" dirty="0" err="1">
                <a:solidFill>
                  <a:srgbClr val="002060"/>
                </a:solidFill>
              </a:rPr>
              <a:t>інші</a:t>
            </a:r>
            <a:r>
              <a:rPr lang="ru-RU" sz="1400" dirty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55D06A-F812-48B5-B89C-E72A7B1B7619}"/>
              </a:ext>
            </a:extLst>
          </p:cNvPr>
          <p:cNvSpPr txBox="1"/>
          <p:nvPr/>
        </p:nvSpPr>
        <p:spPr>
          <a:xfrm>
            <a:off x="4512999" y="3729740"/>
            <a:ext cx="1571170" cy="2893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периферійні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архіпелаги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 defTabSz="1219170">
              <a:spcBef>
                <a:spcPct val="20000"/>
              </a:spcBef>
              <a:defRPr/>
            </a:pPr>
            <a:endParaRPr lang="en-US" sz="400" b="1" dirty="0">
              <a:solidFill>
                <a:srgbClr val="548235"/>
              </a:solidFill>
              <a:latin typeface="Candara" panose="020E0502030303020204" pitchFamily="34" charset="0"/>
            </a:endParaRPr>
          </a:p>
          <a:p>
            <a:pPr algn="ctr" defTabSz="1219170">
              <a:spcBef>
                <a:spcPct val="20000"/>
              </a:spcBef>
              <a:defRPr/>
            </a:pPr>
            <a:endParaRPr lang="en-US" sz="1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є </a:t>
            </a:r>
            <a:r>
              <a:rPr lang="ru-RU" sz="1600" dirty="0" err="1">
                <a:solidFill>
                  <a:srgbClr val="002060"/>
                </a:solidFill>
              </a:rPr>
              <a:t>сучасними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материковими</a:t>
            </a:r>
            <a:r>
              <a:rPr lang="ru-RU" sz="1600" dirty="0">
                <a:solidFill>
                  <a:srgbClr val="002060"/>
                </a:solidFill>
              </a:rPr>
              <a:t> островами, </a:t>
            </a:r>
            <a:r>
              <a:rPr lang="ru-RU" sz="1600" dirty="0" err="1">
                <a:solidFill>
                  <a:srgbClr val="002060"/>
                </a:solidFill>
              </a:rPr>
              <a:t>що</a:t>
            </a:r>
            <a:r>
              <a:rPr lang="ru-RU" sz="1600" dirty="0">
                <a:solidFill>
                  <a:srgbClr val="002060"/>
                </a:solidFill>
              </a:rPr>
              <a:t> лежать </a:t>
            </a:r>
            <a:r>
              <a:rPr lang="ru-RU" sz="1600" dirty="0" err="1">
                <a:solidFill>
                  <a:srgbClr val="002060"/>
                </a:solidFill>
              </a:rPr>
              <a:t>поблизу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континентів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(</a:t>
            </a:r>
            <a:r>
              <a:rPr lang="ru-RU" sz="1400" i="1" dirty="0" err="1">
                <a:solidFill>
                  <a:srgbClr val="002060"/>
                </a:solidFill>
              </a:rPr>
              <a:t>Курильські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i="1" dirty="0" err="1">
                <a:solidFill>
                  <a:srgbClr val="002060"/>
                </a:solidFill>
              </a:rPr>
              <a:t>острови</a:t>
            </a:r>
            <a:r>
              <a:rPr lang="ru-RU" sz="1400" i="1" dirty="0">
                <a:solidFill>
                  <a:srgbClr val="002060"/>
                </a:solidFill>
              </a:rPr>
              <a:t> та </a:t>
            </a:r>
            <a:r>
              <a:rPr lang="ru-RU" sz="1400" i="1" dirty="0" err="1">
                <a:solidFill>
                  <a:srgbClr val="002060"/>
                </a:solidFill>
              </a:rPr>
              <a:t>інші</a:t>
            </a:r>
            <a:r>
              <a:rPr lang="ru-RU" sz="1400" i="1" dirty="0">
                <a:solidFill>
                  <a:srgbClr val="002060"/>
                </a:solidFill>
              </a:rPr>
              <a:t>)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DC6807-20B5-453C-A7DB-E5DE7887C86B}"/>
              </a:ext>
            </a:extLst>
          </p:cNvPr>
          <p:cNvSpPr txBox="1"/>
          <p:nvPr/>
        </p:nvSpPr>
        <p:spPr>
          <a:xfrm>
            <a:off x="277534" y="1484784"/>
            <a:ext cx="5666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помітні</a:t>
            </a:r>
            <a:r>
              <a:rPr lang="ru-RU" sz="1600" dirty="0"/>
              <a:t> </a:t>
            </a:r>
            <a:r>
              <a:rPr lang="ru-RU" sz="1600" dirty="0" err="1"/>
              <a:t>подібні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 </a:t>
            </a:r>
            <a:r>
              <a:rPr lang="ru-RU" sz="1600" b="1" dirty="0"/>
              <a:t>на островах</a:t>
            </a:r>
            <a:r>
              <a:rPr lang="ru-RU" sz="1600" dirty="0"/>
              <a:t>, </a:t>
            </a:r>
            <a:r>
              <a:rPr lang="ru-RU" sz="1600" dirty="0" err="1"/>
              <a:t>причому</a:t>
            </a:r>
            <a:r>
              <a:rPr lang="ru-RU" sz="1600" dirty="0"/>
              <a:t> особливого </a:t>
            </a:r>
            <a:r>
              <a:rPr lang="ru-RU" sz="1600" dirty="0" err="1"/>
              <a:t>розмаху</a:t>
            </a:r>
            <a:r>
              <a:rPr lang="ru-RU" sz="1600" dirty="0"/>
              <a:t> </a:t>
            </a:r>
            <a:r>
              <a:rPr lang="ru-RU" sz="1600" dirty="0" err="1"/>
              <a:t>процес</a:t>
            </a:r>
            <a:r>
              <a:rPr lang="ru-RU" sz="1600" dirty="0"/>
              <a:t> </a:t>
            </a:r>
            <a:r>
              <a:rPr lang="ru-RU" sz="1600" dirty="0" err="1"/>
              <a:t>видоутворення</a:t>
            </a:r>
            <a:r>
              <a:rPr lang="ru-RU" sz="1600" dirty="0"/>
              <a:t> </a:t>
            </a:r>
            <a:r>
              <a:rPr lang="ru-RU" sz="1600" dirty="0" err="1"/>
              <a:t>набуває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u="sng" dirty="0"/>
              <a:t>на </a:t>
            </a:r>
            <a:r>
              <a:rPr lang="ru-RU" sz="1600" u="sng" dirty="0" err="1"/>
              <a:t>океанічних</a:t>
            </a:r>
            <a:r>
              <a:rPr lang="ru-RU" sz="1600" u="sng" dirty="0"/>
              <a:t> островах.</a:t>
            </a:r>
            <a:r>
              <a:rPr lang="ru-RU" sz="1600" dirty="0"/>
              <a:t> </a:t>
            </a:r>
          </a:p>
          <a:p>
            <a:pPr algn="just"/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острови</a:t>
            </a:r>
            <a:r>
              <a:rPr lang="ru-RU" sz="1600" dirty="0"/>
              <a:t> </a:t>
            </a:r>
            <a:r>
              <a:rPr lang="ru-RU" sz="1600" dirty="0" err="1"/>
              <a:t>поділяють</a:t>
            </a:r>
            <a:r>
              <a:rPr lang="ru-RU" sz="1600" dirty="0"/>
              <a:t> за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походженням</a:t>
            </a:r>
            <a:r>
              <a:rPr lang="ru-RU" sz="1600" dirty="0"/>
              <a:t> </a:t>
            </a:r>
            <a:r>
              <a:rPr lang="ru-RU" b="1" dirty="0"/>
              <a:t>на три </a:t>
            </a:r>
            <a:r>
              <a:rPr lang="ru-RU" b="1" dirty="0" err="1"/>
              <a:t>типи</a:t>
            </a:r>
            <a:r>
              <a:rPr lang="ru-RU" b="1" dirty="0"/>
              <a:t>: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9005DC1-9DBB-4CC6-99F3-9F68EDFCAA0F}"/>
              </a:ext>
            </a:extLst>
          </p:cNvPr>
          <p:cNvGrpSpPr/>
          <p:nvPr/>
        </p:nvGrpSpPr>
        <p:grpSpPr>
          <a:xfrm>
            <a:off x="5094626" y="2648658"/>
            <a:ext cx="685800" cy="914400"/>
            <a:chOff x="5828166" y="496120"/>
            <a:chExt cx="914400" cy="9144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749C266A-2B6D-4BE2-8A47-B64BD71546F6}"/>
                </a:ext>
              </a:extLst>
            </p:cNvPr>
            <p:cNvSpPr>
              <a:spLocks noChangeAspect="1"/>
            </p:cNvSpPr>
            <p:nvPr/>
          </p:nvSpPr>
          <p:spPr>
            <a:xfrm rot="2677901">
              <a:off x="5919605" y="587560"/>
              <a:ext cx="731520" cy="731520"/>
            </a:xfrm>
            <a:prstGeom prst="rect">
              <a:avLst/>
            </a:prstGeom>
            <a:solidFill>
              <a:srgbClr val="445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989F283-D32C-4DA6-9F0F-10A50A6A2843}"/>
                </a:ext>
              </a:extLst>
            </p:cNvPr>
            <p:cNvSpPr>
              <a:spLocks noChangeAspect="1"/>
            </p:cNvSpPr>
            <p:nvPr/>
          </p:nvSpPr>
          <p:spPr>
            <a:xfrm rot="2677901">
              <a:off x="5828166" y="496120"/>
              <a:ext cx="914400" cy="914400"/>
            </a:xfrm>
            <a:custGeom>
              <a:avLst/>
              <a:gdLst>
                <a:gd name="connsiteX0" fmla="*/ 91439 w 914400"/>
                <a:gd name="connsiteY0" fmla="*/ 91441 h 914400"/>
                <a:gd name="connsiteX1" fmla="*/ 91439 w 914400"/>
                <a:gd name="connsiteY1" fmla="*/ 822961 h 914400"/>
                <a:gd name="connsiteX2" fmla="*/ 822959 w 914400"/>
                <a:gd name="connsiteY2" fmla="*/ 822961 h 914400"/>
                <a:gd name="connsiteX3" fmla="*/ 822959 w 914400"/>
                <a:gd name="connsiteY3" fmla="*/ 91441 h 914400"/>
                <a:gd name="connsiteX4" fmla="*/ 0 w 914400"/>
                <a:gd name="connsiteY4" fmla="*/ 0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  <a:gd name="connsiteX7" fmla="*/ 0 w 914400"/>
                <a:gd name="connsiteY7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914400">
                  <a:moveTo>
                    <a:pt x="91439" y="91441"/>
                  </a:moveTo>
                  <a:lnTo>
                    <a:pt x="91439" y="822961"/>
                  </a:lnTo>
                  <a:lnTo>
                    <a:pt x="822959" y="822961"/>
                  </a:lnTo>
                  <a:lnTo>
                    <a:pt x="822959" y="91441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1D8DC71-435F-4A07-98D4-27C252EA3DAE}"/>
              </a:ext>
            </a:extLst>
          </p:cNvPr>
          <p:cNvGrpSpPr/>
          <p:nvPr/>
        </p:nvGrpSpPr>
        <p:grpSpPr>
          <a:xfrm>
            <a:off x="3086028" y="2618788"/>
            <a:ext cx="685800" cy="914400"/>
            <a:chOff x="5828166" y="496120"/>
            <a:chExt cx="914400" cy="9144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0A25F95-16BE-4F1B-ACB3-F47D723F87D0}"/>
                </a:ext>
              </a:extLst>
            </p:cNvPr>
            <p:cNvSpPr>
              <a:spLocks noChangeAspect="1"/>
            </p:cNvSpPr>
            <p:nvPr/>
          </p:nvSpPr>
          <p:spPr>
            <a:xfrm rot="2677901">
              <a:off x="5919605" y="587560"/>
              <a:ext cx="731520" cy="731520"/>
            </a:xfrm>
            <a:prstGeom prst="rect">
              <a:avLst/>
            </a:prstGeom>
            <a:solidFill>
              <a:srgbClr val="5C9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1E5F5F4-0487-426D-ADC6-D9A66E5DD875}"/>
                </a:ext>
              </a:extLst>
            </p:cNvPr>
            <p:cNvSpPr>
              <a:spLocks noChangeAspect="1"/>
            </p:cNvSpPr>
            <p:nvPr/>
          </p:nvSpPr>
          <p:spPr>
            <a:xfrm rot="2677901">
              <a:off x="5828166" y="496120"/>
              <a:ext cx="914400" cy="914400"/>
            </a:xfrm>
            <a:custGeom>
              <a:avLst/>
              <a:gdLst>
                <a:gd name="connsiteX0" fmla="*/ 91439 w 914400"/>
                <a:gd name="connsiteY0" fmla="*/ 91441 h 914400"/>
                <a:gd name="connsiteX1" fmla="*/ 91439 w 914400"/>
                <a:gd name="connsiteY1" fmla="*/ 822961 h 914400"/>
                <a:gd name="connsiteX2" fmla="*/ 822959 w 914400"/>
                <a:gd name="connsiteY2" fmla="*/ 822961 h 914400"/>
                <a:gd name="connsiteX3" fmla="*/ 822959 w 914400"/>
                <a:gd name="connsiteY3" fmla="*/ 91441 h 914400"/>
                <a:gd name="connsiteX4" fmla="*/ 0 w 914400"/>
                <a:gd name="connsiteY4" fmla="*/ 0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  <a:gd name="connsiteX7" fmla="*/ 0 w 914400"/>
                <a:gd name="connsiteY7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914400">
                  <a:moveTo>
                    <a:pt x="91439" y="91441"/>
                  </a:moveTo>
                  <a:lnTo>
                    <a:pt x="91439" y="822961"/>
                  </a:lnTo>
                  <a:lnTo>
                    <a:pt x="822959" y="822961"/>
                  </a:lnTo>
                  <a:lnTo>
                    <a:pt x="822959" y="91441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3E65664-9CFF-40AA-98F4-9209F4FE24BE}"/>
              </a:ext>
            </a:extLst>
          </p:cNvPr>
          <p:cNvGrpSpPr/>
          <p:nvPr/>
        </p:nvGrpSpPr>
        <p:grpSpPr>
          <a:xfrm>
            <a:off x="783206" y="2599004"/>
            <a:ext cx="685800" cy="914400"/>
            <a:chOff x="5828166" y="496120"/>
            <a:chExt cx="914400" cy="9144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1B9F1F3-22AD-4C90-B86A-541117BA89E3}"/>
                </a:ext>
              </a:extLst>
            </p:cNvPr>
            <p:cNvSpPr>
              <a:spLocks noChangeAspect="1"/>
            </p:cNvSpPr>
            <p:nvPr/>
          </p:nvSpPr>
          <p:spPr>
            <a:xfrm rot="2677901">
              <a:off x="5919605" y="587560"/>
              <a:ext cx="731520" cy="731520"/>
            </a:xfrm>
            <a:prstGeom prst="rect">
              <a:avLst/>
            </a:prstGeom>
            <a:solidFill>
              <a:srgbClr val="FE4A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FB5F0E6C-6757-49E8-8323-254CA09A5D64}"/>
                </a:ext>
              </a:extLst>
            </p:cNvPr>
            <p:cNvSpPr>
              <a:spLocks noChangeAspect="1"/>
            </p:cNvSpPr>
            <p:nvPr/>
          </p:nvSpPr>
          <p:spPr>
            <a:xfrm rot="2677901">
              <a:off x="5828166" y="496120"/>
              <a:ext cx="914400" cy="914400"/>
            </a:xfrm>
            <a:custGeom>
              <a:avLst/>
              <a:gdLst>
                <a:gd name="connsiteX0" fmla="*/ 91439 w 914400"/>
                <a:gd name="connsiteY0" fmla="*/ 91441 h 914400"/>
                <a:gd name="connsiteX1" fmla="*/ 91439 w 914400"/>
                <a:gd name="connsiteY1" fmla="*/ 822961 h 914400"/>
                <a:gd name="connsiteX2" fmla="*/ 822959 w 914400"/>
                <a:gd name="connsiteY2" fmla="*/ 822961 h 914400"/>
                <a:gd name="connsiteX3" fmla="*/ 822959 w 914400"/>
                <a:gd name="connsiteY3" fmla="*/ 91441 h 914400"/>
                <a:gd name="connsiteX4" fmla="*/ 0 w 914400"/>
                <a:gd name="connsiteY4" fmla="*/ 0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  <a:gd name="connsiteX7" fmla="*/ 0 w 914400"/>
                <a:gd name="connsiteY7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914400">
                  <a:moveTo>
                    <a:pt x="91439" y="91441"/>
                  </a:moveTo>
                  <a:lnTo>
                    <a:pt x="91439" y="822961"/>
                  </a:lnTo>
                  <a:lnTo>
                    <a:pt x="822959" y="822961"/>
                  </a:lnTo>
                  <a:lnTo>
                    <a:pt x="822959" y="91441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Box 10">
            <a:extLst>
              <a:ext uri="{FF2B5EF4-FFF2-40B4-BE49-F238E27FC236}">
                <a16:creationId xmlns:a16="http://schemas.microsoft.com/office/drawing/2014/main" xmlns="" id="{C156CEFE-6255-431A-8C31-DBDEFA2B0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36" y="2829766"/>
            <a:ext cx="5143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xmlns="" id="{A6ACFE60-B9BB-4B53-BAD3-1DC22317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753" y="2813093"/>
            <a:ext cx="5143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xmlns="" id="{8448027E-9206-4642-908F-4C6E1475E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2891263"/>
            <a:ext cx="5143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3097" y="1844824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острова </a:t>
            </a:r>
            <a:r>
              <a:rPr lang="ru-RU" dirty="0" err="1"/>
              <a:t>його</a:t>
            </a:r>
            <a:r>
              <a:rPr lang="ru-RU" dirty="0"/>
              <a:t> фауна та флора </a:t>
            </a:r>
            <a:r>
              <a:rPr lang="ru-RU" dirty="0" err="1"/>
              <a:t>формувалися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а на </a:t>
            </a:r>
            <a:r>
              <a:rPr lang="ru-RU" sz="1600" dirty="0" err="1"/>
              <a:t>багатьох</a:t>
            </a:r>
            <a:r>
              <a:rPr lang="ru-RU" sz="1600" dirty="0"/>
              <a:t> з них </a:t>
            </a:r>
            <a:r>
              <a:rPr lang="ru-RU" sz="1600" dirty="0" err="1"/>
              <a:t>формуються</a:t>
            </a:r>
            <a:r>
              <a:rPr lang="ru-RU" sz="1600" dirty="0"/>
              <a:t> й зараз) </a:t>
            </a:r>
            <a:endParaRPr lang="ru-RU" sz="1600" dirty="0" smtClean="0"/>
          </a:p>
          <a:p>
            <a:pPr algn="ctr"/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/>
              <a:t>особливим</a:t>
            </a:r>
            <a:r>
              <a:rPr lang="ru-RU" dirty="0"/>
              <a:t> шляхом.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7" y="4338637"/>
            <a:ext cx="2385367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034534"/>
            <a:ext cx="894870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AU" dirty="0">
                <a:solidFill>
                  <a:srgbClr val="7030A0"/>
                </a:solidFill>
                <a:hlinkClick r:id="rId4"/>
              </a:rPr>
              <a:t>https://</a:t>
            </a:r>
            <a:r>
              <a:rPr lang="en-AU" dirty="0" smtClean="0">
                <a:solidFill>
                  <a:srgbClr val="7030A0"/>
                </a:solidFill>
                <a:hlinkClick r:id="rId4"/>
              </a:rPr>
              <a:t>www.youtube.com/watch?v=wC-4aR4SgLU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Азорськ</a:t>
            </a:r>
            <a:r>
              <a:rPr lang="uk-UA" dirty="0" smtClean="0">
                <a:solidFill>
                  <a:schemeClr val="bg1"/>
                </a:solidFill>
              </a:rPr>
              <a:t>і острови з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АнтономПтушкіним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8110057" y="-141329"/>
            <a:ext cx="1158656" cy="12152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9961082">
            <a:off x="7639303" y="474522"/>
            <a:ext cx="15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Цікаво!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2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2128" y="2204864"/>
            <a:ext cx="602236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Але </a:t>
            </a:r>
            <a:r>
              <a:rPr lang="ru-RU" dirty="0"/>
              <a:t>на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острові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sz="2400" b="1" u="sng" dirty="0" err="1">
                <a:solidFill>
                  <a:srgbClr val="7030A0"/>
                </a:solidFill>
              </a:rPr>
              <a:t>складаються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специфічні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умови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dirty="0"/>
              <a:t>(в першу </a:t>
            </a:r>
            <a:r>
              <a:rPr lang="ru-RU" dirty="0" err="1"/>
              <a:t>чергу</a:t>
            </a:r>
            <a:r>
              <a:rPr lang="ru-RU" dirty="0"/>
              <a:t> – </a:t>
            </a:r>
            <a:r>
              <a:rPr lang="ru-RU" dirty="0" err="1"/>
              <a:t>географічна</a:t>
            </a:r>
            <a:r>
              <a:rPr lang="ru-RU" dirty="0"/>
              <a:t> </a:t>
            </a:r>
            <a:r>
              <a:rPr lang="ru-RU" dirty="0" err="1"/>
              <a:t>ізоляція</a:t>
            </a:r>
            <a:r>
              <a:rPr lang="ru-RU" dirty="0"/>
              <a:t> в </a:t>
            </a:r>
            <a:r>
              <a:rPr lang="ru-RU" dirty="0" err="1"/>
              <a:t>більшому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меншому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активному </a:t>
            </a:r>
            <a:r>
              <a:rPr lang="ru-RU" sz="2800" b="1" dirty="0" err="1">
                <a:solidFill>
                  <a:srgbClr val="FF0000"/>
                </a:solidFill>
              </a:rPr>
              <a:t>видоутворенню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endParaRPr lang="ru-RU" dirty="0"/>
          </a:p>
          <a:p>
            <a:pPr algn="ctr"/>
            <a:r>
              <a:rPr lang="ru-RU" sz="2000" b="1" dirty="0" err="1" smtClean="0">
                <a:solidFill>
                  <a:srgbClr val="006C31"/>
                </a:solidFill>
              </a:rPr>
              <a:t>Вихідна</a:t>
            </a:r>
            <a:r>
              <a:rPr lang="ru-RU" sz="2000" b="1" dirty="0" smtClean="0">
                <a:solidFill>
                  <a:srgbClr val="006C31"/>
                </a:solidFill>
              </a:rPr>
              <a:t> </a:t>
            </a:r>
            <a:r>
              <a:rPr lang="ru-RU" sz="2000" b="1" dirty="0" err="1">
                <a:solidFill>
                  <a:srgbClr val="006C31"/>
                </a:solidFill>
              </a:rPr>
              <a:t>дефектність</a:t>
            </a:r>
            <a:r>
              <a:rPr lang="ru-RU" sz="2000" b="1" dirty="0">
                <a:solidFill>
                  <a:srgbClr val="006C31"/>
                </a:solidFill>
              </a:rPr>
              <a:t> </a:t>
            </a:r>
            <a:r>
              <a:rPr lang="ru-RU" sz="2000" b="1" dirty="0" err="1">
                <a:solidFill>
                  <a:srgbClr val="006C31"/>
                </a:solidFill>
              </a:rPr>
              <a:t>острівної</a:t>
            </a:r>
            <a:r>
              <a:rPr lang="ru-RU" sz="2000" b="1" dirty="0">
                <a:solidFill>
                  <a:srgbClr val="006C31"/>
                </a:solidFill>
              </a:rPr>
              <a:t> </a:t>
            </a:r>
            <a:r>
              <a:rPr lang="ru-RU" sz="2000" b="1" dirty="0" err="1">
                <a:solidFill>
                  <a:srgbClr val="006C31"/>
                </a:solidFill>
              </a:rPr>
              <a:t>фауни</a:t>
            </a:r>
            <a:r>
              <a:rPr lang="ru-RU" sz="2000" b="1" dirty="0">
                <a:solidFill>
                  <a:srgbClr val="006C31"/>
                </a:solidFill>
              </a:rPr>
              <a:t> </a:t>
            </a:r>
            <a:r>
              <a:rPr lang="ru-RU" sz="2000" b="1" dirty="0" err="1">
                <a:solidFill>
                  <a:srgbClr val="006C31"/>
                </a:solidFill>
              </a:rPr>
              <a:t>чи</a:t>
            </a:r>
            <a:r>
              <a:rPr lang="ru-RU" sz="2000" b="1" dirty="0">
                <a:solidFill>
                  <a:srgbClr val="006C31"/>
                </a:solidFill>
              </a:rPr>
              <a:t> </a:t>
            </a:r>
            <a:r>
              <a:rPr lang="ru-RU" sz="2000" b="1" dirty="0" err="1">
                <a:solidFill>
                  <a:srgbClr val="006C31"/>
                </a:solidFill>
              </a:rPr>
              <a:t>флори</a:t>
            </a:r>
            <a:r>
              <a:rPr lang="ru-RU" sz="2000" b="1" dirty="0">
                <a:solidFill>
                  <a:srgbClr val="006C31"/>
                </a:solidFill>
              </a:rPr>
              <a:t> </a:t>
            </a:r>
            <a:r>
              <a:rPr lang="ru-RU" dirty="0"/>
              <a:t>(</a:t>
            </a:r>
            <a:r>
              <a:rPr lang="ru-RU" sz="1400" i="1" dirty="0" err="1"/>
              <a:t>відсутність</a:t>
            </a:r>
            <a:r>
              <a:rPr lang="ru-RU" sz="1400" i="1" dirty="0"/>
              <a:t> </a:t>
            </a:r>
            <a:r>
              <a:rPr lang="ru-RU" sz="1400" i="1" dirty="0" err="1"/>
              <a:t>багатьох</a:t>
            </a:r>
            <a:r>
              <a:rPr lang="ru-RU" sz="1400" i="1" dirty="0"/>
              <a:t> </a:t>
            </a:r>
            <a:r>
              <a:rPr lang="ru-RU" sz="1400" i="1" dirty="0" err="1"/>
              <a:t>компонентів</a:t>
            </a:r>
            <a:r>
              <a:rPr lang="ru-RU" sz="1400" i="1" dirty="0"/>
              <a:t>, </a:t>
            </a:r>
            <a:r>
              <a:rPr lang="ru-RU" sz="1400" i="1" dirty="0" err="1"/>
              <a:t>властивих</a:t>
            </a:r>
            <a:r>
              <a:rPr lang="ru-RU" sz="1400" i="1" dirty="0"/>
              <a:t> материкам</a:t>
            </a:r>
            <a:r>
              <a:rPr lang="ru-RU" dirty="0"/>
              <a:t>) та </a:t>
            </a:r>
            <a:r>
              <a:rPr lang="ru-RU" b="1" dirty="0" err="1">
                <a:solidFill>
                  <a:srgbClr val="003217"/>
                </a:solidFill>
              </a:rPr>
              <a:t>певна</a:t>
            </a:r>
            <a:r>
              <a:rPr lang="ru-RU" b="1" dirty="0">
                <a:solidFill>
                  <a:srgbClr val="003217"/>
                </a:solidFill>
              </a:rPr>
              <a:t> </a:t>
            </a:r>
            <a:r>
              <a:rPr lang="ru-RU" b="1" dirty="0" err="1">
                <a:solidFill>
                  <a:srgbClr val="003217"/>
                </a:solidFill>
              </a:rPr>
              <a:t>обмеженість</a:t>
            </a:r>
            <a:r>
              <a:rPr lang="ru-RU" b="1" dirty="0">
                <a:solidFill>
                  <a:srgbClr val="003217"/>
                </a:solidFill>
              </a:rPr>
              <a:t> </a:t>
            </a:r>
            <a:r>
              <a:rPr lang="ru-RU" b="1" dirty="0" err="1">
                <a:solidFill>
                  <a:srgbClr val="003217"/>
                </a:solidFill>
              </a:rPr>
              <a:t>ресурсів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 err="1"/>
              <a:t>території</a:t>
            </a:r>
            <a:r>
              <a:rPr lang="ru-RU" dirty="0"/>
              <a:t> острова </a:t>
            </a:r>
            <a:r>
              <a:rPr lang="ru-RU" sz="2000" b="1" u="sng" dirty="0" err="1">
                <a:solidFill>
                  <a:srgbClr val="FF0000"/>
                </a:solidFill>
              </a:rPr>
              <a:t>зумовлюють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високу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активність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процесів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формоутворення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dirty="0"/>
              <a:t> а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– </a:t>
            </a:r>
            <a:r>
              <a:rPr lang="ru-RU" sz="2400" b="1" dirty="0" err="1">
                <a:solidFill>
                  <a:srgbClr val="FF0000"/>
                </a:solidFill>
              </a:rPr>
              <a:t>адаптивну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радіацію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sz="1600" i="1" dirty="0" err="1"/>
              <a:t>формування</a:t>
            </a:r>
            <a:r>
              <a:rPr lang="ru-RU" sz="1600" i="1" dirty="0"/>
              <a:t> </a:t>
            </a:r>
            <a:r>
              <a:rPr lang="ru-RU" sz="1600" i="1" dirty="0" err="1"/>
              <a:t>багатьох</a:t>
            </a:r>
            <a:r>
              <a:rPr lang="ru-RU" sz="1600" i="1" dirty="0"/>
              <a:t> </a:t>
            </a:r>
            <a:r>
              <a:rPr lang="ru-RU" sz="1600" i="1" dirty="0" err="1"/>
              <a:t>споріднених</a:t>
            </a:r>
            <a:r>
              <a:rPr lang="ru-RU" sz="1600" i="1" dirty="0"/>
              <a:t> </a:t>
            </a:r>
            <a:r>
              <a:rPr lang="ru-RU" sz="1600" i="1" dirty="0" err="1"/>
              <a:t>видів</a:t>
            </a:r>
            <a:r>
              <a:rPr lang="ru-RU" sz="1600" i="1" dirty="0"/>
              <a:t>, 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розійшлися</a:t>
            </a:r>
            <a:r>
              <a:rPr lang="ru-RU" sz="1600" i="1" dirty="0"/>
              <a:t> </a:t>
            </a:r>
            <a:r>
              <a:rPr lang="ru-RU" sz="1600" i="1" dirty="0" err="1"/>
              <a:t>самостійними</a:t>
            </a:r>
            <a:r>
              <a:rPr lang="ru-RU" sz="1600" i="1" dirty="0"/>
              <a:t> </a:t>
            </a:r>
            <a:r>
              <a:rPr lang="ru-RU" sz="1600" i="1" dirty="0" err="1"/>
              <a:t>екологічними</a:t>
            </a:r>
            <a:r>
              <a:rPr lang="ru-RU" sz="1600" i="1" dirty="0"/>
              <a:t> </a:t>
            </a:r>
            <a:r>
              <a:rPr lang="ru-RU" sz="1600" i="1" dirty="0" err="1"/>
              <a:t>нішами</a:t>
            </a:r>
            <a:r>
              <a:rPr lang="ru-RU" sz="1600" i="1" dirty="0"/>
              <a:t> в </a:t>
            </a:r>
            <a:r>
              <a:rPr lang="ru-RU" sz="1600" i="1" dirty="0" err="1"/>
              <a:t>умовах</a:t>
            </a:r>
            <a:r>
              <a:rPr lang="ru-RU" sz="1600" i="1" dirty="0"/>
              <a:t> </a:t>
            </a:r>
            <a:r>
              <a:rPr lang="ru-RU" sz="1600" i="1" dirty="0" err="1"/>
              <a:t>відсутності</a:t>
            </a:r>
            <a:r>
              <a:rPr lang="ru-RU" sz="1600" i="1" dirty="0"/>
              <a:t> </a:t>
            </a:r>
            <a:r>
              <a:rPr lang="ru-RU" sz="1600" i="1" dirty="0" err="1"/>
              <a:t>конкурентів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010"/>
            <a:ext cx="2304256" cy="170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2060848"/>
            <a:ext cx="2016224" cy="38779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океанічних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i="1" dirty="0" err="1"/>
              <a:t>впродовж</a:t>
            </a:r>
            <a:r>
              <a:rPr lang="ru-RU" i="1" dirty="0"/>
              <a:t> </a:t>
            </a:r>
            <a:r>
              <a:rPr lang="ru-RU" i="1" dirty="0" err="1"/>
              <a:t>певного</a:t>
            </a:r>
            <a:r>
              <a:rPr lang="ru-RU" i="1" dirty="0"/>
              <a:t> </a:t>
            </a:r>
            <a:r>
              <a:rPr lang="ru-RU" i="1" dirty="0" err="1"/>
              <a:t>періоду</a:t>
            </a:r>
            <a:r>
              <a:rPr lang="ru-RU" i="1" dirty="0"/>
              <a:t>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утворення</a:t>
            </a:r>
            <a:r>
              <a:rPr lang="ru-RU" i="1" dirty="0"/>
              <a:t> вони </a:t>
            </a:r>
            <a:r>
              <a:rPr lang="ru-RU" sz="2400" u="sng" dirty="0" err="1"/>
              <a:t>залишалися</a:t>
            </a:r>
            <a:r>
              <a:rPr lang="ru-RU" sz="2400" u="sng" dirty="0"/>
              <a:t> </a:t>
            </a:r>
            <a:r>
              <a:rPr lang="ru-RU" sz="2400" u="sng" dirty="0" err="1"/>
              <a:t>взагалі</a:t>
            </a:r>
            <a:r>
              <a:rPr lang="ru-RU" sz="2400" u="sng" dirty="0"/>
              <a:t> </a:t>
            </a:r>
            <a:r>
              <a:rPr lang="ru-RU" sz="2400" b="1" u="sng" dirty="0" err="1">
                <a:solidFill>
                  <a:srgbClr val="0070C0"/>
                </a:solidFill>
              </a:rPr>
              <a:t>незайнятими</a:t>
            </a:r>
            <a:r>
              <a:rPr lang="ru-RU" sz="2400" b="1" u="sng" dirty="0">
                <a:solidFill>
                  <a:srgbClr val="0070C0"/>
                </a:solidFill>
              </a:rPr>
              <a:t> </a:t>
            </a:r>
            <a:r>
              <a:rPr lang="ru-RU" sz="2400" u="sng" dirty="0" err="1"/>
              <a:t>живими</a:t>
            </a:r>
            <a:r>
              <a:rPr lang="ru-RU" sz="2400" u="sng" dirty="0"/>
              <a:t> </a:t>
            </a:r>
            <a:r>
              <a:rPr lang="ru-RU" sz="2400" u="sng" dirty="0" err="1"/>
              <a:t>організмами</a:t>
            </a:r>
            <a:r>
              <a:rPr lang="ru-RU" sz="2400" u="sng" dirty="0"/>
              <a:t>. </a:t>
            </a: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2555776" y="260648"/>
            <a:ext cx="6264696" cy="14401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60032" y="40466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Видовий</a:t>
            </a:r>
            <a:r>
              <a:rPr lang="ru-RU" b="1" dirty="0">
                <a:solidFill>
                  <a:schemeClr val="bg1"/>
                </a:solidFill>
              </a:rPr>
              <a:t> склад таких </a:t>
            </a:r>
            <a:r>
              <a:rPr lang="ru-RU" b="1" dirty="0" err="1">
                <a:solidFill>
                  <a:schemeClr val="bg1"/>
                </a:solidFill>
              </a:rPr>
              <a:t>островів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формується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переважно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рахунок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видів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потрапляють</a:t>
            </a:r>
            <a:r>
              <a:rPr lang="ru-RU" b="1" dirty="0">
                <a:solidFill>
                  <a:schemeClr val="bg1"/>
                </a:solidFill>
              </a:rPr>
              <a:t> до них </a:t>
            </a:r>
            <a:r>
              <a:rPr lang="ru-RU" b="1" dirty="0" err="1">
                <a:solidFill>
                  <a:schemeClr val="bg1"/>
                </a:solidFill>
              </a:rPr>
              <a:t>активним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пасивним</a:t>
            </a:r>
            <a:r>
              <a:rPr lang="ru-RU" b="1" dirty="0">
                <a:solidFill>
                  <a:schemeClr val="bg1"/>
                </a:solidFill>
              </a:rPr>
              <a:t> шляхом.</a:t>
            </a:r>
          </a:p>
        </p:txBody>
      </p:sp>
    </p:spTree>
    <p:extLst>
      <p:ext uri="{BB962C8B-B14F-4D97-AF65-F5344CB8AC3E}">
        <p14:creationId xmlns:p14="http://schemas.microsoft.com/office/powerpoint/2010/main" val="3507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4466" y="1278601"/>
            <a:ext cx="5660022" cy="289310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Так</a:t>
            </a:r>
            <a:r>
              <a:rPr lang="ru-RU" i="1" dirty="0"/>
              <a:t>, </a:t>
            </a:r>
            <a:r>
              <a:rPr lang="ru-RU" sz="2000" dirty="0"/>
              <a:t>зяблик</a:t>
            </a:r>
            <a:r>
              <a:rPr lang="ru-RU" i="1" dirty="0"/>
              <a:t> (</a:t>
            </a:r>
            <a:r>
              <a:rPr lang="ru-RU" i="1" dirty="0" err="1"/>
              <a:t>Fringilla</a:t>
            </a:r>
            <a:r>
              <a:rPr lang="ru-RU" i="1" dirty="0"/>
              <a:t> </a:t>
            </a:r>
            <a:r>
              <a:rPr lang="ru-RU" i="1" dirty="0" err="1"/>
              <a:t>coelebs</a:t>
            </a:r>
            <a:r>
              <a:rPr lang="ru-RU" i="1" dirty="0"/>
              <a:t>) </a:t>
            </a:r>
            <a:r>
              <a:rPr lang="ru-RU" sz="2400" b="1" i="1" dirty="0" err="1"/>
              <a:t>двічі</a:t>
            </a:r>
            <a:r>
              <a:rPr lang="ru-RU" sz="2400" b="1" i="1" dirty="0"/>
              <a:t> </a:t>
            </a:r>
            <a:r>
              <a:rPr lang="ru-RU" i="1" dirty="0" err="1"/>
              <a:t>колонізував</a:t>
            </a:r>
            <a:r>
              <a:rPr lang="ru-RU" i="1" dirty="0"/>
              <a:t> </a:t>
            </a:r>
            <a:r>
              <a:rPr lang="ru-RU" i="1" dirty="0" err="1"/>
              <a:t>Канарські</a:t>
            </a:r>
            <a:r>
              <a:rPr lang="ru-RU" i="1" dirty="0"/>
              <a:t> </a:t>
            </a:r>
            <a:r>
              <a:rPr lang="ru-RU" i="1" dirty="0" err="1"/>
              <a:t>острови</a:t>
            </a:r>
            <a:r>
              <a:rPr lang="ru-RU" i="1" dirty="0"/>
              <a:t>, </a:t>
            </a:r>
            <a:r>
              <a:rPr lang="ru-RU" i="1" dirty="0" err="1"/>
              <a:t>причому</a:t>
            </a:r>
            <a:r>
              <a:rPr lang="ru-RU" i="1" dirty="0"/>
              <a:t> в перший раз </a:t>
            </a:r>
            <a:r>
              <a:rPr lang="ru-RU" i="1" dirty="0" err="1"/>
              <a:t>в</a:t>
            </a:r>
            <a:r>
              <a:rPr lang="ru-RU" i="1" dirty="0" err="1" smtClean="0"/>
              <a:t>стиг</a:t>
            </a:r>
            <a:r>
              <a:rPr lang="ru-RU" i="1" dirty="0" smtClean="0"/>
              <a:t> </a:t>
            </a:r>
            <a:r>
              <a:rPr lang="ru-RU" i="1" dirty="0" err="1"/>
              <a:t>сформуватися</a:t>
            </a:r>
            <a:r>
              <a:rPr lang="ru-RU" i="1" dirty="0"/>
              <a:t> </a:t>
            </a:r>
            <a:r>
              <a:rPr lang="ru-RU" i="1" dirty="0" err="1"/>
              <a:t>новий</a:t>
            </a:r>
            <a:r>
              <a:rPr lang="ru-RU" i="1" dirty="0"/>
              <a:t> вид </a:t>
            </a:r>
            <a:r>
              <a:rPr lang="ru-RU" i="1" dirty="0" err="1"/>
              <a:t>Fringilla</a:t>
            </a:r>
            <a:r>
              <a:rPr lang="ru-RU" i="1" dirty="0"/>
              <a:t> </a:t>
            </a:r>
            <a:r>
              <a:rPr lang="ru-RU" i="1" dirty="0" err="1"/>
              <a:t>teydea</a:t>
            </a:r>
            <a:r>
              <a:rPr lang="ru-RU" i="1" dirty="0"/>
              <a:t>, а в другому – </a:t>
            </a:r>
            <a:r>
              <a:rPr lang="ru-RU" i="1" dirty="0" err="1"/>
              <a:t>виник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підвид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endParaRPr lang="ru-RU" i="1" dirty="0" smtClean="0"/>
          </a:p>
          <a:p>
            <a:pPr algn="just"/>
            <a:r>
              <a:rPr lang="ru-RU" sz="2000" dirty="0" smtClean="0"/>
              <a:t>Голуби </a:t>
            </a:r>
            <a:r>
              <a:rPr lang="ru-RU" sz="2000" dirty="0"/>
              <a:t>роду </a:t>
            </a:r>
            <a:r>
              <a:rPr lang="ru-RU" sz="2000" dirty="0" err="1"/>
              <a:t>Ptilinopus</a:t>
            </a:r>
            <a:r>
              <a:rPr lang="ru-RU" sz="2000" dirty="0"/>
              <a:t> </a:t>
            </a:r>
            <a:r>
              <a:rPr lang="ru-RU" i="1" dirty="0" err="1"/>
              <a:t>колонізували</a:t>
            </a:r>
            <a:r>
              <a:rPr lang="ru-RU" i="1" dirty="0"/>
              <a:t> </a:t>
            </a:r>
            <a:r>
              <a:rPr lang="ru-RU" b="1" i="1" dirty="0" err="1"/>
              <a:t>острови</a:t>
            </a:r>
            <a:r>
              <a:rPr lang="ru-RU" b="1" i="1" dirty="0"/>
              <a:t> </a:t>
            </a:r>
            <a:r>
              <a:rPr lang="ru-RU" b="1" i="1" dirty="0" err="1"/>
              <a:t>Фіджі</a:t>
            </a:r>
            <a:r>
              <a:rPr lang="ru-RU" b="1" i="1" dirty="0"/>
              <a:t> </a:t>
            </a:r>
            <a:r>
              <a:rPr lang="ru-RU" sz="2800" b="1" i="1" dirty="0" err="1"/>
              <a:t>тричі</a:t>
            </a:r>
            <a:r>
              <a:rPr lang="ru-RU" sz="2800" b="1" i="1" dirty="0"/>
              <a:t>,</a:t>
            </a:r>
            <a:r>
              <a:rPr lang="ru-RU" i="1" dirty="0"/>
              <a:t> а </a:t>
            </a:r>
            <a:r>
              <a:rPr lang="ru-RU" i="1" dirty="0" err="1"/>
              <a:t>форми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були</a:t>
            </a:r>
            <a:r>
              <a:rPr lang="ru-RU" i="1" dirty="0"/>
              <a:t> першими, так далеко </a:t>
            </a:r>
            <a:r>
              <a:rPr lang="ru-RU" i="1" dirty="0" err="1"/>
              <a:t>еволюціонували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вихідної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зараз </a:t>
            </a:r>
            <a:r>
              <a:rPr lang="ru-RU" i="1" dirty="0" err="1"/>
              <a:t>учені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відносять</a:t>
            </a:r>
            <a:r>
              <a:rPr lang="ru-RU" i="1" dirty="0"/>
              <a:t> до </a:t>
            </a:r>
            <a:r>
              <a:rPr lang="ru-RU" i="1" dirty="0" err="1"/>
              <a:t>іншого</a:t>
            </a:r>
            <a:r>
              <a:rPr lang="ru-RU" i="1" dirty="0"/>
              <a:t> роду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0" y="244111"/>
            <a:ext cx="2842656" cy="179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" y="2831294"/>
            <a:ext cx="2846681" cy="212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1" y="5519292"/>
            <a:ext cx="2940895" cy="96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429100" y="260648"/>
            <a:ext cx="553538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err="1"/>
              <a:t>Інколи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спостерігатись</a:t>
            </a:r>
            <a:r>
              <a:rPr lang="ru-RU" b="1" dirty="0"/>
              <a:t> </a:t>
            </a:r>
            <a:r>
              <a:rPr lang="ru-RU" b="1" dirty="0" err="1"/>
              <a:t>багаторазова</a:t>
            </a:r>
            <a:r>
              <a:rPr lang="ru-RU" b="1" dirty="0"/>
              <a:t> </a:t>
            </a:r>
            <a:r>
              <a:rPr lang="ru-RU" b="1" dirty="0" err="1"/>
              <a:t>колонізація</a:t>
            </a:r>
            <a:r>
              <a:rPr lang="ru-RU" b="1" dirty="0"/>
              <a:t>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ізольованих</a:t>
            </a:r>
            <a:r>
              <a:rPr lang="ru-RU" b="1" dirty="0"/>
              <a:t> </a:t>
            </a:r>
            <a:r>
              <a:rPr lang="ru-RU" b="1" dirty="0" err="1"/>
              <a:t>територій</a:t>
            </a:r>
            <a:r>
              <a:rPr lang="ru-RU" b="1" dirty="0"/>
              <a:t>, </a:t>
            </a:r>
            <a:r>
              <a:rPr lang="ru-RU" b="1" dirty="0" err="1"/>
              <a:t>внаслідок</a:t>
            </a:r>
            <a:r>
              <a:rPr lang="ru-RU" b="1" dirty="0"/>
              <a:t> </a:t>
            </a:r>
            <a:r>
              <a:rPr lang="ru-RU" b="1" dirty="0" err="1"/>
              <a:t>чого</a:t>
            </a:r>
            <a:r>
              <a:rPr lang="ru-RU" b="1" dirty="0"/>
              <a:t> </a:t>
            </a:r>
            <a:r>
              <a:rPr lang="ru-RU" b="1" dirty="0" err="1"/>
              <a:t>формується</a:t>
            </a:r>
            <a:r>
              <a:rPr lang="ru-RU" b="1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1633" y="4205973"/>
            <a:ext cx="5613093" cy="26468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походять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й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батьківської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 </a:t>
            </a:r>
            <a:r>
              <a:rPr lang="ru-RU" b="1" u="sng" dirty="0" err="1"/>
              <a:t>можуть</a:t>
            </a:r>
            <a:r>
              <a:rPr lang="ru-RU" b="1" u="sng" dirty="0"/>
              <a:t> </a:t>
            </a:r>
            <a:r>
              <a:rPr lang="ru-RU" b="1" u="sng" dirty="0" err="1"/>
              <a:t>набувати</a:t>
            </a:r>
            <a:r>
              <a:rPr lang="ru-RU" b="1" u="sng" dirty="0"/>
              <a:t> </a:t>
            </a:r>
            <a:r>
              <a:rPr lang="ru-RU" b="1" u="sng" dirty="0" err="1"/>
              <a:t>генетичної</a:t>
            </a:r>
            <a:r>
              <a:rPr lang="ru-RU" b="1" u="sng" dirty="0"/>
              <a:t> </a:t>
            </a:r>
            <a:r>
              <a:rPr lang="ru-RU" b="1" u="sng" dirty="0" err="1"/>
              <a:t>самостійності</a:t>
            </a:r>
            <a:r>
              <a:rPr lang="ru-RU" b="1" u="sng" dirty="0"/>
              <a:t> на видовому </a:t>
            </a:r>
            <a:r>
              <a:rPr lang="ru-RU" b="1" u="sng" dirty="0" err="1"/>
              <a:t>рівні</a:t>
            </a:r>
            <a:r>
              <a:rPr lang="ru-RU" b="1" u="sng" dirty="0"/>
              <a:t>. </a:t>
            </a:r>
          </a:p>
          <a:p>
            <a:pPr algn="just"/>
            <a:endParaRPr lang="ru-RU" b="1" u="sng" dirty="0" smtClean="0"/>
          </a:p>
          <a:p>
            <a:pPr algn="just"/>
            <a:r>
              <a:rPr lang="ru-RU" dirty="0" smtClean="0"/>
              <a:t>Але </a:t>
            </a:r>
            <a:r>
              <a:rPr lang="ru-RU" dirty="0"/>
              <a:t>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безперервної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(</a:t>
            </a:r>
            <a:r>
              <a:rPr lang="ru-RU" i="1" dirty="0" err="1"/>
              <a:t>відсутня</a:t>
            </a:r>
            <a:r>
              <a:rPr lang="ru-RU" i="1" dirty="0"/>
              <a:t> </a:t>
            </a:r>
            <a:r>
              <a:rPr lang="ru-RU" i="1" dirty="0" err="1"/>
              <a:t>чітка</a:t>
            </a:r>
            <a:r>
              <a:rPr lang="ru-RU" i="1" dirty="0"/>
              <a:t> </a:t>
            </a:r>
            <a:r>
              <a:rPr lang="ru-RU" i="1" dirty="0" err="1"/>
              <a:t>географічна</a:t>
            </a:r>
            <a:r>
              <a:rPr lang="ru-RU" i="1" dirty="0"/>
              <a:t> </a:t>
            </a:r>
            <a:r>
              <a:rPr lang="ru-RU" i="1" dirty="0" err="1"/>
              <a:t>ізоляція</a:t>
            </a:r>
            <a:r>
              <a:rPr lang="ru-RU" i="1" dirty="0"/>
              <a:t> через </a:t>
            </a:r>
            <a:r>
              <a:rPr lang="ru-RU" i="1" dirty="0" err="1"/>
              <a:t>постійне</a:t>
            </a:r>
            <a:r>
              <a:rPr lang="ru-RU" i="1" dirty="0"/>
              <a:t> </a:t>
            </a:r>
            <a:r>
              <a:rPr lang="ru-RU" i="1" dirty="0" err="1"/>
              <a:t>надходження</a:t>
            </a:r>
            <a:r>
              <a:rPr lang="ru-RU" i="1" dirty="0"/>
              <a:t> </a:t>
            </a:r>
            <a:r>
              <a:rPr lang="ru-RU" i="1" dirty="0" err="1"/>
              <a:t>особин</a:t>
            </a:r>
            <a:r>
              <a:rPr lang="ru-RU" i="1" dirty="0"/>
              <a:t> </a:t>
            </a:r>
            <a:r>
              <a:rPr lang="ru-RU" i="1" dirty="0" err="1"/>
              <a:t>материнської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dirty="0"/>
              <a:t>)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ранні</a:t>
            </a:r>
            <a:r>
              <a:rPr lang="ru-RU" dirty="0"/>
              <a:t> та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переселенці</a:t>
            </a:r>
            <a:r>
              <a:rPr lang="ru-RU" dirty="0"/>
              <a:t> </a:t>
            </a:r>
            <a:r>
              <a:rPr lang="ru-RU" sz="2000" b="1" dirty="0" err="1"/>
              <a:t>втрачають</a:t>
            </a:r>
            <a:r>
              <a:rPr lang="ru-RU" sz="2000" b="1" dirty="0"/>
              <a:t> </a:t>
            </a:r>
            <a:r>
              <a:rPr lang="ru-RU" sz="2000" b="1" dirty="0" err="1"/>
              <a:t>можливість</a:t>
            </a:r>
            <a:r>
              <a:rPr lang="ru-RU" sz="2000" b="1" dirty="0"/>
              <a:t> </a:t>
            </a:r>
            <a:r>
              <a:rPr lang="ru-RU" sz="2000" b="1" dirty="0" err="1"/>
              <a:t>незалежного</a:t>
            </a:r>
            <a:r>
              <a:rPr lang="ru-RU" sz="2000" b="1" dirty="0"/>
              <a:t> </a:t>
            </a:r>
            <a:r>
              <a:rPr lang="ru-RU" sz="2000" b="1" dirty="0" err="1"/>
              <a:t>еволюційного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988756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3377" y="34335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3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2265"/>
            <a:ext cx="3384376" cy="38472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sz="2800" b="1" dirty="0" err="1">
                <a:solidFill>
                  <a:srgbClr val="006C31"/>
                </a:solidFill>
              </a:rPr>
              <a:t>гірським</a:t>
            </a:r>
            <a:r>
              <a:rPr lang="ru-RU" sz="2800" b="1" dirty="0">
                <a:solidFill>
                  <a:srgbClr val="006C31"/>
                </a:solidFill>
              </a:rPr>
              <a:t> системам</a:t>
            </a:r>
            <a:r>
              <a:rPr lang="ru-RU" sz="2800" dirty="0">
                <a:solidFill>
                  <a:srgbClr val="006C31"/>
                </a:solidFill>
              </a:rPr>
              <a:t>, </a:t>
            </a:r>
            <a:r>
              <a:rPr lang="ru-RU" dirty="0"/>
              <a:t>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sz="2400" dirty="0" err="1">
                <a:solidFill>
                  <a:srgbClr val="006C31"/>
                </a:solidFill>
              </a:rPr>
              <a:t>різке</a:t>
            </a:r>
            <a:r>
              <a:rPr lang="ru-RU" sz="2400" dirty="0">
                <a:solidFill>
                  <a:srgbClr val="006C31"/>
                </a:solidFill>
              </a:rPr>
              <a:t> </a:t>
            </a:r>
            <a:r>
              <a:rPr lang="ru-RU" sz="2400" dirty="0" err="1">
                <a:solidFill>
                  <a:srgbClr val="006C31"/>
                </a:solidFill>
              </a:rPr>
              <a:t>чергування</a:t>
            </a:r>
            <a:r>
              <a:rPr lang="ru-RU" sz="2400" dirty="0">
                <a:solidFill>
                  <a:srgbClr val="006C31"/>
                </a:solidFill>
              </a:rPr>
              <a:t> </a:t>
            </a:r>
            <a:r>
              <a:rPr lang="ru-RU" sz="2400" dirty="0" err="1">
                <a:solidFill>
                  <a:srgbClr val="006C31"/>
                </a:solidFill>
              </a:rPr>
              <a:t>різних</a:t>
            </a:r>
            <a:r>
              <a:rPr lang="ru-RU" sz="2400" dirty="0">
                <a:solidFill>
                  <a:srgbClr val="006C31"/>
                </a:solidFill>
              </a:rPr>
              <a:t> </a:t>
            </a:r>
            <a:r>
              <a:rPr lang="ru-RU" sz="2400" dirty="0" err="1">
                <a:solidFill>
                  <a:srgbClr val="006C31"/>
                </a:solidFill>
              </a:rPr>
              <a:t>біотопів</a:t>
            </a:r>
            <a:r>
              <a:rPr lang="ru-RU" sz="2400" dirty="0">
                <a:solidFill>
                  <a:srgbClr val="006C31"/>
                </a:solidFill>
              </a:rPr>
              <a:t> </a:t>
            </a:r>
            <a:r>
              <a:rPr lang="ru-RU" sz="2400" dirty="0" err="1">
                <a:solidFill>
                  <a:srgbClr val="006C31"/>
                </a:solidFill>
              </a:rPr>
              <a:t>призводить</a:t>
            </a:r>
            <a:r>
              <a:rPr lang="ru-RU" sz="2400" dirty="0">
                <a:solidFill>
                  <a:srgbClr val="006C31"/>
                </a:solidFill>
              </a:rPr>
              <a:t> до </a:t>
            </a:r>
            <a:r>
              <a:rPr lang="ru-RU" sz="2400" dirty="0" err="1">
                <a:solidFill>
                  <a:srgbClr val="006C31"/>
                </a:solidFill>
              </a:rPr>
              <a:t>значної</a:t>
            </a:r>
            <a:r>
              <a:rPr lang="ru-RU" sz="2400" dirty="0">
                <a:solidFill>
                  <a:srgbClr val="006C31"/>
                </a:solidFill>
              </a:rPr>
              <a:t> </a:t>
            </a:r>
            <a:r>
              <a:rPr lang="ru-RU" sz="2400" dirty="0" err="1">
                <a:solidFill>
                  <a:srgbClr val="006C31"/>
                </a:solidFill>
              </a:rPr>
              <a:t>територіальної</a:t>
            </a:r>
            <a:r>
              <a:rPr lang="ru-RU" sz="2400" dirty="0">
                <a:solidFill>
                  <a:srgbClr val="006C31"/>
                </a:solidFill>
              </a:rPr>
              <a:t> </a:t>
            </a:r>
            <a:r>
              <a:rPr lang="ru-RU" sz="2400" dirty="0" err="1">
                <a:solidFill>
                  <a:srgbClr val="006C31"/>
                </a:solidFill>
              </a:rPr>
              <a:t>розмежованості</a:t>
            </a:r>
            <a:r>
              <a:rPr lang="ru-RU" sz="2400" dirty="0">
                <a:solidFill>
                  <a:srgbClr val="006C31"/>
                </a:solidFill>
              </a:rPr>
              <a:t> </a:t>
            </a:r>
            <a:r>
              <a:rPr lang="ru-RU" sz="2400" dirty="0" err="1">
                <a:solidFill>
                  <a:srgbClr val="006C31"/>
                </a:solidFill>
              </a:rPr>
              <a:t>окремих</a:t>
            </a:r>
            <a:r>
              <a:rPr lang="ru-RU" sz="2400" dirty="0">
                <a:solidFill>
                  <a:srgbClr val="006C31"/>
                </a:solidFill>
              </a:rPr>
              <a:t> </a:t>
            </a:r>
            <a:r>
              <a:rPr lang="ru-RU" sz="2400" dirty="0" err="1">
                <a:solidFill>
                  <a:srgbClr val="006C31"/>
                </a:solidFill>
              </a:rPr>
              <a:t>популяцій</a:t>
            </a:r>
            <a:r>
              <a:rPr lang="ru-RU" sz="2400" dirty="0">
                <a:solidFill>
                  <a:srgbClr val="006C31"/>
                </a:solidFill>
              </a:rPr>
              <a:t>. </a:t>
            </a:r>
            <a:endParaRPr lang="ru-RU" sz="2400" dirty="0" smtClean="0">
              <a:solidFill>
                <a:srgbClr val="006C31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6674"/>
            <a:ext cx="4280024" cy="270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5536" y="4168152"/>
            <a:ext cx="8528496" cy="2031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Але </a:t>
            </a:r>
            <a:r>
              <a:rPr lang="ru-RU" dirty="0" err="1"/>
              <a:t>видоутворенню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і просто </a:t>
            </a:r>
            <a:r>
              <a:rPr lang="ru-RU" dirty="0" err="1"/>
              <a:t>ізоляція</a:t>
            </a:r>
            <a:r>
              <a:rPr lang="ru-RU" dirty="0"/>
              <a:t> </a:t>
            </a:r>
            <a:r>
              <a:rPr lang="ru-RU" dirty="0" err="1"/>
              <a:t>відстанню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добре </a:t>
            </a:r>
            <a:r>
              <a:rPr lang="ru-RU" dirty="0" err="1"/>
              <a:t>свідчать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sz="3600" dirty="0"/>
              <a:t>“</a:t>
            </a:r>
            <a:r>
              <a:rPr lang="ru-RU" sz="3600" dirty="0" err="1"/>
              <a:t>кільцеві</a:t>
            </a:r>
            <a:r>
              <a:rPr lang="ru-RU" sz="3600" dirty="0"/>
              <a:t>” </a:t>
            </a:r>
            <a:r>
              <a:rPr lang="ru-RU" sz="3600" dirty="0" err="1"/>
              <a:t>види</a:t>
            </a:r>
            <a:r>
              <a:rPr lang="ru-RU" sz="3600" dirty="0"/>
              <a:t>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відомими</a:t>
            </a:r>
            <a:r>
              <a:rPr lang="ru-RU" dirty="0"/>
              <a:t> є </a:t>
            </a:r>
            <a:r>
              <a:rPr lang="ru-RU" dirty="0" err="1"/>
              <a:t>приклади</a:t>
            </a:r>
            <a:r>
              <a:rPr lang="ru-RU" dirty="0"/>
              <a:t> з </a:t>
            </a:r>
            <a:r>
              <a:rPr lang="ru-RU" dirty="0" err="1"/>
              <a:t>мартином</a:t>
            </a:r>
            <a:r>
              <a:rPr lang="ru-RU" dirty="0"/>
              <a:t> </a:t>
            </a:r>
            <a:r>
              <a:rPr lang="ru-RU" dirty="0" err="1"/>
              <a:t>сріблястим</a:t>
            </a:r>
            <a:r>
              <a:rPr lang="ru-RU" dirty="0"/>
              <a:t> (</a:t>
            </a:r>
            <a:r>
              <a:rPr lang="en-AU" dirty="0" err="1"/>
              <a:t>Larus</a:t>
            </a:r>
            <a:r>
              <a:rPr lang="en-AU" dirty="0"/>
              <a:t> </a:t>
            </a:r>
            <a:r>
              <a:rPr lang="en-AU" dirty="0" err="1"/>
              <a:t>argentatus</a:t>
            </a:r>
            <a:r>
              <a:rPr lang="en-AU" dirty="0"/>
              <a:t>) </a:t>
            </a:r>
            <a:r>
              <a:rPr lang="ru-RU" dirty="0"/>
              <a:t>та </a:t>
            </a:r>
            <a:r>
              <a:rPr lang="ru-RU" dirty="0" err="1"/>
              <a:t>клушою</a:t>
            </a:r>
            <a:r>
              <a:rPr lang="ru-RU" dirty="0"/>
              <a:t> (</a:t>
            </a:r>
            <a:r>
              <a:rPr lang="en-AU" dirty="0"/>
              <a:t>L. </a:t>
            </a:r>
            <a:r>
              <a:rPr lang="en-AU" dirty="0" err="1"/>
              <a:t>fuscus</a:t>
            </a:r>
            <a:r>
              <a:rPr lang="en-AU" dirty="0"/>
              <a:t>),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з </a:t>
            </a:r>
            <a:r>
              <a:rPr lang="ru-RU" dirty="0" err="1"/>
              <a:t>підвидами</a:t>
            </a:r>
            <a:r>
              <a:rPr lang="ru-RU" dirty="0"/>
              <a:t> </a:t>
            </a:r>
            <a:r>
              <a:rPr lang="ru-RU" dirty="0" err="1"/>
              <a:t>синиці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(</a:t>
            </a:r>
            <a:r>
              <a:rPr lang="en-AU" dirty="0" err="1"/>
              <a:t>Parus</a:t>
            </a:r>
            <a:r>
              <a:rPr lang="en-AU" dirty="0"/>
              <a:t> major).</a:t>
            </a:r>
          </a:p>
        </p:txBody>
      </p:sp>
    </p:spTree>
    <p:extLst>
      <p:ext uri="{BB962C8B-B14F-4D97-AF65-F5344CB8AC3E}">
        <p14:creationId xmlns:p14="http://schemas.microsoft.com/office/powerpoint/2010/main" val="8838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886308" cy="9144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екологічним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видоутворенням</a:t>
            </a:r>
            <a:r>
              <a:rPr lang="ru-RU" sz="4000" b="1" dirty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К.М</a:t>
            </a:r>
            <a:r>
              <a:rPr lang="ru-RU" b="1" dirty="0"/>
              <a:t>. </a:t>
            </a:r>
            <a:r>
              <a:rPr lang="ru-RU" b="1" dirty="0" err="1"/>
              <a:t>Завадський</a:t>
            </a:r>
            <a:r>
              <a:rPr lang="ru-RU" b="1" dirty="0"/>
              <a:t> </a:t>
            </a:r>
            <a:r>
              <a:rPr lang="ru-RU" b="1" dirty="0" err="1"/>
              <a:t>пропонує</a:t>
            </a:r>
            <a:r>
              <a:rPr lang="ru-RU" b="1" dirty="0"/>
              <a:t> </a:t>
            </a:r>
            <a:r>
              <a:rPr lang="ru-RU" b="1" dirty="0" err="1"/>
              <a:t>розуміти</a:t>
            </a:r>
            <a:r>
              <a:rPr lang="ru-RU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57573"/>
            <a:ext cx="60486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наочним</a:t>
            </a:r>
            <a:r>
              <a:rPr lang="ru-RU" dirty="0"/>
              <a:t> прикладом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рас у </a:t>
            </a:r>
            <a:r>
              <a:rPr lang="ru-RU" i="1" dirty="0" err="1"/>
              <a:t>багатьох</a:t>
            </a:r>
            <a:r>
              <a:rPr lang="ru-RU" i="1" dirty="0"/>
              <a:t> </a:t>
            </a:r>
            <a:r>
              <a:rPr lang="ru-RU" i="1" dirty="0" err="1"/>
              <a:t>прісноводних</a:t>
            </a:r>
            <a:r>
              <a:rPr lang="ru-RU" i="1" dirty="0"/>
              <a:t> </a:t>
            </a:r>
            <a:r>
              <a:rPr lang="ru-RU" i="1" dirty="0" err="1"/>
              <a:t>риб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sz="2000" b="1" u="sng" dirty="0" err="1">
                <a:solidFill>
                  <a:srgbClr val="FF0000"/>
                </a:solidFill>
              </a:rPr>
              <a:t>озимі</a:t>
            </a:r>
            <a:r>
              <a:rPr lang="ru-RU" sz="2000" b="1" u="sng" dirty="0">
                <a:solidFill>
                  <a:srgbClr val="FF0000"/>
                </a:solidFill>
              </a:rPr>
              <a:t> та </a:t>
            </a:r>
            <a:r>
              <a:rPr lang="ru-RU" sz="2000" b="1" u="sng" dirty="0" err="1">
                <a:solidFill>
                  <a:srgbClr val="FF0000"/>
                </a:solidFill>
              </a:rPr>
              <a:t>ярові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тощо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відрізнятись</a:t>
            </a:r>
            <a:r>
              <a:rPr lang="ru-RU" dirty="0"/>
              <a:t> як за строками </a:t>
            </a:r>
            <a:r>
              <a:rPr lang="ru-RU" dirty="0" err="1"/>
              <a:t>розмноження</a:t>
            </a:r>
            <a:r>
              <a:rPr lang="ru-RU" dirty="0"/>
              <a:t>, так за </a:t>
            </a:r>
            <a:r>
              <a:rPr lang="ru-RU" dirty="0" err="1"/>
              <a:t>місцями</a:t>
            </a:r>
            <a:r>
              <a:rPr lang="ru-RU" dirty="0"/>
              <a:t> нерестилищ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екологічними</a:t>
            </a:r>
            <a:r>
              <a:rPr lang="ru-RU" dirty="0"/>
              <a:t> характеристиками, </a:t>
            </a:r>
            <a:r>
              <a:rPr lang="ru-RU" b="1" u="sng" dirty="0" err="1">
                <a:solidFill>
                  <a:srgbClr val="006C31"/>
                </a:solidFill>
              </a:rPr>
              <a:t>набуваючи</a:t>
            </a:r>
            <a:r>
              <a:rPr lang="ru-RU" b="1" u="sng" dirty="0">
                <a:solidFill>
                  <a:srgbClr val="006C31"/>
                </a:solidFill>
              </a:rPr>
              <a:t> </a:t>
            </a:r>
            <a:r>
              <a:rPr lang="ru-RU" b="1" u="sng" dirty="0" err="1">
                <a:solidFill>
                  <a:srgbClr val="006C31"/>
                </a:solidFill>
              </a:rPr>
              <a:t>повної</a:t>
            </a:r>
            <a:r>
              <a:rPr lang="ru-RU" b="1" u="sng" dirty="0">
                <a:solidFill>
                  <a:srgbClr val="006C31"/>
                </a:solidFill>
              </a:rPr>
              <a:t> </a:t>
            </a:r>
            <a:r>
              <a:rPr lang="ru-RU" b="1" u="sng" dirty="0" err="1">
                <a:solidFill>
                  <a:srgbClr val="006C31"/>
                </a:solidFill>
              </a:rPr>
              <a:t>ізоляції</a:t>
            </a:r>
            <a:r>
              <a:rPr lang="ru-RU" b="1" u="sng" dirty="0">
                <a:solidFill>
                  <a:srgbClr val="006C31"/>
                </a:solidFill>
              </a:rPr>
              <a:t>. </a:t>
            </a:r>
          </a:p>
          <a:p>
            <a:pPr algn="just"/>
            <a:r>
              <a:rPr lang="ru-RU" dirty="0"/>
              <a:t>На думку К.М. </a:t>
            </a:r>
            <a:r>
              <a:rPr lang="ru-RU" dirty="0" err="1"/>
              <a:t>Завадського</a:t>
            </a:r>
            <a:r>
              <a:rPr lang="ru-RU" dirty="0"/>
              <a:t>, </a:t>
            </a:r>
            <a:r>
              <a:rPr lang="ru-RU" u="sng" dirty="0" err="1"/>
              <a:t>екологічне</a:t>
            </a:r>
            <a:r>
              <a:rPr lang="ru-RU" u="sng" dirty="0"/>
              <a:t> </a:t>
            </a:r>
            <a:r>
              <a:rPr lang="ru-RU" u="sng" dirty="0" err="1"/>
              <a:t>видоутворення</a:t>
            </a:r>
            <a:r>
              <a:rPr lang="ru-RU" u="sng" dirty="0"/>
              <a:t> </a:t>
            </a:r>
            <a:r>
              <a:rPr lang="ru-RU" dirty="0"/>
              <a:t>є таким же </a:t>
            </a:r>
            <a:r>
              <a:rPr lang="ru-RU" u="sng" dirty="0" err="1"/>
              <a:t>поширеним</a:t>
            </a:r>
            <a:r>
              <a:rPr lang="ru-RU" u="sng" dirty="0"/>
              <a:t> </a:t>
            </a:r>
            <a:r>
              <a:rPr lang="ru-RU" u="sng" dirty="0" err="1"/>
              <a:t>серед</a:t>
            </a:r>
            <a:r>
              <a:rPr lang="ru-RU" u="sng" dirty="0"/>
              <a:t> </a:t>
            </a:r>
            <a:r>
              <a:rPr lang="ru-RU" u="sng" dirty="0" err="1"/>
              <a:t>тварин</a:t>
            </a:r>
            <a:r>
              <a:rPr lang="ru-RU" u="sng" dirty="0"/>
              <a:t> і </a:t>
            </a:r>
            <a:r>
              <a:rPr lang="ru-RU" u="sng" dirty="0" err="1"/>
              <a:t>рослин</a:t>
            </a:r>
            <a:r>
              <a:rPr lang="ru-RU" u="sng" dirty="0"/>
              <a:t>, як і </a:t>
            </a:r>
            <a:r>
              <a:rPr lang="ru-RU" u="sng" dirty="0" err="1"/>
              <a:t>географічне</a:t>
            </a:r>
            <a:r>
              <a:rPr lang="ru-RU" u="sng" dirty="0"/>
              <a:t>. </a:t>
            </a:r>
            <a:endParaRPr lang="ru-RU" u="sng" dirty="0" smtClean="0"/>
          </a:p>
          <a:p>
            <a:pPr algn="just"/>
            <a:r>
              <a:rPr lang="ru-RU" dirty="0" smtClean="0"/>
              <a:t>Але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принципових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немає</a:t>
            </a:r>
            <a:r>
              <a:rPr lang="ru-RU" dirty="0"/>
              <a:t>, ми не </a:t>
            </a:r>
            <a:r>
              <a:rPr lang="ru-RU" dirty="0" err="1"/>
              <a:t>вважаємо</a:t>
            </a:r>
            <a:r>
              <a:rPr lang="ru-RU" dirty="0"/>
              <a:t> за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докладно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34795"/>
            <a:ext cx="290032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71" y="3068960"/>
            <a:ext cx="2765629" cy="173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138673"/>
            <a:ext cx="8568952" cy="1785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шляхом</a:t>
            </a:r>
            <a:r>
              <a:rPr lang="ru-RU" b="1" dirty="0"/>
              <a:t> </a:t>
            </a:r>
            <a:r>
              <a:rPr lang="ru-RU" b="1" u="sng" dirty="0" err="1"/>
              <a:t>формування</a:t>
            </a:r>
            <a:r>
              <a:rPr lang="ru-RU" b="1" u="sng" dirty="0"/>
              <a:t> </a:t>
            </a:r>
            <a:r>
              <a:rPr lang="ru-RU" b="1" u="sng" dirty="0" err="1"/>
              <a:t>локальних</a:t>
            </a:r>
            <a:r>
              <a:rPr lang="ru-RU" b="1" u="sng" dirty="0"/>
              <a:t> </a:t>
            </a:r>
            <a:r>
              <a:rPr lang="ru-RU" b="1" u="sng" dirty="0" err="1"/>
              <a:t>екотипів</a:t>
            </a:r>
            <a:r>
              <a:rPr lang="ru-RU" b="1" u="sng" dirty="0"/>
              <a:t> та </a:t>
            </a:r>
            <a:r>
              <a:rPr lang="ru-RU" b="1" u="sng" dirty="0" err="1"/>
              <a:t>їх</a:t>
            </a:r>
            <a:r>
              <a:rPr lang="ru-RU" b="1" u="sng" dirty="0"/>
              <a:t> подальше </a:t>
            </a:r>
            <a:r>
              <a:rPr lang="ru-RU" b="1" u="sng" dirty="0" err="1"/>
              <a:t>розокремлення</a:t>
            </a:r>
            <a:r>
              <a:rPr lang="ru-RU" b="1" u="sng" dirty="0"/>
              <a:t>, </a:t>
            </a:r>
            <a:r>
              <a:rPr lang="ru-RU" b="1" dirty="0" err="1"/>
              <a:t>тобто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здійснюється</a:t>
            </a:r>
            <a:r>
              <a:rPr lang="ru-RU" b="1" dirty="0"/>
              <a:t> такими ж шляхами, </a:t>
            </a:r>
            <a:r>
              <a:rPr lang="ru-RU" b="1" dirty="0" err="1"/>
              <a:t>що</a:t>
            </a:r>
            <a:r>
              <a:rPr lang="ru-RU" b="1" dirty="0"/>
              <a:t> й </a:t>
            </a:r>
            <a:r>
              <a:rPr lang="ru-RU" b="1" dirty="0" err="1"/>
              <a:t>географічне</a:t>
            </a:r>
            <a:r>
              <a:rPr lang="ru-RU" b="1" dirty="0"/>
              <a:t> </a:t>
            </a:r>
            <a:r>
              <a:rPr lang="ru-RU" b="1" dirty="0" err="1"/>
              <a:t>видоутворення</a:t>
            </a:r>
            <a:r>
              <a:rPr lang="ru-RU" b="1" dirty="0"/>
              <a:t>. </a:t>
            </a:r>
          </a:p>
          <a:p>
            <a:pPr algn="just"/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sz="2800" b="1" dirty="0" err="1"/>
              <a:t>поділ</a:t>
            </a:r>
            <a:r>
              <a:rPr lang="ru-RU" sz="2800" b="1" dirty="0"/>
              <a:t> рас на </a:t>
            </a:r>
            <a:r>
              <a:rPr lang="ru-RU" sz="2800" b="1" dirty="0" err="1"/>
              <a:t>географічні</a:t>
            </a:r>
            <a:r>
              <a:rPr lang="ru-RU" sz="2800" b="1" dirty="0"/>
              <a:t> та </a:t>
            </a:r>
            <a:r>
              <a:rPr lang="ru-RU" sz="2800" b="1" dirty="0" err="1"/>
              <a:t>екологічні</a:t>
            </a:r>
            <a:r>
              <a:rPr lang="ru-RU" sz="2800" b="1" dirty="0"/>
              <a:t> повинен бути </a:t>
            </a:r>
            <a:r>
              <a:rPr lang="ru-RU" sz="2800" b="1" dirty="0" err="1"/>
              <a:t>дуже</a:t>
            </a:r>
            <a:r>
              <a:rPr lang="ru-RU" sz="2800" b="1" dirty="0"/>
              <a:t> </a:t>
            </a:r>
            <a:r>
              <a:rPr lang="ru-RU" sz="2800" b="1" dirty="0" err="1"/>
              <a:t>умовним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2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6" y="217232"/>
            <a:ext cx="8832981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4512" y="404664"/>
            <a:ext cx="655272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ЕКОЛОГІЧНЕ ВИДОУТВОРЕННЯ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844824"/>
            <a:ext cx="1656184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ЗАГАЛЬНИЙ ПРЕДОК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939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ВИСНОВОК  ПРО АЛОПАТРИЧНЕ ВИДОУТВОРЕННЯ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6"/>
            <a:ext cx="3888432" cy="3416320"/>
          </a:xfrm>
          <a:prstGeom prst="rect">
            <a:avLst/>
          </a:prstGeom>
          <a:solidFill>
            <a:srgbClr val="E7E2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чинника</a:t>
            </a:r>
            <a:r>
              <a:rPr lang="ru-RU" dirty="0"/>
              <a:t> </a:t>
            </a:r>
            <a:r>
              <a:rPr lang="ru-RU" dirty="0" err="1"/>
              <a:t>популяція</a:t>
            </a:r>
            <a:r>
              <a:rPr lang="ru-RU" dirty="0"/>
              <a:t> </a:t>
            </a:r>
            <a:r>
              <a:rPr lang="ru-RU" dirty="0" err="1"/>
              <a:t>встигає</a:t>
            </a:r>
            <a:r>
              <a:rPr lang="ru-RU" dirty="0"/>
              <a:t> набути </a:t>
            </a:r>
            <a:r>
              <a:rPr lang="ru-RU" dirty="0" err="1"/>
              <a:t>специфічних</a:t>
            </a:r>
            <a:r>
              <a:rPr lang="ru-RU" dirty="0"/>
              <a:t> рис і </a:t>
            </a:r>
            <a:r>
              <a:rPr lang="ru-RU" dirty="0" err="1"/>
              <a:t>виробити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вихідної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ізоляція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неповною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обмежувалась</a:t>
            </a:r>
            <a:r>
              <a:rPr lang="ru-RU" dirty="0"/>
              <a:t> </a:t>
            </a:r>
            <a:r>
              <a:rPr lang="ru-RU" dirty="0" err="1"/>
              <a:t>незначним</a:t>
            </a:r>
            <a:r>
              <a:rPr lang="ru-RU" dirty="0"/>
              <a:t> </a:t>
            </a:r>
            <a:r>
              <a:rPr lang="ru-RU" dirty="0" err="1"/>
              <a:t>часовим</a:t>
            </a:r>
            <a:r>
              <a:rPr lang="ru-RU" dirty="0"/>
              <a:t> </a:t>
            </a:r>
            <a:r>
              <a:rPr lang="ru-RU" dirty="0" err="1"/>
              <a:t>проміжком</a:t>
            </a:r>
            <a:r>
              <a:rPr lang="ru-RU" dirty="0"/>
              <a:t>, то </a:t>
            </a:r>
            <a:r>
              <a:rPr lang="ru-RU" dirty="0" err="1"/>
              <a:t>формотворні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 і </a:t>
            </a:r>
            <a:r>
              <a:rPr lang="ru-RU" b="1" u="sng" dirty="0" err="1"/>
              <a:t>можуть</a:t>
            </a:r>
            <a:r>
              <a:rPr lang="ru-RU" b="1" u="sng" dirty="0"/>
              <a:t> </a:t>
            </a:r>
            <a:r>
              <a:rPr lang="ru-RU" b="1" u="sng" dirty="0" err="1"/>
              <a:t>сприяти</a:t>
            </a:r>
            <a:r>
              <a:rPr lang="ru-RU" b="1" u="sng" dirty="0"/>
              <a:t> </a:t>
            </a:r>
            <a:r>
              <a:rPr lang="ru-RU" b="1" u="sng" dirty="0" err="1"/>
              <a:t>появі</a:t>
            </a:r>
            <a:r>
              <a:rPr lang="ru-RU" b="1" u="sng" dirty="0"/>
              <a:t> </a:t>
            </a:r>
            <a:r>
              <a:rPr lang="ru-RU" b="1" u="sng" dirty="0" err="1"/>
              <a:t>лише</a:t>
            </a:r>
            <a:r>
              <a:rPr lang="ru-RU" b="1" u="sng" dirty="0"/>
              <a:t> нового </a:t>
            </a:r>
            <a:r>
              <a:rPr lang="ru-RU" b="1" u="sng" dirty="0" err="1"/>
              <a:t>підвиду</a:t>
            </a:r>
            <a:r>
              <a:rPr lang="ru-RU" b="1" u="sng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789442" cy="346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84028" y="5711775"/>
            <a:ext cx="391703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А- АЛОПАТРИЧНЕ,     Б-СИМПАТРИЧНЕ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784976" cy="8002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при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алопатричному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видоутворенні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26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7693"/>
            <a:ext cx="6779096" cy="914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err="1"/>
              <a:t>Симпатричне</a:t>
            </a:r>
            <a:r>
              <a:rPr lang="ru-RU" b="1" i="1" dirty="0"/>
              <a:t> </a:t>
            </a:r>
            <a:r>
              <a:rPr lang="ru-RU" b="1" i="1" dirty="0" err="1"/>
              <a:t>видоутворення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17693"/>
            <a:ext cx="2952328" cy="67403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 err="1" smtClean="0"/>
              <a:t>чених</a:t>
            </a:r>
            <a:r>
              <a:rPr lang="ru-RU" dirty="0" smtClean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піддавала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ж, як Е. </a:t>
            </a:r>
            <a:r>
              <a:rPr lang="ru-RU" dirty="0" err="1"/>
              <a:t>Майр</a:t>
            </a:r>
            <a:r>
              <a:rPr lang="ru-RU" dirty="0"/>
              <a:t>,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sz="2400" u="sng" dirty="0" err="1"/>
              <a:t>формування</a:t>
            </a:r>
            <a:r>
              <a:rPr lang="ru-RU" sz="2400" u="sng" dirty="0"/>
              <a:t> будь-</a:t>
            </a:r>
            <a:r>
              <a:rPr lang="ru-RU" sz="2400" u="sng" dirty="0" err="1"/>
              <a:t>якого</a:t>
            </a:r>
            <a:r>
              <a:rPr lang="ru-RU" sz="2400" u="sng" dirty="0"/>
              <a:t> виду </a:t>
            </a:r>
            <a:r>
              <a:rPr lang="ru-RU" sz="2400" u="sng" dirty="0" err="1"/>
              <a:t>можна</a:t>
            </a:r>
            <a:r>
              <a:rPr lang="ru-RU" sz="2400" u="sng" dirty="0"/>
              <a:t> </a:t>
            </a:r>
            <a:r>
              <a:rPr lang="ru-RU" sz="2400" u="sng" dirty="0" err="1"/>
              <a:t>пояснити</a:t>
            </a:r>
            <a:r>
              <a:rPr lang="ru-RU" sz="2400" u="sng" dirty="0"/>
              <a:t> за </a:t>
            </a:r>
            <a:r>
              <a:rPr lang="ru-RU" sz="2400" u="sng" dirty="0" err="1"/>
              <a:t>допомогою</a:t>
            </a:r>
            <a:r>
              <a:rPr lang="ru-RU" sz="2400" u="sng" dirty="0"/>
              <a:t> </a:t>
            </a:r>
            <a:r>
              <a:rPr lang="ru-RU" sz="2400" b="1" u="sng" dirty="0" err="1"/>
              <a:t>алопатичного</a:t>
            </a:r>
            <a:r>
              <a:rPr lang="ru-RU" sz="2400" b="1" u="sng" dirty="0"/>
              <a:t> </a:t>
            </a:r>
            <a:r>
              <a:rPr lang="ru-RU" sz="2400" b="1" u="sng" dirty="0" err="1"/>
              <a:t>видоутворення</a:t>
            </a:r>
            <a:r>
              <a:rPr lang="ru-RU" sz="2400" b="1" u="sng" dirty="0"/>
              <a:t>. </a:t>
            </a:r>
            <a:endParaRPr lang="ru-RU" sz="2400" b="1" u="sng" dirty="0" smtClean="0"/>
          </a:p>
          <a:p>
            <a:pPr algn="just"/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/>
              <a:t>контраргументом </a:t>
            </a:r>
            <a:r>
              <a:rPr lang="ru-RU" dirty="0" err="1"/>
              <a:t>невизнання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способу </a:t>
            </a:r>
            <a:r>
              <a:rPr lang="ru-RU" dirty="0" err="1"/>
              <a:t>видоутворення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проблема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b="1" i="1" dirty="0" err="1"/>
              <a:t>генетичної</a:t>
            </a:r>
            <a:r>
              <a:rPr lang="ru-RU" b="1" i="1" dirty="0"/>
              <a:t> </a:t>
            </a:r>
            <a:r>
              <a:rPr lang="ru-RU" b="1" i="1" dirty="0" err="1"/>
              <a:t>незалежності</a:t>
            </a:r>
            <a:r>
              <a:rPr lang="ru-RU" b="1" i="1" dirty="0"/>
              <a:t> нового виду в межах </a:t>
            </a:r>
            <a:r>
              <a:rPr lang="ru-RU" b="1" i="1" dirty="0" err="1"/>
              <a:t>єдиного</a:t>
            </a:r>
            <a:r>
              <a:rPr lang="ru-RU" b="1" i="1" dirty="0"/>
              <a:t> ареалу </a:t>
            </a:r>
            <a:r>
              <a:rPr lang="ru-RU" b="1" i="1" dirty="0" err="1"/>
              <a:t>зі</a:t>
            </a:r>
            <a:r>
              <a:rPr lang="ru-RU" b="1" i="1" dirty="0"/>
              <a:t> старим.</a:t>
            </a:r>
            <a:r>
              <a:rPr lang="ru-RU" dirty="0"/>
              <a:t> Зараз </a:t>
            </a:r>
            <a:r>
              <a:rPr lang="ru-RU" dirty="0" err="1"/>
              <a:t>симпатричне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, як і </a:t>
            </a:r>
            <a:r>
              <a:rPr lang="ru-RU" dirty="0" err="1"/>
              <a:t>алопатричне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" t="-7753" r="-3540" b="-7753"/>
          <a:stretch/>
        </p:blipFill>
        <p:spPr>
          <a:xfrm>
            <a:off x="179512" y="3284984"/>
            <a:ext cx="5628117" cy="328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41" y="1124744"/>
            <a:ext cx="5084057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sz="2400" b="1" dirty="0" err="1" smtClean="0"/>
              <a:t>симпатричним</a:t>
            </a:r>
            <a:r>
              <a:rPr lang="ru-RU" sz="2400" b="1" dirty="0" smtClean="0"/>
              <a:t> </a:t>
            </a:r>
            <a:r>
              <a:rPr lang="ru-RU" sz="2400" b="1" dirty="0" err="1"/>
              <a:t>видоутворенням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just"/>
            <a:r>
              <a:rPr lang="ru-RU" dirty="0" smtClean="0"/>
              <a:t>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en-AU" dirty="0" err="1"/>
              <a:t>syn</a:t>
            </a:r>
            <a:r>
              <a:rPr lang="en-AU" dirty="0"/>
              <a:t> – </a:t>
            </a:r>
            <a:r>
              <a:rPr lang="ru-RU" dirty="0"/>
              <a:t>разом та </a:t>
            </a:r>
            <a:r>
              <a:rPr lang="en-AU" dirty="0" err="1"/>
              <a:t>patris</a:t>
            </a:r>
            <a:r>
              <a:rPr lang="en-AU" dirty="0"/>
              <a:t> – </a:t>
            </a:r>
            <a:r>
              <a:rPr lang="ru-RU" dirty="0" err="1"/>
              <a:t>батьківщина</a:t>
            </a:r>
            <a:r>
              <a:rPr lang="ru-RU" dirty="0"/>
              <a:t>) ми </a:t>
            </a:r>
            <a:r>
              <a:rPr lang="ru-RU" dirty="0" err="1"/>
              <a:t>розуміємо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у межах </a:t>
            </a:r>
            <a:r>
              <a:rPr lang="ru-RU" dirty="0" err="1"/>
              <a:t>ареалів</a:t>
            </a:r>
            <a:r>
              <a:rPr lang="ru-RU" dirty="0"/>
              <a:t> </a:t>
            </a:r>
            <a:r>
              <a:rPr lang="ru-RU" dirty="0" err="1"/>
              <a:t>батьківських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, без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географічної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19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цієї лекції Ви дізнаєтесь: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8229600" cy="3592056"/>
          </a:xfrm>
        </p:spPr>
        <p:txBody>
          <a:bodyPr/>
          <a:lstStyle/>
          <a:p>
            <a:pPr algn="just"/>
            <a:r>
              <a:rPr lang="uk-UA" dirty="0" smtClean="0"/>
              <a:t>Про зміст та види видоутворення;</a:t>
            </a:r>
          </a:p>
          <a:p>
            <a:pPr algn="just"/>
            <a:r>
              <a:rPr lang="uk-UA" dirty="0" smtClean="0"/>
              <a:t>Відмінності </a:t>
            </a:r>
            <a:r>
              <a:rPr lang="uk-UA" dirty="0" err="1" smtClean="0"/>
              <a:t>аллопатричного</a:t>
            </a:r>
            <a:r>
              <a:rPr lang="uk-UA" dirty="0" smtClean="0"/>
              <a:t> та </a:t>
            </a:r>
            <a:r>
              <a:rPr lang="uk-UA" dirty="0" err="1" smtClean="0"/>
              <a:t>симпатричного</a:t>
            </a:r>
            <a:r>
              <a:rPr lang="uk-UA" dirty="0" smtClean="0"/>
              <a:t> видоутворення;</a:t>
            </a:r>
          </a:p>
          <a:p>
            <a:pPr algn="just"/>
            <a:r>
              <a:rPr lang="uk-UA" dirty="0" smtClean="0"/>
              <a:t>Квантове видоутворення як різновид </a:t>
            </a:r>
            <a:r>
              <a:rPr lang="uk-UA" dirty="0" err="1" smtClean="0"/>
              <a:t>аллопатричного</a:t>
            </a:r>
            <a:r>
              <a:rPr lang="uk-UA" dirty="0" smtClean="0"/>
              <a:t> видоутворення</a:t>
            </a:r>
          </a:p>
          <a:p>
            <a:pPr algn="just"/>
            <a:r>
              <a:rPr lang="uk-UA" dirty="0" smtClean="0"/>
              <a:t>Особливості </a:t>
            </a:r>
            <a:r>
              <a:rPr lang="uk-UA" dirty="0" err="1" smtClean="0"/>
              <a:t>філетичної</a:t>
            </a:r>
            <a:r>
              <a:rPr lang="uk-UA" dirty="0" smtClean="0"/>
              <a:t> </a:t>
            </a:r>
            <a:r>
              <a:rPr lang="uk-UA" dirty="0" err="1" smtClean="0"/>
              <a:t>еволюцї</a:t>
            </a:r>
            <a:endParaRPr lang="uk-UA" dirty="0" smtClean="0"/>
          </a:p>
          <a:p>
            <a:pPr algn="just"/>
            <a:r>
              <a:rPr lang="uk-UA" dirty="0" smtClean="0"/>
              <a:t>Моделювання теорії еволюції в штучних умовах </a:t>
            </a:r>
            <a:r>
              <a:rPr lang="uk-UA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Эксперимент «Вселенная 25»</a:t>
            </a:r>
            <a:r>
              <a:rPr lang="uk-UA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67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Видоутворення внаслідок </a:t>
            </a:r>
            <a:r>
              <a:rPr lang="uk-UA" b="1" dirty="0" err="1" smtClean="0">
                <a:solidFill>
                  <a:srgbClr val="FF0000"/>
                </a:solidFill>
              </a:rPr>
              <a:t>автоплоідії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052736"/>
            <a:ext cx="4392488" cy="57246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Поліплоїдні</a:t>
            </a:r>
            <a:r>
              <a:rPr lang="ru-RU" sz="2400" b="1" dirty="0" smtClean="0"/>
              <a:t> </a:t>
            </a:r>
            <a:r>
              <a:rPr lang="ru-RU" sz="2400" b="1" dirty="0" err="1"/>
              <a:t>форми</a:t>
            </a:r>
            <a:r>
              <a:rPr lang="ru-RU" sz="2400" b="1" dirty="0"/>
              <a:t> </a:t>
            </a:r>
            <a:r>
              <a:rPr lang="ru-RU" sz="2400" b="1" dirty="0" err="1"/>
              <a:t>відрізняються</a:t>
            </a:r>
            <a:r>
              <a:rPr lang="ru-RU" sz="2400" b="1" dirty="0"/>
              <a:t> </a:t>
            </a:r>
            <a:r>
              <a:rPr lang="ru-RU" sz="2400" b="1" dirty="0" err="1"/>
              <a:t>більшими</a:t>
            </a:r>
            <a:r>
              <a:rPr lang="ru-RU" sz="2400" b="1" dirty="0"/>
              <a:t> </a:t>
            </a:r>
            <a:r>
              <a:rPr lang="ru-RU" sz="2400" b="1" dirty="0" err="1"/>
              <a:t>розмірами</a:t>
            </a:r>
            <a:r>
              <a:rPr lang="ru-RU" sz="2400" b="1" dirty="0"/>
              <a:t> як </a:t>
            </a:r>
            <a:r>
              <a:rPr lang="ru-RU" sz="2400" b="1" dirty="0" err="1"/>
              <a:t>організму</a:t>
            </a:r>
            <a:r>
              <a:rPr lang="ru-RU" sz="2400" b="1" dirty="0"/>
              <a:t> в </a:t>
            </a:r>
            <a:r>
              <a:rPr lang="ru-RU" sz="2400" b="1" dirty="0" err="1"/>
              <a:t>цілому</a:t>
            </a:r>
            <a:r>
              <a:rPr lang="ru-RU" sz="2400" b="1" dirty="0"/>
              <a:t>, так і </a:t>
            </a:r>
            <a:r>
              <a:rPr lang="ru-RU" sz="2400" b="1" dirty="0" err="1"/>
              <a:t>окремих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частин</a:t>
            </a:r>
            <a:r>
              <a:rPr lang="ru-RU" sz="2400" b="1" dirty="0"/>
              <a:t>, </a:t>
            </a:r>
            <a:r>
              <a:rPr lang="ru-RU" sz="2400" b="1" dirty="0" err="1"/>
              <a:t>прискореними</a:t>
            </a:r>
            <a:r>
              <a:rPr lang="ru-RU" sz="2400" b="1" dirty="0"/>
              <a:t> </a:t>
            </a:r>
            <a:r>
              <a:rPr lang="ru-RU" sz="2400" b="1" dirty="0" err="1"/>
              <a:t>ростовими</a:t>
            </a:r>
            <a:r>
              <a:rPr lang="ru-RU" sz="2400" b="1" dirty="0"/>
              <a:t> </a:t>
            </a:r>
            <a:r>
              <a:rPr lang="ru-RU" sz="2400" b="1" dirty="0" err="1"/>
              <a:t>процесами</a:t>
            </a:r>
            <a:r>
              <a:rPr lang="ru-RU" sz="2400" b="1" dirty="0"/>
              <a:t>, </a:t>
            </a:r>
            <a:r>
              <a:rPr lang="ru-RU" sz="2400" b="1" dirty="0" err="1"/>
              <a:t>підвищеною</a:t>
            </a:r>
            <a:r>
              <a:rPr lang="ru-RU" sz="2400" b="1" dirty="0"/>
              <a:t> </a:t>
            </a:r>
            <a:r>
              <a:rPr lang="ru-RU" sz="2400" b="1" dirty="0" err="1"/>
              <a:t>життєздатністю</a:t>
            </a:r>
            <a:r>
              <a:rPr lang="ru-RU" sz="2400" b="1" dirty="0"/>
              <a:t> та </a:t>
            </a:r>
            <a:r>
              <a:rPr lang="ru-RU" sz="2400" b="1" dirty="0" err="1"/>
              <a:t>плодючістю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sz="1600" dirty="0" err="1"/>
              <a:t>Вважається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однією</a:t>
            </a:r>
            <a:r>
              <a:rPr lang="ru-RU" sz="1600" dirty="0"/>
              <a:t> з причин </a:t>
            </a:r>
            <a:r>
              <a:rPr lang="ru-RU" sz="1600" dirty="0" err="1"/>
              <a:t>значного</a:t>
            </a:r>
            <a:r>
              <a:rPr lang="ru-RU" sz="1600" dirty="0"/>
              <a:t> </a:t>
            </a:r>
            <a:r>
              <a:rPr lang="ru-RU" sz="1600" dirty="0" err="1"/>
              <a:t>поширення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поліплоїдних</a:t>
            </a:r>
            <a:r>
              <a:rPr lang="ru-RU" sz="1600" dirty="0"/>
              <a:t> форм в </a:t>
            </a:r>
            <a:r>
              <a:rPr lang="ru-RU" sz="1600" dirty="0" err="1"/>
              <a:t>умовах</a:t>
            </a:r>
            <a:r>
              <a:rPr lang="ru-RU" sz="1600" dirty="0"/>
              <a:t> з </a:t>
            </a:r>
            <a:r>
              <a:rPr lang="ru-RU" sz="1600" dirty="0" err="1"/>
              <a:t>несприятливими</a:t>
            </a:r>
            <a:r>
              <a:rPr lang="ru-RU" sz="1600" dirty="0"/>
              <a:t> </a:t>
            </a:r>
            <a:r>
              <a:rPr lang="ru-RU" sz="1600" dirty="0" err="1"/>
              <a:t>умовами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 (</a:t>
            </a:r>
            <a:r>
              <a:rPr lang="ru-RU" sz="1600" dirty="0" err="1"/>
              <a:t>полярні</a:t>
            </a:r>
            <a:r>
              <a:rPr lang="ru-RU" sz="1600" dirty="0"/>
              <a:t> </a:t>
            </a:r>
            <a:r>
              <a:rPr lang="ru-RU" sz="1600" dirty="0" err="1"/>
              <a:t>широти</a:t>
            </a:r>
            <a:r>
              <a:rPr lang="ru-RU" sz="1600" dirty="0"/>
              <a:t>, </a:t>
            </a:r>
            <a:r>
              <a:rPr lang="ru-RU" sz="1600" dirty="0" err="1"/>
              <a:t>гірські</a:t>
            </a:r>
            <a:r>
              <a:rPr lang="ru-RU" sz="1600" dirty="0"/>
              <a:t> </a:t>
            </a:r>
            <a:r>
              <a:rPr lang="ru-RU" sz="1600" dirty="0" err="1"/>
              <a:t>умови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). </a:t>
            </a:r>
            <a:endParaRPr lang="ru-RU" sz="1600" dirty="0" smtClean="0"/>
          </a:p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Прикладами </a:t>
            </a:r>
            <a:r>
              <a:rPr lang="ru-RU" i="1" dirty="0" err="1"/>
              <a:t>подібних</a:t>
            </a:r>
            <a:r>
              <a:rPr lang="ru-RU" i="1" dirty="0"/>
              <a:t> </a:t>
            </a:r>
            <a:r>
              <a:rPr lang="ru-RU" i="1" dirty="0" err="1"/>
              <a:t>поліплоїдних</a:t>
            </a:r>
            <a:r>
              <a:rPr lang="ru-RU" i="1" dirty="0"/>
              <a:t> форм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назвати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загальновідомі</a:t>
            </a:r>
            <a:r>
              <a:rPr lang="ru-RU" i="1" dirty="0"/>
              <a:t> </a:t>
            </a:r>
            <a:r>
              <a:rPr lang="ru-RU" i="1" dirty="0" err="1"/>
              <a:t>рослини</a:t>
            </a:r>
            <a:r>
              <a:rPr lang="ru-RU" i="1" dirty="0"/>
              <a:t>, як </a:t>
            </a:r>
            <a:r>
              <a:rPr lang="ru-RU" i="1" dirty="0" err="1"/>
              <a:t>бавовна</a:t>
            </a:r>
            <a:r>
              <a:rPr lang="ru-RU" i="1" dirty="0"/>
              <a:t>, </a:t>
            </a:r>
            <a:r>
              <a:rPr lang="ru-RU" i="1" dirty="0" err="1"/>
              <a:t>цукровий</a:t>
            </a:r>
            <a:r>
              <a:rPr lang="ru-RU" i="1" dirty="0"/>
              <a:t> очерет, </a:t>
            </a:r>
            <a:r>
              <a:rPr lang="ru-RU" i="1" dirty="0" err="1"/>
              <a:t>картопля</a:t>
            </a:r>
            <a:r>
              <a:rPr lang="ru-RU" i="1" dirty="0"/>
              <a:t>, банан, </a:t>
            </a:r>
            <a:r>
              <a:rPr lang="ru-RU" i="1" dirty="0" err="1"/>
              <a:t>соняшник</a:t>
            </a:r>
            <a:r>
              <a:rPr lang="ru-RU" i="1" dirty="0"/>
              <a:t>, хризантема, </a:t>
            </a:r>
            <a:r>
              <a:rPr lang="ru-RU" i="1" dirty="0" err="1"/>
              <a:t>жоржина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i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86" y="4653136"/>
            <a:ext cx="303583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88363"/>
            <a:ext cx="3052936" cy="136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268760"/>
            <a:ext cx="396044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рослин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відносно</a:t>
            </a:r>
            <a:r>
              <a:rPr lang="ru-RU" dirty="0">
                <a:solidFill>
                  <a:schemeClr val="tx1"/>
                </a:solidFill>
              </a:rPr>
              <a:t> часто причиною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видоутворення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безпосередньо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генетична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ізоляція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переважно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вигляд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поліплоїдії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швидко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спадкового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відбуватися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автополіплоїдії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полягає</a:t>
            </a:r>
            <a:r>
              <a:rPr lang="ru-RU" dirty="0">
                <a:solidFill>
                  <a:schemeClr val="tx1"/>
                </a:solidFill>
              </a:rPr>
              <a:t> в кратному </a:t>
            </a:r>
            <a:r>
              <a:rPr lang="ru-RU" dirty="0" err="1">
                <a:solidFill>
                  <a:schemeClr val="tx1"/>
                </a:solidFill>
              </a:rPr>
              <a:t>збільшенні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кількості</a:t>
            </a:r>
            <a:r>
              <a:rPr lang="ru-RU" dirty="0">
                <a:solidFill>
                  <a:schemeClr val="tx1"/>
                </a:solidFill>
              </a:rPr>
              <a:t> хромосом. </a:t>
            </a:r>
          </a:p>
        </p:txBody>
      </p:sp>
    </p:spTree>
    <p:extLst>
      <p:ext uri="{BB962C8B-B14F-4D97-AF65-F5344CB8AC3E}">
        <p14:creationId xmlns:p14="http://schemas.microsoft.com/office/powerpoint/2010/main" val="22445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Видоутворення і </a:t>
            </a:r>
            <a:r>
              <a:rPr lang="uk-UA" b="1" dirty="0" err="1" smtClean="0">
                <a:solidFill>
                  <a:srgbClr val="FF0000"/>
                </a:solidFill>
              </a:rPr>
              <a:t>алополіплоїдія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730566"/>
            <a:ext cx="5544616" cy="3077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шляхом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спадковості</a:t>
            </a:r>
            <a:r>
              <a:rPr lang="ru-RU" dirty="0"/>
              <a:t> є </a:t>
            </a:r>
            <a:r>
              <a:rPr lang="ru-RU" sz="3200" b="1" dirty="0" smtClean="0">
                <a:solidFill>
                  <a:srgbClr val="7030A0"/>
                </a:solidFill>
              </a:rPr>
              <a:t>ал</a:t>
            </a:r>
            <a:r>
              <a:rPr lang="uk-UA" sz="3200" b="1" dirty="0">
                <a:solidFill>
                  <a:srgbClr val="7030A0"/>
                </a:solidFill>
              </a:rPr>
              <a:t>л</a:t>
            </a:r>
            <a:r>
              <a:rPr lang="ru-RU" sz="3200" b="1" dirty="0" err="1" smtClean="0">
                <a:solidFill>
                  <a:srgbClr val="7030A0"/>
                </a:solidFill>
              </a:rPr>
              <a:t>ополіплоїдія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dirty="0"/>
              <a:t>яка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гібридизації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хромосом.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i="1" dirty="0" err="1" smtClean="0"/>
              <a:t>Однією</a:t>
            </a:r>
            <a:r>
              <a:rPr lang="ru-RU" i="1" dirty="0" smtClean="0"/>
              <a:t> </a:t>
            </a:r>
            <a:r>
              <a:rPr lang="ru-RU" i="1" dirty="0"/>
              <a:t>з </a:t>
            </a:r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важливих</a:t>
            </a:r>
            <a:r>
              <a:rPr lang="ru-RU" i="1" dirty="0"/>
              <a:t> для </a:t>
            </a:r>
            <a:r>
              <a:rPr lang="ru-RU" i="1" dirty="0" err="1"/>
              <a:t>людини</a:t>
            </a:r>
            <a:r>
              <a:rPr lang="ru-RU" i="1" dirty="0"/>
              <a:t> </a:t>
            </a:r>
            <a:r>
              <a:rPr lang="ru-RU" i="1" dirty="0" err="1"/>
              <a:t>груп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виникли</a:t>
            </a:r>
            <a:r>
              <a:rPr lang="ru-RU" i="1" dirty="0"/>
              <a:t> </a:t>
            </a:r>
            <a:r>
              <a:rPr lang="ru-RU" i="1" dirty="0" err="1"/>
              <a:t>подібним</a:t>
            </a:r>
            <a:r>
              <a:rPr lang="ru-RU" i="1" dirty="0"/>
              <a:t> шляхом, є </a:t>
            </a:r>
            <a:r>
              <a:rPr lang="ru-RU" i="1" dirty="0" err="1"/>
              <a:t>рід</a:t>
            </a:r>
            <a:r>
              <a:rPr lang="ru-RU" i="1" dirty="0"/>
              <a:t> </a:t>
            </a:r>
            <a:r>
              <a:rPr lang="ru-RU" i="1" dirty="0" err="1"/>
              <a:t>пшениця</a:t>
            </a:r>
            <a:r>
              <a:rPr lang="ru-RU" i="1" dirty="0"/>
              <a:t> (</a:t>
            </a:r>
            <a:r>
              <a:rPr lang="ru-RU" i="1" dirty="0" err="1"/>
              <a:t>Triticum</a:t>
            </a:r>
            <a:r>
              <a:rPr lang="ru-RU" i="1" dirty="0"/>
              <a:t>), </a:t>
            </a:r>
            <a:r>
              <a:rPr lang="ru-RU" i="1" dirty="0" err="1"/>
              <a:t>значна</a:t>
            </a:r>
            <a:r>
              <a:rPr lang="ru-RU" i="1" dirty="0"/>
              <a:t> </a:t>
            </a:r>
            <a:r>
              <a:rPr lang="ru-RU" i="1" dirty="0" err="1"/>
              <a:t>кількість</a:t>
            </a:r>
            <a:r>
              <a:rPr lang="ru-RU" i="1" dirty="0"/>
              <a:t> </a:t>
            </a:r>
            <a:r>
              <a:rPr lang="ru-RU" i="1" dirty="0" err="1"/>
              <a:t>представників</a:t>
            </a:r>
            <a:r>
              <a:rPr lang="ru-RU" i="1" dirty="0"/>
              <a:t>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гібридогенне</a:t>
            </a:r>
            <a:r>
              <a:rPr lang="ru-RU" i="1" dirty="0"/>
              <a:t> </a:t>
            </a:r>
            <a:r>
              <a:rPr lang="ru-RU" i="1" dirty="0" err="1"/>
              <a:t>походження</a:t>
            </a:r>
            <a:r>
              <a:rPr lang="ru-RU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1162"/>
            <a:ext cx="3024336" cy="501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1268760"/>
            <a:ext cx="4968552" cy="22775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часто причиною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ізоляція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/>
              <a:t>яка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поліплоїдії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автополіплоїдії</a:t>
            </a:r>
            <a:r>
              <a:rPr lang="ru-RU" sz="2800" dirty="0">
                <a:solidFill>
                  <a:srgbClr val="FF0000"/>
                </a:solidFill>
              </a:rPr>
              <a:t>,</a:t>
            </a:r>
            <a:r>
              <a:rPr lang="ru-RU" dirty="0"/>
              <a:t> яка </a:t>
            </a:r>
            <a:r>
              <a:rPr lang="ru-RU" dirty="0" err="1"/>
              <a:t>полягає</a:t>
            </a:r>
            <a:r>
              <a:rPr lang="ru-RU" dirty="0"/>
              <a:t> в кратному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хромосом. </a:t>
            </a:r>
          </a:p>
        </p:txBody>
      </p:sp>
    </p:spTree>
    <p:extLst>
      <p:ext uri="{BB962C8B-B14F-4D97-AF65-F5344CB8AC3E}">
        <p14:creationId xmlns:p14="http://schemas.microsoft.com/office/powerpoint/2010/main" val="14685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63272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4400" b="1" dirty="0" err="1">
                <a:solidFill>
                  <a:srgbClr val="7030A0"/>
                </a:solidFill>
              </a:rPr>
              <a:t>Віддалена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гібридизація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268760"/>
            <a:ext cx="4139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, </a:t>
            </a:r>
            <a:r>
              <a:rPr lang="ru-RU" dirty="0" err="1"/>
              <a:t>підтвердженням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є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гібридів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Одним </a:t>
            </a:r>
            <a:r>
              <a:rPr lang="ru-RU" dirty="0"/>
              <a:t>з </a:t>
            </a:r>
            <a:r>
              <a:rPr lang="ru-RU" dirty="0" err="1"/>
              <a:t>наочних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sz="3200" b="1" dirty="0" err="1">
                <a:solidFill>
                  <a:srgbClr val="7030A0"/>
                </a:solidFill>
              </a:rPr>
              <a:t>горобинокизильник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Якутії</a:t>
            </a:r>
            <a:r>
              <a:rPr lang="ru-RU" dirty="0"/>
              <a:t> не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екземплярами</a:t>
            </a:r>
            <a:r>
              <a:rPr lang="ru-RU" dirty="0"/>
              <a:t>, а </a:t>
            </a:r>
            <a:r>
              <a:rPr lang="ru-RU" dirty="0" err="1"/>
              <a:t>цілою</a:t>
            </a:r>
            <a:r>
              <a:rPr lang="ru-RU" dirty="0"/>
              <a:t> </a:t>
            </a:r>
            <a:r>
              <a:rPr lang="ru-RU" dirty="0" err="1"/>
              <a:t>популяцією</a:t>
            </a:r>
            <a:r>
              <a:rPr lang="ru-RU" dirty="0"/>
              <a:t>, яка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засвоїла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300 км).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Експериментально</a:t>
            </a:r>
            <a:r>
              <a:rPr lang="ru-RU" dirty="0" smtClean="0"/>
              <a:t> </a:t>
            </a:r>
            <a:r>
              <a:rPr lang="ru-RU" dirty="0"/>
              <a:t>доведено </a:t>
            </a:r>
            <a:r>
              <a:rPr lang="ru-RU" dirty="0" err="1"/>
              <a:t>гібридогенне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b="1" dirty="0" err="1">
                <a:solidFill>
                  <a:srgbClr val="7030A0"/>
                </a:solidFill>
              </a:rPr>
              <a:t>домашньої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сливи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ru-RU" b="1" dirty="0" err="1">
                <a:solidFill>
                  <a:srgbClr val="7030A0"/>
                </a:solidFill>
              </a:rPr>
              <a:t>Prunus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domestica</a:t>
            </a:r>
            <a:r>
              <a:rPr lang="ru-RU" b="1" dirty="0">
                <a:solidFill>
                  <a:srgbClr val="7030A0"/>
                </a:solidFill>
              </a:rPr>
              <a:t>)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аличі</a:t>
            </a:r>
            <a:r>
              <a:rPr lang="ru-RU" b="1" dirty="0">
                <a:solidFill>
                  <a:srgbClr val="7030A0"/>
                </a:solidFill>
              </a:rPr>
              <a:t> (P. </a:t>
            </a:r>
            <a:r>
              <a:rPr lang="ru-RU" b="1" dirty="0" err="1">
                <a:solidFill>
                  <a:srgbClr val="7030A0"/>
                </a:solidFill>
              </a:rPr>
              <a:t>divaricata</a:t>
            </a:r>
            <a:r>
              <a:rPr lang="ru-RU" b="1" dirty="0">
                <a:solidFill>
                  <a:srgbClr val="7030A0"/>
                </a:solidFill>
              </a:rPr>
              <a:t>) та </a:t>
            </a:r>
            <a:r>
              <a:rPr lang="ru-RU" b="1" dirty="0" err="1">
                <a:solidFill>
                  <a:srgbClr val="7030A0"/>
                </a:solidFill>
              </a:rPr>
              <a:t>терену</a:t>
            </a:r>
            <a:r>
              <a:rPr lang="ru-RU" b="1" dirty="0">
                <a:solidFill>
                  <a:srgbClr val="7030A0"/>
                </a:solidFill>
              </a:rPr>
              <a:t> (P. </a:t>
            </a:r>
            <a:r>
              <a:rPr lang="ru-RU" b="1" dirty="0" err="1">
                <a:solidFill>
                  <a:srgbClr val="7030A0"/>
                </a:solidFill>
              </a:rPr>
              <a:t>spinosa</a:t>
            </a:r>
            <a:r>
              <a:rPr lang="ru-RU" b="1" dirty="0">
                <a:solidFill>
                  <a:srgbClr val="7030A0"/>
                </a:solidFill>
              </a:rPr>
              <a:t>), </a:t>
            </a:r>
            <a:r>
              <a:rPr lang="ru-RU" dirty="0" err="1"/>
              <a:t>малини</a:t>
            </a:r>
            <a:r>
              <a:rPr lang="ru-RU" dirty="0"/>
              <a:t> (</a:t>
            </a:r>
            <a:r>
              <a:rPr lang="ru-RU" dirty="0" err="1"/>
              <a:t>Rubus</a:t>
            </a:r>
            <a:r>
              <a:rPr lang="ru-RU" dirty="0"/>
              <a:t> </a:t>
            </a:r>
            <a:r>
              <a:rPr lang="ru-RU" dirty="0" err="1"/>
              <a:t>maximus</a:t>
            </a:r>
            <a:r>
              <a:rPr lang="ru-RU" dirty="0"/>
              <a:t>)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R. </a:t>
            </a:r>
            <a:r>
              <a:rPr lang="ru-RU" dirty="0" err="1"/>
              <a:t>і</a:t>
            </a:r>
            <a:r>
              <a:rPr lang="ru-RU" dirty="0" err="1" smtClean="0"/>
              <a:t>dalus</a:t>
            </a:r>
            <a:r>
              <a:rPr lang="ru-RU" dirty="0" smtClean="0"/>
              <a:t> </a:t>
            </a:r>
            <a:r>
              <a:rPr lang="ru-RU" dirty="0"/>
              <a:t>i R. </a:t>
            </a:r>
            <a:r>
              <a:rPr lang="ru-RU" dirty="0" err="1"/>
              <a:t>speciosa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168352" cy="2073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47460"/>
            <a:ext cx="3168352" cy="1783235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3512464" y="2420888"/>
            <a:ext cx="79208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779912" y="5085184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1947" y="167857"/>
            <a:ext cx="4872541" cy="6678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шляхом </a:t>
            </a:r>
            <a:r>
              <a:rPr lang="ru-RU" b="1" dirty="0" err="1">
                <a:solidFill>
                  <a:srgbClr val="7030A0"/>
                </a:solidFill>
              </a:rPr>
              <a:t>поліплоїдії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dirty="0"/>
              <a:t>але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менша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рослинами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Вважається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поліплоїдія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можлива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серед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тварин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лише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партеногенетичних</a:t>
            </a:r>
            <a:r>
              <a:rPr lang="ru-RU" b="1" dirty="0">
                <a:solidFill>
                  <a:srgbClr val="7030A0"/>
                </a:solidFill>
              </a:rPr>
              <a:t> форм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1600" i="1" dirty="0" smtClean="0"/>
              <a:t>(</a:t>
            </a:r>
            <a:r>
              <a:rPr lang="ru-RU" sz="1600" i="1" dirty="0" err="1"/>
              <a:t>хоча</a:t>
            </a:r>
            <a:r>
              <a:rPr lang="ru-RU" sz="1600" i="1" dirty="0"/>
              <a:t> зараз </a:t>
            </a:r>
            <a:r>
              <a:rPr lang="ru-RU" sz="1600" i="1" dirty="0" err="1"/>
              <a:t>подібні</a:t>
            </a:r>
            <a:r>
              <a:rPr lang="ru-RU" sz="1600" i="1" dirty="0"/>
              <a:t> </a:t>
            </a:r>
            <a:r>
              <a:rPr lang="ru-RU" sz="1600" i="1" dirty="0" err="1"/>
              <a:t>форми</a:t>
            </a:r>
            <a:r>
              <a:rPr lang="ru-RU" sz="1600" i="1" dirty="0"/>
              <a:t> </a:t>
            </a:r>
            <a:r>
              <a:rPr lang="ru-RU" sz="1600" i="1" dirty="0" err="1"/>
              <a:t>знаходять</a:t>
            </a:r>
            <a:r>
              <a:rPr lang="ru-RU" sz="1600" i="1" dirty="0"/>
              <a:t> </a:t>
            </a:r>
            <a:r>
              <a:rPr lang="ru-RU" sz="1600" i="1" dirty="0" err="1"/>
              <a:t>навіть</a:t>
            </a:r>
            <a:r>
              <a:rPr lang="ru-RU" sz="1600" i="1" dirty="0"/>
              <a:t> </a:t>
            </a:r>
            <a:r>
              <a:rPr lang="ru-RU" sz="1600" i="1" dirty="0" err="1"/>
              <a:t>серед</a:t>
            </a:r>
            <a:r>
              <a:rPr lang="ru-RU" sz="1600" i="1" dirty="0"/>
              <a:t> </a:t>
            </a:r>
            <a:r>
              <a:rPr lang="ru-RU" sz="1600" i="1" dirty="0" err="1"/>
              <a:t>хребетних</a:t>
            </a:r>
            <a:r>
              <a:rPr lang="ru-RU" sz="1600" i="1" dirty="0"/>
              <a:t> </a:t>
            </a:r>
            <a:r>
              <a:rPr lang="ru-RU" sz="1600" i="1" dirty="0" err="1"/>
              <a:t>тварин</a:t>
            </a:r>
            <a:r>
              <a:rPr lang="ru-RU" sz="1600" i="1" dirty="0"/>
              <a:t>). </a:t>
            </a:r>
            <a:endParaRPr lang="ru-RU" sz="1600" i="1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/>
              <a:t>поширеною</a:t>
            </a:r>
            <a:r>
              <a:rPr lang="ru-RU" dirty="0"/>
              <a:t> є </a:t>
            </a:r>
            <a:r>
              <a:rPr lang="ru-RU" dirty="0" err="1"/>
              <a:t>гібридизація</a:t>
            </a:r>
            <a:r>
              <a:rPr lang="ru-RU" dirty="0"/>
              <a:t>, яка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</a:t>
            </a:r>
            <a:r>
              <a:rPr lang="ru-RU" dirty="0" err="1"/>
              <a:t>птахів</a:t>
            </a:r>
            <a:r>
              <a:rPr lang="ru-RU" dirty="0"/>
              <a:t>, але особливо характерна для </a:t>
            </a:r>
            <a:r>
              <a:rPr lang="ru-RU" dirty="0" err="1"/>
              <a:t>безхребетних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Експериментальним</a:t>
            </a:r>
            <a:r>
              <a:rPr lang="ru-RU" dirty="0"/>
              <a:t> шляхом у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установлено,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при </a:t>
            </a:r>
            <a:r>
              <a:rPr lang="ru-RU" dirty="0" err="1"/>
              <a:t>схрещуванні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плодюче</a:t>
            </a:r>
            <a:r>
              <a:rPr lang="ru-RU" dirty="0"/>
              <a:t> потомство.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міжвидові</a:t>
            </a:r>
            <a:r>
              <a:rPr lang="ru-RU" dirty="0"/>
              <a:t> </a:t>
            </a:r>
            <a:r>
              <a:rPr lang="ru-RU" dirty="0" err="1"/>
              <a:t>гібриди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родах </a:t>
            </a:r>
            <a:r>
              <a:rPr lang="ru-RU" dirty="0" err="1"/>
              <a:t>ссавців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є </a:t>
            </a:r>
            <a:r>
              <a:rPr lang="ru-RU" dirty="0" err="1"/>
              <a:t>плодючою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(</a:t>
            </a:r>
            <a:r>
              <a:rPr lang="ru-RU" i="1" dirty="0" err="1"/>
              <a:t>відомі</a:t>
            </a:r>
            <a:r>
              <a:rPr lang="ru-RU" i="1" dirty="0"/>
              <a:t> 7 </a:t>
            </a:r>
            <a:r>
              <a:rPr lang="ru-RU" i="1" dirty="0" err="1"/>
              <a:t>міжвидових</a:t>
            </a:r>
            <a:r>
              <a:rPr lang="ru-RU" i="1" dirty="0"/>
              <a:t> </a:t>
            </a:r>
            <a:r>
              <a:rPr lang="ru-RU" i="1" dirty="0" err="1"/>
              <a:t>гібридів</a:t>
            </a:r>
            <a:r>
              <a:rPr lang="ru-RU" i="1" dirty="0"/>
              <a:t> у </a:t>
            </a:r>
            <a:r>
              <a:rPr lang="ru-RU" i="1" dirty="0" err="1"/>
              <a:t>кіз</a:t>
            </a:r>
            <a:r>
              <a:rPr lang="ru-RU" i="1" dirty="0"/>
              <a:t>, по 4 у лам і </a:t>
            </a:r>
            <a:r>
              <a:rPr lang="ru-RU" i="1" dirty="0" err="1"/>
              <a:t>собачих</a:t>
            </a:r>
            <a:r>
              <a:rPr lang="ru-RU" i="1" dirty="0"/>
              <a:t>, а в </a:t>
            </a:r>
            <a:r>
              <a:rPr lang="ru-RU" i="1" dirty="0" err="1"/>
              <a:t>биків</a:t>
            </a:r>
            <a:r>
              <a:rPr lang="ru-RU" i="1" dirty="0"/>
              <a:t> </a:t>
            </a:r>
            <a:r>
              <a:rPr lang="ru-RU" i="1" dirty="0" err="1"/>
              <a:t>трапляються</a:t>
            </a:r>
            <a:r>
              <a:rPr lang="ru-RU" i="1" dirty="0"/>
              <a:t>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міжродові</a:t>
            </a:r>
            <a:r>
              <a:rPr lang="ru-RU" i="1" dirty="0"/>
              <a:t> </a:t>
            </a:r>
            <a:r>
              <a:rPr lang="ru-RU" i="1" dirty="0" err="1"/>
              <a:t>гібриди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321"/>
            <a:ext cx="3520066" cy="271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2276872"/>
            <a:ext cx="127726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зеброїд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789040"/>
            <a:ext cx="3710946" cy="278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6044042"/>
            <a:ext cx="28083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Дзо</a:t>
            </a:r>
            <a:r>
              <a:rPr lang="uk-UA" dirty="0" smtClean="0">
                <a:solidFill>
                  <a:schemeClr val="bg1"/>
                </a:solidFill>
              </a:rPr>
              <a:t> (корова і дикий як)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РАПТОВЕ ВИДОУТВОРЕННЯ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760" y="1844824"/>
            <a:ext cx="78316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 </a:t>
            </a:r>
            <a:r>
              <a:rPr lang="ru-RU" dirty="0" err="1"/>
              <a:t>поліплоїдією</a:t>
            </a:r>
            <a:r>
              <a:rPr lang="ru-RU" dirty="0"/>
              <a:t> та </a:t>
            </a:r>
            <a:r>
              <a:rPr lang="ru-RU" dirty="0" err="1"/>
              <a:t>гібридогенезом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проблема </a:t>
            </a:r>
            <a:r>
              <a:rPr lang="ru-RU" b="1" u="sng" dirty="0" err="1"/>
              <a:t>раптового</a:t>
            </a:r>
            <a:r>
              <a:rPr lang="ru-RU" b="1" u="sng" dirty="0"/>
              <a:t> </a:t>
            </a:r>
            <a:r>
              <a:rPr lang="ru-RU" b="1" u="sng" dirty="0" err="1"/>
              <a:t>видоутворення</a:t>
            </a:r>
            <a:r>
              <a:rPr lang="ru-RU" b="1" u="sng" dirty="0"/>
              <a:t>. </a:t>
            </a:r>
            <a:endParaRPr lang="ru-RU" b="1" u="sng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сперечалися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раптового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 (</a:t>
            </a:r>
            <a:r>
              <a:rPr lang="ru-RU" u="sng" dirty="0" err="1"/>
              <a:t>новий</a:t>
            </a:r>
            <a:r>
              <a:rPr lang="ru-RU" u="sng" dirty="0"/>
              <a:t> вид </a:t>
            </a:r>
            <a:r>
              <a:rPr lang="ru-RU" u="sng" dirty="0" err="1"/>
              <a:t>виникає</a:t>
            </a:r>
            <a:r>
              <a:rPr lang="ru-RU" u="sng" dirty="0"/>
              <a:t> </a:t>
            </a:r>
            <a:r>
              <a:rPr lang="ru-RU" u="sng" dirty="0" err="1"/>
              <a:t>упродовж</a:t>
            </a:r>
            <a:r>
              <a:rPr lang="ru-RU" u="sng" dirty="0"/>
              <a:t> одного </a:t>
            </a:r>
            <a:r>
              <a:rPr lang="ru-RU" u="sng" dirty="0" err="1"/>
              <a:t>покоління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Підставою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заяв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поліплоїди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гібридні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генетичної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предкових</a:t>
            </a:r>
            <a:r>
              <a:rPr lang="ru-RU" dirty="0"/>
              <a:t> форм.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/>
              <a:t>той же час, ми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u="sng" dirty="0" err="1"/>
              <a:t>можуть</a:t>
            </a:r>
            <a:r>
              <a:rPr lang="ru-RU" u="sng" dirty="0"/>
              <a:t> </a:t>
            </a:r>
            <a:r>
              <a:rPr lang="ru-RU" u="sng" dirty="0" err="1"/>
              <a:t>вважатися</a:t>
            </a:r>
            <a:r>
              <a:rPr lang="ru-RU" u="sng" dirty="0"/>
              <a:t> </a:t>
            </a:r>
            <a:r>
              <a:rPr lang="ru-RU" u="sng" dirty="0" err="1"/>
              <a:t>лише</a:t>
            </a:r>
            <a:r>
              <a:rPr lang="ru-RU" u="sng" dirty="0"/>
              <a:t> </a:t>
            </a:r>
            <a:r>
              <a:rPr lang="ru-RU" u="sng" dirty="0" err="1"/>
              <a:t>потенційними</a:t>
            </a:r>
            <a:r>
              <a:rPr lang="ru-RU" u="sng" dirty="0"/>
              <a:t> видами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потенції</a:t>
            </a:r>
            <a:r>
              <a:rPr lang="ru-RU" dirty="0"/>
              <a:t> є </a:t>
            </a:r>
            <a:r>
              <a:rPr lang="ru-RU" dirty="0" err="1"/>
              <a:t>історичним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еволюційних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63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440" y="119675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Таким чином, з одного боку, ми </a:t>
            </a:r>
            <a:r>
              <a:rPr lang="ru-RU" sz="2400" b="1" u="sng" dirty="0">
                <a:solidFill>
                  <a:srgbClr val="FF0000"/>
                </a:solidFill>
              </a:rPr>
              <a:t>не </a:t>
            </a:r>
            <a:r>
              <a:rPr lang="ru-RU" sz="2400" b="1" u="sng" dirty="0" err="1">
                <a:solidFill>
                  <a:srgbClr val="FF0000"/>
                </a:solidFill>
              </a:rPr>
              <a:t>можемо</a:t>
            </a:r>
            <a:r>
              <a:rPr lang="ru-RU" sz="2400" b="1" u="sng" dirty="0">
                <a:solidFill>
                  <a:srgbClr val="FF0000"/>
                </a:solidFill>
              </a:rPr>
              <a:t> не </a:t>
            </a:r>
            <a:r>
              <a:rPr lang="ru-RU" sz="2400" b="1" u="sng" dirty="0" err="1">
                <a:solidFill>
                  <a:srgbClr val="FF0000"/>
                </a:solidFill>
              </a:rPr>
              <a:t>визнавати</a:t>
            </a:r>
            <a:r>
              <a:rPr lang="ru-RU" sz="2400" b="1" u="sng" dirty="0">
                <a:solidFill>
                  <a:srgbClr val="FF0000"/>
                </a:solidFill>
              </a:rPr>
              <a:t> за </a:t>
            </a:r>
            <a:r>
              <a:rPr lang="ru-RU" sz="2400" b="1" u="sng" dirty="0" err="1">
                <a:solidFill>
                  <a:srgbClr val="FF0000"/>
                </a:solidFill>
              </a:rPr>
              <a:t>реальність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швидке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формування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принципово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нових</a:t>
            </a:r>
            <a:r>
              <a:rPr lang="ru-RU" sz="2400" b="1" u="sng" dirty="0">
                <a:solidFill>
                  <a:srgbClr val="FF0000"/>
                </a:solidFill>
              </a:rPr>
              <a:t> форм шляхом </a:t>
            </a:r>
            <a:r>
              <a:rPr lang="ru-RU" sz="2400" b="1" u="sng" dirty="0" err="1">
                <a:solidFill>
                  <a:srgbClr val="FF0000"/>
                </a:solidFill>
              </a:rPr>
              <a:t>гібридогенеза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чи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поліплоїдії</a:t>
            </a:r>
            <a:r>
              <a:rPr lang="ru-RU" sz="2400" dirty="0"/>
              <a:t>, а з </a:t>
            </a:r>
            <a:r>
              <a:rPr lang="ru-RU" sz="2400" dirty="0" err="1"/>
              <a:t>іншого</a:t>
            </a:r>
            <a:r>
              <a:rPr lang="ru-RU" sz="2400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ці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форми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можуть</a:t>
            </a:r>
            <a:r>
              <a:rPr lang="ru-RU" sz="2400" b="1" dirty="0">
                <a:solidFill>
                  <a:srgbClr val="FF0000"/>
                </a:solidFill>
              </a:rPr>
              <a:t> стати </a:t>
            </a:r>
            <a:r>
              <a:rPr lang="ru-RU" sz="2400" b="1" dirty="0" err="1">
                <a:solidFill>
                  <a:srgbClr val="FF0000"/>
                </a:solidFill>
              </a:rPr>
              <a:t>справжніми</a:t>
            </a:r>
            <a:r>
              <a:rPr lang="ru-RU" sz="2400" b="1" dirty="0">
                <a:solidFill>
                  <a:srgbClr val="FF0000"/>
                </a:solidFill>
              </a:rPr>
              <a:t> видами </a:t>
            </a:r>
            <a:r>
              <a:rPr lang="ru-RU" sz="2400" b="1" dirty="0" err="1">
                <a:solidFill>
                  <a:srgbClr val="FF0000"/>
                </a:solidFill>
              </a:rPr>
              <a:t>лише</a:t>
            </a:r>
            <a:r>
              <a:rPr lang="ru-RU" sz="2400" b="1" dirty="0">
                <a:solidFill>
                  <a:srgbClr val="FF0000"/>
                </a:solidFill>
              </a:rPr>
              <a:t> через </a:t>
            </a:r>
            <a:r>
              <a:rPr lang="ru-RU" sz="2400" b="1" dirty="0" err="1">
                <a:solidFill>
                  <a:srgbClr val="FF0000"/>
                </a:solidFill>
              </a:rPr>
              <a:t>певний</a:t>
            </a:r>
            <a:r>
              <a:rPr lang="ru-RU" sz="2400" b="1" dirty="0">
                <a:solidFill>
                  <a:srgbClr val="FF0000"/>
                </a:solidFill>
              </a:rPr>
              <a:t> час </a:t>
            </a:r>
            <a:r>
              <a:rPr lang="ru-RU" sz="2400" dirty="0"/>
              <a:t>(у тому </a:t>
            </a:r>
            <a:r>
              <a:rPr lang="ru-RU" sz="2400" dirty="0" err="1"/>
              <a:t>випадку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дійсно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статися</a:t>
            </a:r>
            <a:r>
              <a:rPr lang="ru-RU" sz="2400" dirty="0"/>
              <a:t>). </a:t>
            </a:r>
            <a:endParaRPr lang="ru-RU" sz="2400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Тому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прирівнювати</a:t>
            </a:r>
            <a:r>
              <a:rPr lang="ru-RU" dirty="0"/>
              <a:t> до </a:t>
            </a:r>
            <a:r>
              <a:rPr lang="ru-RU" dirty="0" err="1"/>
              <a:t>раптового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форм </a:t>
            </a:r>
            <a:r>
              <a:rPr lang="ru-RU" dirty="0" err="1"/>
              <a:t>гібридного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поліплоїдного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u="sng" dirty="0" err="1"/>
              <a:t>може</a:t>
            </a:r>
            <a:r>
              <a:rPr lang="ru-RU" u="sng" dirty="0"/>
              <a:t> </a:t>
            </a:r>
            <a:r>
              <a:rPr lang="ru-RU" u="sng" dirty="0" err="1"/>
              <a:t>лише</a:t>
            </a:r>
            <a:r>
              <a:rPr lang="ru-RU" u="sng" dirty="0"/>
              <a:t> </a:t>
            </a:r>
            <a:r>
              <a:rPr lang="ru-RU" u="sng" dirty="0" err="1"/>
              <a:t>прискорювати</a:t>
            </a:r>
            <a:r>
              <a:rPr lang="ru-RU" u="sng" dirty="0"/>
              <a:t> </a:t>
            </a:r>
            <a:r>
              <a:rPr lang="ru-RU" u="sng" dirty="0" err="1"/>
              <a:t>загальний</a:t>
            </a:r>
            <a:r>
              <a:rPr lang="ru-RU" u="sng" dirty="0"/>
              <a:t> </a:t>
            </a:r>
            <a:r>
              <a:rPr lang="ru-RU" u="sng" dirty="0" err="1"/>
              <a:t>хід</a:t>
            </a:r>
            <a:r>
              <a:rPr lang="ru-RU" u="sng" dirty="0"/>
              <a:t> </a:t>
            </a:r>
            <a:r>
              <a:rPr lang="ru-RU" u="sng" dirty="0" err="1"/>
              <a:t>еволюції</a:t>
            </a:r>
            <a:r>
              <a:rPr lang="ru-RU" u="sng" dirty="0"/>
              <a:t>.</a:t>
            </a:r>
          </a:p>
          <a:p>
            <a:pPr algn="just"/>
            <a:endParaRPr lang="ru-RU" u="sng" dirty="0" smtClean="0"/>
          </a:p>
          <a:p>
            <a:pPr algn="just"/>
            <a:r>
              <a:rPr lang="ru-RU" dirty="0" smtClean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забувати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симпатричного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 не </a:t>
            </a:r>
            <a:r>
              <a:rPr lang="ru-RU" dirty="0" err="1"/>
              <a:t>вичерпуються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/>
              <a:t>того, у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переважаючими</a:t>
            </a:r>
            <a:r>
              <a:rPr lang="ru-RU" dirty="0"/>
              <a:t> формами </a:t>
            </a:r>
            <a:r>
              <a:rPr lang="ru-RU" dirty="0" err="1"/>
              <a:t>ізоляції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є </a:t>
            </a:r>
            <a:r>
              <a:rPr lang="ru-RU" b="1" dirty="0" err="1">
                <a:solidFill>
                  <a:srgbClr val="00B050"/>
                </a:solidFill>
              </a:rPr>
              <a:t>екологічна</a:t>
            </a:r>
            <a:r>
              <a:rPr lang="ru-RU" b="1" dirty="0">
                <a:solidFill>
                  <a:srgbClr val="00B050"/>
                </a:solidFill>
              </a:rPr>
              <a:t> та </a:t>
            </a:r>
            <a:r>
              <a:rPr lang="ru-RU" b="1" dirty="0" err="1">
                <a:solidFill>
                  <a:srgbClr val="00B050"/>
                </a:solidFill>
              </a:rPr>
              <a:t>морфофізіологічна</a:t>
            </a:r>
            <a:r>
              <a:rPr lang="ru-RU" b="1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97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582341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Таким чином, </a:t>
            </a:r>
            <a:r>
              <a:rPr lang="ru-RU" b="1" dirty="0" err="1">
                <a:solidFill>
                  <a:srgbClr val="00B050"/>
                </a:solidFill>
              </a:rPr>
              <a:t>особливістю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симпатричного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видоутворення</a:t>
            </a:r>
            <a:r>
              <a:rPr lang="ru-RU" b="1" dirty="0">
                <a:solidFill>
                  <a:srgbClr val="00B050"/>
                </a:solidFill>
              </a:rPr>
              <a:t> є 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основною причиною </a:t>
            </a:r>
            <a:r>
              <a:rPr lang="ru-RU" dirty="0" err="1">
                <a:solidFill>
                  <a:srgbClr val="00B050"/>
                </a:solidFill>
              </a:rPr>
              <a:t>формування</a:t>
            </a:r>
            <a:r>
              <a:rPr lang="ru-RU" dirty="0">
                <a:solidFill>
                  <a:srgbClr val="00B050"/>
                </a:solidFill>
              </a:rPr>
              <a:t> нового виду </a:t>
            </a:r>
            <a:r>
              <a:rPr lang="ru-RU" dirty="0" err="1">
                <a:solidFill>
                  <a:srgbClr val="00B050"/>
                </a:solidFill>
              </a:rPr>
              <a:t>стає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чи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інша</a:t>
            </a:r>
            <a:r>
              <a:rPr lang="ru-RU" dirty="0">
                <a:solidFill>
                  <a:srgbClr val="00B050"/>
                </a:solidFill>
              </a:rPr>
              <a:t> форма </a:t>
            </a:r>
            <a:r>
              <a:rPr lang="ru-RU" dirty="0" err="1">
                <a:solidFill>
                  <a:srgbClr val="00B050"/>
                </a:solidFill>
              </a:rPr>
              <a:t>біологічної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ізоляції</a:t>
            </a:r>
            <a:r>
              <a:rPr lang="ru-RU" dirty="0">
                <a:solidFill>
                  <a:srgbClr val="00B05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sz="2400" dirty="0" smtClean="0"/>
              <a:t>В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відразу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генетична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ізоляція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нової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форми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від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батьківської</a:t>
            </a:r>
            <a:r>
              <a:rPr lang="ru-RU" sz="2400" dirty="0"/>
              <a:t>, </a:t>
            </a:r>
            <a:r>
              <a:rPr lang="ru-RU" sz="2400" dirty="0" err="1"/>
              <a:t>інколи</a:t>
            </a:r>
            <a:r>
              <a:rPr lang="ru-RU" sz="2400" dirty="0"/>
              <a:t> вона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в </a:t>
            </a:r>
            <a:r>
              <a:rPr lang="ru-RU" sz="2400" dirty="0" err="1"/>
              <a:t>подальшому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виникнення</a:t>
            </a:r>
            <a:r>
              <a:rPr lang="ru-RU" dirty="0"/>
              <a:t> нового виду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вирішує</a:t>
            </a:r>
            <a:r>
              <a:rPr lang="ru-RU" dirty="0">
                <a:solidFill>
                  <a:srgbClr val="FF0000"/>
                </a:solidFill>
              </a:rPr>
              <a:t> проблему ареалу </a:t>
            </a:r>
            <a:r>
              <a:rPr lang="ru-RU" dirty="0" err="1">
                <a:solidFill>
                  <a:srgbClr val="FF0000"/>
                </a:solidFill>
              </a:rPr>
              <a:t>свого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мешкання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може</a:t>
            </a:r>
            <a:r>
              <a:rPr lang="ru-RU" sz="3600" b="1" dirty="0">
                <a:solidFill>
                  <a:srgbClr val="002060"/>
                </a:solidFill>
              </a:rPr>
              <a:t> стати </a:t>
            </a:r>
            <a:r>
              <a:rPr lang="ru-RU" sz="3600" b="1" dirty="0" err="1">
                <a:solidFill>
                  <a:srgbClr val="002060"/>
                </a:solidFill>
              </a:rPr>
              <a:t>навіть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аллопатичним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батьківській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формі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та </a:t>
            </a:r>
            <a:r>
              <a:rPr lang="ru-RU" dirty="0" err="1"/>
              <a:t>поширення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виду.</a:t>
            </a:r>
          </a:p>
        </p:txBody>
      </p:sp>
    </p:spTree>
    <p:extLst>
      <p:ext uri="{BB962C8B-B14F-4D97-AF65-F5344CB8AC3E}">
        <p14:creationId xmlns:p14="http://schemas.microsoft.com/office/powerpoint/2010/main" val="32631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8638" y="3284984"/>
            <a:ext cx="5519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подібна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 в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вона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пластичності</a:t>
            </a:r>
            <a:r>
              <a:rPr lang="ru-RU" dirty="0"/>
              <a:t>, </a:t>
            </a:r>
            <a:r>
              <a:rPr lang="ru-RU" dirty="0" err="1"/>
              <a:t>необхідної</a:t>
            </a:r>
            <a:r>
              <a:rPr lang="ru-RU" dirty="0"/>
              <a:t> для </a:t>
            </a:r>
            <a:r>
              <a:rPr lang="ru-RU" dirty="0" err="1"/>
              <a:t>пристосування</a:t>
            </a:r>
            <a:r>
              <a:rPr lang="ru-RU" dirty="0"/>
              <a:t> до </a:t>
            </a:r>
            <a:r>
              <a:rPr lang="ru-RU" dirty="0" err="1"/>
              <a:t>несприятливих</a:t>
            </a:r>
            <a:r>
              <a:rPr lang="ru-RU" dirty="0"/>
              <a:t> умов. </a:t>
            </a:r>
            <a:endParaRPr lang="ru-RU" dirty="0" smtClean="0"/>
          </a:p>
          <a:p>
            <a:pPr algn="just"/>
            <a:r>
              <a:rPr lang="ru-RU" dirty="0" smtClean="0"/>
              <a:t>	Тому </a:t>
            </a:r>
            <a:r>
              <a:rPr lang="ru-RU" dirty="0"/>
              <a:t>в </a:t>
            </a:r>
            <a:r>
              <a:rPr lang="ru-RU" u="sng" dirty="0" err="1"/>
              <a:t>переважній</a:t>
            </a:r>
            <a:r>
              <a:rPr lang="ru-RU" u="sng" dirty="0"/>
              <a:t> </a:t>
            </a:r>
            <a:r>
              <a:rPr lang="ru-RU" u="sng" dirty="0" err="1"/>
              <a:t>більшості</a:t>
            </a:r>
            <a:r>
              <a:rPr lang="ru-RU" u="sng" dirty="0"/>
              <a:t> </a:t>
            </a:r>
            <a:r>
              <a:rPr lang="ru-RU" u="sng" dirty="0" err="1"/>
              <a:t>випадків</a:t>
            </a:r>
            <a:r>
              <a:rPr lang="ru-RU" u="sng" dirty="0"/>
              <a:t> </a:t>
            </a:r>
            <a:r>
              <a:rPr lang="ru-RU" u="sng" dirty="0" err="1"/>
              <a:t>подібні</a:t>
            </a:r>
            <a:r>
              <a:rPr lang="ru-RU" u="sng" dirty="0"/>
              <a:t> </a:t>
            </a:r>
            <a:r>
              <a:rPr lang="ru-RU" u="sng" dirty="0" err="1"/>
              <a:t>групи</a:t>
            </a:r>
            <a:r>
              <a:rPr lang="ru-RU" u="sng" dirty="0"/>
              <a:t> </a:t>
            </a:r>
            <a:r>
              <a:rPr lang="ru-RU" u="sng" dirty="0" err="1"/>
              <a:t>приречені</a:t>
            </a:r>
            <a:r>
              <a:rPr lang="ru-RU" u="sng" dirty="0"/>
              <a:t> на </a:t>
            </a:r>
            <a:r>
              <a:rPr lang="ru-RU" u="sng" dirty="0" err="1"/>
              <a:t>вимирання</a:t>
            </a:r>
            <a:r>
              <a:rPr lang="ru-RU" dirty="0"/>
              <a:t>. Але у тому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до </a:t>
            </a:r>
            <a:r>
              <a:rPr lang="ru-RU" dirty="0" err="1"/>
              <a:t>сприятливих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ніщо</a:t>
            </a:r>
            <a:r>
              <a:rPr lang="ru-RU" dirty="0"/>
              <a:t> не </a:t>
            </a:r>
            <a:r>
              <a:rPr lang="ru-RU" dirty="0" err="1"/>
              <a:t>стримує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до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означеної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і </a:t>
            </a:r>
            <a:r>
              <a:rPr lang="ru-RU" b="1" dirty="0" err="1">
                <a:solidFill>
                  <a:srgbClr val="003217"/>
                </a:solidFill>
              </a:rPr>
              <a:t>новий</a:t>
            </a:r>
            <a:r>
              <a:rPr lang="ru-RU" b="1" dirty="0">
                <a:solidFill>
                  <a:srgbClr val="003217"/>
                </a:solidFill>
              </a:rPr>
              <a:t> вид </a:t>
            </a:r>
            <a:r>
              <a:rPr lang="ru-RU" b="1" dirty="0" err="1">
                <a:solidFill>
                  <a:srgbClr val="003217"/>
                </a:solidFill>
              </a:rPr>
              <a:t>може</a:t>
            </a:r>
            <a:r>
              <a:rPr lang="ru-RU" b="1" dirty="0">
                <a:solidFill>
                  <a:srgbClr val="003217"/>
                </a:solidFill>
              </a:rPr>
              <a:t> </a:t>
            </a:r>
            <a:r>
              <a:rPr lang="ru-RU" b="1" dirty="0" err="1">
                <a:solidFill>
                  <a:srgbClr val="003217"/>
                </a:solidFill>
              </a:rPr>
              <a:t>сформуватись</a:t>
            </a:r>
            <a:r>
              <a:rPr lang="ru-RU" b="1" dirty="0">
                <a:solidFill>
                  <a:srgbClr val="003217"/>
                </a:solidFill>
              </a:rPr>
              <a:t> за </a:t>
            </a:r>
            <a:r>
              <a:rPr lang="ru-RU" b="1" dirty="0" err="1">
                <a:solidFill>
                  <a:srgbClr val="003217"/>
                </a:solidFill>
              </a:rPr>
              <a:t>дуже</a:t>
            </a:r>
            <a:r>
              <a:rPr lang="ru-RU" b="1" dirty="0">
                <a:solidFill>
                  <a:srgbClr val="003217"/>
                </a:solidFill>
              </a:rPr>
              <a:t> </a:t>
            </a:r>
            <a:r>
              <a:rPr lang="ru-RU" b="1" dirty="0" err="1">
                <a:solidFill>
                  <a:srgbClr val="003217"/>
                </a:solidFill>
              </a:rPr>
              <a:t>незначний</a:t>
            </a:r>
            <a:r>
              <a:rPr lang="ru-RU" b="1" dirty="0">
                <a:solidFill>
                  <a:srgbClr val="003217"/>
                </a:solidFill>
              </a:rPr>
              <a:t> </a:t>
            </a:r>
            <a:r>
              <a:rPr lang="ru-RU" b="1" dirty="0" err="1">
                <a:solidFill>
                  <a:srgbClr val="003217"/>
                </a:solidFill>
              </a:rPr>
              <a:t>проміжок</a:t>
            </a:r>
            <a:r>
              <a:rPr lang="ru-RU" b="1" dirty="0">
                <a:solidFill>
                  <a:srgbClr val="003217"/>
                </a:solidFill>
              </a:rPr>
              <a:t> часу</a:t>
            </a:r>
            <a:r>
              <a:rPr lang="ru-RU" dirty="0">
                <a:solidFill>
                  <a:srgbClr val="003217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властиве</a:t>
            </a:r>
            <a:r>
              <a:rPr lang="ru-RU" dirty="0"/>
              <a:t> </a:t>
            </a:r>
            <a:r>
              <a:rPr lang="ru-RU" dirty="0" err="1"/>
              <a:t>острівним</a:t>
            </a:r>
            <a:r>
              <a:rPr lang="ru-RU" dirty="0"/>
              <a:t> системам </a:t>
            </a:r>
            <a:r>
              <a:rPr lang="ru-RU" dirty="0" err="1"/>
              <a:t>теплих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1" y="1700808"/>
            <a:ext cx="304080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1" y="3284984"/>
            <a:ext cx="3032532" cy="227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347864" y="577423"/>
            <a:ext cx="547715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В. Грант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одну форму </a:t>
            </a:r>
            <a:r>
              <a:rPr lang="ru-RU" dirty="0" err="1"/>
              <a:t>видоутворення</a:t>
            </a:r>
            <a:r>
              <a:rPr lang="ru-RU" dirty="0"/>
              <a:t> – </a:t>
            </a:r>
            <a:r>
              <a:rPr lang="ru-RU" sz="3200" b="1" dirty="0" err="1"/>
              <a:t>квантове</a:t>
            </a:r>
            <a:r>
              <a:rPr lang="ru-RU" sz="3200" b="1" dirty="0"/>
              <a:t> </a:t>
            </a:r>
            <a:r>
              <a:rPr lang="ru-RU" sz="3200" b="1" dirty="0" err="1"/>
              <a:t>видоутворення</a:t>
            </a:r>
            <a:r>
              <a:rPr lang="ru-RU" dirty="0"/>
              <a:t>, яке </a:t>
            </a:r>
            <a:r>
              <a:rPr lang="ru-RU" dirty="0" err="1"/>
              <a:t>спирається</a:t>
            </a:r>
            <a:r>
              <a:rPr lang="ru-RU" dirty="0"/>
              <a:t> на принцип </a:t>
            </a:r>
            <a:r>
              <a:rPr lang="ru-RU" dirty="0" err="1"/>
              <a:t>засновника</a:t>
            </a:r>
            <a:r>
              <a:rPr lang="ru-RU" dirty="0"/>
              <a:t> Е. </a:t>
            </a:r>
            <a:r>
              <a:rPr lang="ru-RU" dirty="0" err="1"/>
              <a:t>Майра</a:t>
            </a:r>
            <a:r>
              <a:rPr lang="ru-RU" dirty="0"/>
              <a:t>. </a:t>
            </a:r>
          </a:p>
          <a:p>
            <a:pPr algn="r"/>
            <a:r>
              <a:rPr lang="ru-RU" i="1" dirty="0" err="1">
                <a:solidFill>
                  <a:srgbClr val="FF0000"/>
                </a:solidFill>
              </a:rPr>
              <a:t>Зміст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його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полягає</a:t>
            </a:r>
            <a:r>
              <a:rPr lang="ru-RU" i="1" dirty="0">
                <a:solidFill>
                  <a:srgbClr val="FF0000"/>
                </a:solidFill>
              </a:rPr>
              <a:t> в тому, </a:t>
            </a:r>
            <a:r>
              <a:rPr lang="ru-RU" i="1" dirty="0" err="1">
                <a:solidFill>
                  <a:srgbClr val="FF0000"/>
                </a:solidFill>
              </a:rPr>
              <a:t>що</a:t>
            </a:r>
            <a:r>
              <a:rPr lang="ru-RU" i="1" dirty="0">
                <a:solidFill>
                  <a:srgbClr val="FF0000"/>
                </a:solidFill>
              </a:rPr>
              <a:t> початок новому </a:t>
            </a:r>
            <a:r>
              <a:rPr lang="ru-RU" i="1" dirty="0" err="1">
                <a:solidFill>
                  <a:srgbClr val="FF0000"/>
                </a:solidFill>
              </a:rPr>
              <a:t>видові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може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давати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зовсім</a:t>
            </a:r>
            <a:r>
              <a:rPr lang="ru-RU" i="1" dirty="0">
                <a:solidFill>
                  <a:srgbClr val="FF0000"/>
                </a:solidFill>
              </a:rPr>
              <a:t> невелика </a:t>
            </a:r>
            <a:r>
              <a:rPr lang="ru-RU" i="1" dirty="0" err="1">
                <a:solidFill>
                  <a:srgbClr val="FF0000"/>
                </a:solidFill>
              </a:rPr>
              <a:t>група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організмів</a:t>
            </a:r>
            <a:r>
              <a:rPr lang="ru-RU" i="1" dirty="0">
                <a:solidFill>
                  <a:srgbClr val="FF0000"/>
                </a:solidFill>
              </a:rPr>
              <a:t> (</a:t>
            </a:r>
            <a:r>
              <a:rPr lang="ru-RU" i="1" dirty="0" err="1">
                <a:solidFill>
                  <a:srgbClr val="FF0000"/>
                </a:solidFill>
              </a:rPr>
              <a:t>навіть</a:t>
            </a:r>
            <a:r>
              <a:rPr lang="ru-RU" i="1" dirty="0">
                <a:solidFill>
                  <a:srgbClr val="FF0000"/>
                </a:solidFill>
              </a:rPr>
              <a:t> одна пара), яка </a:t>
            </a:r>
            <a:r>
              <a:rPr lang="ru-RU" i="1" dirty="0" err="1">
                <a:solidFill>
                  <a:srgbClr val="FF0000"/>
                </a:solidFill>
              </a:rPr>
              <a:t>потрапила</a:t>
            </a:r>
            <a:r>
              <a:rPr lang="ru-RU" i="1" dirty="0">
                <a:solidFill>
                  <a:srgbClr val="FF0000"/>
                </a:solidFill>
              </a:rPr>
              <a:t> до </a:t>
            </a:r>
            <a:r>
              <a:rPr lang="ru-RU" i="1" dirty="0" err="1">
                <a:solidFill>
                  <a:srgbClr val="FF0000"/>
                </a:solidFill>
              </a:rPr>
              <a:t>нових</a:t>
            </a:r>
            <a:r>
              <a:rPr lang="ru-RU" i="1" dirty="0">
                <a:solidFill>
                  <a:srgbClr val="FF0000"/>
                </a:solidFill>
              </a:rPr>
              <a:t> умов </a:t>
            </a:r>
            <a:r>
              <a:rPr lang="ru-RU" i="1" dirty="0" err="1">
                <a:solidFill>
                  <a:srgbClr val="FF0000"/>
                </a:solidFill>
              </a:rPr>
              <a:t>під</a:t>
            </a:r>
            <a:r>
              <a:rPr lang="ru-RU" i="1" dirty="0">
                <a:solidFill>
                  <a:srgbClr val="FF0000"/>
                </a:solidFill>
              </a:rPr>
              <a:t> час </a:t>
            </a:r>
            <a:r>
              <a:rPr lang="ru-RU" i="1" dirty="0" err="1">
                <a:solidFill>
                  <a:srgbClr val="FF0000"/>
                </a:solidFill>
              </a:rPr>
              <a:t>розселення</a:t>
            </a:r>
            <a:r>
              <a:rPr lang="ru-RU" i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41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9256" cy="89614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5028" y="404664"/>
            <a:ext cx="8136904" cy="59400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Тобто</a:t>
            </a:r>
            <a:r>
              <a:rPr lang="ru-RU" sz="2400" dirty="0"/>
              <a:t>, ми </a:t>
            </a:r>
            <a:r>
              <a:rPr lang="ru-RU" sz="2400" dirty="0" err="1"/>
              <a:t>можемо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</a:t>
            </a:r>
            <a:r>
              <a:rPr lang="ru-RU" sz="2400" dirty="0" err="1"/>
              <a:t>квантове</a:t>
            </a:r>
            <a:r>
              <a:rPr lang="ru-RU" sz="2400" dirty="0"/>
              <a:t> </a:t>
            </a:r>
            <a:r>
              <a:rPr lang="ru-RU" sz="2400" dirty="0" err="1"/>
              <a:t>видоутворення</a:t>
            </a:r>
            <a:r>
              <a:rPr lang="ru-RU" sz="2400" dirty="0"/>
              <a:t> </a:t>
            </a:r>
            <a:r>
              <a:rPr lang="ru-RU" sz="2400" dirty="0" err="1"/>
              <a:t>різновидом</a:t>
            </a:r>
            <a:r>
              <a:rPr lang="ru-RU" sz="2400" dirty="0"/>
              <a:t> </a:t>
            </a:r>
            <a:r>
              <a:rPr lang="ru-RU" sz="2400" b="1" dirty="0" err="1" smtClean="0"/>
              <a:t>аллопатричного</a:t>
            </a:r>
            <a:r>
              <a:rPr lang="ru-RU" sz="2400" b="1" dirty="0"/>
              <a:t>,</a:t>
            </a:r>
            <a:r>
              <a:rPr lang="ru-RU" sz="2400" dirty="0"/>
              <a:t> </a:t>
            </a:r>
            <a:r>
              <a:rPr lang="ru-RU" sz="2400" dirty="0" err="1"/>
              <a:t>оскільки</a:t>
            </a:r>
            <a:r>
              <a:rPr lang="ru-RU" sz="2400" dirty="0"/>
              <a:t> в </a:t>
            </a:r>
            <a:r>
              <a:rPr lang="ru-RU" sz="2400" dirty="0" err="1"/>
              <a:t>обох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передумовою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нового виду є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географічної</a:t>
            </a:r>
            <a:r>
              <a:rPr lang="ru-RU" sz="2400" dirty="0"/>
              <a:t> </a:t>
            </a:r>
            <a:r>
              <a:rPr lang="ru-RU" sz="2400" dirty="0" err="1"/>
              <a:t>ізоляції</a:t>
            </a:r>
            <a:r>
              <a:rPr lang="ru-RU" sz="2400" dirty="0"/>
              <a:t>. </a:t>
            </a:r>
            <a:r>
              <a:rPr lang="ru-RU" sz="2800" b="1" u="sng" dirty="0" err="1">
                <a:solidFill>
                  <a:srgbClr val="FF0000"/>
                </a:solidFill>
              </a:rPr>
              <a:t>Найважливіші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відмінності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полягають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лише</a:t>
            </a:r>
            <a:r>
              <a:rPr lang="ru-RU" sz="2800" b="1" u="sng" dirty="0">
                <a:solidFill>
                  <a:srgbClr val="FF0000"/>
                </a:solidFill>
              </a:rPr>
              <a:t> у </a:t>
            </a:r>
            <a:r>
              <a:rPr lang="ru-RU" sz="2800" b="1" u="sng" dirty="0" err="1">
                <a:solidFill>
                  <a:srgbClr val="FF0000"/>
                </a:solidFill>
              </a:rPr>
              <a:t>швидкості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процесів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формування</a:t>
            </a:r>
            <a:r>
              <a:rPr lang="ru-RU" sz="2800" b="1" u="sng" dirty="0">
                <a:solidFill>
                  <a:srgbClr val="FF0000"/>
                </a:solidFill>
              </a:rPr>
              <a:t> нового виду</a:t>
            </a:r>
            <a:r>
              <a:rPr lang="ru-RU" sz="2800" b="1" u="sng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ru-RU" dirty="0"/>
          </a:p>
          <a:p>
            <a:pPr algn="just"/>
            <a:r>
              <a:rPr lang="ru-RU" sz="2000" dirty="0"/>
              <a:t>Велика </a:t>
            </a:r>
            <a:r>
              <a:rPr lang="ru-RU" sz="2000" dirty="0" err="1"/>
              <a:t>популяція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значним</a:t>
            </a:r>
            <a:r>
              <a:rPr lang="ru-RU" sz="2000" dirty="0"/>
              <a:t> запасом </a:t>
            </a:r>
            <a:r>
              <a:rPr lang="ru-RU" sz="2000" dirty="0" err="1"/>
              <a:t>генетичного</a:t>
            </a:r>
            <a:r>
              <a:rPr lang="ru-RU" sz="2000" dirty="0"/>
              <a:t> </a:t>
            </a:r>
            <a:r>
              <a:rPr lang="ru-RU" sz="2000" dirty="0" err="1"/>
              <a:t>матеріалу</a:t>
            </a:r>
            <a:r>
              <a:rPr lang="ru-RU" sz="2000" dirty="0"/>
              <a:t>, </a:t>
            </a:r>
            <a:r>
              <a:rPr lang="ru-RU" sz="2000" dirty="0" err="1"/>
              <a:t>потрапивши</a:t>
            </a:r>
            <a:r>
              <a:rPr lang="ru-RU" sz="2000" dirty="0"/>
              <a:t> до </a:t>
            </a:r>
            <a:r>
              <a:rPr lang="ru-RU" sz="2000" dirty="0" err="1"/>
              <a:t>нових</a:t>
            </a:r>
            <a:r>
              <a:rPr lang="ru-RU" sz="2000" dirty="0"/>
              <a:t> умов </a:t>
            </a:r>
            <a:r>
              <a:rPr lang="ru-RU" sz="2000" dirty="0" err="1"/>
              <a:t>існування</a:t>
            </a:r>
            <a:r>
              <a:rPr lang="ru-RU" sz="2000" dirty="0"/>
              <a:t>, </a:t>
            </a:r>
            <a:r>
              <a:rPr lang="ru-RU" sz="2000" dirty="0" err="1"/>
              <a:t>здатна</a:t>
            </a:r>
            <a:r>
              <a:rPr lang="ru-RU" sz="2000" dirty="0"/>
              <a:t> </a:t>
            </a:r>
            <a:r>
              <a:rPr lang="ru-RU" sz="2000" dirty="0" err="1"/>
              <a:t>пристосовуватись</a:t>
            </a:r>
            <a:r>
              <a:rPr lang="ru-RU" sz="2000" dirty="0"/>
              <a:t> до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довкілля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той же час, у </a:t>
            </a:r>
            <a:r>
              <a:rPr lang="ru-RU" sz="2000" dirty="0" err="1"/>
              <a:t>конкретних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, у </a:t>
            </a:r>
            <a:r>
              <a:rPr lang="ru-RU" sz="2000" dirty="0" err="1"/>
              <a:t>яких</a:t>
            </a:r>
            <a:r>
              <a:rPr lang="ru-RU" sz="2000" dirty="0"/>
              <a:t> вона </a:t>
            </a:r>
            <a:r>
              <a:rPr lang="ru-RU" sz="2000" dirty="0" err="1"/>
              <a:t>опинилася</a:t>
            </a:r>
            <a:r>
              <a:rPr lang="ru-RU" sz="2000" dirty="0"/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селективної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цінності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набуває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лише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u="sng" dirty="0" err="1">
                <a:solidFill>
                  <a:srgbClr val="002060"/>
                </a:solidFill>
              </a:rPr>
              <a:t>певна</a:t>
            </a:r>
            <a:r>
              <a:rPr lang="ru-RU" sz="2400" b="1" i="1" u="sng" dirty="0">
                <a:solidFill>
                  <a:srgbClr val="002060"/>
                </a:solidFill>
              </a:rPr>
              <a:t> </a:t>
            </a:r>
            <a:r>
              <a:rPr lang="ru-RU" sz="2400" b="1" i="1" u="sng" dirty="0" err="1">
                <a:solidFill>
                  <a:srgbClr val="002060"/>
                </a:solidFill>
              </a:rPr>
              <a:t>група</a:t>
            </a:r>
            <a:r>
              <a:rPr lang="ru-RU" sz="2400" b="1" i="1" u="sng" dirty="0">
                <a:solidFill>
                  <a:srgbClr val="002060"/>
                </a:solidFill>
              </a:rPr>
              <a:t> </a:t>
            </a:r>
            <a:r>
              <a:rPr lang="ru-RU" sz="2400" b="1" i="1" u="sng" dirty="0" err="1">
                <a:solidFill>
                  <a:srgbClr val="002060"/>
                </a:solidFill>
              </a:rPr>
              <a:t>генотипів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dirty="0"/>
              <a:t>а </a:t>
            </a:r>
            <a:r>
              <a:rPr lang="ru-RU" sz="2400" b="1" u="sng" dirty="0" err="1"/>
              <a:t>всі</a:t>
            </a:r>
            <a:r>
              <a:rPr lang="ru-RU" sz="2400" b="1" u="sng" dirty="0"/>
              <a:t> </a:t>
            </a:r>
            <a:r>
              <a:rPr lang="ru-RU" sz="2400" b="1" u="sng" dirty="0" err="1"/>
              <a:t>інші</a:t>
            </a:r>
            <a:r>
              <a:rPr lang="ru-RU" sz="2400" b="1" u="sng" dirty="0"/>
              <a:t> в </a:t>
            </a:r>
            <a:r>
              <a:rPr lang="ru-RU" sz="2400" b="1" u="sng" dirty="0" err="1"/>
              <a:t>цьому</a:t>
            </a:r>
            <a:r>
              <a:rPr lang="ru-RU" sz="2400" b="1" u="sng" dirty="0"/>
              <a:t> </a:t>
            </a:r>
            <a:r>
              <a:rPr lang="ru-RU" sz="2400" b="1" u="sng" dirty="0" err="1"/>
              <a:t>разі</a:t>
            </a:r>
            <a:r>
              <a:rPr lang="ru-RU" sz="2400" b="1" u="sng" dirty="0"/>
              <a:t> </a:t>
            </a:r>
            <a:r>
              <a:rPr lang="ru-RU" sz="2400" b="1" u="sng" dirty="0" err="1"/>
              <a:t>стають</a:t>
            </a:r>
            <a:r>
              <a:rPr lang="ru-RU" sz="2400" b="1" u="sng" dirty="0"/>
              <a:t> </a:t>
            </a:r>
            <a:r>
              <a:rPr lang="ru-RU" sz="2400" b="1" u="sng" dirty="0" err="1"/>
              <a:t>генетичним</a:t>
            </a:r>
            <a:r>
              <a:rPr lang="ru-RU" sz="2400" b="1" u="sng" dirty="0"/>
              <a:t> </a:t>
            </a:r>
            <a:r>
              <a:rPr lang="ru-RU" sz="2400" b="1" u="sng" dirty="0" err="1"/>
              <a:t>тягарем</a:t>
            </a:r>
            <a:r>
              <a:rPr lang="ru-RU" sz="2400" b="1" u="sng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53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4608512" cy="29546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</a:rPr>
              <a:t>Новий</a:t>
            </a:r>
            <a:r>
              <a:rPr lang="ru-RU" dirty="0">
                <a:solidFill>
                  <a:srgbClr val="002060"/>
                </a:solidFill>
              </a:rPr>
              <a:t> вид </a:t>
            </a:r>
            <a:r>
              <a:rPr lang="ru-RU" dirty="0" err="1">
                <a:solidFill>
                  <a:srgbClr val="002060"/>
                </a:solidFill>
              </a:rPr>
              <a:t>зможе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сформуватися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лише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умови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значного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переважання</a:t>
            </a:r>
            <a:r>
              <a:rPr lang="ru-RU" dirty="0">
                <a:solidFill>
                  <a:srgbClr val="002060"/>
                </a:solidFill>
              </a:rPr>
              <a:t> селективно </a:t>
            </a:r>
            <a:r>
              <a:rPr lang="ru-RU" dirty="0" err="1">
                <a:solidFill>
                  <a:srgbClr val="002060"/>
                </a:solidFill>
              </a:rPr>
              <a:t>цінних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генотипів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супроводжується</a:t>
            </a:r>
            <a:r>
              <a:rPr lang="ru-RU" dirty="0">
                <a:solidFill>
                  <a:srgbClr val="002060"/>
                </a:solidFill>
              </a:rPr>
              <a:t> великою платою за </a:t>
            </a:r>
            <a:r>
              <a:rPr lang="ru-RU" dirty="0" err="1">
                <a:solidFill>
                  <a:srgbClr val="002060"/>
                </a:solidFill>
              </a:rPr>
              <a:t>добір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вимирання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непристосованих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організмів</a:t>
            </a:r>
            <a:r>
              <a:rPr lang="ru-RU" dirty="0">
                <a:solidFill>
                  <a:srgbClr val="002060"/>
                </a:solidFill>
              </a:rPr>
              <a:t>).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Увесь </a:t>
            </a:r>
            <a:r>
              <a:rPr lang="ru-RU" sz="2400" b="1" dirty="0" err="1">
                <a:solidFill>
                  <a:srgbClr val="002060"/>
                </a:solidFill>
              </a:rPr>
              <a:t>процес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перетворення</a:t>
            </a:r>
            <a:r>
              <a:rPr lang="ru-RU" sz="2400" b="1" dirty="0">
                <a:solidFill>
                  <a:srgbClr val="002060"/>
                </a:solidFill>
              </a:rPr>
              <a:t> виду </a:t>
            </a:r>
            <a:r>
              <a:rPr lang="ru-RU" sz="2400" b="1" dirty="0" err="1">
                <a:solidFill>
                  <a:srgbClr val="002060"/>
                </a:solidFill>
              </a:rPr>
              <a:t>займає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тривалий</a:t>
            </a:r>
            <a:r>
              <a:rPr lang="ru-RU" sz="2400" b="1" dirty="0">
                <a:solidFill>
                  <a:srgbClr val="002060"/>
                </a:solidFill>
              </a:rPr>
              <a:t> час і </a:t>
            </a:r>
            <a:r>
              <a:rPr lang="ru-RU" sz="2400" b="1" dirty="0" err="1">
                <a:solidFill>
                  <a:srgbClr val="002060"/>
                </a:solidFill>
              </a:rPr>
              <a:t>супроводжується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інтенсивною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елімінацією</a:t>
            </a:r>
            <a:r>
              <a:rPr lang="ru-RU" sz="2400" b="1" dirty="0">
                <a:solidFill>
                  <a:srgbClr val="002060"/>
                </a:solidFill>
              </a:rPr>
              <a:t> на перших </a:t>
            </a:r>
            <a:r>
              <a:rPr lang="ru-RU" sz="2400" b="1" dirty="0" err="1">
                <a:solidFill>
                  <a:srgbClr val="002060"/>
                </a:solidFill>
              </a:rPr>
              <a:t>етапах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17032"/>
            <a:ext cx="8712968" cy="263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9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88069BE2-BCC7-4392-88D4-E0684808F81B}"/>
              </a:ext>
            </a:extLst>
          </p:cNvPr>
          <p:cNvSpPr>
            <a:spLocks noChangeAspect="1"/>
          </p:cNvSpPr>
          <p:nvPr/>
        </p:nvSpPr>
        <p:spPr>
          <a:xfrm>
            <a:off x="1965962" y="5786630"/>
            <a:ext cx="4457985" cy="511869"/>
          </a:xfrm>
          <a:custGeom>
            <a:avLst/>
            <a:gdLst>
              <a:gd name="connsiteX0" fmla="*/ 744 w 5943980"/>
              <a:gd name="connsiteY0" fmla="*/ 0 h 511869"/>
              <a:gd name="connsiteX1" fmla="*/ 5817151 w 5943980"/>
              <a:gd name="connsiteY1" fmla="*/ 0 h 511869"/>
              <a:gd name="connsiteX2" fmla="*/ 5943980 w 5943980"/>
              <a:gd name="connsiteY2" fmla="*/ 511869 h 511869"/>
              <a:gd name="connsiteX3" fmla="*/ 518161 w 5943980"/>
              <a:gd name="connsiteY3" fmla="*/ 511869 h 511869"/>
              <a:gd name="connsiteX4" fmla="*/ 513075 w 5943980"/>
              <a:gd name="connsiteY4" fmla="*/ 510842 h 511869"/>
              <a:gd name="connsiteX5" fmla="*/ 502920 w 5943980"/>
              <a:gd name="connsiteY5" fmla="*/ 511869 h 511869"/>
              <a:gd name="connsiteX6" fmla="*/ 0 w 5943980"/>
              <a:gd name="connsiteY6" fmla="*/ 7397 h 5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3980" h="511869">
                <a:moveTo>
                  <a:pt x="744" y="0"/>
                </a:moveTo>
                <a:lnTo>
                  <a:pt x="5817151" y="0"/>
                </a:lnTo>
                <a:lnTo>
                  <a:pt x="5943980" y="511869"/>
                </a:lnTo>
                <a:lnTo>
                  <a:pt x="518161" y="511869"/>
                </a:lnTo>
                <a:lnTo>
                  <a:pt x="513075" y="510842"/>
                </a:lnTo>
                <a:lnTo>
                  <a:pt x="502920" y="511869"/>
                </a:lnTo>
                <a:cubicBezTo>
                  <a:pt x="225165" y="511869"/>
                  <a:pt x="0" y="286009"/>
                  <a:pt x="0" y="7397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6E1D9052-4FF6-4887-BD64-90DC87E553BE}"/>
              </a:ext>
            </a:extLst>
          </p:cNvPr>
          <p:cNvSpPr>
            <a:spLocks noChangeAspect="1"/>
          </p:cNvSpPr>
          <p:nvPr/>
        </p:nvSpPr>
        <p:spPr>
          <a:xfrm>
            <a:off x="1966521" y="5289555"/>
            <a:ext cx="4362305" cy="497075"/>
          </a:xfrm>
          <a:custGeom>
            <a:avLst/>
            <a:gdLst>
              <a:gd name="connsiteX0" fmla="*/ 502176 w 5816407"/>
              <a:gd name="connsiteY0" fmla="*/ 0 h 497075"/>
              <a:gd name="connsiteX1" fmla="*/ 532872 w 5816407"/>
              <a:gd name="connsiteY1" fmla="*/ 3104 h 497075"/>
              <a:gd name="connsiteX2" fmla="*/ 5694013 w 5816407"/>
              <a:gd name="connsiteY2" fmla="*/ 3104 h 497075"/>
              <a:gd name="connsiteX3" fmla="*/ 5816407 w 5816407"/>
              <a:gd name="connsiteY3" fmla="*/ 497075 h 497075"/>
              <a:gd name="connsiteX4" fmla="*/ 0 w 5816407"/>
              <a:gd name="connsiteY4" fmla="*/ 497075 h 497075"/>
              <a:gd name="connsiteX5" fmla="*/ 9474 w 5816407"/>
              <a:gd name="connsiteY5" fmla="*/ 402804 h 497075"/>
              <a:gd name="connsiteX6" fmla="*/ 502176 w 5816407"/>
              <a:gd name="connsiteY6" fmla="*/ 0 h 4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6407" h="497075">
                <a:moveTo>
                  <a:pt x="502176" y="0"/>
                </a:moveTo>
                <a:lnTo>
                  <a:pt x="532872" y="3104"/>
                </a:lnTo>
                <a:lnTo>
                  <a:pt x="5694013" y="3104"/>
                </a:lnTo>
                <a:lnTo>
                  <a:pt x="5816407" y="497075"/>
                </a:lnTo>
                <a:lnTo>
                  <a:pt x="0" y="497075"/>
                </a:lnTo>
                <a:lnTo>
                  <a:pt x="9474" y="402804"/>
                </a:lnTo>
                <a:cubicBezTo>
                  <a:pt x="56369" y="172924"/>
                  <a:pt x="259141" y="0"/>
                  <a:pt x="502176" y="0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619E0BEA-981C-4C05-B63F-AF3985AAE2DF}"/>
              </a:ext>
            </a:extLst>
          </p:cNvPr>
          <p:cNvSpPr>
            <a:spLocks noChangeAspect="1"/>
          </p:cNvSpPr>
          <p:nvPr/>
        </p:nvSpPr>
        <p:spPr>
          <a:xfrm>
            <a:off x="2000250" y="4582468"/>
            <a:ext cx="4199925" cy="511869"/>
          </a:xfrm>
          <a:custGeom>
            <a:avLst/>
            <a:gdLst>
              <a:gd name="connsiteX0" fmla="*/ 744 w 5599900"/>
              <a:gd name="connsiteY0" fmla="*/ 0 h 511869"/>
              <a:gd name="connsiteX1" fmla="*/ 5473071 w 5599900"/>
              <a:gd name="connsiteY1" fmla="*/ 0 h 511869"/>
              <a:gd name="connsiteX2" fmla="*/ 5599900 w 5599900"/>
              <a:gd name="connsiteY2" fmla="*/ 511869 h 511869"/>
              <a:gd name="connsiteX3" fmla="*/ 518161 w 5599900"/>
              <a:gd name="connsiteY3" fmla="*/ 511869 h 511869"/>
              <a:gd name="connsiteX4" fmla="*/ 513075 w 5599900"/>
              <a:gd name="connsiteY4" fmla="*/ 510842 h 511869"/>
              <a:gd name="connsiteX5" fmla="*/ 502920 w 5599900"/>
              <a:gd name="connsiteY5" fmla="*/ 511869 h 511869"/>
              <a:gd name="connsiteX6" fmla="*/ 0 w 5599900"/>
              <a:gd name="connsiteY6" fmla="*/ 7397 h 5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9900" h="511869">
                <a:moveTo>
                  <a:pt x="744" y="0"/>
                </a:moveTo>
                <a:lnTo>
                  <a:pt x="5473071" y="0"/>
                </a:lnTo>
                <a:lnTo>
                  <a:pt x="5599900" y="511869"/>
                </a:lnTo>
                <a:lnTo>
                  <a:pt x="518161" y="511869"/>
                </a:lnTo>
                <a:lnTo>
                  <a:pt x="513075" y="510842"/>
                </a:lnTo>
                <a:lnTo>
                  <a:pt x="502920" y="511869"/>
                </a:lnTo>
                <a:cubicBezTo>
                  <a:pt x="225165" y="511869"/>
                  <a:pt x="0" y="286009"/>
                  <a:pt x="0" y="7397"/>
                </a:cubicBezTo>
                <a:close/>
              </a:path>
            </a:pathLst>
          </a:custGeom>
          <a:solidFill>
            <a:srgbClr val="4454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D3E4653D-C1E2-4796-AADE-A96E3ECC7952}"/>
              </a:ext>
            </a:extLst>
          </p:cNvPr>
          <p:cNvSpPr>
            <a:spLocks noChangeAspect="1"/>
          </p:cNvSpPr>
          <p:nvPr/>
        </p:nvSpPr>
        <p:spPr>
          <a:xfrm>
            <a:off x="2000809" y="4085393"/>
            <a:ext cx="4104245" cy="497075"/>
          </a:xfrm>
          <a:custGeom>
            <a:avLst/>
            <a:gdLst>
              <a:gd name="connsiteX0" fmla="*/ 502176 w 5472327"/>
              <a:gd name="connsiteY0" fmla="*/ 0 h 497075"/>
              <a:gd name="connsiteX1" fmla="*/ 532872 w 5472327"/>
              <a:gd name="connsiteY1" fmla="*/ 3104 h 497075"/>
              <a:gd name="connsiteX2" fmla="*/ 5349933 w 5472327"/>
              <a:gd name="connsiteY2" fmla="*/ 3104 h 497075"/>
              <a:gd name="connsiteX3" fmla="*/ 5472327 w 5472327"/>
              <a:gd name="connsiteY3" fmla="*/ 497075 h 497075"/>
              <a:gd name="connsiteX4" fmla="*/ 0 w 5472327"/>
              <a:gd name="connsiteY4" fmla="*/ 497075 h 497075"/>
              <a:gd name="connsiteX5" fmla="*/ 9474 w 5472327"/>
              <a:gd name="connsiteY5" fmla="*/ 402804 h 497075"/>
              <a:gd name="connsiteX6" fmla="*/ 502176 w 5472327"/>
              <a:gd name="connsiteY6" fmla="*/ 0 h 4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2327" h="497075">
                <a:moveTo>
                  <a:pt x="502176" y="0"/>
                </a:moveTo>
                <a:lnTo>
                  <a:pt x="532872" y="3104"/>
                </a:lnTo>
                <a:lnTo>
                  <a:pt x="5349933" y="3104"/>
                </a:lnTo>
                <a:lnTo>
                  <a:pt x="5472327" y="497075"/>
                </a:lnTo>
                <a:lnTo>
                  <a:pt x="0" y="497075"/>
                </a:lnTo>
                <a:lnTo>
                  <a:pt x="9474" y="402804"/>
                </a:lnTo>
                <a:cubicBezTo>
                  <a:pt x="56369" y="172924"/>
                  <a:pt x="259141" y="0"/>
                  <a:pt x="502176" y="0"/>
                </a:cubicBezTo>
                <a:close/>
              </a:path>
            </a:pathLst>
          </a:custGeom>
          <a:solidFill>
            <a:srgbClr val="44546B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9E7CAF12-D640-4CEE-A539-7C7FEC4830B4}"/>
              </a:ext>
            </a:extLst>
          </p:cNvPr>
          <p:cNvSpPr>
            <a:spLocks noChangeAspect="1"/>
          </p:cNvSpPr>
          <p:nvPr/>
        </p:nvSpPr>
        <p:spPr>
          <a:xfrm>
            <a:off x="2000250" y="3421677"/>
            <a:ext cx="3984213" cy="511869"/>
          </a:xfrm>
          <a:custGeom>
            <a:avLst/>
            <a:gdLst>
              <a:gd name="connsiteX0" fmla="*/ 744 w 5312284"/>
              <a:gd name="connsiteY0" fmla="*/ 0 h 511869"/>
              <a:gd name="connsiteX1" fmla="*/ 5185456 w 5312284"/>
              <a:gd name="connsiteY1" fmla="*/ 0 h 511869"/>
              <a:gd name="connsiteX2" fmla="*/ 5312284 w 5312284"/>
              <a:gd name="connsiteY2" fmla="*/ 511869 h 511869"/>
              <a:gd name="connsiteX3" fmla="*/ 518161 w 5312284"/>
              <a:gd name="connsiteY3" fmla="*/ 511869 h 511869"/>
              <a:gd name="connsiteX4" fmla="*/ 513075 w 5312284"/>
              <a:gd name="connsiteY4" fmla="*/ 510842 h 511869"/>
              <a:gd name="connsiteX5" fmla="*/ 502920 w 5312284"/>
              <a:gd name="connsiteY5" fmla="*/ 511869 h 511869"/>
              <a:gd name="connsiteX6" fmla="*/ 0 w 5312284"/>
              <a:gd name="connsiteY6" fmla="*/ 7397 h 5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84" h="511869">
                <a:moveTo>
                  <a:pt x="744" y="0"/>
                </a:moveTo>
                <a:lnTo>
                  <a:pt x="5185456" y="0"/>
                </a:lnTo>
                <a:lnTo>
                  <a:pt x="5312284" y="511869"/>
                </a:lnTo>
                <a:lnTo>
                  <a:pt x="518161" y="511869"/>
                </a:lnTo>
                <a:lnTo>
                  <a:pt x="513075" y="510842"/>
                </a:lnTo>
                <a:lnTo>
                  <a:pt x="502920" y="511869"/>
                </a:lnTo>
                <a:cubicBezTo>
                  <a:pt x="225165" y="511869"/>
                  <a:pt x="0" y="286009"/>
                  <a:pt x="0" y="7397"/>
                </a:cubicBezTo>
                <a:close/>
              </a:path>
            </a:pathLst>
          </a:custGeom>
          <a:solidFill>
            <a:srgbClr val="5C9A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7B663154-B948-4BF0-8C78-A3077E6EF49D}"/>
              </a:ext>
            </a:extLst>
          </p:cNvPr>
          <p:cNvSpPr>
            <a:spLocks noChangeAspect="1"/>
          </p:cNvSpPr>
          <p:nvPr/>
        </p:nvSpPr>
        <p:spPr>
          <a:xfrm>
            <a:off x="2000808" y="2780928"/>
            <a:ext cx="3888534" cy="640749"/>
          </a:xfrm>
          <a:custGeom>
            <a:avLst/>
            <a:gdLst>
              <a:gd name="connsiteX0" fmla="*/ 502176 w 5184712"/>
              <a:gd name="connsiteY0" fmla="*/ 0 h 497075"/>
              <a:gd name="connsiteX1" fmla="*/ 532872 w 5184712"/>
              <a:gd name="connsiteY1" fmla="*/ 3104 h 497075"/>
              <a:gd name="connsiteX2" fmla="*/ 5062318 w 5184712"/>
              <a:gd name="connsiteY2" fmla="*/ 3104 h 497075"/>
              <a:gd name="connsiteX3" fmla="*/ 5184712 w 5184712"/>
              <a:gd name="connsiteY3" fmla="*/ 497075 h 497075"/>
              <a:gd name="connsiteX4" fmla="*/ 0 w 5184712"/>
              <a:gd name="connsiteY4" fmla="*/ 497075 h 497075"/>
              <a:gd name="connsiteX5" fmla="*/ 9474 w 5184712"/>
              <a:gd name="connsiteY5" fmla="*/ 402804 h 497075"/>
              <a:gd name="connsiteX6" fmla="*/ 502176 w 5184712"/>
              <a:gd name="connsiteY6" fmla="*/ 0 h 4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4712" h="497075">
                <a:moveTo>
                  <a:pt x="502176" y="0"/>
                </a:moveTo>
                <a:lnTo>
                  <a:pt x="532872" y="3104"/>
                </a:lnTo>
                <a:lnTo>
                  <a:pt x="5062318" y="3104"/>
                </a:lnTo>
                <a:lnTo>
                  <a:pt x="5184712" y="497075"/>
                </a:lnTo>
                <a:lnTo>
                  <a:pt x="0" y="497075"/>
                </a:lnTo>
                <a:lnTo>
                  <a:pt x="9474" y="402804"/>
                </a:lnTo>
                <a:cubicBezTo>
                  <a:pt x="56369" y="172924"/>
                  <a:pt x="259141" y="0"/>
                  <a:pt x="502176" y="0"/>
                </a:cubicBezTo>
                <a:close/>
              </a:path>
            </a:pathLst>
          </a:custGeom>
          <a:solidFill>
            <a:srgbClr val="5C9AD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19893D0-3667-45F3-B685-190FEC3431BC}"/>
              </a:ext>
            </a:extLst>
          </p:cNvPr>
          <p:cNvSpPr>
            <a:spLocks noChangeAspect="1"/>
          </p:cNvSpPr>
          <p:nvPr/>
        </p:nvSpPr>
        <p:spPr>
          <a:xfrm>
            <a:off x="1995698" y="2195563"/>
            <a:ext cx="3760914" cy="511869"/>
          </a:xfrm>
          <a:custGeom>
            <a:avLst/>
            <a:gdLst>
              <a:gd name="connsiteX0" fmla="*/ 744 w 5014552"/>
              <a:gd name="connsiteY0" fmla="*/ 0 h 511869"/>
              <a:gd name="connsiteX1" fmla="*/ 4887723 w 5014552"/>
              <a:gd name="connsiteY1" fmla="*/ 0 h 511869"/>
              <a:gd name="connsiteX2" fmla="*/ 5014552 w 5014552"/>
              <a:gd name="connsiteY2" fmla="*/ 511869 h 511869"/>
              <a:gd name="connsiteX3" fmla="*/ 518161 w 5014552"/>
              <a:gd name="connsiteY3" fmla="*/ 511869 h 511869"/>
              <a:gd name="connsiteX4" fmla="*/ 513075 w 5014552"/>
              <a:gd name="connsiteY4" fmla="*/ 510842 h 511869"/>
              <a:gd name="connsiteX5" fmla="*/ 502920 w 5014552"/>
              <a:gd name="connsiteY5" fmla="*/ 511869 h 511869"/>
              <a:gd name="connsiteX6" fmla="*/ 0 w 5014552"/>
              <a:gd name="connsiteY6" fmla="*/ 7397 h 5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552" h="511869">
                <a:moveTo>
                  <a:pt x="744" y="0"/>
                </a:moveTo>
                <a:lnTo>
                  <a:pt x="4887723" y="0"/>
                </a:lnTo>
                <a:lnTo>
                  <a:pt x="5014552" y="511869"/>
                </a:lnTo>
                <a:lnTo>
                  <a:pt x="518161" y="511869"/>
                </a:lnTo>
                <a:lnTo>
                  <a:pt x="513075" y="510842"/>
                </a:lnTo>
                <a:lnTo>
                  <a:pt x="502920" y="511869"/>
                </a:lnTo>
                <a:cubicBezTo>
                  <a:pt x="225165" y="511869"/>
                  <a:pt x="0" y="286009"/>
                  <a:pt x="0" y="7397"/>
                </a:cubicBezTo>
                <a:close/>
              </a:path>
            </a:pathLst>
          </a:custGeom>
          <a:solidFill>
            <a:srgbClr val="FE4A1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8615ADA-B62B-44AC-B468-316DA05E7E49}"/>
              </a:ext>
            </a:extLst>
          </p:cNvPr>
          <p:cNvSpPr>
            <a:spLocks noChangeAspect="1"/>
          </p:cNvSpPr>
          <p:nvPr/>
        </p:nvSpPr>
        <p:spPr>
          <a:xfrm>
            <a:off x="1996258" y="1698488"/>
            <a:ext cx="3665234" cy="497075"/>
          </a:xfrm>
          <a:custGeom>
            <a:avLst/>
            <a:gdLst>
              <a:gd name="connsiteX0" fmla="*/ 502176 w 4886979"/>
              <a:gd name="connsiteY0" fmla="*/ 0 h 497075"/>
              <a:gd name="connsiteX1" fmla="*/ 532872 w 4886979"/>
              <a:gd name="connsiteY1" fmla="*/ 3104 h 497075"/>
              <a:gd name="connsiteX2" fmla="*/ 4764585 w 4886979"/>
              <a:gd name="connsiteY2" fmla="*/ 3104 h 497075"/>
              <a:gd name="connsiteX3" fmla="*/ 4886979 w 4886979"/>
              <a:gd name="connsiteY3" fmla="*/ 497075 h 497075"/>
              <a:gd name="connsiteX4" fmla="*/ 0 w 4886979"/>
              <a:gd name="connsiteY4" fmla="*/ 497075 h 497075"/>
              <a:gd name="connsiteX5" fmla="*/ 9474 w 4886979"/>
              <a:gd name="connsiteY5" fmla="*/ 402804 h 497075"/>
              <a:gd name="connsiteX6" fmla="*/ 502176 w 4886979"/>
              <a:gd name="connsiteY6" fmla="*/ 0 h 4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6979" h="497075">
                <a:moveTo>
                  <a:pt x="502176" y="0"/>
                </a:moveTo>
                <a:lnTo>
                  <a:pt x="532872" y="3104"/>
                </a:lnTo>
                <a:lnTo>
                  <a:pt x="4764585" y="3104"/>
                </a:lnTo>
                <a:lnTo>
                  <a:pt x="4886979" y="497075"/>
                </a:lnTo>
                <a:lnTo>
                  <a:pt x="0" y="497075"/>
                </a:lnTo>
                <a:lnTo>
                  <a:pt x="9474" y="402804"/>
                </a:lnTo>
                <a:cubicBezTo>
                  <a:pt x="56369" y="172924"/>
                  <a:pt x="259141" y="0"/>
                  <a:pt x="502176" y="0"/>
                </a:cubicBezTo>
                <a:close/>
              </a:path>
            </a:pathLst>
          </a:custGeom>
          <a:solidFill>
            <a:srgbClr val="FE4A1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65AE7CD-23DF-4826-9E48-E247A43108BA}"/>
              </a:ext>
            </a:extLst>
          </p:cNvPr>
          <p:cNvSpPr/>
          <p:nvPr/>
        </p:nvSpPr>
        <p:spPr>
          <a:xfrm rot="10800000">
            <a:off x="579901" y="1533246"/>
            <a:ext cx="914401" cy="4800600"/>
          </a:xfrm>
          <a:custGeom>
            <a:avLst/>
            <a:gdLst>
              <a:gd name="connsiteX0" fmla="*/ 787392 w 1219201"/>
              <a:gd name="connsiteY0" fmla="*/ 4572000 h 4572000"/>
              <a:gd name="connsiteX1" fmla="*/ 685800 w 1219201"/>
              <a:gd name="connsiteY1" fmla="*/ 4572000 h 4572000"/>
              <a:gd name="connsiteX2" fmla="*/ 533401 w 1219201"/>
              <a:gd name="connsiteY2" fmla="*/ 4572000 h 4572000"/>
              <a:gd name="connsiteX3" fmla="*/ 431809 w 1219201"/>
              <a:gd name="connsiteY3" fmla="*/ 4572000 h 4572000"/>
              <a:gd name="connsiteX4" fmla="*/ 0 w 1219201"/>
              <a:gd name="connsiteY4" fmla="*/ 4140191 h 4572000"/>
              <a:gd name="connsiteX5" fmla="*/ 0 w 1219201"/>
              <a:gd name="connsiteY5" fmla="*/ 431809 h 4572000"/>
              <a:gd name="connsiteX6" fmla="*/ 431809 w 1219201"/>
              <a:gd name="connsiteY6" fmla="*/ 0 h 4572000"/>
              <a:gd name="connsiteX7" fmla="*/ 533401 w 1219201"/>
              <a:gd name="connsiteY7" fmla="*/ 0 h 4572000"/>
              <a:gd name="connsiteX8" fmla="*/ 685800 w 1219201"/>
              <a:gd name="connsiteY8" fmla="*/ 0 h 4572000"/>
              <a:gd name="connsiteX9" fmla="*/ 787392 w 1219201"/>
              <a:gd name="connsiteY9" fmla="*/ 0 h 4572000"/>
              <a:gd name="connsiteX10" fmla="*/ 1219201 w 1219201"/>
              <a:gd name="connsiteY10" fmla="*/ 431809 h 4572000"/>
              <a:gd name="connsiteX11" fmla="*/ 1219201 w 1219201"/>
              <a:gd name="connsiteY11" fmla="*/ 4140191 h 4572000"/>
              <a:gd name="connsiteX12" fmla="*/ 787392 w 1219201"/>
              <a:gd name="connsiteY1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1" h="4572000">
                <a:moveTo>
                  <a:pt x="787392" y="4572000"/>
                </a:moveTo>
                <a:lnTo>
                  <a:pt x="685800" y="4572000"/>
                </a:lnTo>
                <a:lnTo>
                  <a:pt x="533401" y="4572000"/>
                </a:lnTo>
                <a:lnTo>
                  <a:pt x="431809" y="4572000"/>
                </a:lnTo>
                <a:cubicBezTo>
                  <a:pt x="193327" y="4572000"/>
                  <a:pt x="0" y="4378673"/>
                  <a:pt x="0" y="4140191"/>
                </a:cubicBezTo>
                <a:lnTo>
                  <a:pt x="0" y="431809"/>
                </a:lnTo>
                <a:cubicBezTo>
                  <a:pt x="0" y="193327"/>
                  <a:pt x="193327" y="0"/>
                  <a:pt x="431809" y="0"/>
                </a:cubicBezTo>
                <a:lnTo>
                  <a:pt x="533401" y="0"/>
                </a:lnTo>
                <a:lnTo>
                  <a:pt x="685800" y="0"/>
                </a:lnTo>
                <a:lnTo>
                  <a:pt x="787392" y="0"/>
                </a:lnTo>
                <a:cubicBezTo>
                  <a:pt x="1025874" y="0"/>
                  <a:pt x="1219201" y="193327"/>
                  <a:pt x="1219201" y="431809"/>
                </a:cubicBezTo>
                <a:lnTo>
                  <a:pt x="1219201" y="4140191"/>
                </a:lnTo>
                <a:cubicBezTo>
                  <a:pt x="1219201" y="4378673"/>
                  <a:pt x="1025874" y="4572000"/>
                  <a:pt x="787392" y="4572000"/>
                </a:cubicBezTo>
                <a:close/>
              </a:path>
            </a:pathLst>
          </a:custGeom>
          <a:solidFill>
            <a:srgbClr val="B6B6B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6E1B949-7F26-45F0-8468-6990C7CF494E}"/>
              </a:ext>
            </a:extLst>
          </p:cNvPr>
          <p:cNvGrpSpPr/>
          <p:nvPr/>
        </p:nvGrpSpPr>
        <p:grpSpPr>
          <a:xfrm>
            <a:off x="1508760" y="1828800"/>
            <a:ext cx="1074420" cy="731520"/>
            <a:chOff x="2011680" y="1828800"/>
            <a:chExt cx="1432560" cy="7315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12EA113-FC7B-42FA-B31F-EC29FDCB77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680" y="1828800"/>
              <a:ext cx="1432560" cy="731520"/>
            </a:xfrm>
            <a:custGeom>
              <a:avLst/>
              <a:gdLst>
                <a:gd name="connsiteX0" fmla="*/ 1066800 w 1432560"/>
                <a:gd name="connsiteY0" fmla="*/ 0 h 731520"/>
                <a:gd name="connsiteX1" fmla="*/ 1432560 w 1432560"/>
                <a:gd name="connsiteY1" fmla="*/ 365760 h 731520"/>
                <a:gd name="connsiteX2" fmla="*/ 1066800 w 1432560"/>
                <a:gd name="connsiteY2" fmla="*/ 731520 h 731520"/>
                <a:gd name="connsiteX3" fmla="*/ 729783 w 1432560"/>
                <a:gd name="connsiteY3" fmla="*/ 508131 h 731520"/>
                <a:gd name="connsiteX4" fmla="*/ 721070 w 1432560"/>
                <a:gd name="connsiteY4" fmla="*/ 480060 h 731520"/>
                <a:gd name="connsiteX5" fmla="*/ 0 w 1432560"/>
                <a:gd name="connsiteY5" fmla="*/ 480060 h 731520"/>
                <a:gd name="connsiteX6" fmla="*/ 0 w 1432560"/>
                <a:gd name="connsiteY6" fmla="*/ 251460 h 731520"/>
                <a:gd name="connsiteX7" fmla="*/ 721070 w 1432560"/>
                <a:gd name="connsiteY7" fmla="*/ 251460 h 731520"/>
                <a:gd name="connsiteX8" fmla="*/ 729783 w 1432560"/>
                <a:gd name="connsiteY8" fmla="*/ 223390 h 731520"/>
                <a:gd name="connsiteX9" fmla="*/ 1066800 w 143256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560" h="731520">
                  <a:moveTo>
                    <a:pt x="1066800" y="0"/>
                  </a:moveTo>
                  <a:cubicBezTo>
                    <a:pt x="1268804" y="0"/>
                    <a:pt x="1432560" y="163756"/>
                    <a:pt x="1432560" y="365760"/>
                  </a:cubicBezTo>
                  <a:cubicBezTo>
                    <a:pt x="1432560" y="567764"/>
                    <a:pt x="1268804" y="731520"/>
                    <a:pt x="1066800" y="731520"/>
                  </a:cubicBezTo>
                  <a:cubicBezTo>
                    <a:pt x="915297" y="731520"/>
                    <a:pt x="785309" y="639407"/>
                    <a:pt x="729783" y="508131"/>
                  </a:cubicBezTo>
                  <a:lnTo>
                    <a:pt x="721070" y="480060"/>
                  </a:lnTo>
                  <a:lnTo>
                    <a:pt x="0" y="480060"/>
                  </a:lnTo>
                  <a:lnTo>
                    <a:pt x="0" y="251460"/>
                  </a:lnTo>
                  <a:lnTo>
                    <a:pt x="721070" y="251460"/>
                  </a:lnTo>
                  <a:lnTo>
                    <a:pt x="729783" y="223390"/>
                  </a:lnTo>
                  <a:cubicBezTo>
                    <a:pt x="785309" y="92113"/>
                    <a:pt x="915297" y="0"/>
                    <a:pt x="10668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C3884D21-D384-4AD0-AD49-34DE6E326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2928" y="1965960"/>
              <a:ext cx="457200" cy="457200"/>
            </a:xfrm>
            <a:prstGeom prst="ellipse">
              <a:avLst/>
            </a:prstGeom>
            <a:noFill/>
            <a:ln>
              <a:solidFill>
                <a:srgbClr val="5858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 smtClean="0">
                  <a:solidFill>
                    <a:srgbClr val="585858"/>
                  </a:solidFill>
                </a:rPr>
                <a:t>1</a:t>
              </a:r>
              <a:endParaRPr lang="en-US" sz="3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5F9F2C0-4956-4B43-B692-A623A2814C4F}"/>
              </a:ext>
            </a:extLst>
          </p:cNvPr>
          <p:cNvSpPr txBox="1"/>
          <p:nvPr/>
        </p:nvSpPr>
        <p:spPr>
          <a:xfrm>
            <a:off x="2637134" y="1757921"/>
            <a:ext cx="3024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Про зміст та види видоутворення</a:t>
            </a:r>
            <a:r>
              <a:rPr lang="uk-UA" sz="2800" b="1" dirty="0" smtClean="0"/>
              <a:t>;</a:t>
            </a:r>
            <a:endParaRPr lang="uk-UA" sz="2800" b="1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533EB1E-4F20-401B-ACE4-111EE691327F}"/>
              </a:ext>
            </a:extLst>
          </p:cNvPr>
          <p:cNvGrpSpPr/>
          <p:nvPr/>
        </p:nvGrpSpPr>
        <p:grpSpPr>
          <a:xfrm>
            <a:off x="1508760" y="3063240"/>
            <a:ext cx="1074420" cy="731520"/>
            <a:chOff x="2011680" y="3063240"/>
            <a:chExt cx="1432560" cy="7315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738D6F8-8F04-44A0-967D-290E5926E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680" y="3063240"/>
              <a:ext cx="1432560" cy="731520"/>
            </a:xfrm>
            <a:custGeom>
              <a:avLst/>
              <a:gdLst>
                <a:gd name="connsiteX0" fmla="*/ 1066800 w 1432560"/>
                <a:gd name="connsiteY0" fmla="*/ 0 h 731520"/>
                <a:gd name="connsiteX1" fmla="*/ 1432560 w 1432560"/>
                <a:gd name="connsiteY1" fmla="*/ 365760 h 731520"/>
                <a:gd name="connsiteX2" fmla="*/ 1066800 w 1432560"/>
                <a:gd name="connsiteY2" fmla="*/ 731520 h 731520"/>
                <a:gd name="connsiteX3" fmla="*/ 729783 w 1432560"/>
                <a:gd name="connsiteY3" fmla="*/ 508131 h 731520"/>
                <a:gd name="connsiteX4" fmla="*/ 721070 w 1432560"/>
                <a:gd name="connsiteY4" fmla="*/ 480060 h 731520"/>
                <a:gd name="connsiteX5" fmla="*/ 0 w 1432560"/>
                <a:gd name="connsiteY5" fmla="*/ 480060 h 731520"/>
                <a:gd name="connsiteX6" fmla="*/ 0 w 1432560"/>
                <a:gd name="connsiteY6" fmla="*/ 251460 h 731520"/>
                <a:gd name="connsiteX7" fmla="*/ 721070 w 1432560"/>
                <a:gd name="connsiteY7" fmla="*/ 251460 h 731520"/>
                <a:gd name="connsiteX8" fmla="*/ 729783 w 1432560"/>
                <a:gd name="connsiteY8" fmla="*/ 223390 h 731520"/>
                <a:gd name="connsiteX9" fmla="*/ 1066800 w 143256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560" h="731520">
                  <a:moveTo>
                    <a:pt x="1066800" y="0"/>
                  </a:moveTo>
                  <a:cubicBezTo>
                    <a:pt x="1268804" y="0"/>
                    <a:pt x="1432560" y="163756"/>
                    <a:pt x="1432560" y="365760"/>
                  </a:cubicBezTo>
                  <a:cubicBezTo>
                    <a:pt x="1432560" y="567764"/>
                    <a:pt x="1268804" y="731520"/>
                    <a:pt x="1066800" y="731520"/>
                  </a:cubicBezTo>
                  <a:cubicBezTo>
                    <a:pt x="915297" y="731520"/>
                    <a:pt x="785309" y="639407"/>
                    <a:pt x="729783" y="508131"/>
                  </a:cubicBezTo>
                  <a:lnTo>
                    <a:pt x="721070" y="480060"/>
                  </a:lnTo>
                  <a:lnTo>
                    <a:pt x="0" y="480060"/>
                  </a:lnTo>
                  <a:lnTo>
                    <a:pt x="0" y="251460"/>
                  </a:lnTo>
                  <a:lnTo>
                    <a:pt x="721070" y="251460"/>
                  </a:lnTo>
                  <a:lnTo>
                    <a:pt x="729783" y="223390"/>
                  </a:lnTo>
                  <a:cubicBezTo>
                    <a:pt x="785309" y="92113"/>
                    <a:pt x="915297" y="0"/>
                    <a:pt x="10668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6F61E646-AF6A-4384-998C-80C0FF3F6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2928" y="3196474"/>
              <a:ext cx="457200" cy="457200"/>
            </a:xfrm>
            <a:prstGeom prst="ellipse">
              <a:avLst/>
            </a:prstGeom>
            <a:noFill/>
            <a:ln>
              <a:solidFill>
                <a:srgbClr val="5858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 smtClean="0">
                  <a:solidFill>
                    <a:srgbClr val="585858"/>
                  </a:solidFill>
                </a:rPr>
                <a:t>2</a:t>
              </a:r>
              <a:endParaRPr lang="en-US" sz="3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455064B-EA58-4B77-B889-B4DFB8253CB7}"/>
              </a:ext>
            </a:extLst>
          </p:cNvPr>
          <p:cNvSpPr txBox="1"/>
          <p:nvPr/>
        </p:nvSpPr>
        <p:spPr>
          <a:xfrm>
            <a:off x="2635213" y="2806891"/>
            <a:ext cx="3353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Відмінності </a:t>
            </a:r>
            <a:r>
              <a:rPr lang="uk-UA" sz="2000" b="1" dirty="0" err="1"/>
              <a:t>аллопатричного</a:t>
            </a:r>
            <a:r>
              <a:rPr lang="uk-UA" sz="2000" b="1" dirty="0"/>
              <a:t> та </a:t>
            </a:r>
            <a:r>
              <a:rPr lang="uk-UA" sz="2000" b="1" dirty="0" err="1"/>
              <a:t>симпатричного</a:t>
            </a:r>
            <a:r>
              <a:rPr lang="uk-UA" sz="2000" b="1" dirty="0"/>
              <a:t> видоутворення;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36F790C-64E6-4140-AC17-02C120A80E3B}"/>
              </a:ext>
            </a:extLst>
          </p:cNvPr>
          <p:cNvGrpSpPr/>
          <p:nvPr/>
        </p:nvGrpSpPr>
        <p:grpSpPr>
          <a:xfrm>
            <a:off x="1508760" y="4229100"/>
            <a:ext cx="1074420" cy="731520"/>
            <a:chOff x="2011680" y="4229100"/>
            <a:chExt cx="1432560" cy="73152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A6C8FC0-1D87-42C0-AAF5-B49B9995F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680" y="4229100"/>
              <a:ext cx="1432560" cy="731520"/>
            </a:xfrm>
            <a:custGeom>
              <a:avLst/>
              <a:gdLst>
                <a:gd name="connsiteX0" fmla="*/ 1066800 w 1432560"/>
                <a:gd name="connsiteY0" fmla="*/ 0 h 731520"/>
                <a:gd name="connsiteX1" fmla="*/ 1432560 w 1432560"/>
                <a:gd name="connsiteY1" fmla="*/ 365760 h 731520"/>
                <a:gd name="connsiteX2" fmla="*/ 1066800 w 1432560"/>
                <a:gd name="connsiteY2" fmla="*/ 731520 h 731520"/>
                <a:gd name="connsiteX3" fmla="*/ 729783 w 1432560"/>
                <a:gd name="connsiteY3" fmla="*/ 508131 h 731520"/>
                <a:gd name="connsiteX4" fmla="*/ 721070 w 1432560"/>
                <a:gd name="connsiteY4" fmla="*/ 480060 h 731520"/>
                <a:gd name="connsiteX5" fmla="*/ 0 w 1432560"/>
                <a:gd name="connsiteY5" fmla="*/ 480060 h 731520"/>
                <a:gd name="connsiteX6" fmla="*/ 0 w 1432560"/>
                <a:gd name="connsiteY6" fmla="*/ 251460 h 731520"/>
                <a:gd name="connsiteX7" fmla="*/ 721070 w 1432560"/>
                <a:gd name="connsiteY7" fmla="*/ 251460 h 731520"/>
                <a:gd name="connsiteX8" fmla="*/ 729783 w 1432560"/>
                <a:gd name="connsiteY8" fmla="*/ 223390 h 731520"/>
                <a:gd name="connsiteX9" fmla="*/ 1066800 w 143256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560" h="731520">
                  <a:moveTo>
                    <a:pt x="1066800" y="0"/>
                  </a:moveTo>
                  <a:cubicBezTo>
                    <a:pt x="1268804" y="0"/>
                    <a:pt x="1432560" y="163756"/>
                    <a:pt x="1432560" y="365760"/>
                  </a:cubicBezTo>
                  <a:cubicBezTo>
                    <a:pt x="1432560" y="567764"/>
                    <a:pt x="1268804" y="731520"/>
                    <a:pt x="1066800" y="731520"/>
                  </a:cubicBezTo>
                  <a:cubicBezTo>
                    <a:pt x="915297" y="731520"/>
                    <a:pt x="785309" y="639407"/>
                    <a:pt x="729783" y="508131"/>
                  </a:cubicBezTo>
                  <a:lnTo>
                    <a:pt x="721070" y="480060"/>
                  </a:lnTo>
                  <a:lnTo>
                    <a:pt x="0" y="480060"/>
                  </a:lnTo>
                  <a:lnTo>
                    <a:pt x="0" y="251460"/>
                  </a:lnTo>
                  <a:lnTo>
                    <a:pt x="721070" y="251460"/>
                  </a:lnTo>
                  <a:lnTo>
                    <a:pt x="729783" y="223390"/>
                  </a:lnTo>
                  <a:cubicBezTo>
                    <a:pt x="785309" y="92113"/>
                    <a:pt x="915297" y="0"/>
                    <a:pt x="10668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41480FC-BDBC-41C5-BFF3-ADC75728E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2928" y="4367313"/>
              <a:ext cx="457200" cy="457200"/>
            </a:xfrm>
            <a:prstGeom prst="ellipse">
              <a:avLst/>
            </a:prstGeom>
            <a:noFill/>
            <a:ln>
              <a:solidFill>
                <a:srgbClr val="5858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 smtClean="0">
                  <a:solidFill>
                    <a:srgbClr val="585858"/>
                  </a:solidFill>
                </a:rPr>
                <a:t>3</a:t>
              </a:r>
              <a:endParaRPr lang="en-US" sz="3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6E5BE76-161B-4CEC-B9F8-5BD84A3E2624}"/>
              </a:ext>
            </a:extLst>
          </p:cNvPr>
          <p:cNvSpPr txBox="1"/>
          <p:nvPr/>
        </p:nvSpPr>
        <p:spPr>
          <a:xfrm>
            <a:off x="2637133" y="4159274"/>
            <a:ext cx="33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Квантове видоутворення як різновид </a:t>
            </a:r>
            <a:r>
              <a:rPr lang="uk-UA" dirty="0" err="1">
                <a:solidFill>
                  <a:schemeClr val="bg1"/>
                </a:solidFill>
              </a:rPr>
              <a:t>аллопатричного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видоутворення</a:t>
            </a:r>
            <a:endParaRPr lang="uk-UA" dirty="0">
              <a:solidFill>
                <a:schemeClr val="bg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6BFFBE4-9B54-4090-AA04-390697581FB1}"/>
              </a:ext>
            </a:extLst>
          </p:cNvPr>
          <p:cNvGrpSpPr/>
          <p:nvPr/>
        </p:nvGrpSpPr>
        <p:grpSpPr>
          <a:xfrm>
            <a:off x="1508760" y="5428265"/>
            <a:ext cx="1074420" cy="731520"/>
            <a:chOff x="2011680" y="5428265"/>
            <a:chExt cx="1432560" cy="73152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1C13B5A-7C59-46B2-9C58-07F7545A4D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680" y="5428265"/>
              <a:ext cx="1432560" cy="731520"/>
            </a:xfrm>
            <a:custGeom>
              <a:avLst/>
              <a:gdLst>
                <a:gd name="connsiteX0" fmla="*/ 1066800 w 1432560"/>
                <a:gd name="connsiteY0" fmla="*/ 0 h 731520"/>
                <a:gd name="connsiteX1" fmla="*/ 1432560 w 1432560"/>
                <a:gd name="connsiteY1" fmla="*/ 365760 h 731520"/>
                <a:gd name="connsiteX2" fmla="*/ 1066800 w 1432560"/>
                <a:gd name="connsiteY2" fmla="*/ 731520 h 731520"/>
                <a:gd name="connsiteX3" fmla="*/ 729783 w 1432560"/>
                <a:gd name="connsiteY3" fmla="*/ 508131 h 731520"/>
                <a:gd name="connsiteX4" fmla="*/ 721070 w 1432560"/>
                <a:gd name="connsiteY4" fmla="*/ 480060 h 731520"/>
                <a:gd name="connsiteX5" fmla="*/ 0 w 1432560"/>
                <a:gd name="connsiteY5" fmla="*/ 480060 h 731520"/>
                <a:gd name="connsiteX6" fmla="*/ 0 w 1432560"/>
                <a:gd name="connsiteY6" fmla="*/ 251460 h 731520"/>
                <a:gd name="connsiteX7" fmla="*/ 721070 w 1432560"/>
                <a:gd name="connsiteY7" fmla="*/ 251460 h 731520"/>
                <a:gd name="connsiteX8" fmla="*/ 729783 w 1432560"/>
                <a:gd name="connsiteY8" fmla="*/ 223390 h 731520"/>
                <a:gd name="connsiteX9" fmla="*/ 1066800 w 143256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560" h="731520">
                  <a:moveTo>
                    <a:pt x="1066800" y="0"/>
                  </a:moveTo>
                  <a:cubicBezTo>
                    <a:pt x="1268804" y="0"/>
                    <a:pt x="1432560" y="163756"/>
                    <a:pt x="1432560" y="365760"/>
                  </a:cubicBezTo>
                  <a:cubicBezTo>
                    <a:pt x="1432560" y="567764"/>
                    <a:pt x="1268804" y="731520"/>
                    <a:pt x="1066800" y="731520"/>
                  </a:cubicBezTo>
                  <a:cubicBezTo>
                    <a:pt x="915297" y="731520"/>
                    <a:pt x="785309" y="639407"/>
                    <a:pt x="729783" y="508131"/>
                  </a:cubicBezTo>
                  <a:lnTo>
                    <a:pt x="721070" y="480060"/>
                  </a:lnTo>
                  <a:lnTo>
                    <a:pt x="0" y="480060"/>
                  </a:lnTo>
                  <a:lnTo>
                    <a:pt x="0" y="251460"/>
                  </a:lnTo>
                  <a:lnTo>
                    <a:pt x="721070" y="251460"/>
                  </a:lnTo>
                  <a:lnTo>
                    <a:pt x="729783" y="223390"/>
                  </a:lnTo>
                  <a:cubicBezTo>
                    <a:pt x="785309" y="92113"/>
                    <a:pt x="915297" y="0"/>
                    <a:pt x="10668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64EA1ECE-6BFF-4052-A6B8-3B3289773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2928" y="5571475"/>
              <a:ext cx="457200" cy="457200"/>
            </a:xfrm>
            <a:prstGeom prst="ellipse">
              <a:avLst/>
            </a:prstGeom>
            <a:noFill/>
            <a:ln>
              <a:solidFill>
                <a:srgbClr val="5858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 smtClean="0">
                  <a:solidFill>
                    <a:srgbClr val="585858"/>
                  </a:solidFill>
                </a:rPr>
                <a:t>4</a:t>
              </a:r>
              <a:endParaRPr lang="en-US" sz="3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64FEFC3-D4D1-4A8E-A48F-E01C0EDF53C5}"/>
              </a:ext>
            </a:extLst>
          </p:cNvPr>
          <p:cNvSpPr txBox="1"/>
          <p:nvPr/>
        </p:nvSpPr>
        <p:spPr>
          <a:xfrm>
            <a:off x="2637134" y="5428265"/>
            <a:ext cx="324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Особливості </a:t>
            </a:r>
            <a:r>
              <a:rPr lang="uk-UA" sz="2000" b="1" dirty="0" err="1">
                <a:solidFill>
                  <a:schemeClr val="bg1"/>
                </a:solidFill>
              </a:rPr>
              <a:t>філетичної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еволюцІї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xmlns="" id="{258CBE8C-2D1E-4E85-83AC-99D7A8C1841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07824" y="3445529"/>
            <a:ext cx="4689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ПИТАННЯ ЛЕКЦІЇ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5D2F7FD-F7C2-4256-A027-D25F0181C218}"/>
              </a:ext>
            </a:extLst>
          </p:cNvPr>
          <p:cNvSpPr txBox="1"/>
          <p:nvPr/>
        </p:nvSpPr>
        <p:spPr>
          <a:xfrm>
            <a:off x="277534" y="304456"/>
            <a:ext cx="7318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З цієї лекції Ви дізнаєтесь</a:t>
            </a:r>
            <a:r>
              <a:rPr lang="uk-UA" sz="4400" b="1" dirty="0" smtClean="0"/>
              <a:t>: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39" y="1015950"/>
            <a:ext cx="33829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7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49" grpId="0" animBg="1"/>
      <p:bldP spid="47" grpId="0" animBg="1"/>
      <p:bldP spid="45" grpId="0" animBg="1"/>
      <p:bldP spid="43" grpId="0" animBg="1"/>
      <p:bldP spid="41" grpId="0" animBg="1"/>
      <p:bldP spid="39" grpId="0" animBg="1"/>
      <p:bldP spid="10" grpId="0" animBg="1"/>
      <p:bldP spid="56" grpId="0"/>
      <p:bldP spid="58" grpId="0"/>
      <p:bldP spid="60" grpId="0"/>
      <p:bldP spid="62" grpId="0"/>
      <p:bldP spid="63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23206" cy="914400"/>
          </a:xfrm>
          <a:solidFill>
            <a:srgbClr val="FFFF00"/>
          </a:solidFill>
        </p:spPr>
        <p:txBody>
          <a:bodyPr/>
          <a:lstStyle/>
          <a:p>
            <a:pPr algn="r"/>
            <a:r>
              <a:rPr lang="uk-UA" b="1" dirty="0" smtClean="0">
                <a:solidFill>
                  <a:srgbClr val="7030A0"/>
                </a:solidFill>
              </a:rPr>
              <a:t>ФІЛЕТИЧНА ЕВОЛЮЦІЯ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7911" y="1245433"/>
            <a:ext cx="49465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є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філетичної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еволюції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sz="2400" b="1" u="sng" dirty="0" err="1"/>
              <a:t>розмежованість</a:t>
            </a:r>
            <a:r>
              <a:rPr lang="ru-RU" sz="2400" b="1" u="sng" dirty="0"/>
              <a:t> </a:t>
            </a:r>
            <a:r>
              <a:rPr lang="ru-RU" sz="2400" dirty="0" err="1"/>
              <a:t>батьківських</a:t>
            </a:r>
            <a:r>
              <a:rPr lang="ru-RU" sz="2400" dirty="0"/>
              <a:t> та </a:t>
            </a:r>
            <a:r>
              <a:rPr lang="ru-RU" sz="2400" dirty="0" err="1"/>
              <a:t>дочірніх</a:t>
            </a:r>
            <a:r>
              <a:rPr lang="ru-RU" sz="2400" dirty="0"/>
              <a:t> форм </a:t>
            </a:r>
            <a:r>
              <a:rPr lang="ru-RU" sz="2400" b="1" u="sng" dirty="0"/>
              <a:t>у </a:t>
            </a:r>
            <a:r>
              <a:rPr lang="ru-RU" sz="2400" b="1" u="sng" dirty="0" err="1"/>
              <a:t>часі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dirty="0" smtClean="0"/>
              <a:t>Основою </a:t>
            </a:r>
            <a:r>
              <a:rPr lang="ru-RU" dirty="0" err="1"/>
              <a:t>філетичної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є </a:t>
            </a:r>
            <a:r>
              <a:rPr lang="ru-RU" b="1" u="sng" dirty="0" err="1">
                <a:solidFill>
                  <a:srgbClr val="006C31"/>
                </a:solidFill>
              </a:rPr>
              <a:t>адаптивні</a:t>
            </a:r>
            <a:r>
              <a:rPr lang="ru-RU" b="1" u="sng" dirty="0">
                <a:solidFill>
                  <a:srgbClr val="006C31"/>
                </a:solidFill>
              </a:rPr>
              <a:t> </a:t>
            </a:r>
            <a:r>
              <a:rPr lang="ru-RU" b="1" u="sng" dirty="0" err="1">
                <a:solidFill>
                  <a:srgbClr val="006C31"/>
                </a:solidFill>
              </a:rPr>
              <a:t>перетворення</a:t>
            </a:r>
            <a:r>
              <a:rPr lang="ru-RU" b="1" u="sng" dirty="0">
                <a:solidFill>
                  <a:srgbClr val="006C31"/>
                </a:solidFill>
              </a:rPr>
              <a:t> </a:t>
            </a:r>
            <a:r>
              <a:rPr lang="ru-RU" b="1" u="sng" dirty="0" err="1">
                <a:solidFill>
                  <a:srgbClr val="006C31"/>
                </a:solidFill>
              </a:rPr>
              <a:t>популяцій</a:t>
            </a:r>
            <a:r>
              <a:rPr lang="ru-RU" b="1" u="sng" dirty="0">
                <a:solidFill>
                  <a:srgbClr val="006C31"/>
                </a:solidFill>
              </a:rPr>
              <a:t> у </a:t>
            </a:r>
            <a:r>
              <a:rPr lang="ru-RU" b="1" u="sng" dirty="0" err="1">
                <a:solidFill>
                  <a:srgbClr val="006C31"/>
                </a:solidFill>
              </a:rPr>
              <a:t>часі</a:t>
            </a:r>
            <a:r>
              <a:rPr lang="ru-RU" b="1" u="sng" dirty="0">
                <a:solidFill>
                  <a:srgbClr val="006C31"/>
                </a:solidFill>
              </a:rPr>
              <a:t>, </a:t>
            </a:r>
            <a:r>
              <a:rPr lang="ru-RU" b="1" u="sng" dirty="0" err="1">
                <a:solidFill>
                  <a:srgbClr val="006C31"/>
                </a:solidFill>
              </a:rPr>
              <a:t>які</a:t>
            </a:r>
            <a:r>
              <a:rPr lang="ru-RU" b="1" u="sng" dirty="0">
                <a:solidFill>
                  <a:srgbClr val="006C31"/>
                </a:solidFill>
              </a:rPr>
              <a:t> не </a:t>
            </a:r>
            <a:r>
              <a:rPr lang="ru-RU" b="1" u="sng" dirty="0" err="1">
                <a:solidFill>
                  <a:srgbClr val="006C31"/>
                </a:solidFill>
              </a:rPr>
              <a:t>супроводжуються</a:t>
            </a:r>
            <a:r>
              <a:rPr lang="ru-RU" b="1" u="sng" dirty="0">
                <a:solidFill>
                  <a:srgbClr val="006C31"/>
                </a:solidFill>
              </a:rPr>
              <a:t> </a:t>
            </a:r>
            <a:r>
              <a:rPr lang="ru-RU" b="1" u="sng" dirty="0" err="1">
                <a:solidFill>
                  <a:srgbClr val="006C31"/>
                </a:solidFill>
              </a:rPr>
              <a:t>дивергенцією</a:t>
            </a:r>
            <a:r>
              <a:rPr lang="ru-RU" b="1" u="sng" dirty="0">
                <a:solidFill>
                  <a:srgbClr val="006C31"/>
                </a:solidFill>
              </a:rPr>
              <a:t>. </a:t>
            </a:r>
            <a:endParaRPr lang="ru-RU" b="1" u="sng" dirty="0" smtClean="0">
              <a:solidFill>
                <a:srgbClr val="006C31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відомими</a:t>
            </a:r>
            <a:r>
              <a:rPr lang="ru-RU" dirty="0"/>
              <a:t> прикладами </a:t>
            </a:r>
            <a:r>
              <a:rPr lang="ru-RU" dirty="0" err="1"/>
              <a:t>філетичної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є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коней та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слонів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той же час, </a:t>
            </a:r>
            <a:r>
              <a:rPr lang="ru-RU" dirty="0" err="1"/>
              <a:t>філетична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форм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питаннями</a:t>
            </a:r>
            <a:r>
              <a:rPr lang="ru-RU" dirty="0"/>
              <a:t> </a:t>
            </a:r>
            <a:r>
              <a:rPr lang="ru-RU" sz="2400" b="1" dirty="0" err="1"/>
              <a:t>макроеволюції</a:t>
            </a:r>
            <a:r>
              <a:rPr lang="ru-RU" sz="2400" b="1" dirty="0"/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91040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261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88069BE2-BCC7-4392-88D4-E0684808F81B}"/>
              </a:ext>
            </a:extLst>
          </p:cNvPr>
          <p:cNvSpPr>
            <a:spLocks noChangeAspect="1"/>
          </p:cNvSpPr>
          <p:nvPr/>
        </p:nvSpPr>
        <p:spPr>
          <a:xfrm>
            <a:off x="1965962" y="5786630"/>
            <a:ext cx="4457985" cy="511869"/>
          </a:xfrm>
          <a:custGeom>
            <a:avLst/>
            <a:gdLst>
              <a:gd name="connsiteX0" fmla="*/ 744 w 5943980"/>
              <a:gd name="connsiteY0" fmla="*/ 0 h 511869"/>
              <a:gd name="connsiteX1" fmla="*/ 5817151 w 5943980"/>
              <a:gd name="connsiteY1" fmla="*/ 0 h 511869"/>
              <a:gd name="connsiteX2" fmla="*/ 5943980 w 5943980"/>
              <a:gd name="connsiteY2" fmla="*/ 511869 h 511869"/>
              <a:gd name="connsiteX3" fmla="*/ 518161 w 5943980"/>
              <a:gd name="connsiteY3" fmla="*/ 511869 h 511869"/>
              <a:gd name="connsiteX4" fmla="*/ 513075 w 5943980"/>
              <a:gd name="connsiteY4" fmla="*/ 510842 h 511869"/>
              <a:gd name="connsiteX5" fmla="*/ 502920 w 5943980"/>
              <a:gd name="connsiteY5" fmla="*/ 511869 h 511869"/>
              <a:gd name="connsiteX6" fmla="*/ 0 w 5943980"/>
              <a:gd name="connsiteY6" fmla="*/ 7397 h 5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3980" h="511869">
                <a:moveTo>
                  <a:pt x="744" y="0"/>
                </a:moveTo>
                <a:lnTo>
                  <a:pt x="5817151" y="0"/>
                </a:lnTo>
                <a:lnTo>
                  <a:pt x="5943980" y="511869"/>
                </a:lnTo>
                <a:lnTo>
                  <a:pt x="518161" y="511869"/>
                </a:lnTo>
                <a:lnTo>
                  <a:pt x="513075" y="510842"/>
                </a:lnTo>
                <a:lnTo>
                  <a:pt x="502920" y="511869"/>
                </a:lnTo>
                <a:cubicBezTo>
                  <a:pt x="225165" y="511869"/>
                  <a:pt x="0" y="286009"/>
                  <a:pt x="0" y="7397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6E1D9052-4FF6-4887-BD64-90DC87E553BE}"/>
              </a:ext>
            </a:extLst>
          </p:cNvPr>
          <p:cNvSpPr>
            <a:spLocks noChangeAspect="1"/>
          </p:cNvSpPr>
          <p:nvPr/>
        </p:nvSpPr>
        <p:spPr>
          <a:xfrm>
            <a:off x="1966521" y="5289555"/>
            <a:ext cx="4362305" cy="497075"/>
          </a:xfrm>
          <a:custGeom>
            <a:avLst/>
            <a:gdLst>
              <a:gd name="connsiteX0" fmla="*/ 502176 w 5816407"/>
              <a:gd name="connsiteY0" fmla="*/ 0 h 497075"/>
              <a:gd name="connsiteX1" fmla="*/ 532872 w 5816407"/>
              <a:gd name="connsiteY1" fmla="*/ 3104 h 497075"/>
              <a:gd name="connsiteX2" fmla="*/ 5694013 w 5816407"/>
              <a:gd name="connsiteY2" fmla="*/ 3104 h 497075"/>
              <a:gd name="connsiteX3" fmla="*/ 5816407 w 5816407"/>
              <a:gd name="connsiteY3" fmla="*/ 497075 h 497075"/>
              <a:gd name="connsiteX4" fmla="*/ 0 w 5816407"/>
              <a:gd name="connsiteY4" fmla="*/ 497075 h 497075"/>
              <a:gd name="connsiteX5" fmla="*/ 9474 w 5816407"/>
              <a:gd name="connsiteY5" fmla="*/ 402804 h 497075"/>
              <a:gd name="connsiteX6" fmla="*/ 502176 w 5816407"/>
              <a:gd name="connsiteY6" fmla="*/ 0 h 4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6407" h="497075">
                <a:moveTo>
                  <a:pt x="502176" y="0"/>
                </a:moveTo>
                <a:lnTo>
                  <a:pt x="532872" y="3104"/>
                </a:lnTo>
                <a:lnTo>
                  <a:pt x="5694013" y="3104"/>
                </a:lnTo>
                <a:lnTo>
                  <a:pt x="5816407" y="497075"/>
                </a:lnTo>
                <a:lnTo>
                  <a:pt x="0" y="497075"/>
                </a:lnTo>
                <a:lnTo>
                  <a:pt x="9474" y="402804"/>
                </a:lnTo>
                <a:cubicBezTo>
                  <a:pt x="56369" y="172924"/>
                  <a:pt x="259141" y="0"/>
                  <a:pt x="502176" y="0"/>
                </a:cubicBezTo>
                <a:close/>
              </a:path>
            </a:pathLst>
          </a:custGeom>
          <a:solidFill>
            <a:srgbClr val="7A7A7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619E0BEA-981C-4C05-B63F-AF3985AAE2DF}"/>
              </a:ext>
            </a:extLst>
          </p:cNvPr>
          <p:cNvSpPr>
            <a:spLocks noChangeAspect="1"/>
          </p:cNvSpPr>
          <p:nvPr/>
        </p:nvSpPr>
        <p:spPr>
          <a:xfrm>
            <a:off x="2000250" y="4582468"/>
            <a:ext cx="4199925" cy="511869"/>
          </a:xfrm>
          <a:custGeom>
            <a:avLst/>
            <a:gdLst>
              <a:gd name="connsiteX0" fmla="*/ 744 w 5599900"/>
              <a:gd name="connsiteY0" fmla="*/ 0 h 511869"/>
              <a:gd name="connsiteX1" fmla="*/ 5473071 w 5599900"/>
              <a:gd name="connsiteY1" fmla="*/ 0 h 511869"/>
              <a:gd name="connsiteX2" fmla="*/ 5599900 w 5599900"/>
              <a:gd name="connsiteY2" fmla="*/ 511869 h 511869"/>
              <a:gd name="connsiteX3" fmla="*/ 518161 w 5599900"/>
              <a:gd name="connsiteY3" fmla="*/ 511869 h 511869"/>
              <a:gd name="connsiteX4" fmla="*/ 513075 w 5599900"/>
              <a:gd name="connsiteY4" fmla="*/ 510842 h 511869"/>
              <a:gd name="connsiteX5" fmla="*/ 502920 w 5599900"/>
              <a:gd name="connsiteY5" fmla="*/ 511869 h 511869"/>
              <a:gd name="connsiteX6" fmla="*/ 0 w 5599900"/>
              <a:gd name="connsiteY6" fmla="*/ 7397 h 5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9900" h="511869">
                <a:moveTo>
                  <a:pt x="744" y="0"/>
                </a:moveTo>
                <a:lnTo>
                  <a:pt x="5473071" y="0"/>
                </a:lnTo>
                <a:lnTo>
                  <a:pt x="5599900" y="511869"/>
                </a:lnTo>
                <a:lnTo>
                  <a:pt x="518161" y="511869"/>
                </a:lnTo>
                <a:lnTo>
                  <a:pt x="513075" y="510842"/>
                </a:lnTo>
                <a:lnTo>
                  <a:pt x="502920" y="511869"/>
                </a:lnTo>
                <a:cubicBezTo>
                  <a:pt x="225165" y="511869"/>
                  <a:pt x="0" y="286009"/>
                  <a:pt x="0" y="7397"/>
                </a:cubicBezTo>
                <a:close/>
              </a:path>
            </a:pathLst>
          </a:custGeom>
          <a:solidFill>
            <a:srgbClr val="4454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D3E4653D-C1E2-4796-AADE-A96E3ECC7952}"/>
              </a:ext>
            </a:extLst>
          </p:cNvPr>
          <p:cNvSpPr>
            <a:spLocks noChangeAspect="1"/>
          </p:cNvSpPr>
          <p:nvPr/>
        </p:nvSpPr>
        <p:spPr>
          <a:xfrm>
            <a:off x="2000809" y="4085393"/>
            <a:ext cx="4104245" cy="497075"/>
          </a:xfrm>
          <a:custGeom>
            <a:avLst/>
            <a:gdLst>
              <a:gd name="connsiteX0" fmla="*/ 502176 w 5472327"/>
              <a:gd name="connsiteY0" fmla="*/ 0 h 497075"/>
              <a:gd name="connsiteX1" fmla="*/ 532872 w 5472327"/>
              <a:gd name="connsiteY1" fmla="*/ 3104 h 497075"/>
              <a:gd name="connsiteX2" fmla="*/ 5349933 w 5472327"/>
              <a:gd name="connsiteY2" fmla="*/ 3104 h 497075"/>
              <a:gd name="connsiteX3" fmla="*/ 5472327 w 5472327"/>
              <a:gd name="connsiteY3" fmla="*/ 497075 h 497075"/>
              <a:gd name="connsiteX4" fmla="*/ 0 w 5472327"/>
              <a:gd name="connsiteY4" fmla="*/ 497075 h 497075"/>
              <a:gd name="connsiteX5" fmla="*/ 9474 w 5472327"/>
              <a:gd name="connsiteY5" fmla="*/ 402804 h 497075"/>
              <a:gd name="connsiteX6" fmla="*/ 502176 w 5472327"/>
              <a:gd name="connsiteY6" fmla="*/ 0 h 4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2327" h="497075">
                <a:moveTo>
                  <a:pt x="502176" y="0"/>
                </a:moveTo>
                <a:lnTo>
                  <a:pt x="532872" y="3104"/>
                </a:lnTo>
                <a:lnTo>
                  <a:pt x="5349933" y="3104"/>
                </a:lnTo>
                <a:lnTo>
                  <a:pt x="5472327" y="497075"/>
                </a:lnTo>
                <a:lnTo>
                  <a:pt x="0" y="497075"/>
                </a:lnTo>
                <a:lnTo>
                  <a:pt x="9474" y="402804"/>
                </a:lnTo>
                <a:cubicBezTo>
                  <a:pt x="56369" y="172924"/>
                  <a:pt x="259141" y="0"/>
                  <a:pt x="502176" y="0"/>
                </a:cubicBezTo>
                <a:close/>
              </a:path>
            </a:pathLst>
          </a:custGeom>
          <a:solidFill>
            <a:srgbClr val="44546B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9E7CAF12-D640-4CEE-A539-7C7FEC4830B4}"/>
              </a:ext>
            </a:extLst>
          </p:cNvPr>
          <p:cNvSpPr>
            <a:spLocks noChangeAspect="1"/>
          </p:cNvSpPr>
          <p:nvPr/>
        </p:nvSpPr>
        <p:spPr>
          <a:xfrm>
            <a:off x="2000250" y="3421677"/>
            <a:ext cx="3984213" cy="511869"/>
          </a:xfrm>
          <a:custGeom>
            <a:avLst/>
            <a:gdLst>
              <a:gd name="connsiteX0" fmla="*/ 744 w 5312284"/>
              <a:gd name="connsiteY0" fmla="*/ 0 h 511869"/>
              <a:gd name="connsiteX1" fmla="*/ 5185456 w 5312284"/>
              <a:gd name="connsiteY1" fmla="*/ 0 h 511869"/>
              <a:gd name="connsiteX2" fmla="*/ 5312284 w 5312284"/>
              <a:gd name="connsiteY2" fmla="*/ 511869 h 511869"/>
              <a:gd name="connsiteX3" fmla="*/ 518161 w 5312284"/>
              <a:gd name="connsiteY3" fmla="*/ 511869 h 511869"/>
              <a:gd name="connsiteX4" fmla="*/ 513075 w 5312284"/>
              <a:gd name="connsiteY4" fmla="*/ 510842 h 511869"/>
              <a:gd name="connsiteX5" fmla="*/ 502920 w 5312284"/>
              <a:gd name="connsiteY5" fmla="*/ 511869 h 511869"/>
              <a:gd name="connsiteX6" fmla="*/ 0 w 5312284"/>
              <a:gd name="connsiteY6" fmla="*/ 7397 h 5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84" h="511869">
                <a:moveTo>
                  <a:pt x="744" y="0"/>
                </a:moveTo>
                <a:lnTo>
                  <a:pt x="5185456" y="0"/>
                </a:lnTo>
                <a:lnTo>
                  <a:pt x="5312284" y="511869"/>
                </a:lnTo>
                <a:lnTo>
                  <a:pt x="518161" y="511869"/>
                </a:lnTo>
                <a:lnTo>
                  <a:pt x="513075" y="510842"/>
                </a:lnTo>
                <a:lnTo>
                  <a:pt x="502920" y="511869"/>
                </a:lnTo>
                <a:cubicBezTo>
                  <a:pt x="225165" y="511869"/>
                  <a:pt x="0" y="286009"/>
                  <a:pt x="0" y="7397"/>
                </a:cubicBezTo>
                <a:close/>
              </a:path>
            </a:pathLst>
          </a:custGeom>
          <a:solidFill>
            <a:srgbClr val="5C9A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7B663154-B948-4BF0-8C78-A3077E6EF49D}"/>
              </a:ext>
            </a:extLst>
          </p:cNvPr>
          <p:cNvSpPr>
            <a:spLocks noChangeAspect="1"/>
          </p:cNvSpPr>
          <p:nvPr/>
        </p:nvSpPr>
        <p:spPr>
          <a:xfrm>
            <a:off x="2000808" y="2780928"/>
            <a:ext cx="3888534" cy="640749"/>
          </a:xfrm>
          <a:custGeom>
            <a:avLst/>
            <a:gdLst>
              <a:gd name="connsiteX0" fmla="*/ 502176 w 5184712"/>
              <a:gd name="connsiteY0" fmla="*/ 0 h 497075"/>
              <a:gd name="connsiteX1" fmla="*/ 532872 w 5184712"/>
              <a:gd name="connsiteY1" fmla="*/ 3104 h 497075"/>
              <a:gd name="connsiteX2" fmla="*/ 5062318 w 5184712"/>
              <a:gd name="connsiteY2" fmla="*/ 3104 h 497075"/>
              <a:gd name="connsiteX3" fmla="*/ 5184712 w 5184712"/>
              <a:gd name="connsiteY3" fmla="*/ 497075 h 497075"/>
              <a:gd name="connsiteX4" fmla="*/ 0 w 5184712"/>
              <a:gd name="connsiteY4" fmla="*/ 497075 h 497075"/>
              <a:gd name="connsiteX5" fmla="*/ 9474 w 5184712"/>
              <a:gd name="connsiteY5" fmla="*/ 402804 h 497075"/>
              <a:gd name="connsiteX6" fmla="*/ 502176 w 5184712"/>
              <a:gd name="connsiteY6" fmla="*/ 0 h 4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4712" h="497075">
                <a:moveTo>
                  <a:pt x="502176" y="0"/>
                </a:moveTo>
                <a:lnTo>
                  <a:pt x="532872" y="3104"/>
                </a:lnTo>
                <a:lnTo>
                  <a:pt x="5062318" y="3104"/>
                </a:lnTo>
                <a:lnTo>
                  <a:pt x="5184712" y="497075"/>
                </a:lnTo>
                <a:lnTo>
                  <a:pt x="0" y="497075"/>
                </a:lnTo>
                <a:lnTo>
                  <a:pt x="9474" y="402804"/>
                </a:lnTo>
                <a:cubicBezTo>
                  <a:pt x="56369" y="172924"/>
                  <a:pt x="259141" y="0"/>
                  <a:pt x="502176" y="0"/>
                </a:cubicBezTo>
                <a:close/>
              </a:path>
            </a:pathLst>
          </a:custGeom>
          <a:solidFill>
            <a:srgbClr val="5C9AD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19893D0-3667-45F3-B685-190FEC3431BC}"/>
              </a:ext>
            </a:extLst>
          </p:cNvPr>
          <p:cNvSpPr>
            <a:spLocks noChangeAspect="1"/>
          </p:cNvSpPr>
          <p:nvPr/>
        </p:nvSpPr>
        <p:spPr>
          <a:xfrm>
            <a:off x="1995698" y="2195563"/>
            <a:ext cx="3760914" cy="511869"/>
          </a:xfrm>
          <a:custGeom>
            <a:avLst/>
            <a:gdLst>
              <a:gd name="connsiteX0" fmla="*/ 744 w 5014552"/>
              <a:gd name="connsiteY0" fmla="*/ 0 h 511869"/>
              <a:gd name="connsiteX1" fmla="*/ 4887723 w 5014552"/>
              <a:gd name="connsiteY1" fmla="*/ 0 h 511869"/>
              <a:gd name="connsiteX2" fmla="*/ 5014552 w 5014552"/>
              <a:gd name="connsiteY2" fmla="*/ 511869 h 511869"/>
              <a:gd name="connsiteX3" fmla="*/ 518161 w 5014552"/>
              <a:gd name="connsiteY3" fmla="*/ 511869 h 511869"/>
              <a:gd name="connsiteX4" fmla="*/ 513075 w 5014552"/>
              <a:gd name="connsiteY4" fmla="*/ 510842 h 511869"/>
              <a:gd name="connsiteX5" fmla="*/ 502920 w 5014552"/>
              <a:gd name="connsiteY5" fmla="*/ 511869 h 511869"/>
              <a:gd name="connsiteX6" fmla="*/ 0 w 5014552"/>
              <a:gd name="connsiteY6" fmla="*/ 7397 h 5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552" h="511869">
                <a:moveTo>
                  <a:pt x="744" y="0"/>
                </a:moveTo>
                <a:lnTo>
                  <a:pt x="4887723" y="0"/>
                </a:lnTo>
                <a:lnTo>
                  <a:pt x="5014552" y="511869"/>
                </a:lnTo>
                <a:lnTo>
                  <a:pt x="518161" y="511869"/>
                </a:lnTo>
                <a:lnTo>
                  <a:pt x="513075" y="510842"/>
                </a:lnTo>
                <a:lnTo>
                  <a:pt x="502920" y="511869"/>
                </a:lnTo>
                <a:cubicBezTo>
                  <a:pt x="225165" y="511869"/>
                  <a:pt x="0" y="286009"/>
                  <a:pt x="0" y="7397"/>
                </a:cubicBezTo>
                <a:close/>
              </a:path>
            </a:pathLst>
          </a:custGeom>
          <a:solidFill>
            <a:srgbClr val="FE4A1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8615ADA-B62B-44AC-B468-316DA05E7E49}"/>
              </a:ext>
            </a:extLst>
          </p:cNvPr>
          <p:cNvSpPr>
            <a:spLocks noChangeAspect="1"/>
          </p:cNvSpPr>
          <p:nvPr/>
        </p:nvSpPr>
        <p:spPr>
          <a:xfrm>
            <a:off x="1996258" y="1698488"/>
            <a:ext cx="3665234" cy="497075"/>
          </a:xfrm>
          <a:custGeom>
            <a:avLst/>
            <a:gdLst>
              <a:gd name="connsiteX0" fmla="*/ 502176 w 4886979"/>
              <a:gd name="connsiteY0" fmla="*/ 0 h 497075"/>
              <a:gd name="connsiteX1" fmla="*/ 532872 w 4886979"/>
              <a:gd name="connsiteY1" fmla="*/ 3104 h 497075"/>
              <a:gd name="connsiteX2" fmla="*/ 4764585 w 4886979"/>
              <a:gd name="connsiteY2" fmla="*/ 3104 h 497075"/>
              <a:gd name="connsiteX3" fmla="*/ 4886979 w 4886979"/>
              <a:gd name="connsiteY3" fmla="*/ 497075 h 497075"/>
              <a:gd name="connsiteX4" fmla="*/ 0 w 4886979"/>
              <a:gd name="connsiteY4" fmla="*/ 497075 h 497075"/>
              <a:gd name="connsiteX5" fmla="*/ 9474 w 4886979"/>
              <a:gd name="connsiteY5" fmla="*/ 402804 h 497075"/>
              <a:gd name="connsiteX6" fmla="*/ 502176 w 4886979"/>
              <a:gd name="connsiteY6" fmla="*/ 0 h 4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6979" h="497075">
                <a:moveTo>
                  <a:pt x="502176" y="0"/>
                </a:moveTo>
                <a:lnTo>
                  <a:pt x="532872" y="3104"/>
                </a:lnTo>
                <a:lnTo>
                  <a:pt x="4764585" y="3104"/>
                </a:lnTo>
                <a:lnTo>
                  <a:pt x="4886979" y="497075"/>
                </a:lnTo>
                <a:lnTo>
                  <a:pt x="0" y="497075"/>
                </a:lnTo>
                <a:lnTo>
                  <a:pt x="9474" y="402804"/>
                </a:lnTo>
                <a:cubicBezTo>
                  <a:pt x="56369" y="172924"/>
                  <a:pt x="259141" y="0"/>
                  <a:pt x="502176" y="0"/>
                </a:cubicBezTo>
                <a:close/>
              </a:path>
            </a:pathLst>
          </a:custGeom>
          <a:solidFill>
            <a:srgbClr val="FE4A1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65AE7CD-23DF-4826-9E48-E247A43108BA}"/>
              </a:ext>
            </a:extLst>
          </p:cNvPr>
          <p:cNvSpPr/>
          <p:nvPr/>
        </p:nvSpPr>
        <p:spPr>
          <a:xfrm rot="10800000">
            <a:off x="579901" y="1533246"/>
            <a:ext cx="914401" cy="4800600"/>
          </a:xfrm>
          <a:custGeom>
            <a:avLst/>
            <a:gdLst>
              <a:gd name="connsiteX0" fmla="*/ 787392 w 1219201"/>
              <a:gd name="connsiteY0" fmla="*/ 4572000 h 4572000"/>
              <a:gd name="connsiteX1" fmla="*/ 685800 w 1219201"/>
              <a:gd name="connsiteY1" fmla="*/ 4572000 h 4572000"/>
              <a:gd name="connsiteX2" fmla="*/ 533401 w 1219201"/>
              <a:gd name="connsiteY2" fmla="*/ 4572000 h 4572000"/>
              <a:gd name="connsiteX3" fmla="*/ 431809 w 1219201"/>
              <a:gd name="connsiteY3" fmla="*/ 4572000 h 4572000"/>
              <a:gd name="connsiteX4" fmla="*/ 0 w 1219201"/>
              <a:gd name="connsiteY4" fmla="*/ 4140191 h 4572000"/>
              <a:gd name="connsiteX5" fmla="*/ 0 w 1219201"/>
              <a:gd name="connsiteY5" fmla="*/ 431809 h 4572000"/>
              <a:gd name="connsiteX6" fmla="*/ 431809 w 1219201"/>
              <a:gd name="connsiteY6" fmla="*/ 0 h 4572000"/>
              <a:gd name="connsiteX7" fmla="*/ 533401 w 1219201"/>
              <a:gd name="connsiteY7" fmla="*/ 0 h 4572000"/>
              <a:gd name="connsiteX8" fmla="*/ 685800 w 1219201"/>
              <a:gd name="connsiteY8" fmla="*/ 0 h 4572000"/>
              <a:gd name="connsiteX9" fmla="*/ 787392 w 1219201"/>
              <a:gd name="connsiteY9" fmla="*/ 0 h 4572000"/>
              <a:gd name="connsiteX10" fmla="*/ 1219201 w 1219201"/>
              <a:gd name="connsiteY10" fmla="*/ 431809 h 4572000"/>
              <a:gd name="connsiteX11" fmla="*/ 1219201 w 1219201"/>
              <a:gd name="connsiteY11" fmla="*/ 4140191 h 4572000"/>
              <a:gd name="connsiteX12" fmla="*/ 787392 w 1219201"/>
              <a:gd name="connsiteY1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1" h="4572000">
                <a:moveTo>
                  <a:pt x="787392" y="4572000"/>
                </a:moveTo>
                <a:lnTo>
                  <a:pt x="685800" y="4572000"/>
                </a:lnTo>
                <a:lnTo>
                  <a:pt x="533401" y="4572000"/>
                </a:lnTo>
                <a:lnTo>
                  <a:pt x="431809" y="4572000"/>
                </a:lnTo>
                <a:cubicBezTo>
                  <a:pt x="193327" y="4572000"/>
                  <a:pt x="0" y="4378673"/>
                  <a:pt x="0" y="4140191"/>
                </a:cubicBezTo>
                <a:lnTo>
                  <a:pt x="0" y="431809"/>
                </a:lnTo>
                <a:cubicBezTo>
                  <a:pt x="0" y="193327"/>
                  <a:pt x="193327" y="0"/>
                  <a:pt x="431809" y="0"/>
                </a:cubicBezTo>
                <a:lnTo>
                  <a:pt x="533401" y="0"/>
                </a:lnTo>
                <a:lnTo>
                  <a:pt x="685800" y="0"/>
                </a:lnTo>
                <a:lnTo>
                  <a:pt x="787392" y="0"/>
                </a:lnTo>
                <a:cubicBezTo>
                  <a:pt x="1025874" y="0"/>
                  <a:pt x="1219201" y="193327"/>
                  <a:pt x="1219201" y="431809"/>
                </a:cubicBezTo>
                <a:lnTo>
                  <a:pt x="1219201" y="4140191"/>
                </a:lnTo>
                <a:cubicBezTo>
                  <a:pt x="1219201" y="4378673"/>
                  <a:pt x="1025874" y="4572000"/>
                  <a:pt x="787392" y="4572000"/>
                </a:cubicBezTo>
                <a:close/>
              </a:path>
            </a:pathLst>
          </a:custGeom>
          <a:solidFill>
            <a:srgbClr val="B6B6B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6E1B949-7F26-45F0-8468-6990C7CF494E}"/>
              </a:ext>
            </a:extLst>
          </p:cNvPr>
          <p:cNvGrpSpPr/>
          <p:nvPr/>
        </p:nvGrpSpPr>
        <p:grpSpPr>
          <a:xfrm>
            <a:off x="1508760" y="1828800"/>
            <a:ext cx="1074420" cy="731520"/>
            <a:chOff x="2011680" y="1828800"/>
            <a:chExt cx="1432560" cy="7315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12EA113-FC7B-42FA-B31F-EC29FDCB77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680" y="1828800"/>
              <a:ext cx="1432560" cy="731520"/>
            </a:xfrm>
            <a:custGeom>
              <a:avLst/>
              <a:gdLst>
                <a:gd name="connsiteX0" fmla="*/ 1066800 w 1432560"/>
                <a:gd name="connsiteY0" fmla="*/ 0 h 731520"/>
                <a:gd name="connsiteX1" fmla="*/ 1432560 w 1432560"/>
                <a:gd name="connsiteY1" fmla="*/ 365760 h 731520"/>
                <a:gd name="connsiteX2" fmla="*/ 1066800 w 1432560"/>
                <a:gd name="connsiteY2" fmla="*/ 731520 h 731520"/>
                <a:gd name="connsiteX3" fmla="*/ 729783 w 1432560"/>
                <a:gd name="connsiteY3" fmla="*/ 508131 h 731520"/>
                <a:gd name="connsiteX4" fmla="*/ 721070 w 1432560"/>
                <a:gd name="connsiteY4" fmla="*/ 480060 h 731520"/>
                <a:gd name="connsiteX5" fmla="*/ 0 w 1432560"/>
                <a:gd name="connsiteY5" fmla="*/ 480060 h 731520"/>
                <a:gd name="connsiteX6" fmla="*/ 0 w 1432560"/>
                <a:gd name="connsiteY6" fmla="*/ 251460 h 731520"/>
                <a:gd name="connsiteX7" fmla="*/ 721070 w 1432560"/>
                <a:gd name="connsiteY7" fmla="*/ 251460 h 731520"/>
                <a:gd name="connsiteX8" fmla="*/ 729783 w 1432560"/>
                <a:gd name="connsiteY8" fmla="*/ 223390 h 731520"/>
                <a:gd name="connsiteX9" fmla="*/ 1066800 w 143256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560" h="731520">
                  <a:moveTo>
                    <a:pt x="1066800" y="0"/>
                  </a:moveTo>
                  <a:cubicBezTo>
                    <a:pt x="1268804" y="0"/>
                    <a:pt x="1432560" y="163756"/>
                    <a:pt x="1432560" y="365760"/>
                  </a:cubicBezTo>
                  <a:cubicBezTo>
                    <a:pt x="1432560" y="567764"/>
                    <a:pt x="1268804" y="731520"/>
                    <a:pt x="1066800" y="731520"/>
                  </a:cubicBezTo>
                  <a:cubicBezTo>
                    <a:pt x="915297" y="731520"/>
                    <a:pt x="785309" y="639407"/>
                    <a:pt x="729783" y="508131"/>
                  </a:cubicBezTo>
                  <a:lnTo>
                    <a:pt x="721070" y="480060"/>
                  </a:lnTo>
                  <a:lnTo>
                    <a:pt x="0" y="480060"/>
                  </a:lnTo>
                  <a:lnTo>
                    <a:pt x="0" y="251460"/>
                  </a:lnTo>
                  <a:lnTo>
                    <a:pt x="721070" y="251460"/>
                  </a:lnTo>
                  <a:lnTo>
                    <a:pt x="729783" y="223390"/>
                  </a:lnTo>
                  <a:cubicBezTo>
                    <a:pt x="785309" y="92113"/>
                    <a:pt x="915297" y="0"/>
                    <a:pt x="10668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C3884D21-D384-4AD0-AD49-34DE6E326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2928" y="1965960"/>
              <a:ext cx="457200" cy="457200"/>
            </a:xfrm>
            <a:prstGeom prst="ellipse">
              <a:avLst/>
            </a:prstGeom>
            <a:noFill/>
            <a:ln>
              <a:solidFill>
                <a:srgbClr val="5858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 smtClean="0">
                  <a:solidFill>
                    <a:srgbClr val="585858"/>
                  </a:solidFill>
                </a:rPr>
                <a:t>1</a:t>
              </a:r>
              <a:endParaRPr lang="en-US" sz="3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5F9F2C0-4956-4B43-B692-A623A2814C4F}"/>
              </a:ext>
            </a:extLst>
          </p:cNvPr>
          <p:cNvSpPr txBox="1"/>
          <p:nvPr/>
        </p:nvSpPr>
        <p:spPr>
          <a:xfrm>
            <a:off x="2637134" y="1757921"/>
            <a:ext cx="3024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зміст </a:t>
            </a:r>
            <a:r>
              <a:rPr lang="uk-UA" sz="2800" b="1" dirty="0"/>
              <a:t>та види видоутворення</a:t>
            </a:r>
            <a:r>
              <a:rPr lang="uk-UA" sz="2800" b="1" dirty="0" smtClean="0"/>
              <a:t>;</a:t>
            </a:r>
            <a:endParaRPr lang="uk-UA" sz="2800" b="1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533EB1E-4F20-401B-ACE4-111EE691327F}"/>
              </a:ext>
            </a:extLst>
          </p:cNvPr>
          <p:cNvGrpSpPr/>
          <p:nvPr/>
        </p:nvGrpSpPr>
        <p:grpSpPr>
          <a:xfrm>
            <a:off x="1508760" y="3063240"/>
            <a:ext cx="1074420" cy="731520"/>
            <a:chOff x="2011680" y="3063240"/>
            <a:chExt cx="1432560" cy="7315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738D6F8-8F04-44A0-967D-290E5926E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680" y="3063240"/>
              <a:ext cx="1432560" cy="731520"/>
            </a:xfrm>
            <a:custGeom>
              <a:avLst/>
              <a:gdLst>
                <a:gd name="connsiteX0" fmla="*/ 1066800 w 1432560"/>
                <a:gd name="connsiteY0" fmla="*/ 0 h 731520"/>
                <a:gd name="connsiteX1" fmla="*/ 1432560 w 1432560"/>
                <a:gd name="connsiteY1" fmla="*/ 365760 h 731520"/>
                <a:gd name="connsiteX2" fmla="*/ 1066800 w 1432560"/>
                <a:gd name="connsiteY2" fmla="*/ 731520 h 731520"/>
                <a:gd name="connsiteX3" fmla="*/ 729783 w 1432560"/>
                <a:gd name="connsiteY3" fmla="*/ 508131 h 731520"/>
                <a:gd name="connsiteX4" fmla="*/ 721070 w 1432560"/>
                <a:gd name="connsiteY4" fmla="*/ 480060 h 731520"/>
                <a:gd name="connsiteX5" fmla="*/ 0 w 1432560"/>
                <a:gd name="connsiteY5" fmla="*/ 480060 h 731520"/>
                <a:gd name="connsiteX6" fmla="*/ 0 w 1432560"/>
                <a:gd name="connsiteY6" fmla="*/ 251460 h 731520"/>
                <a:gd name="connsiteX7" fmla="*/ 721070 w 1432560"/>
                <a:gd name="connsiteY7" fmla="*/ 251460 h 731520"/>
                <a:gd name="connsiteX8" fmla="*/ 729783 w 1432560"/>
                <a:gd name="connsiteY8" fmla="*/ 223390 h 731520"/>
                <a:gd name="connsiteX9" fmla="*/ 1066800 w 143256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560" h="731520">
                  <a:moveTo>
                    <a:pt x="1066800" y="0"/>
                  </a:moveTo>
                  <a:cubicBezTo>
                    <a:pt x="1268804" y="0"/>
                    <a:pt x="1432560" y="163756"/>
                    <a:pt x="1432560" y="365760"/>
                  </a:cubicBezTo>
                  <a:cubicBezTo>
                    <a:pt x="1432560" y="567764"/>
                    <a:pt x="1268804" y="731520"/>
                    <a:pt x="1066800" y="731520"/>
                  </a:cubicBezTo>
                  <a:cubicBezTo>
                    <a:pt x="915297" y="731520"/>
                    <a:pt x="785309" y="639407"/>
                    <a:pt x="729783" y="508131"/>
                  </a:cubicBezTo>
                  <a:lnTo>
                    <a:pt x="721070" y="480060"/>
                  </a:lnTo>
                  <a:lnTo>
                    <a:pt x="0" y="480060"/>
                  </a:lnTo>
                  <a:lnTo>
                    <a:pt x="0" y="251460"/>
                  </a:lnTo>
                  <a:lnTo>
                    <a:pt x="721070" y="251460"/>
                  </a:lnTo>
                  <a:lnTo>
                    <a:pt x="729783" y="223390"/>
                  </a:lnTo>
                  <a:cubicBezTo>
                    <a:pt x="785309" y="92113"/>
                    <a:pt x="915297" y="0"/>
                    <a:pt x="10668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6F61E646-AF6A-4384-998C-80C0FF3F6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2928" y="3196474"/>
              <a:ext cx="457200" cy="457200"/>
            </a:xfrm>
            <a:prstGeom prst="ellipse">
              <a:avLst/>
            </a:prstGeom>
            <a:noFill/>
            <a:ln>
              <a:solidFill>
                <a:srgbClr val="5858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 smtClean="0">
                  <a:solidFill>
                    <a:srgbClr val="585858"/>
                  </a:solidFill>
                </a:rPr>
                <a:t>2</a:t>
              </a:r>
              <a:endParaRPr lang="en-US" sz="3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455064B-EA58-4B77-B889-B4DFB8253CB7}"/>
              </a:ext>
            </a:extLst>
          </p:cNvPr>
          <p:cNvSpPr txBox="1"/>
          <p:nvPr/>
        </p:nvSpPr>
        <p:spPr>
          <a:xfrm>
            <a:off x="2635213" y="2806891"/>
            <a:ext cx="3353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відмінності </a:t>
            </a:r>
            <a:r>
              <a:rPr lang="uk-UA" sz="2000" b="1" dirty="0" err="1"/>
              <a:t>аллопатричного</a:t>
            </a:r>
            <a:r>
              <a:rPr lang="uk-UA" sz="2000" b="1" dirty="0"/>
              <a:t> та </a:t>
            </a:r>
            <a:r>
              <a:rPr lang="uk-UA" sz="2000" b="1" dirty="0" err="1"/>
              <a:t>симпатричного</a:t>
            </a:r>
            <a:r>
              <a:rPr lang="uk-UA" sz="2000" b="1" dirty="0"/>
              <a:t> видоутворення;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36F790C-64E6-4140-AC17-02C120A80E3B}"/>
              </a:ext>
            </a:extLst>
          </p:cNvPr>
          <p:cNvGrpSpPr/>
          <p:nvPr/>
        </p:nvGrpSpPr>
        <p:grpSpPr>
          <a:xfrm>
            <a:off x="1508760" y="4229100"/>
            <a:ext cx="1074420" cy="731520"/>
            <a:chOff x="2011680" y="4229100"/>
            <a:chExt cx="1432560" cy="73152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A6C8FC0-1D87-42C0-AAF5-B49B9995F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680" y="4229100"/>
              <a:ext cx="1432560" cy="731520"/>
            </a:xfrm>
            <a:custGeom>
              <a:avLst/>
              <a:gdLst>
                <a:gd name="connsiteX0" fmla="*/ 1066800 w 1432560"/>
                <a:gd name="connsiteY0" fmla="*/ 0 h 731520"/>
                <a:gd name="connsiteX1" fmla="*/ 1432560 w 1432560"/>
                <a:gd name="connsiteY1" fmla="*/ 365760 h 731520"/>
                <a:gd name="connsiteX2" fmla="*/ 1066800 w 1432560"/>
                <a:gd name="connsiteY2" fmla="*/ 731520 h 731520"/>
                <a:gd name="connsiteX3" fmla="*/ 729783 w 1432560"/>
                <a:gd name="connsiteY3" fmla="*/ 508131 h 731520"/>
                <a:gd name="connsiteX4" fmla="*/ 721070 w 1432560"/>
                <a:gd name="connsiteY4" fmla="*/ 480060 h 731520"/>
                <a:gd name="connsiteX5" fmla="*/ 0 w 1432560"/>
                <a:gd name="connsiteY5" fmla="*/ 480060 h 731520"/>
                <a:gd name="connsiteX6" fmla="*/ 0 w 1432560"/>
                <a:gd name="connsiteY6" fmla="*/ 251460 h 731520"/>
                <a:gd name="connsiteX7" fmla="*/ 721070 w 1432560"/>
                <a:gd name="connsiteY7" fmla="*/ 251460 h 731520"/>
                <a:gd name="connsiteX8" fmla="*/ 729783 w 1432560"/>
                <a:gd name="connsiteY8" fmla="*/ 223390 h 731520"/>
                <a:gd name="connsiteX9" fmla="*/ 1066800 w 143256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560" h="731520">
                  <a:moveTo>
                    <a:pt x="1066800" y="0"/>
                  </a:moveTo>
                  <a:cubicBezTo>
                    <a:pt x="1268804" y="0"/>
                    <a:pt x="1432560" y="163756"/>
                    <a:pt x="1432560" y="365760"/>
                  </a:cubicBezTo>
                  <a:cubicBezTo>
                    <a:pt x="1432560" y="567764"/>
                    <a:pt x="1268804" y="731520"/>
                    <a:pt x="1066800" y="731520"/>
                  </a:cubicBezTo>
                  <a:cubicBezTo>
                    <a:pt x="915297" y="731520"/>
                    <a:pt x="785309" y="639407"/>
                    <a:pt x="729783" y="508131"/>
                  </a:cubicBezTo>
                  <a:lnTo>
                    <a:pt x="721070" y="480060"/>
                  </a:lnTo>
                  <a:lnTo>
                    <a:pt x="0" y="480060"/>
                  </a:lnTo>
                  <a:lnTo>
                    <a:pt x="0" y="251460"/>
                  </a:lnTo>
                  <a:lnTo>
                    <a:pt x="721070" y="251460"/>
                  </a:lnTo>
                  <a:lnTo>
                    <a:pt x="729783" y="223390"/>
                  </a:lnTo>
                  <a:cubicBezTo>
                    <a:pt x="785309" y="92113"/>
                    <a:pt x="915297" y="0"/>
                    <a:pt x="10668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41480FC-BDBC-41C5-BFF3-ADC75728E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2928" y="4367313"/>
              <a:ext cx="457200" cy="457200"/>
            </a:xfrm>
            <a:prstGeom prst="ellipse">
              <a:avLst/>
            </a:prstGeom>
            <a:noFill/>
            <a:ln>
              <a:solidFill>
                <a:srgbClr val="5858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 smtClean="0">
                  <a:solidFill>
                    <a:srgbClr val="585858"/>
                  </a:solidFill>
                </a:rPr>
                <a:t>3</a:t>
              </a:r>
              <a:endParaRPr lang="en-US" sz="3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6E5BE76-161B-4CEC-B9F8-5BD84A3E2624}"/>
              </a:ext>
            </a:extLst>
          </p:cNvPr>
          <p:cNvSpPr txBox="1"/>
          <p:nvPr/>
        </p:nvSpPr>
        <p:spPr>
          <a:xfrm>
            <a:off x="2637133" y="4159274"/>
            <a:ext cx="33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квантове </a:t>
            </a:r>
            <a:r>
              <a:rPr lang="uk-UA" dirty="0">
                <a:solidFill>
                  <a:schemeClr val="bg1"/>
                </a:solidFill>
              </a:rPr>
              <a:t>видоутворення як різновид </a:t>
            </a:r>
            <a:r>
              <a:rPr lang="uk-UA" dirty="0" err="1">
                <a:solidFill>
                  <a:schemeClr val="bg1"/>
                </a:solidFill>
              </a:rPr>
              <a:t>аллопатричного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видоутворення</a:t>
            </a:r>
            <a:endParaRPr lang="uk-UA" dirty="0">
              <a:solidFill>
                <a:schemeClr val="bg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6BFFBE4-9B54-4090-AA04-390697581FB1}"/>
              </a:ext>
            </a:extLst>
          </p:cNvPr>
          <p:cNvGrpSpPr/>
          <p:nvPr/>
        </p:nvGrpSpPr>
        <p:grpSpPr>
          <a:xfrm>
            <a:off x="1508760" y="5428265"/>
            <a:ext cx="1074420" cy="731520"/>
            <a:chOff x="2011680" y="5428265"/>
            <a:chExt cx="1432560" cy="73152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1C13B5A-7C59-46B2-9C58-07F7545A4D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680" y="5428265"/>
              <a:ext cx="1432560" cy="731520"/>
            </a:xfrm>
            <a:custGeom>
              <a:avLst/>
              <a:gdLst>
                <a:gd name="connsiteX0" fmla="*/ 1066800 w 1432560"/>
                <a:gd name="connsiteY0" fmla="*/ 0 h 731520"/>
                <a:gd name="connsiteX1" fmla="*/ 1432560 w 1432560"/>
                <a:gd name="connsiteY1" fmla="*/ 365760 h 731520"/>
                <a:gd name="connsiteX2" fmla="*/ 1066800 w 1432560"/>
                <a:gd name="connsiteY2" fmla="*/ 731520 h 731520"/>
                <a:gd name="connsiteX3" fmla="*/ 729783 w 1432560"/>
                <a:gd name="connsiteY3" fmla="*/ 508131 h 731520"/>
                <a:gd name="connsiteX4" fmla="*/ 721070 w 1432560"/>
                <a:gd name="connsiteY4" fmla="*/ 480060 h 731520"/>
                <a:gd name="connsiteX5" fmla="*/ 0 w 1432560"/>
                <a:gd name="connsiteY5" fmla="*/ 480060 h 731520"/>
                <a:gd name="connsiteX6" fmla="*/ 0 w 1432560"/>
                <a:gd name="connsiteY6" fmla="*/ 251460 h 731520"/>
                <a:gd name="connsiteX7" fmla="*/ 721070 w 1432560"/>
                <a:gd name="connsiteY7" fmla="*/ 251460 h 731520"/>
                <a:gd name="connsiteX8" fmla="*/ 729783 w 1432560"/>
                <a:gd name="connsiteY8" fmla="*/ 223390 h 731520"/>
                <a:gd name="connsiteX9" fmla="*/ 1066800 w 143256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560" h="731520">
                  <a:moveTo>
                    <a:pt x="1066800" y="0"/>
                  </a:moveTo>
                  <a:cubicBezTo>
                    <a:pt x="1268804" y="0"/>
                    <a:pt x="1432560" y="163756"/>
                    <a:pt x="1432560" y="365760"/>
                  </a:cubicBezTo>
                  <a:cubicBezTo>
                    <a:pt x="1432560" y="567764"/>
                    <a:pt x="1268804" y="731520"/>
                    <a:pt x="1066800" y="731520"/>
                  </a:cubicBezTo>
                  <a:cubicBezTo>
                    <a:pt x="915297" y="731520"/>
                    <a:pt x="785309" y="639407"/>
                    <a:pt x="729783" y="508131"/>
                  </a:cubicBezTo>
                  <a:lnTo>
                    <a:pt x="721070" y="480060"/>
                  </a:lnTo>
                  <a:lnTo>
                    <a:pt x="0" y="480060"/>
                  </a:lnTo>
                  <a:lnTo>
                    <a:pt x="0" y="251460"/>
                  </a:lnTo>
                  <a:lnTo>
                    <a:pt x="721070" y="251460"/>
                  </a:lnTo>
                  <a:lnTo>
                    <a:pt x="729783" y="223390"/>
                  </a:lnTo>
                  <a:cubicBezTo>
                    <a:pt x="785309" y="92113"/>
                    <a:pt x="915297" y="0"/>
                    <a:pt x="10668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64EA1ECE-6BFF-4052-A6B8-3B3289773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2928" y="5571475"/>
              <a:ext cx="457200" cy="457200"/>
            </a:xfrm>
            <a:prstGeom prst="ellipse">
              <a:avLst/>
            </a:prstGeom>
            <a:noFill/>
            <a:ln>
              <a:solidFill>
                <a:srgbClr val="5858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 smtClean="0">
                  <a:solidFill>
                    <a:srgbClr val="585858"/>
                  </a:solidFill>
                </a:rPr>
                <a:t>4</a:t>
              </a:r>
              <a:endParaRPr lang="en-US" sz="3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64FEFC3-D4D1-4A8E-A48F-E01C0EDF53C5}"/>
              </a:ext>
            </a:extLst>
          </p:cNvPr>
          <p:cNvSpPr txBox="1"/>
          <p:nvPr/>
        </p:nvSpPr>
        <p:spPr>
          <a:xfrm>
            <a:off x="2637134" y="5428265"/>
            <a:ext cx="324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000" b="1" dirty="0" err="1">
                <a:solidFill>
                  <a:schemeClr val="bg1"/>
                </a:solidFill>
              </a:rPr>
              <a:t>філетичної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еволюцІї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xmlns="" id="{258CBE8C-2D1E-4E85-83AC-99D7A8C1841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07824" y="3445529"/>
            <a:ext cx="4689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ПИТАННЯ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5D2F7FD-F7C2-4256-A027-D25F0181C218}"/>
              </a:ext>
            </a:extLst>
          </p:cNvPr>
          <p:cNvSpPr txBox="1"/>
          <p:nvPr/>
        </p:nvSpPr>
        <p:spPr>
          <a:xfrm>
            <a:off x="277534" y="304456"/>
            <a:ext cx="7318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ЗАКРІПЛЕННЯ МАТЕРІАЛУ: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93" y="1015950"/>
            <a:ext cx="3710510" cy="371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49" grpId="0" animBg="1"/>
      <p:bldP spid="47" grpId="0" animBg="1"/>
      <p:bldP spid="45" grpId="0" animBg="1"/>
      <p:bldP spid="43" grpId="0" animBg="1"/>
      <p:bldP spid="41" grpId="0" animBg="1"/>
      <p:bldP spid="39" grpId="0" animBg="1"/>
      <p:bldP spid="10" grpId="0" animBg="1"/>
      <p:bldP spid="56" grpId="0"/>
      <p:bldP spid="58" grpId="0"/>
      <p:bldP spid="60" grpId="0"/>
      <p:bldP spid="62" grpId="0"/>
      <p:bldP spid="63" grpId="0"/>
      <p:bldP spid="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10583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2"/>
                </a:solidFill>
              </a:rPr>
              <a:t>https://www.youtube.com/watch?v=0O-7v2Ph4RU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4430" y="764704"/>
            <a:ext cx="5411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2"/>
                </a:solidFill>
              </a:rPr>
              <a:t>Експеримент</a:t>
            </a:r>
            <a:r>
              <a:rPr lang="ru-RU" b="1" dirty="0">
                <a:solidFill>
                  <a:schemeClr val="bg2"/>
                </a:solidFill>
              </a:rPr>
              <a:t> «Вселенная 25</a:t>
            </a:r>
            <a:r>
              <a:rPr lang="ru-RU" b="1" dirty="0" smtClean="0">
                <a:solidFill>
                  <a:schemeClr val="bg2"/>
                </a:solidFill>
              </a:rPr>
              <a:t>» (50 лет спустя)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8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Дякую за увагу 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6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Зміст</a:t>
            </a:r>
            <a:r>
              <a:rPr lang="ru-RU" b="1" dirty="0"/>
              <a:t> </a:t>
            </a:r>
            <a:r>
              <a:rPr lang="ru-RU" b="1" dirty="0" err="1"/>
              <a:t>видоутворення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Якби</a:t>
            </a:r>
            <a:r>
              <a:rPr lang="ru-RU" sz="2400" dirty="0"/>
              <a:t> </a:t>
            </a:r>
            <a:r>
              <a:rPr lang="ru-RU" sz="2400" dirty="0" err="1"/>
              <a:t>видоутворення</a:t>
            </a:r>
            <a:r>
              <a:rPr lang="ru-RU" sz="2400" dirty="0"/>
              <a:t> не </a:t>
            </a:r>
            <a:r>
              <a:rPr lang="ru-RU" sz="2400" dirty="0" err="1"/>
              <a:t>існувало</a:t>
            </a:r>
            <a:r>
              <a:rPr lang="ru-RU" sz="2400" dirty="0"/>
              <a:t>, ми </a:t>
            </a:r>
            <a:r>
              <a:rPr lang="ru-RU" sz="2400" dirty="0" err="1"/>
              <a:t>зіткнулися</a:t>
            </a:r>
            <a:r>
              <a:rPr lang="ru-RU" sz="2400" dirty="0"/>
              <a:t> б </a:t>
            </a:r>
            <a:r>
              <a:rPr lang="ru-RU" sz="2400" b="1" dirty="0"/>
              <a:t>з проблемою </a:t>
            </a:r>
            <a:r>
              <a:rPr lang="ru-RU" sz="2400" b="1" dirty="0" err="1"/>
              <a:t>необмеженої</a:t>
            </a:r>
            <a:r>
              <a:rPr lang="ru-RU" sz="2400" b="1" dirty="0"/>
              <a:t> </a:t>
            </a:r>
            <a:r>
              <a:rPr lang="ru-RU" sz="2400" b="1" dirty="0" err="1"/>
              <a:t>гібридизації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усіма</a:t>
            </a:r>
            <a:r>
              <a:rPr lang="ru-RU" sz="2400" b="1" dirty="0"/>
              <a:t> </a:t>
            </a:r>
            <a:r>
              <a:rPr lang="ru-RU" sz="2400" b="1" dirty="0" err="1"/>
              <a:t>сучасними</a:t>
            </a:r>
            <a:r>
              <a:rPr lang="ru-RU" sz="2400" b="1" dirty="0"/>
              <a:t> формами. </a:t>
            </a:r>
            <a:endParaRPr lang="ru-RU" sz="2400" b="1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Наслідком</a:t>
            </a:r>
            <a:r>
              <a:rPr lang="ru-RU" sz="2400" dirty="0" smtClean="0"/>
              <a:t> </a:t>
            </a:r>
            <a:r>
              <a:rPr lang="ru-RU" sz="2400" dirty="0" err="1"/>
              <a:t>подібного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 став </a:t>
            </a:r>
            <a:r>
              <a:rPr lang="ru-RU" sz="2400" dirty="0" err="1"/>
              <a:t>би</a:t>
            </a:r>
            <a:r>
              <a:rPr lang="ru-RU" sz="2400" dirty="0"/>
              <a:t> </a:t>
            </a:r>
            <a:r>
              <a:rPr lang="ru-RU" sz="2400" u="sng" dirty="0" err="1"/>
              <a:t>повний</a:t>
            </a:r>
            <a:r>
              <a:rPr lang="ru-RU" sz="2400" u="sng" dirty="0"/>
              <a:t> хаос </a:t>
            </a:r>
            <a:r>
              <a:rPr lang="ru-RU" sz="2400" u="sng" dirty="0" err="1"/>
              <a:t>гібридних</a:t>
            </a:r>
            <a:r>
              <a:rPr lang="ru-RU" sz="2400" u="sng" dirty="0"/>
              <a:t> форм з </a:t>
            </a:r>
            <a:r>
              <a:rPr lang="ru-RU" sz="2400" u="sng" dirty="0" err="1"/>
              <a:t>неймовірними</a:t>
            </a:r>
            <a:r>
              <a:rPr lang="ru-RU" sz="2400" u="sng" dirty="0"/>
              <a:t> </a:t>
            </a:r>
            <a:r>
              <a:rPr lang="ru-RU" sz="2400" u="sng" dirty="0" err="1"/>
              <a:t>комбінаціями</a:t>
            </a:r>
            <a:r>
              <a:rPr lang="ru-RU" sz="2400" u="sng" dirty="0"/>
              <a:t> </a:t>
            </a:r>
            <a:r>
              <a:rPr lang="ru-RU" sz="2400" u="sng" dirty="0" err="1"/>
              <a:t>ознак</a:t>
            </a:r>
            <a:r>
              <a:rPr lang="ru-RU" sz="2400" u="sng" dirty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Жодна</a:t>
            </a:r>
            <a:r>
              <a:rPr lang="ru-RU" sz="2400" dirty="0" smtClean="0"/>
              <a:t> </a:t>
            </a:r>
            <a:r>
              <a:rPr lang="ru-RU" sz="2400" dirty="0" err="1"/>
              <a:t>особина</a:t>
            </a:r>
            <a:r>
              <a:rPr lang="ru-RU" sz="2400" dirty="0"/>
              <a:t> </a:t>
            </a:r>
            <a:r>
              <a:rPr lang="ru-RU" sz="2400" b="1" u="sng" dirty="0"/>
              <a:t>не </a:t>
            </a:r>
            <a:r>
              <a:rPr lang="ru-RU" sz="2400" b="1" u="sng" dirty="0" err="1"/>
              <a:t>була</a:t>
            </a:r>
            <a:r>
              <a:rPr lang="ru-RU" sz="2400" b="1" u="sng" dirty="0"/>
              <a:t> б </a:t>
            </a:r>
            <a:r>
              <a:rPr lang="ru-RU" sz="2400" b="1" u="sng" dirty="0" err="1"/>
              <a:t>пристосована</a:t>
            </a:r>
            <a:r>
              <a:rPr lang="ru-RU" sz="2400" b="1" u="sng" dirty="0"/>
              <a:t> до </a:t>
            </a:r>
            <a:r>
              <a:rPr lang="ru-RU" sz="2400" b="1" u="sng" dirty="0" err="1"/>
              <a:t>конкретних</a:t>
            </a:r>
            <a:r>
              <a:rPr lang="ru-RU" sz="2400" b="1" u="sng" dirty="0"/>
              <a:t> умов </a:t>
            </a:r>
            <a:r>
              <a:rPr lang="ru-RU" sz="2400" b="1" u="sng" dirty="0" err="1"/>
              <a:t>існування</a:t>
            </a:r>
            <a:r>
              <a:rPr lang="ru-RU" sz="2400" b="1" u="sng" dirty="0"/>
              <a:t>, а </a:t>
            </a:r>
            <a:r>
              <a:rPr lang="ru-RU" sz="2400" b="1" u="sng" dirty="0" err="1"/>
              <a:t>поєднувала</a:t>
            </a:r>
            <a:r>
              <a:rPr lang="ru-RU" sz="2400" b="1" u="sng" dirty="0"/>
              <a:t> б у </a:t>
            </a:r>
            <a:r>
              <a:rPr lang="ru-RU" sz="2400" b="1" u="sng" dirty="0" err="1"/>
              <a:t>собі</a:t>
            </a:r>
            <a:r>
              <a:rPr lang="ru-RU" sz="2400" b="1" u="sng" dirty="0"/>
              <a:t> </a:t>
            </a:r>
            <a:r>
              <a:rPr lang="ru-RU" sz="2400" b="1" u="sng" dirty="0" err="1"/>
              <a:t>несумісні</a:t>
            </a:r>
            <a:r>
              <a:rPr lang="ru-RU" sz="2400" b="1" u="sng" dirty="0"/>
              <a:t> </a:t>
            </a:r>
            <a:r>
              <a:rPr lang="ru-RU" sz="2400" b="1" u="sng" dirty="0" err="1"/>
              <a:t>функції</a:t>
            </a:r>
            <a:r>
              <a:rPr lang="ru-RU" sz="2400" b="1" u="sng" dirty="0"/>
              <a:t>. </a:t>
            </a:r>
            <a:endParaRPr lang="ru-RU" sz="2400" b="1" u="sng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000" dirty="0" err="1" smtClean="0"/>
              <a:t>Зрозуміло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подібні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у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переважаючій</a:t>
            </a:r>
            <a:r>
              <a:rPr lang="ru-RU" sz="2000" dirty="0"/>
              <a:t> </a:t>
            </a:r>
            <a:r>
              <a:rPr lang="ru-RU" sz="2000" dirty="0" err="1"/>
              <a:t>більшості</a:t>
            </a:r>
            <a:r>
              <a:rPr lang="ru-RU" sz="2000" dirty="0"/>
              <a:t> є </a:t>
            </a:r>
            <a:r>
              <a:rPr lang="ru-RU" sz="2000" dirty="0" err="1"/>
              <a:t>нежиттєздатними</a:t>
            </a:r>
            <a:r>
              <a:rPr lang="ru-RU" sz="2000" dirty="0"/>
              <a:t>, і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очікувати</a:t>
            </a:r>
            <a:r>
              <a:rPr lang="ru-RU" sz="2000" dirty="0"/>
              <a:t> на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швидку</a:t>
            </a:r>
            <a:r>
              <a:rPr lang="ru-RU" sz="2000" dirty="0"/>
              <a:t> </a:t>
            </a:r>
            <a:r>
              <a:rPr lang="ru-RU" sz="2000" dirty="0" err="1"/>
              <a:t>елімінацію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 err="1" smtClean="0"/>
              <a:t>Єдиний</a:t>
            </a:r>
            <a:r>
              <a:rPr lang="ru-RU" sz="2000" dirty="0" smtClean="0"/>
              <a:t> </a:t>
            </a:r>
            <a:r>
              <a:rPr lang="ru-RU" sz="2000" dirty="0"/>
              <a:t>же “</a:t>
            </a:r>
            <a:r>
              <a:rPr lang="ru-RU" sz="2000" dirty="0" err="1"/>
              <a:t>генералізований</a:t>
            </a:r>
            <a:r>
              <a:rPr lang="ru-RU" sz="2000" dirty="0"/>
              <a:t>” вид, </a:t>
            </a:r>
            <a:r>
              <a:rPr lang="ru-RU" sz="2000" dirty="0" err="1"/>
              <a:t>який</a:t>
            </a:r>
            <a:r>
              <a:rPr lang="ru-RU" sz="2000" dirty="0"/>
              <a:t> і </a:t>
            </a:r>
            <a:r>
              <a:rPr lang="ru-RU" sz="2000" dirty="0" err="1"/>
              <a:t>міг</a:t>
            </a:r>
            <a:r>
              <a:rPr lang="ru-RU" sz="2000" dirty="0"/>
              <a:t>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утворитись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подібних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, </a:t>
            </a:r>
            <a:r>
              <a:rPr lang="ru-RU" sz="2000" b="1" u="sng" dirty="0"/>
              <a:t>не </a:t>
            </a:r>
            <a:r>
              <a:rPr lang="ru-RU" sz="2000" b="1" u="sng" dirty="0" err="1"/>
              <a:t>мав</a:t>
            </a:r>
            <a:r>
              <a:rPr lang="ru-RU" sz="2000" b="1" u="sng" dirty="0"/>
              <a:t> </a:t>
            </a:r>
            <a:r>
              <a:rPr lang="ru-RU" sz="2000" b="1" u="sng" dirty="0" err="1"/>
              <a:t>би</a:t>
            </a:r>
            <a:r>
              <a:rPr lang="ru-RU" sz="2000" b="1" u="sng" dirty="0"/>
              <a:t> </a:t>
            </a:r>
            <a:r>
              <a:rPr lang="ru-RU" sz="2000" b="1" u="sng" dirty="0" err="1"/>
              <a:t>жодного</a:t>
            </a:r>
            <a:r>
              <a:rPr lang="ru-RU" sz="2000" b="1" u="sng" dirty="0"/>
              <a:t> </a:t>
            </a:r>
            <a:r>
              <a:rPr lang="ru-RU" sz="2000" b="1" u="sng" dirty="0" err="1"/>
              <a:t>спеціалізованого</a:t>
            </a:r>
            <a:r>
              <a:rPr lang="ru-RU" sz="2000" b="1" u="sng" dirty="0"/>
              <a:t> </a:t>
            </a:r>
            <a:r>
              <a:rPr lang="ru-RU" sz="2000" b="1" u="sng" dirty="0" err="1"/>
              <a:t>пристосування</a:t>
            </a:r>
            <a:r>
              <a:rPr lang="ru-RU" sz="2000" b="1" u="sng" dirty="0"/>
              <a:t> до </a:t>
            </a:r>
            <a:r>
              <a:rPr lang="ru-RU" sz="2000" b="1" u="sng" dirty="0" err="1"/>
              <a:t>конкретних</a:t>
            </a:r>
            <a:r>
              <a:rPr lang="ru-RU" sz="2000" b="1" u="sng" dirty="0"/>
              <a:t> умов </a:t>
            </a:r>
            <a:r>
              <a:rPr lang="ru-RU" sz="2000" b="1" u="sng" dirty="0" err="1"/>
              <a:t>існування</a:t>
            </a:r>
            <a:r>
              <a:rPr lang="ru-RU" sz="2000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5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9821" y="332656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запобігають</a:t>
            </a:r>
            <a:r>
              <a:rPr lang="ru-RU" dirty="0"/>
              <a:t> </a:t>
            </a:r>
            <a:r>
              <a:rPr lang="ru-RU" dirty="0" err="1"/>
              <a:t>вільній</a:t>
            </a:r>
            <a:r>
              <a:rPr lang="ru-RU" dirty="0"/>
              <a:t> </a:t>
            </a:r>
            <a:r>
              <a:rPr lang="ru-RU" dirty="0" err="1"/>
              <a:t>гібридизації</a:t>
            </a:r>
            <a:r>
              <a:rPr lang="ru-RU" dirty="0"/>
              <a:t>, </a:t>
            </a:r>
            <a:r>
              <a:rPr lang="ru-RU" dirty="0" err="1"/>
              <a:t>надаючи</a:t>
            </a:r>
            <a:r>
              <a:rPr lang="ru-RU" dirty="0"/>
              <a:t> </a:t>
            </a:r>
            <a:r>
              <a:rPr lang="ru-RU" dirty="0" err="1"/>
              <a:t>змоги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видам </a:t>
            </a:r>
            <a:r>
              <a:rPr lang="ru-RU" dirty="0" err="1"/>
              <a:t>розвиватися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генетичної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з них </a:t>
            </a:r>
            <a:r>
              <a:rPr lang="ru-RU" dirty="0" err="1"/>
              <a:t>спеціалізується</a:t>
            </a:r>
            <a:r>
              <a:rPr lang="ru-RU" dirty="0"/>
              <a:t>, </a:t>
            </a:r>
            <a:r>
              <a:rPr lang="ru-RU" dirty="0" err="1"/>
              <a:t>пристосовуючись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умов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Видоутворення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– </a:t>
            </a:r>
            <a:r>
              <a:rPr lang="ru-RU" b="1" dirty="0" err="1">
                <a:solidFill>
                  <a:srgbClr val="7030A0"/>
                </a:solidFill>
              </a:rPr>
              <a:t>це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найбільш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швидкий</a:t>
            </a:r>
            <a:r>
              <a:rPr lang="ru-RU" b="1" dirty="0">
                <a:solidFill>
                  <a:srgbClr val="7030A0"/>
                </a:solidFill>
              </a:rPr>
              <a:t> та </a:t>
            </a:r>
            <a:r>
              <a:rPr lang="ru-RU" b="1" dirty="0" err="1">
                <a:solidFill>
                  <a:srgbClr val="7030A0"/>
                </a:solidFill>
              </a:rPr>
              <a:t>ефективний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засіб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закріплення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нової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комбінації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генів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придатної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>
                <a:solidFill>
                  <a:srgbClr val="FF0000"/>
                </a:solidFill>
              </a:rPr>
              <a:t>певних</a:t>
            </a:r>
            <a:r>
              <a:rPr lang="ru-RU" b="1" dirty="0">
                <a:solidFill>
                  <a:srgbClr val="FF0000"/>
                </a:solidFill>
              </a:rPr>
              <a:t> умов.</a:t>
            </a:r>
          </a:p>
          <a:p>
            <a:pPr algn="just"/>
            <a:endParaRPr lang="en-US" dirty="0" smtClean="0"/>
          </a:p>
          <a:p>
            <a:pPr algn="just"/>
            <a:r>
              <a:rPr lang="ru-RU" dirty="0" err="1" smtClean="0"/>
              <a:t>Видоутворення</a:t>
            </a:r>
            <a:r>
              <a:rPr lang="ru-RU" dirty="0" smtClean="0"/>
              <a:t> </a:t>
            </a:r>
            <a:r>
              <a:rPr lang="ru-RU" dirty="0"/>
              <a:t>є основою </a:t>
            </a:r>
            <a:r>
              <a:rPr lang="ru-RU" dirty="0" err="1"/>
              <a:t>еволюції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еволюційний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масштабу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як </a:t>
            </a:r>
            <a:r>
              <a:rPr lang="ru-RU" dirty="0" err="1"/>
              <a:t>адаптивне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сукупностей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Сам </a:t>
            </a:r>
            <a:r>
              <a:rPr lang="ru-RU" dirty="0" err="1"/>
              <a:t>термін</a:t>
            </a:r>
            <a:r>
              <a:rPr lang="ru-RU" dirty="0"/>
              <a:t> “</a:t>
            </a:r>
            <a:r>
              <a:rPr lang="ru-RU" dirty="0" err="1"/>
              <a:t>видоутворення</a:t>
            </a:r>
            <a:r>
              <a:rPr lang="ru-RU" dirty="0"/>
              <a:t>” </a:t>
            </a:r>
            <a:r>
              <a:rPr lang="ru-RU" dirty="0" err="1"/>
              <a:t>вживається</a:t>
            </a:r>
            <a:r>
              <a:rPr lang="ru-RU" dirty="0"/>
              <a:t> на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– </a:t>
            </a:r>
            <a:r>
              <a:rPr lang="ru-RU" sz="2400" b="1" dirty="0" err="1">
                <a:solidFill>
                  <a:srgbClr val="7030A0"/>
                </a:solidFill>
              </a:rPr>
              <a:t>збільшення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кількості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видів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dirty="0"/>
              <a:t>та </a:t>
            </a:r>
            <a:r>
              <a:rPr lang="ru-RU" sz="2400" b="1" dirty="0" err="1">
                <a:solidFill>
                  <a:srgbClr val="FF0000"/>
                </a:solidFill>
              </a:rPr>
              <a:t>перетворення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видів</a:t>
            </a:r>
            <a:r>
              <a:rPr lang="ru-RU" sz="2400" b="1" dirty="0">
                <a:solidFill>
                  <a:srgbClr val="FF0000"/>
                </a:solidFill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</a:rPr>
              <a:t>часі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/>
              <a:t>перший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кладогенезом</a:t>
            </a:r>
            <a:r>
              <a:rPr lang="ru-RU" sz="2400" dirty="0">
                <a:solidFill>
                  <a:srgbClr val="7030A0"/>
                </a:solidFill>
              </a:rPr>
              <a:t>,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анагенезом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sz="2400" b="1" dirty="0">
                <a:solidFill>
                  <a:srgbClr val="7030A0"/>
                </a:solidFill>
              </a:rPr>
              <a:t>“</a:t>
            </a:r>
            <a:r>
              <a:rPr lang="ru-RU" sz="2400" b="1" dirty="0" err="1">
                <a:solidFill>
                  <a:srgbClr val="7030A0"/>
                </a:solidFill>
              </a:rPr>
              <a:t>видоутворення</a:t>
            </a:r>
            <a:r>
              <a:rPr lang="ru-RU" sz="2400" b="1" dirty="0">
                <a:solidFill>
                  <a:srgbClr val="7030A0"/>
                </a:solidFill>
              </a:rPr>
              <a:t>”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значенні</a:t>
            </a:r>
            <a:r>
              <a:rPr lang="ru-RU" dirty="0"/>
              <a:t>, а другому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“</a:t>
            </a:r>
            <a:r>
              <a:rPr lang="ru-RU" sz="2400" b="1" dirty="0" err="1">
                <a:solidFill>
                  <a:srgbClr val="FF0000"/>
                </a:solidFill>
              </a:rPr>
              <a:t>філетична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еволюція</a:t>
            </a:r>
            <a:r>
              <a:rPr lang="ru-RU" sz="2400" b="1" dirty="0">
                <a:solidFill>
                  <a:srgbClr val="FF0000"/>
                </a:solidFill>
              </a:rPr>
              <a:t>”. </a:t>
            </a:r>
          </a:p>
        </p:txBody>
      </p:sp>
      <p:sp>
        <p:nvSpPr>
          <p:cNvPr id="4" name="Стрелка вниз 3"/>
          <p:cNvSpPr/>
          <p:nvPr/>
        </p:nvSpPr>
        <p:spPr>
          <a:xfrm rot="19445562">
            <a:off x="3786238" y="4444907"/>
            <a:ext cx="489683" cy="671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445562">
            <a:off x="7384917" y="4410617"/>
            <a:ext cx="489683" cy="6713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8600"/>
            <a:ext cx="6131024" cy="914400"/>
          </a:xfrm>
        </p:spPr>
        <p:txBody>
          <a:bodyPr>
            <a:normAutofit/>
          </a:bodyPr>
          <a:lstStyle/>
          <a:p>
            <a:pPr algn="r"/>
            <a:r>
              <a:rPr lang="uk-UA" sz="3600" b="1" dirty="0" smtClean="0">
                <a:solidFill>
                  <a:srgbClr val="7030A0"/>
                </a:solidFill>
              </a:rPr>
              <a:t>ВИДОУТВОРЕННЯ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9289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видоутворенням</a:t>
            </a:r>
            <a:r>
              <a:rPr lang="ru-RU" i="1" dirty="0"/>
              <a:t> ми </a:t>
            </a:r>
            <a:r>
              <a:rPr lang="ru-RU" i="1" dirty="0" err="1"/>
              <a:t>розуміємо</a:t>
            </a:r>
            <a:r>
              <a:rPr lang="ru-RU" i="1" dirty="0"/>
              <a:t> </a:t>
            </a:r>
            <a:r>
              <a:rPr lang="ru-RU" i="1" dirty="0" err="1"/>
              <a:t>процес</a:t>
            </a:r>
            <a:r>
              <a:rPr lang="ru-RU" i="1" dirty="0"/>
              <a:t> </a:t>
            </a:r>
            <a:r>
              <a:rPr lang="ru-RU" i="1" dirty="0" err="1"/>
              <a:t>розділення</a:t>
            </a:r>
            <a:r>
              <a:rPr lang="ru-RU" i="1" dirty="0"/>
              <a:t> </a:t>
            </a:r>
            <a:r>
              <a:rPr lang="ru-RU" i="1" dirty="0" err="1"/>
              <a:t>раніше</a:t>
            </a:r>
            <a:r>
              <a:rPr lang="ru-RU" i="1" dirty="0"/>
              <a:t> </a:t>
            </a:r>
            <a:r>
              <a:rPr lang="ru-RU" i="1" dirty="0" err="1"/>
              <a:t>єдиної</a:t>
            </a:r>
            <a:r>
              <a:rPr lang="ru-RU" i="1" dirty="0"/>
              <a:t> </a:t>
            </a:r>
            <a:r>
              <a:rPr lang="ru-RU" i="1" dirty="0" err="1"/>
              <a:t>генетично</a:t>
            </a:r>
            <a:r>
              <a:rPr lang="ru-RU" i="1" dirty="0"/>
              <a:t> </a:t>
            </a:r>
            <a:r>
              <a:rPr lang="ru-RU" i="1" dirty="0" err="1"/>
              <a:t>відкритої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 за </a:t>
            </a:r>
            <a:r>
              <a:rPr lang="ru-RU" i="1" dirty="0" err="1"/>
              <a:t>відношенням</a:t>
            </a:r>
            <a:r>
              <a:rPr lang="ru-RU" i="1" dirty="0"/>
              <a:t> </a:t>
            </a:r>
            <a:r>
              <a:rPr lang="ru-RU" i="1" dirty="0" err="1"/>
              <a:t>складових</a:t>
            </a:r>
            <a:r>
              <a:rPr lang="ru-RU" i="1" dirty="0"/>
              <a:t> </a:t>
            </a:r>
            <a:r>
              <a:rPr lang="ru-RU" i="1" dirty="0" err="1"/>
              <a:t>компонентів</a:t>
            </a:r>
            <a:r>
              <a:rPr lang="ru-RU" i="1" dirty="0"/>
              <a:t> на </a:t>
            </a:r>
            <a:r>
              <a:rPr lang="ru-RU" i="1" dirty="0" err="1"/>
              <a:t>кілька</a:t>
            </a:r>
            <a:r>
              <a:rPr lang="ru-RU" i="1" dirty="0"/>
              <a:t> </a:t>
            </a:r>
            <a:r>
              <a:rPr lang="ru-RU" i="1" dirty="0" err="1"/>
              <a:t>генетично</a:t>
            </a:r>
            <a:r>
              <a:rPr lang="ru-RU" i="1" dirty="0"/>
              <a:t> </a:t>
            </a:r>
            <a:r>
              <a:rPr lang="ru-RU" i="1" dirty="0" err="1"/>
              <a:t>самостійних</a:t>
            </a:r>
            <a:r>
              <a:rPr lang="ru-RU" i="1" dirty="0"/>
              <a:t> (</a:t>
            </a:r>
            <a:r>
              <a:rPr lang="ru-RU" sz="2400" i="1" dirty="0">
                <a:solidFill>
                  <a:srgbClr val="FF0000"/>
                </a:solidFill>
              </a:rPr>
              <a:t>не </a:t>
            </a:r>
            <a:r>
              <a:rPr lang="ru-RU" sz="2400" i="1" dirty="0" err="1">
                <a:solidFill>
                  <a:srgbClr val="FF0000"/>
                </a:solidFill>
              </a:rPr>
              <a:t>обов’язково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закритих</a:t>
            </a:r>
            <a:r>
              <a:rPr lang="ru-RU" sz="2400" i="1" dirty="0">
                <a:solidFill>
                  <a:srgbClr val="FF0000"/>
                </a:solidFill>
              </a:rPr>
              <a:t>, але </a:t>
            </a:r>
            <a:r>
              <a:rPr lang="ru-RU" sz="2400" i="1" dirty="0" err="1">
                <a:solidFill>
                  <a:srgbClr val="FF0000"/>
                </a:solidFill>
              </a:rPr>
              <a:t>обов’язково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стійких</a:t>
            </a:r>
            <a:r>
              <a:rPr lang="ru-RU" sz="2400" i="1" dirty="0" smtClean="0">
                <a:solidFill>
                  <a:srgbClr val="FF0000"/>
                </a:solidFill>
              </a:rPr>
              <a:t>!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sz="2400" dirty="0" err="1">
                <a:solidFill>
                  <a:srgbClr val="7030A0"/>
                </a:solidFill>
              </a:rPr>
              <a:t>Материнська</a:t>
            </a:r>
            <a:r>
              <a:rPr lang="ru-RU" sz="2400" dirty="0">
                <a:solidFill>
                  <a:srgbClr val="7030A0"/>
                </a:solidFill>
              </a:rPr>
              <a:t> форма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залишатись</a:t>
            </a:r>
            <a:r>
              <a:rPr lang="ru-RU" dirty="0">
                <a:solidFill>
                  <a:srgbClr val="7030A0"/>
                </a:solidFill>
              </a:rPr>
              <a:t> без </a:t>
            </a:r>
            <a:r>
              <a:rPr lang="ru-RU" dirty="0" err="1">
                <a:solidFill>
                  <a:srgbClr val="7030A0"/>
                </a:solidFill>
              </a:rPr>
              <a:t>суттєвих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змін</a:t>
            </a:r>
            <a:r>
              <a:rPr lang="ru-RU" dirty="0" smtClean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підпадати</a:t>
            </a:r>
            <a:r>
              <a:rPr lang="ru-RU" dirty="0"/>
              <a:t>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перетворенням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>
                <a:solidFill>
                  <a:srgbClr val="7030A0"/>
                </a:solidFill>
              </a:rPr>
              <a:t>Видоутворення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нерівномірністю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темпів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властиве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видам, а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err="1"/>
              <a:t>географічним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 расам одного виду при </a:t>
            </a:r>
            <a:r>
              <a:rPr lang="ru-RU" sz="3600" b="1" dirty="0" err="1"/>
              <a:t>різних</a:t>
            </a:r>
            <a:r>
              <a:rPr lang="ru-RU" sz="3600" b="1" dirty="0"/>
              <a:t> способах </a:t>
            </a:r>
            <a:r>
              <a:rPr lang="ru-RU" sz="3600" b="1" dirty="0" err="1"/>
              <a:t>видоутворення</a:t>
            </a:r>
            <a:r>
              <a:rPr lang="ru-RU" sz="3600" b="1" dirty="0"/>
              <a:t>.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/>
              <a:t>подібної</a:t>
            </a:r>
            <a:r>
              <a:rPr lang="ru-RU" dirty="0"/>
              <a:t> </a:t>
            </a:r>
            <a:r>
              <a:rPr lang="ru-RU" dirty="0" err="1"/>
              <a:t>нерівномірності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sz="4000" b="1" i="1" u="sng" dirty="0" err="1"/>
              <a:t>одночасне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існування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предкової</a:t>
            </a:r>
            <a:r>
              <a:rPr lang="ru-RU" sz="4000" b="1" i="1" u="sng" dirty="0"/>
              <a:t> </a:t>
            </a:r>
            <a:r>
              <a:rPr lang="ru-RU" sz="4000" b="1" i="1" u="sng" dirty="0" err="1" smtClean="0"/>
              <a:t>популяції</a:t>
            </a:r>
            <a:r>
              <a:rPr lang="ru-RU" dirty="0" err="1" smtClean="0"/>
              <a:t>виду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sz="2800" b="1" i="1" u="sng" dirty="0" err="1">
                <a:solidFill>
                  <a:srgbClr val="FF0000"/>
                </a:solidFill>
              </a:rPr>
              <a:t>популяцій-нащадків</a:t>
            </a:r>
            <a:r>
              <a:rPr lang="ru-RU" sz="2800" b="1" i="1" u="sng" dirty="0">
                <a:solidFill>
                  <a:srgbClr val="FF0000"/>
                </a:solidFill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</a:rPr>
              <a:t>різного</a:t>
            </a:r>
            <a:r>
              <a:rPr lang="ru-RU" sz="2800" b="1" i="1" u="sng" dirty="0">
                <a:solidFill>
                  <a:srgbClr val="FF0000"/>
                </a:solidFill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</a:rPr>
              <a:t>ступеня</a:t>
            </a:r>
            <a:r>
              <a:rPr lang="ru-RU" sz="2800" b="1" i="1" u="sng" dirty="0">
                <a:solidFill>
                  <a:srgbClr val="FF0000"/>
                </a:solidFill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</a:rPr>
              <a:t>еволюційного</a:t>
            </a:r>
            <a:r>
              <a:rPr lang="ru-RU" sz="2800" b="1" i="1" u="sng" dirty="0">
                <a:solidFill>
                  <a:srgbClr val="FF0000"/>
                </a:solidFill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</a:rPr>
              <a:t>розвитку</a:t>
            </a:r>
            <a:r>
              <a:rPr lang="ru-RU" sz="2800" b="1" i="1" u="sng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3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ВИДОУТВОРЕННЯ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872" y="1052736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u="sng" dirty="0" err="1"/>
              <a:t>сучасними</a:t>
            </a:r>
            <a:r>
              <a:rPr lang="ru-RU" u="sng" dirty="0"/>
              <a:t> </a:t>
            </a:r>
            <a:r>
              <a:rPr lang="ru-RU" u="sng" dirty="0" err="1"/>
              <a:t>науковими</a:t>
            </a:r>
            <a:r>
              <a:rPr lang="ru-RU" u="sng" dirty="0"/>
              <a:t> </a:t>
            </a:r>
            <a:r>
              <a:rPr lang="ru-RU" u="sng" dirty="0" err="1"/>
              <a:t>уявленнями</a:t>
            </a:r>
            <a:r>
              <a:rPr lang="ru-RU" u="sng" dirty="0"/>
              <a:t>, </a:t>
            </a:r>
            <a:r>
              <a:rPr lang="ru-RU" sz="3600" b="1" dirty="0" err="1"/>
              <a:t>видоутворення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утворення</a:t>
            </a:r>
            <a:r>
              <a:rPr lang="ru-RU" sz="2400" b="1" u="sng" dirty="0">
                <a:solidFill>
                  <a:srgbClr val="7030A0"/>
                </a:solidFill>
              </a:rPr>
              <a:t> нового виду </a:t>
            </a:r>
            <a:r>
              <a:rPr lang="ru-RU" sz="2400" b="1" u="sng" dirty="0" err="1">
                <a:solidFill>
                  <a:srgbClr val="7030A0"/>
                </a:solidFill>
              </a:rPr>
              <a:t>відбувається</a:t>
            </a:r>
            <a:r>
              <a:rPr lang="ru-RU" sz="2400" b="1" u="sng" dirty="0">
                <a:solidFill>
                  <a:srgbClr val="7030A0"/>
                </a:solidFill>
              </a:rPr>
              <a:t> шляхом </a:t>
            </a:r>
            <a:r>
              <a:rPr lang="ru-RU" sz="2400" b="1" u="sng" dirty="0" err="1">
                <a:solidFill>
                  <a:srgbClr val="7030A0"/>
                </a:solidFill>
              </a:rPr>
              <a:t>еволюційного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перетворення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популяції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чи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групи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популяцій</a:t>
            </a:r>
            <a:r>
              <a:rPr lang="ru-RU" sz="2400" b="1" u="sng" dirty="0">
                <a:solidFill>
                  <a:srgbClr val="7030A0"/>
                </a:solidFill>
              </a:rPr>
              <a:t>. </a:t>
            </a:r>
            <a:endParaRPr lang="ru-RU" sz="2400" b="1" u="sng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err="1" smtClean="0"/>
              <a:t>Зміст</a:t>
            </a:r>
            <a:r>
              <a:rPr lang="ru-RU" b="1" dirty="0" smtClean="0"/>
              <a:t> </a:t>
            </a:r>
            <a:r>
              <a:rPr lang="ru-RU" b="1" dirty="0" err="1"/>
              <a:t>видоутворення</a:t>
            </a:r>
            <a:r>
              <a:rPr lang="ru-RU" b="1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перетворені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все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стаючи</a:t>
            </a:r>
            <a:r>
              <a:rPr lang="ru-RU" dirty="0"/>
              <a:t> </a:t>
            </a:r>
            <a:r>
              <a:rPr lang="ru-RU" dirty="0" err="1"/>
              <a:t>стійкішими</a:t>
            </a:r>
            <a:r>
              <a:rPr lang="ru-RU" dirty="0"/>
              <a:t> та </a:t>
            </a:r>
            <a:r>
              <a:rPr lang="ru-RU" dirty="0" err="1"/>
              <a:t>конкурентноспроможними</a:t>
            </a:r>
            <a:r>
              <a:rPr lang="ru-RU" dirty="0"/>
              <a:t> (</a:t>
            </a:r>
            <a:r>
              <a:rPr lang="ru-RU" i="1" dirty="0" err="1"/>
              <a:t>зростає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чисельність</a:t>
            </a:r>
            <a:r>
              <a:rPr lang="ru-RU" i="1" dirty="0"/>
              <a:t>, </a:t>
            </a:r>
            <a:r>
              <a:rPr lang="ru-RU" i="1" dirty="0" err="1"/>
              <a:t>розширюється</a:t>
            </a:r>
            <a:r>
              <a:rPr lang="ru-RU" i="1" dirty="0"/>
              <a:t> ареал, </a:t>
            </a:r>
            <a:r>
              <a:rPr lang="ru-RU" i="1" dirty="0" err="1"/>
              <a:t>закріплюється</a:t>
            </a:r>
            <a:r>
              <a:rPr lang="ru-RU" i="1" dirty="0"/>
              <a:t> </a:t>
            </a:r>
            <a:r>
              <a:rPr lang="ru-RU" i="1" dirty="0" err="1"/>
              <a:t>екологічна</a:t>
            </a:r>
            <a:r>
              <a:rPr lang="ru-RU" i="1" dirty="0"/>
              <a:t> </a:t>
            </a:r>
            <a:r>
              <a:rPr lang="ru-RU" i="1" dirty="0" err="1"/>
              <a:t>ніша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процес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формування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нових</a:t>
            </a:r>
            <a:r>
              <a:rPr lang="ru-RU" b="1" i="1" dirty="0">
                <a:solidFill>
                  <a:srgbClr val="7030A0"/>
                </a:solidFill>
              </a:rPr>
              <a:t> структур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реакцій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пристосувань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 err="1"/>
              <a:t>тощо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нового виду,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формотворення</a:t>
            </a:r>
            <a:r>
              <a:rPr lang="ru-RU" dirty="0"/>
              <a:t> та </a:t>
            </a:r>
            <a:r>
              <a:rPr lang="ru-RU" dirty="0" err="1"/>
              <a:t>видоутворення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ототожнювати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u="sng" dirty="0" err="1" smtClean="0">
                <a:solidFill>
                  <a:srgbClr val="FF0000"/>
                </a:solidFill>
              </a:rPr>
              <a:t>Формотворення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відбувається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переважно</a:t>
            </a:r>
            <a:r>
              <a:rPr lang="ru-RU" b="1" u="sng" dirty="0">
                <a:solidFill>
                  <a:srgbClr val="FF0000"/>
                </a:solidFill>
              </a:rPr>
              <a:t> на молекулярному та </a:t>
            </a:r>
            <a:r>
              <a:rPr lang="ru-RU" b="1" u="sng" dirty="0" err="1">
                <a:solidFill>
                  <a:srgbClr val="FF0000"/>
                </a:solidFill>
              </a:rPr>
              <a:t>клітинному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рівнях</a:t>
            </a:r>
            <a:r>
              <a:rPr lang="ru-RU" b="1" u="sng" dirty="0">
                <a:solidFill>
                  <a:srgbClr val="FF0000"/>
                </a:solidFill>
              </a:rPr>
              <a:t>, </a:t>
            </a:r>
            <a:r>
              <a:rPr lang="ru-RU" b="1" u="sng" dirty="0" err="1">
                <a:solidFill>
                  <a:srgbClr val="FF0000"/>
                </a:solidFill>
              </a:rPr>
              <a:t>приводячи</a:t>
            </a:r>
            <a:r>
              <a:rPr lang="ru-RU" b="1" u="sng" dirty="0">
                <a:solidFill>
                  <a:srgbClr val="FF0000"/>
                </a:solidFill>
              </a:rPr>
              <a:t> до </a:t>
            </a:r>
            <a:r>
              <a:rPr lang="ru-RU" b="1" u="sng" dirty="0" err="1">
                <a:solidFill>
                  <a:srgbClr val="FF0000"/>
                </a:solidFill>
              </a:rPr>
              <a:t>змін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окремих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організмів</a:t>
            </a:r>
            <a:r>
              <a:rPr lang="ru-RU" b="1" u="sng" dirty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підґрунтям</a:t>
            </a:r>
            <a:r>
              <a:rPr lang="ru-RU" dirty="0"/>
              <a:t> для </a:t>
            </a:r>
            <a:r>
              <a:rPr lang="ru-RU" b="1" dirty="0" err="1"/>
              <a:t>видоутворення</a:t>
            </a:r>
            <a:r>
              <a:rPr lang="ru-RU" b="1" dirty="0"/>
              <a:t>,</a:t>
            </a:r>
            <a:r>
              <a:rPr lang="ru-RU" dirty="0"/>
              <a:t> але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на </a:t>
            </a:r>
            <a:r>
              <a:rPr lang="ru-RU" b="1" dirty="0" err="1"/>
              <a:t>популяційно</a:t>
            </a:r>
            <a:r>
              <a:rPr lang="ru-RU" b="1" dirty="0"/>
              <a:t>-видовому </a:t>
            </a:r>
            <a:r>
              <a:rPr lang="ru-RU" b="1" dirty="0" err="1"/>
              <a:t>рівні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u="sng" dirty="0" err="1" smtClean="0"/>
              <a:t>Мінливість</a:t>
            </a:r>
            <a:r>
              <a:rPr lang="ru-RU" u="sng" dirty="0" smtClean="0"/>
              <a:t> </a:t>
            </a:r>
            <a:r>
              <a:rPr lang="ru-RU" u="sng" dirty="0"/>
              <a:t>не </a:t>
            </a:r>
            <a:r>
              <a:rPr lang="ru-RU" u="sng" dirty="0" err="1"/>
              <a:t>може</a:t>
            </a:r>
            <a:r>
              <a:rPr lang="ru-RU" u="sng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u="sng" dirty="0" err="1"/>
              <a:t>переходити</a:t>
            </a:r>
            <a:r>
              <a:rPr lang="ru-RU" u="sng" dirty="0"/>
              <a:t> в </a:t>
            </a:r>
            <a:r>
              <a:rPr lang="ru-RU" u="sng" dirty="0" err="1"/>
              <a:t>процес</a:t>
            </a:r>
            <a:r>
              <a:rPr lang="ru-RU" u="sng" dirty="0"/>
              <a:t> </a:t>
            </a:r>
            <a:r>
              <a:rPr lang="ru-RU" u="sng" dirty="0" err="1"/>
              <a:t>видоутворення</a:t>
            </a:r>
            <a:r>
              <a:rPr lang="ru-RU" u="sng" dirty="0"/>
              <a:t>. </a:t>
            </a:r>
            <a:endParaRPr lang="ru-RU" u="sng" dirty="0" smtClean="0"/>
          </a:p>
          <a:p>
            <a:pPr algn="ctr"/>
            <a:r>
              <a:rPr lang="ru-RU" b="1" dirty="0" smtClean="0"/>
              <a:t>Лише </a:t>
            </a:r>
            <a:r>
              <a:rPr lang="ru-RU" b="1" dirty="0"/>
              <a:t>через </a:t>
            </a:r>
            <a:r>
              <a:rPr lang="ru-RU" b="1" dirty="0" err="1">
                <a:solidFill>
                  <a:srgbClr val="FF0000"/>
                </a:solidFill>
              </a:rPr>
              <a:t>елімінацію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непристосованих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варіантів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завдяки</a:t>
            </a:r>
            <a:r>
              <a:rPr lang="ru-RU" b="1" dirty="0"/>
              <a:t> </a:t>
            </a:r>
            <a:r>
              <a:rPr lang="ru-RU" b="1" dirty="0" err="1"/>
              <a:t>спрямовуючій</a:t>
            </a:r>
            <a:r>
              <a:rPr lang="ru-RU" b="1" dirty="0"/>
              <a:t> та </a:t>
            </a:r>
            <a:r>
              <a:rPr lang="ru-RU" b="1" dirty="0" err="1"/>
              <a:t>накопичувальній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природного добору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відбутись</a:t>
            </a:r>
            <a:r>
              <a:rPr lang="ru-RU" b="1" dirty="0"/>
              <a:t> </a:t>
            </a:r>
            <a:r>
              <a:rPr lang="ru-RU" b="1" dirty="0" err="1"/>
              <a:t>перетворення</a:t>
            </a:r>
            <a:r>
              <a:rPr lang="ru-RU" b="1" dirty="0"/>
              <a:t> </a:t>
            </a:r>
            <a:r>
              <a:rPr lang="ru-RU" b="1" dirty="0" err="1"/>
              <a:t>популяцій</a:t>
            </a:r>
            <a:r>
              <a:rPr lang="ru-RU" b="1" dirty="0"/>
              <a:t>, </a:t>
            </a:r>
            <a:r>
              <a:rPr lang="ru-RU" b="1" dirty="0" err="1"/>
              <a:t>наслідком</a:t>
            </a:r>
            <a:r>
              <a:rPr lang="ru-RU" b="1" dirty="0"/>
              <a:t> </a:t>
            </a:r>
            <a:r>
              <a:rPr lang="ru-RU" b="1" dirty="0" err="1"/>
              <a:t>чого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стати </a:t>
            </a:r>
            <a:r>
              <a:rPr lang="ru-RU" sz="2400" b="1" u="sng" dirty="0" err="1">
                <a:solidFill>
                  <a:srgbClr val="00B050"/>
                </a:solidFill>
              </a:rPr>
              <a:t>поява</a:t>
            </a:r>
            <a:r>
              <a:rPr lang="ru-RU" sz="2400" b="1" u="sng" dirty="0">
                <a:solidFill>
                  <a:srgbClr val="00B050"/>
                </a:solidFill>
              </a:rPr>
              <a:t> нового виду.</a:t>
            </a:r>
          </a:p>
        </p:txBody>
      </p:sp>
    </p:spTree>
    <p:extLst>
      <p:ext uri="{BB962C8B-B14F-4D97-AF65-F5344CB8AC3E}">
        <p14:creationId xmlns:p14="http://schemas.microsoft.com/office/powerpoint/2010/main" val="12513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2728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ВИДОУТВОРЕННЯ –РЕЗУЛЬТАТ МІКРОЕВОЛЮЦІЇ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6558" y="1405444"/>
            <a:ext cx="64807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ВИД-ГЕНЕТИЧНО ЗАКРИТА СИСТЕМА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911082"/>
            <a:ext cx="5472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МЕХАНІЗМИ ВИДОУТВОРЕННЯ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08162" y="2996952"/>
            <a:ext cx="3456384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92238" y="3429000"/>
            <a:ext cx="20882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АЛЛОПАТРИЧНЕ</a:t>
            </a:r>
            <a:endParaRPr lang="uk-UA" dirty="0"/>
          </a:p>
          <a:p>
            <a:pPr algn="ctr"/>
            <a:r>
              <a:rPr lang="uk-UA" dirty="0"/>
              <a:t>(ПОВІЛЬНЕ)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868144" y="2924944"/>
            <a:ext cx="3456384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228184" y="3573886"/>
            <a:ext cx="20882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СИМПАТРИЧНЕ</a:t>
            </a:r>
            <a:endParaRPr lang="uk-UA" dirty="0"/>
          </a:p>
          <a:p>
            <a:pPr algn="ctr"/>
            <a:r>
              <a:rPr lang="uk-UA" dirty="0" smtClean="0"/>
              <a:t>(ШВИДКЕ)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5013176"/>
            <a:ext cx="3816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ІЗОЛЯЦІЯ ПОПУЛЯЦІЙ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94928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ГЕОГРАФІЧНА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5949280"/>
            <a:ext cx="30963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ЕКОЛОГІЧНА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Ал</a:t>
            </a:r>
            <a:r>
              <a:rPr lang="uk-UA" b="1" i="1" dirty="0"/>
              <a:t>л</a:t>
            </a:r>
            <a:r>
              <a:rPr lang="ru-RU" b="1" i="1" dirty="0" err="1" smtClean="0"/>
              <a:t>опатричне</a:t>
            </a:r>
            <a:r>
              <a:rPr lang="ru-RU" b="1" i="1" dirty="0" smtClean="0"/>
              <a:t> </a:t>
            </a:r>
            <a:r>
              <a:rPr lang="ru-RU" b="1" i="1" dirty="0" err="1"/>
              <a:t>видоутворення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1196752"/>
            <a:ext cx="3600400" cy="54476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Видоутворення</a:t>
            </a:r>
            <a:r>
              <a:rPr lang="ru-RU" dirty="0" smtClean="0"/>
              <a:t> </a:t>
            </a:r>
            <a:r>
              <a:rPr lang="ru-RU" dirty="0"/>
              <a:t>шляхом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уособлення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рас є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і добре </a:t>
            </a:r>
            <a:r>
              <a:rPr lang="ru-RU" dirty="0" err="1"/>
              <a:t>відомим</a:t>
            </a:r>
            <a:r>
              <a:rPr lang="ru-RU" dirty="0"/>
              <a:t> способом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М. Вагнер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ХІХ </a:t>
            </a:r>
            <a:r>
              <a:rPr lang="ru-RU" dirty="0" err="1"/>
              <a:t>століття</a:t>
            </a:r>
            <a:r>
              <a:rPr lang="ru-RU" dirty="0"/>
              <a:t> одним з перших </a:t>
            </a:r>
            <a:r>
              <a:rPr lang="ru-RU" dirty="0" err="1"/>
              <a:t>звернув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sz="2400" i="1" u="sng" dirty="0"/>
              <a:t>на </a:t>
            </a:r>
            <a:r>
              <a:rPr lang="ru-RU" sz="2400" i="1" u="sng" dirty="0" err="1"/>
              <a:t>можливість</a:t>
            </a:r>
            <a:r>
              <a:rPr lang="ru-RU" sz="2400" i="1" u="sng" dirty="0"/>
              <a:t> </a:t>
            </a:r>
            <a:r>
              <a:rPr lang="ru-RU" sz="2400" i="1" u="sng" dirty="0" err="1"/>
              <a:t>формування</a:t>
            </a:r>
            <a:r>
              <a:rPr lang="ru-RU" sz="2400" i="1" u="sng" dirty="0"/>
              <a:t> </a:t>
            </a:r>
            <a:r>
              <a:rPr lang="ru-RU" sz="2400" i="1" u="sng" dirty="0" err="1"/>
              <a:t>нових</a:t>
            </a:r>
            <a:r>
              <a:rPr lang="ru-RU" sz="2400" i="1" u="sng" dirty="0"/>
              <a:t> </a:t>
            </a:r>
            <a:r>
              <a:rPr lang="ru-RU" sz="2400" i="1" u="sng" dirty="0" err="1"/>
              <a:t>видів</a:t>
            </a:r>
            <a:r>
              <a:rPr lang="ru-RU" sz="2400" i="1" u="sng" dirty="0"/>
              <a:t> </a:t>
            </a:r>
            <a:r>
              <a:rPr lang="ru-RU" sz="2400" i="1" u="sng" dirty="0" err="1"/>
              <a:t>лише</a:t>
            </a:r>
            <a:r>
              <a:rPr lang="ru-RU" sz="2400" i="1" u="sng" dirty="0"/>
              <a:t> </a:t>
            </a:r>
            <a:r>
              <a:rPr lang="ru-RU" sz="2400" i="1" u="sng" dirty="0" err="1"/>
              <a:t>завдяки</a:t>
            </a:r>
            <a:r>
              <a:rPr lang="ru-RU" sz="2400" i="1" u="sng" dirty="0"/>
              <a:t> </a:t>
            </a:r>
            <a:r>
              <a:rPr lang="ru-RU" sz="2400" i="1" u="sng" dirty="0" err="1"/>
              <a:t>географічній</a:t>
            </a:r>
            <a:r>
              <a:rPr lang="ru-RU" sz="2400" i="1" u="sng" dirty="0"/>
              <a:t> </a:t>
            </a:r>
            <a:r>
              <a:rPr lang="ru-RU" sz="2400" i="1" u="sng" dirty="0" err="1"/>
              <a:t>ізоляції</a:t>
            </a:r>
            <a:r>
              <a:rPr lang="ru-RU" sz="2400" i="1" u="sng" dirty="0"/>
              <a:t>.</a:t>
            </a:r>
            <a:r>
              <a:rPr lang="ru-RU" sz="2400" u="sng" dirty="0"/>
              <a:t> </a:t>
            </a:r>
            <a:endParaRPr lang="ru-RU" sz="2400" u="sng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своїх</a:t>
            </a:r>
            <a:r>
              <a:rPr lang="ru-RU" dirty="0"/>
              <a:t> роботах </a:t>
            </a:r>
            <a:r>
              <a:rPr lang="ru-RU" dirty="0" err="1"/>
              <a:t>він</a:t>
            </a:r>
            <a:r>
              <a:rPr lang="ru-RU" dirty="0"/>
              <a:t> показав </a:t>
            </a:r>
            <a:r>
              <a:rPr lang="ru-RU" dirty="0" err="1"/>
              <a:t>повсюдність</a:t>
            </a:r>
            <a:r>
              <a:rPr lang="ru-RU" dirty="0"/>
              <a:t> </a:t>
            </a:r>
            <a:r>
              <a:rPr lang="ru-RU" dirty="0" err="1"/>
              <a:t>географічної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 та </a:t>
            </a:r>
            <a:r>
              <a:rPr lang="ru-RU" dirty="0" err="1"/>
              <a:t>підкреслив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на </a:t>
            </a:r>
            <a:r>
              <a:rPr lang="ru-RU" dirty="0" err="1"/>
              <a:t>самостійний</a:t>
            </a:r>
            <a:r>
              <a:rPr lang="ru-RU" dirty="0"/>
              <a:t> вид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 </a:t>
            </a:r>
            <a:r>
              <a:rPr lang="ru-RU" dirty="0" err="1"/>
              <a:t>останньої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4401"/>
            <a:ext cx="380391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1196752"/>
            <a:ext cx="4896544" cy="184665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/>
              <a:t>Аллопатричне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en-AU" dirty="0" err="1"/>
              <a:t>allos</a:t>
            </a:r>
            <a:r>
              <a:rPr lang="en-AU" dirty="0"/>
              <a:t> – </a:t>
            </a:r>
            <a:r>
              <a:rPr lang="ru-RU" dirty="0" err="1"/>
              <a:t>інший</a:t>
            </a:r>
            <a:r>
              <a:rPr lang="ru-RU" dirty="0"/>
              <a:t> та </a:t>
            </a:r>
            <a:r>
              <a:rPr lang="en-AU" dirty="0" err="1"/>
              <a:t>patris</a:t>
            </a:r>
            <a:r>
              <a:rPr lang="en-AU" dirty="0"/>
              <a:t> – </a:t>
            </a:r>
            <a:r>
              <a:rPr lang="ru-RU" dirty="0" err="1"/>
              <a:t>батьківщина</a:t>
            </a:r>
            <a:r>
              <a:rPr lang="ru-RU" dirty="0"/>
              <a:t>) </a:t>
            </a:r>
            <a:r>
              <a:rPr lang="ru-RU" dirty="0" err="1"/>
              <a:t>видоутворення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популяціями</a:t>
            </a:r>
            <a:r>
              <a:rPr lang="ru-RU" dirty="0"/>
              <a:t> </a:t>
            </a:r>
            <a:r>
              <a:rPr lang="ru-RU" dirty="0" err="1"/>
              <a:t>географічної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, яка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(</a:t>
            </a:r>
            <a:r>
              <a:rPr lang="ru-RU" dirty="0" err="1"/>
              <a:t>інколи</a:t>
            </a:r>
            <a:r>
              <a:rPr lang="ru-RU" dirty="0"/>
              <a:t> так і </a:t>
            </a:r>
            <a:r>
              <a:rPr lang="ru-RU" dirty="0" err="1"/>
              <a:t>називають</a:t>
            </a:r>
            <a:r>
              <a:rPr lang="ru-RU" dirty="0"/>
              <a:t> – </a:t>
            </a:r>
            <a:r>
              <a:rPr lang="ru-RU" dirty="0" err="1"/>
              <a:t>географічне</a:t>
            </a:r>
            <a:r>
              <a:rPr lang="ru-RU" dirty="0"/>
              <a:t> </a:t>
            </a:r>
            <a:r>
              <a:rPr lang="ru-RU" dirty="0" err="1"/>
              <a:t>видоутворення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503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883</TotalTime>
  <Words>2722</Words>
  <Application>Microsoft Office PowerPoint</Application>
  <PresentationFormat>Экран (4:3)</PresentationFormat>
  <Paragraphs>239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Начальная</vt:lpstr>
      <vt:lpstr>Видоутворення як основне явище  еволюційного процесу </vt:lpstr>
      <vt:lpstr>З цієї лекції Ви дізнаєтесь:</vt:lpstr>
      <vt:lpstr>Презентация PowerPoint</vt:lpstr>
      <vt:lpstr>Зміст видоутворення</vt:lpstr>
      <vt:lpstr>Презентация PowerPoint</vt:lpstr>
      <vt:lpstr>ВИДОУТВОРЕННЯ</vt:lpstr>
      <vt:lpstr>ВИДОУТВОРЕННЯ</vt:lpstr>
      <vt:lpstr>Презентация PowerPoint</vt:lpstr>
      <vt:lpstr>Аллопатричне видоутворення </vt:lpstr>
      <vt:lpstr>Під географічним видоутворенням </vt:lpstr>
      <vt:lpstr>ГЕОГРАФІЧНА ІЗОЛЯЦІЯ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Під екологічним видоутворенням   К.М. Завадський пропонує розуміти </vt:lpstr>
      <vt:lpstr>Презентация PowerPoint</vt:lpstr>
      <vt:lpstr>ВИСНОВОК  ПРО АЛОПАТРИЧНЕ ВИДОУТВОРЕННЯ</vt:lpstr>
      <vt:lpstr>Симпатричне видоутворення </vt:lpstr>
      <vt:lpstr>Видоутворення внаслідок автоплоідії</vt:lpstr>
      <vt:lpstr>Видоутворення і алополіплоїдія</vt:lpstr>
      <vt:lpstr>Віддалена гібридизація </vt:lpstr>
      <vt:lpstr>Презентация PowerPoint</vt:lpstr>
      <vt:lpstr>РАПТОВЕ ВИДОУТВОРЕННЯ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ФІЛЕТИЧНА ЕВОЛЮЦІЯ</vt:lpstr>
      <vt:lpstr>Презентация PowerPoint</vt:lpstr>
      <vt:lpstr>Презентация PowerPoint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Видоутворення як основне явище  еволюційного процесу </dc:title>
  <cp:lastModifiedBy>user</cp:lastModifiedBy>
  <cp:revision>81</cp:revision>
  <dcterms:modified xsi:type="dcterms:W3CDTF">2020-02-24T08:41:07Z</dcterms:modified>
</cp:coreProperties>
</file>