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1" r:id="rId1"/>
  </p:sldMasterIdLst>
  <p:notesMasterIdLst>
    <p:notesMasterId r:id="rId29"/>
  </p:notesMasterIdLst>
  <p:sldIdLst>
    <p:sldId id="256" r:id="rId2"/>
    <p:sldId id="308" r:id="rId3"/>
    <p:sldId id="289" r:id="rId4"/>
    <p:sldId id="313" r:id="rId5"/>
    <p:sldId id="257" r:id="rId6"/>
    <p:sldId id="294" r:id="rId7"/>
    <p:sldId id="295" r:id="rId8"/>
    <p:sldId id="296" r:id="rId9"/>
    <p:sldId id="310" r:id="rId10"/>
    <p:sldId id="305" r:id="rId11"/>
    <p:sldId id="306" r:id="rId12"/>
    <p:sldId id="292" r:id="rId13"/>
    <p:sldId id="291" r:id="rId14"/>
    <p:sldId id="323" r:id="rId15"/>
    <p:sldId id="315" r:id="rId16"/>
    <p:sldId id="317" r:id="rId17"/>
    <p:sldId id="274" r:id="rId18"/>
    <p:sldId id="273" r:id="rId19"/>
    <p:sldId id="271" r:id="rId20"/>
    <p:sldId id="272" r:id="rId21"/>
    <p:sldId id="319" r:id="rId22"/>
    <p:sldId id="321" r:id="rId23"/>
    <p:sldId id="331" r:id="rId24"/>
    <p:sldId id="258" r:id="rId25"/>
    <p:sldId id="325" r:id="rId26"/>
    <p:sldId id="327" r:id="rId27"/>
    <p:sldId id="329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32" autoAdjust="0"/>
    <p:restoredTop sz="94689" autoAdjust="0"/>
  </p:normalViewPr>
  <p:slideViewPr>
    <p:cSldViewPr>
      <p:cViewPr varScale="1">
        <p:scale>
          <a:sx n="107" d="100"/>
          <a:sy n="107" d="100"/>
        </p:scale>
        <p:origin x="1170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84326424-324E-AD0F-0CA5-5B3DBA8C2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044E681-43FE-D7C2-9DDC-36AE308B808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918AB97-9E94-4DBE-9E27-6B48E11B03AB}" type="datetimeFigureOut">
              <a:rPr lang="ru-RU"/>
              <a:pPr>
                <a:defRPr/>
              </a:pPr>
              <a:t>28.10.2024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EECA244D-109B-66AA-85E2-08FD1A16E88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82B84EF0-EB9C-5D27-AF14-797BBD429B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BAE17A3-545B-ABB7-B8EA-C091FF7389C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EA41C7A-E8B2-F37F-6C20-F1721293E6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C1F4511-335F-4DF8-A4F0-3CF524BA01A5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1F4511-335F-4DF8-A4F0-3CF524BA01A5}" type="slidenum">
              <a:rPr lang="ru-RU" altLang="en-US" smtClean="0"/>
              <a:pPr/>
              <a:t>3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58915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2052-7C0C-4612-900C-D8561F9AB73D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2338385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2052-7C0C-4612-900C-D8561F9AB73D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4350012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2052-7C0C-4612-900C-D8561F9AB73D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0092462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2052-7C0C-4612-900C-D8561F9AB73D}" type="slidenum">
              <a:rPr lang="ru-RU" altLang="en-US" smtClean="0"/>
              <a:pPr/>
              <a:t>‹#›</a:t>
            </a:fld>
            <a:endParaRPr lang="ru-RU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862876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2052-7C0C-4612-900C-D8561F9AB73D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306539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2052-7C0C-4612-900C-D8561F9AB73D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12286404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2052-7C0C-4612-900C-D8561F9AB73D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0256463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2052-7C0C-4612-900C-D8561F9AB73D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15174048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2052-7C0C-4612-900C-D8561F9AB73D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29065606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167" y="228601"/>
            <a:ext cx="11347451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02167" y="1676401"/>
            <a:ext cx="11387667" cy="442277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1093E0-D985-E736-E5C7-1079A91A16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AC2828-8A8B-44EE-28BE-AF484F0448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6108C3-A8EC-7CD1-4861-EE6A7DCAD6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AE747D-0E54-4A8B-99D4-E90F29FAC94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31015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2052-7C0C-4612-900C-D8561F9AB73D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5792639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2052-7C0C-4612-900C-D8561F9AB73D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4818838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2052-7C0C-4612-900C-D8561F9AB73D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19264885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2052-7C0C-4612-900C-D8561F9AB73D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2999678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2052-7C0C-4612-900C-D8561F9AB73D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23995924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2052-7C0C-4612-900C-D8561F9AB73D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5322995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2052-7C0C-4612-900C-D8561F9AB73D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4759733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2052-7C0C-4612-900C-D8561F9AB73D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4023330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B2052-7C0C-4612-900C-D8561F9AB73D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105480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0E8A73C-07C0-9DF1-F431-14FFEA563824}"/>
              </a:ext>
            </a:extLst>
          </p:cNvPr>
          <p:cNvSpPr>
            <a:spLocks noGrp="1" noRot="1" noChangeArrowheads="1"/>
          </p:cNvSpPr>
          <p:nvPr>
            <p:ph type="ctrTitle"/>
          </p:nvPr>
        </p:nvSpPr>
        <p:spPr>
          <a:xfrm>
            <a:off x="2279576" y="234888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uk-UA" sz="4000" b="1" dirty="0">
                <a:solidFill>
                  <a:schemeClr val="tx1"/>
                </a:solidFill>
              </a:rPr>
              <a:t>Платіжний баланс та макроекономічна рівновага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25934D-2892-2F89-E04A-B544024EA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sz="3200" b="1" dirty="0">
                <a:solidFill>
                  <a:schemeClr val="tx1"/>
                </a:solidFill>
              </a:rPr>
              <a:t>Структура   рахунку поточних операцій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4A349C77-B2E4-61F4-69CC-1E351DFD9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87427" cy="4195481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uk-UA" sz="2800" b="1" u="sng" dirty="0"/>
              <a:t>Рахунок поточних операцій включає:</a:t>
            </a:r>
          </a:p>
          <a:p>
            <a:pPr>
              <a:defRPr/>
            </a:pPr>
            <a:r>
              <a:rPr lang="uk-UA" sz="2400" b="1" dirty="0"/>
              <a:t>баланс товарів;</a:t>
            </a:r>
          </a:p>
          <a:p>
            <a:pPr>
              <a:defRPr/>
            </a:pPr>
            <a:r>
              <a:rPr lang="uk-UA" sz="2400" b="1" dirty="0"/>
              <a:t>баланс послуг;</a:t>
            </a:r>
          </a:p>
          <a:p>
            <a:pPr>
              <a:defRPr/>
            </a:pPr>
            <a:r>
              <a:rPr lang="uk-UA" sz="2400" b="1" dirty="0"/>
              <a:t>чисті доходи - доходи від прямих та портфельних інвестицій,відсотки за торговельними зобов’язаннями, оплата праці резидентів, що працюють за кордоном;</a:t>
            </a:r>
          </a:p>
          <a:p>
            <a:pPr>
              <a:defRPr/>
            </a:pPr>
            <a:r>
              <a:rPr lang="uk-UA" sz="2400" b="1" dirty="0"/>
              <a:t>чисті трансферти – перекази приватних і державних коштів в інші країни без отримання за них товарів і послуг (пенсії, грошові перекази за кордон, подарунки, безкоштовна допомога іноземним державам).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6AA5BC2-65BD-926C-0914-5977B6FAC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BB85362-F84A-4533-B01C-F84499153AD7}" type="slidenum">
              <a:rPr lang="ru-RU" altLang="en-US"/>
              <a:pPr eaLnBrk="1" hangingPunct="1"/>
              <a:t>10</a:t>
            </a:fld>
            <a:endParaRPr lang="ru-RU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CF61F1-9C59-480A-77C5-DFA725DB7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b="1" dirty="0"/>
              <a:t> </a:t>
            </a:r>
            <a:r>
              <a:rPr lang="uk-UA" sz="3600" b="1" dirty="0">
                <a:solidFill>
                  <a:schemeClr val="tx1"/>
                </a:solidFill>
              </a:rPr>
              <a:t>Особливості  рахунку  поточних операцій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0649E597-87B3-4727-FE50-EF9DFCF27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uk-UA" sz="2400" b="1" i="1" u="sng" dirty="0"/>
              <a:t>По-перше</a:t>
            </a:r>
            <a:r>
              <a:rPr lang="uk-UA" sz="2400" dirty="0"/>
              <a:t>,поточні операції за своєю природою є остаточними, тобто </a:t>
            </a:r>
            <a:r>
              <a:rPr lang="uk-UA" sz="2400" b="1" i="1" dirty="0"/>
              <a:t>розрахунки за ними  не вимагають інших операцій у відповідь, </a:t>
            </a:r>
            <a:r>
              <a:rPr lang="uk-UA" sz="2400" dirty="0"/>
              <a:t>як це відбувається, наприклад, при операціях з капіталом.</a:t>
            </a:r>
          </a:p>
          <a:p>
            <a:pPr>
              <a:defRPr/>
            </a:pPr>
            <a:endParaRPr lang="uk-UA" sz="2400" dirty="0"/>
          </a:p>
          <a:p>
            <a:pPr>
              <a:defRPr/>
            </a:pPr>
            <a:r>
              <a:rPr lang="uk-UA" sz="2400" b="1" u="sng" dirty="0"/>
              <a:t>По-друге</a:t>
            </a:r>
            <a:r>
              <a:rPr lang="uk-UA" sz="2400" b="1" i="1" dirty="0"/>
              <a:t>,</a:t>
            </a:r>
            <a:r>
              <a:rPr lang="uk-UA" sz="2400" dirty="0"/>
              <a:t> найбільш стійкими  поточні операції є у короткостроковому періоді, а їх підсумок відображає вплив більш глибоких економічних тенденцій,ніж операції руху капіталу. Саме тому </a:t>
            </a:r>
            <a:r>
              <a:rPr lang="uk-UA" sz="2400" b="1" i="1" dirty="0"/>
              <a:t>баланс поточних операцій є важливим для аналізу державної економічної політики та визначення її довгострокових цілей.</a:t>
            </a:r>
            <a:endParaRPr lang="ru-RU" sz="2400" b="1" i="1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366149C-F3DC-F1A3-D18B-6AEADA151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37F674C-CDD5-491D-977E-30B234007EBD}" type="slidenum">
              <a:rPr lang="ru-RU" altLang="en-US"/>
              <a:pPr eaLnBrk="1" hangingPunct="1"/>
              <a:t>11</a:t>
            </a:fld>
            <a:endParaRPr lang="ru-RU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2FBB26-E9B9-FBF6-099A-0EA04BBA3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24" y="357188"/>
            <a:ext cx="9327951" cy="1143000"/>
          </a:xfrm>
        </p:spPr>
        <p:txBody>
          <a:bodyPr/>
          <a:lstStyle/>
          <a:p>
            <a:pPr>
              <a:defRPr/>
            </a:pPr>
            <a:r>
              <a:rPr lang="ru-RU" sz="3000" b="1" cap="all" dirty="0"/>
              <a:t>РАХУНОК ОПЕРАЦІЙ З КАПІТАЛОМ </a:t>
            </a:r>
            <a:r>
              <a:rPr lang="ru-RU" sz="3000" b="1" cap="all" dirty="0" err="1"/>
              <a:t>і</a:t>
            </a:r>
            <a:r>
              <a:rPr lang="ru-RU" sz="3000" b="1" cap="all" dirty="0"/>
              <a:t> ФІНАНСОВИХ ОПЕРАЦІЙ</a:t>
            </a:r>
            <a:endParaRPr lang="uk-UA" sz="3000" dirty="0"/>
          </a:p>
        </p:txBody>
      </p:sp>
      <p:sp>
        <p:nvSpPr>
          <p:cNvPr id="56323" name="Содержимое 2">
            <a:extLst>
              <a:ext uri="{FF2B5EF4-FFF2-40B4-BE49-F238E27FC236}">
                <a16:creationId xmlns:a16="http://schemas.microsoft.com/office/drawing/2014/main" id="{6783023D-5D8C-3846-FFF2-166DCD878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571626"/>
            <a:ext cx="11521280" cy="500062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spcBef>
                <a:spcPts val="1575"/>
              </a:spcBef>
              <a:defRPr/>
            </a:pPr>
            <a:r>
              <a:rPr lang="uk-UA" sz="2400" u="sng" dirty="0"/>
              <a:t>У </a:t>
            </a:r>
            <a:r>
              <a:rPr lang="uk-UA" sz="2400" b="1" u="sng" dirty="0"/>
              <a:t>фінансовому рахунку </a:t>
            </a:r>
            <a:r>
              <a:rPr lang="uk-UA" sz="2400" dirty="0"/>
              <a:t>відображаються всі операції, в результаті яких відбувається перехід прав власності на зовнішні фінансові активи та  погашення фінансових зобов’язань між резидентами та нерезидентами. </a:t>
            </a:r>
          </a:p>
          <a:p>
            <a:pPr>
              <a:spcBef>
                <a:spcPts val="1575"/>
              </a:spcBef>
              <a:defRPr/>
            </a:pPr>
            <a:r>
              <a:rPr lang="uk-UA" sz="2400" b="1" i="1" u="sng" dirty="0"/>
              <a:t>Прямі інвестиції </a:t>
            </a:r>
            <a:r>
              <a:rPr lang="uk-UA" sz="2400" dirty="0"/>
              <a:t>поділяються на акціонерний капітал, реінвестовані доходи та інший капітал (кредити підприємствам прямого інвестування). </a:t>
            </a:r>
          </a:p>
          <a:p>
            <a:pPr>
              <a:spcBef>
                <a:spcPts val="1575"/>
              </a:spcBef>
              <a:defRPr/>
            </a:pPr>
            <a:r>
              <a:rPr lang="uk-UA" sz="2400" dirty="0"/>
              <a:t>До категорії</a:t>
            </a:r>
            <a:r>
              <a:rPr lang="uk-UA" sz="2400" b="1" dirty="0"/>
              <a:t> </a:t>
            </a:r>
            <a:r>
              <a:rPr lang="uk-UA" sz="2400" b="1" i="1" u="sng" dirty="0"/>
              <a:t>інші інвестиції </a:t>
            </a:r>
            <a:r>
              <a:rPr lang="uk-UA" sz="2400" dirty="0"/>
              <a:t>входять торгові та банківські кредити, позики, включаючи кредити та позики МВФ та міжнародних фінансових організацій, угоди про фінансовий лізинг, готівкова валюта та депозити, а також інші короткострокові активи/пасиви.</a:t>
            </a:r>
          </a:p>
          <a:p>
            <a:pPr>
              <a:spcBef>
                <a:spcPts val="1575"/>
              </a:spcBef>
              <a:defRPr/>
            </a:pPr>
            <a:endParaRPr lang="uk-UA" sz="24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A7A1095-D3B4-011E-EE8F-50C77778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6083F4C-04A1-4C23-A74F-7D70CC62629E}" type="slidenum">
              <a:rPr lang="ru-RU" altLang="en-US"/>
              <a:pPr eaLnBrk="1" hangingPunct="1"/>
              <a:t>12</a:t>
            </a:fld>
            <a:endParaRPr lang="ru-RU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Содержимое 2">
            <a:extLst>
              <a:ext uri="{FF2B5EF4-FFF2-40B4-BE49-F238E27FC236}">
                <a16:creationId xmlns:a16="http://schemas.microsoft.com/office/drawing/2014/main" id="{E29C3965-8A36-E64A-50E8-AFBFDBB8F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476672"/>
            <a:ext cx="11377264" cy="62150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ru-RU" sz="2400" dirty="0">
                <a:solidFill>
                  <a:schemeClr val="bg1"/>
                </a:solidFill>
              </a:rPr>
              <a:t> 	</a:t>
            </a:r>
            <a:r>
              <a:rPr lang="ru-RU" sz="2400" b="1" u="sng" dirty="0" err="1">
                <a:solidFill>
                  <a:schemeClr val="bg1"/>
                </a:solidFill>
              </a:rPr>
              <a:t>Помилки</a:t>
            </a:r>
            <a:r>
              <a:rPr lang="ru-RU" sz="2400" b="1" u="sng" dirty="0">
                <a:solidFill>
                  <a:schemeClr val="bg1"/>
                </a:solidFill>
              </a:rPr>
              <a:t> та </a:t>
            </a:r>
            <a:r>
              <a:rPr lang="ru-RU" sz="2400" b="1" u="sng" dirty="0" err="1">
                <a:solidFill>
                  <a:schemeClr val="bg1"/>
                </a:solidFill>
              </a:rPr>
              <a:t>упущення</a:t>
            </a:r>
            <a:r>
              <a:rPr lang="ru-RU" sz="2400" b="1" u="sng" dirty="0">
                <a:solidFill>
                  <a:schemeClr val="bg1"/>
                </a:solidFill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- </a:t>
            </a:r>
            <a:r>
              <a:rPr lang="ru-RU" sz="2400" dirty="0" err="1">
                <a:solidFill>
                  <a:schemeClr val="bg1"/>
                </a:solidFill>
              </a:rPr>
              <a:t>містить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інформацію</a:t>
            </a:r>
            <a:r>
              <a:rPr lang="ru-RU" sz="2400" dirty="0">
                <a:solidFill>
                  <a:schemeClr val="bg1"/>
                </a:solidFill>
              </a:rPr>
              <a:t> про </a:t>
            </a:r>
            <a:r>
              <a:rPr lang="ru-RU" sz="2400" dirty="0" err="1">
                <a:solidFill>
                  <a:schemeClr val="bg1"/>
                </a:solidFill>
              </a:rPr>
              <a:t>помилки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допущені</a:t>
            </a:r>
            <a:r>
              <a:rPr lang="ru-RU" sz="2400" dirty="0">
                <a:solidFill>
                  <a:schemeClr val="bg1"/>
                </a:solidFill>
              </a:rPr>
              <a:t> при </a:t>
            </a:r>
            <a:r>
              <a:rPr lang="ru-RU" sz="2400" dirty="0" err="1">
                <a:solidFill>
                  <a:schemeClr val="bg1"/>
                </a:solidFill>
              </a:rPr>
              <a:t>складанні</a:t>
            </a:r>
            <a:r>
              <a:rPr lang="ru-RU" sz="2400" dirty="0">
                <a:solidFill>
                  <a:schemeClr val="bg1"/>
                </a:solidFill>
              </a:rPr>
              <a:t> ПБ.</a:t>
            </a:r>
          </a:p>
          <a:p>
            <a:pPr>
              <a:defRPr/>
            </a:pPr>
            <a:r>
              <a:rPr lang="uk-UA" sz="2400" b="1" u="sng" dirty="0">
                <a:solidFill>
                  <a:schemeClr val="bg1"/>
                </a:solidFill>
              </a:rPr>
              <a:t>Резервні активи </a:t>
            </a:r>
            <a:r>
              <a:rPr lang="uk-UA" sz="2400" dirty="0">
                <a:solidFill>
                  <a:schemeClr val="bg1"/>
                </a:solidFill>
              </a:rPr>
              <a:t>включають зовнішні активи країни, що знаходяться під контролем органів грошово-кредитного регулювання та в будь-який час можуть бути використані для прямого фінансування дефіциту платіжного балансу.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uk-UA" sz="2400" b="1" dirty="0">
                <a:solidFill>
                  <a:schemeClr val="bg1"/>
                </a:solidFill>
              </a:rPr>
              <a:t>	</a:t>
            </a:r>
            <a:r>
              <a:rPr lang="uk-UA" sz="2400" b="1" i="1" u="sng" dirty="0">
                <a:solidFill>
                  <a:schemeClr val="bg1"/>
                </a:solidFill>
              </a:rPr>
              <a:t>До резервних активів відносять</a:t>
            </a:r>
            <a:r>
              <a:rPr lang="uk-UA" sz="2400" b="1" i="1" dirty="0">
                <a:solidFill>
                  <a:schemeClr val="bg1"/>
                </a:solidFill>
              </a:rPr>
              <a:t> </a:t>
            </a:r>
            <a:r>
              <a:rPr lang="uk-UA" sz="2400" b="1" dirty="0">
                <a:solidFill>
                  <a:schemeClr val="bg1"/>
                </a:solidFill>
              </a:rPr>
              <a:t>такі статті</a:t>
            </a:r>
            <a:r>
              <a:rPr lang="uk-UA" sz="2400" dirty="0">
                <a:solidFill>
                  <a:schemeClr val="bg1"/>
                </a:solidFill>
              </a:rPr>
              <a:t>: монетарне золото, спеціальні права запозичення, резервна позиція в МВФ, активи в іноземній валюті, що складаються з готівкових коштів, депозитів, цінних паперів та інших вимог.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uk-UA" sz="2400" dirty="0">
                <a:solidFill>
                  <a:schemeClr val="bg1"/>
                </a:solidFill>
              </a:rPr>
              <a:t>	</a:t>
            </a:r>
            <a:r>
              <a:rPr lang="ru-RU" sz="2400" i="1" dirty="0" err="1">
                <a:solidFill>
                  <a:schemeClr val="bg1"/>
                </a:solidFill>
              </a:rPr>
              <a:t>Вартісна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оцінка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операцій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фінансового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рахунку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здійснюється</a:t>
            </a:r>
            <a:r>
              <a:rPr lang="ru-RU" sz="2400" i="1" dirty="0">
                <a:solidFill>
                  <a:schemeClr val="bg1"/>
                </a:solidFill>
              </a:rPr>
              <a:t> за </a:t>
            </a:r>
            <a:r>
              <a:rPr lang="ru-RU" sz="2400" i="1" dirty="0" err="1">
                <a:solidFill>
                  <a:schemeClr val="bg1"/>
                </a:solidFill>
              </a:rPr>
              <a:t>ринковими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цінами</a:t>
            </a:r>
            <a:r>
              <a:rPr lang="ru-RU" sz="2400" i="1" dirty="0">
                <a:solidFill>
                  <a:schemeClr val="bg1"/>
                </a:solidFill>
              </a:rPr>
              <a:t>. </a:t>
            </a:r>
          </a:p>
          <a:p>
            <a:pPr>
              <a:defRPr/>
            </a:pPr>
            <a:endParaRPr lang="uk-UA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24">
            <a:extLst>
              <a:ext uri="{FF2B5EF4-FFF2-40B4-BE49-F238E27FC236}">
                <a16:creationId xmlns:a16="http://schemas.microsoft.com/office/drawing/2014/main" id="{E509D705-D060-BB48-4FC7-347455CB61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1" y="190500"/>
            <a:ext cx="7440613" cy="935038"/>
          </a:xfrm>
        </p:spPr>
        <p:txBody>
          <a:bodyPr/>
          <a:lstStyle/>
          <a:p>
            <a:pPr eaLnBrk="1" hangingPunct="1">
              <a:defRPr/>
            </a:pPr>
            <a:r>
              <a:rPr lang="en-US" sz="3400" b="1" dirty="0">
                <a:solidFill>
                  <a:schemeClr val="tx1"/>
                </a:solidFill>
              </a:rPr>
              <a:t>3.</a:t>
            </a:r>
            <a:r>
              <a:rPr lang="uk-UA" sz="3400" b="1" dirty="0">
                <a:solidFill>
                  <a:schemeClr val="tx1"/>
                </a:solidFill>
              </a:rPr>
              <a:t>Рівновага платіжного балансу</a:t>
            </a:r>
            <a:endParaRPr lang="ru-RU" sz="3400" b="1" dirty="0">
              <a:solidFill>
                <a:schemeClr val="tx1"/>
              </a:solidFill>
            </a:endParaRPr>
          </a:p>
        </p:txBody>
      </p:sp>
      <p:sp>
        <p:nvSpPr>
          <p:cNvPr id="72930" name="Text Box 226">
            <a:extLst>
              <a:ext uri="{FF2B5EF4-FFF2-40B4-BE49-F238E27FC236}">
                <a16:creationId xmlns:a16="http://schemas.microsoft.com/office/drawing/2014/main" id="{1743A409-6AE7-8DC4-5079-837A15390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1700214"/>
            <a:ext cx="842645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uk-UA" sz="3200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Умови рівноваги платіжного балансу</a:t>
            </a:r>
            <a:r>
              <a:rPr lang="uk-UA" sz="3200" dirty="0">
                <a:latin typeface="Verdana" pitchFamily="34" charset="0"/>
              </a:rPr>
              <a:t>:</a:t>
            </a:r>
            <a:endParaRPr lang="en-US" sz="3200" dirty="0">
              <a:latin typeface="Verdana" pitchFamily="34" charset="0"/>
            </a:endParaRPr>
          </a:p>
          <a:p>
            <a:pPr>
              <a:spcBef>
                <a:spcPct val="50000"/>
              </a:spcBef>
              <a:defRPr/>
            </a:pPr>
            <a:endParaRPr lang="uk-UA" sz="3200" dirty="0">
              <a:latin typeface="Verdana" pitchFamily="34" charset="0"/>
            </a:endParaRPr>
          </a:p>
          <a:p>
            <a:pPr>
              <a:buFontTx/>
              <a:buChar char="•"/>
              <a:defRPr/>
            </a:pPr>
            <a:r>
              <a:rPr lang="uk-UA" sz="2800" dirty="0">
                <a:latin typeface="Verdana" pitchFamily="34" charset="0"/>
              </a:rPr>
              <a:t> Нульове сальдо (рівність дебетової та кредитової частин).</a:t>
            </a:r>
          </a:p>
          <a:p>
            <a:pPr>
              <a:buFontTx/>
              <a:buChar char="•"/>
              <a:defRPr/>
            </a:pPr>
            <a:endParaRPr lang="uk-UA" sz="2800" dirty="0">
              <a:latin typeface="Verdana" pitchFamily="34" charset="0"/>
            </a:endParaRPr>
          </a:p>
          <a:p>
            <a:pPr>
              <a:buFontTx/>
              <a:buChar char="•"/>
              <a:defRPr/>
            </a:pPr>
            <a:r>
              <a:rPr lang="uk-UA" sz="2800" dirty="0">
                <a:latin typeface="Verdana" pitchFamily="34" charset="0"/>
              </a:rPr>
              <a:t> Повна зайнятість у країні.</a:t>
            </a:r>
          </a:p>
          <a:p>
            <a:pPr>
              <a:buFontTx/>
              <a:buChar char="•"/>
              <a:defRPr/>
            </a:pPr>
            <a:endParaRPr lang="uk-UA" sz="2800" dirty="0">
              <a:latin typeface="Verdana" pitchFamily="34" charset="0"/>
            </a:endParaRPr>
          </a:p>
          <a:p>
            <a:pPr>
              <a:buFontTx/>
              <a:buChar char="•"/>
              <a:defRPr/>
            </a:pPr>
            <a:r>
              <a:rPr lang="uk-UA" sz="2800" dirty="0">
                <a:latin typeface="Verdana" pitchFamily="34" charset="0"/>
              </a:rPr>
              <a:t> Відсутність серйозних обмежень щодо міжнародних операцій.</a:t>
            </a:r>
            <a:endParaRPr lang="ru-RU" sz="2800" dirty="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>
            <a:extLst>
              <a:ext uri="{FF2B5EF4-FFF2-40B4-BE49-F238E27FC236}">
                <a16:creationId xmlns:a16="http://schemas.microsoft.com/office/drawing/2014/main" id="{BE5D6620-9A7B-6A13-629D-0B2433C36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392" y="1071564"/>
            <a:ext cx="11305256" cy="592137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en-US" sz="2000" b="1" i="1" u="sng" dirty="0" err="1"/>
              <a:t>Міжнародна</a:t>
            </a:r>
            <a:r>
              <a:rPr lang="ru-RU" altLang="en-US" sz="2000" b="1" i="1" u="sng" dirty="0"/>
              <a:t> </a:t>
            </a:r>
            <a:r>
              <a:rPr lang="ru-RU" altLang="en-US" sz="2000" b="1" i="1" u="sng" dirty="0" err="1"/>
              <a:t>платіжна</a:t>
            </a:r>
            <a:r>
              <a:rPr lang="ru-RU" altLang="en-US" sz="2000" b="1" i="1" u="sng" dirty="0"/>
              <a:t> </a:t>
            </a:r>
            <a:r>
              <a:rPr lang="ru-RU" altLang="en-US" sz="2000" b="1" i="1" u="sng" dirty="0" err="1"/>
              <a:t>позиція</a:t>
            </a:r>
            <a:r>
              <a:rPr lang="ru-RU" altLang="en-US" sz="2000" b="1" i="1" u="sng" dirty="0"/>
              <a:t> </a:t>
            </a:r>
            <a:r>
              <a:rPr lang="ru-RU" altLang="en-US" sz="2000" b="1" i="1" u="sng" dirty="0" err="1"/>
              <a:t>країни</a:t>
            </a:r>
            <a:r>
              <a:rPr lang="ru-RU" altLang="en-US" sz="2000" b="1" i="1" u="sng" dirty="0"/>
              <a:t> (</a:t>
            </a:r>
            <a:r>
              <a:rPr lang="uk-UA" altLang="en-US" sz="2000" b="1" i="1" u="sng" dirty="0"/>
              <a:t>у контексті </a:t>
            </a:r>
            <a:r>
              <a:rPr lang="ru-RU" altLang="en-US" sz="2000" b="1" i="1" u="sng" dirty="0"/>
              <a:t>правила   Вальраса) </a:t>
            </a:r>
          </a:p>
        </p:txBody>
      </p:sp>
      <p:sp>
        <p:nvSpPr>
          <p:cNvPr id="21507" name="Rectangle 5">
            <a:extLst>
              <a:ext uri="{FF2B5EF4-FFF2-40B4-BE49-F238E27FC236}">
                <a16:creationId xmlns:a16="http://schemas.microsoft.com/office/drawing/2014/main" id="{86B1A2D8-B737-3CC5-7397-939F1C445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1905000"/>
            <a:ext cx="8424862" cy="469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</a:pPr>
            <a:r>
              <a:rPr lang="en-US" altLang="en-US" sz="3000" b="1" dirty="0"/>
              <a:t>IM = X + NA + NR</a:t>
            </a:r>
            <a:r>
              <a:rPr lang="ru-RU" altLang="en-US" sz="3000" b="1" dirty="0"/>
              <a:t>, 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en-US" sz="2000" b="1" dirty="0"/>
              <a:t>де </a:t>
            </a:r>
            <a:r>
              <a:rPr lang="en-US" altLang="en-US" sz="2400" b="1" dirty="0"/>
              <a:t>IM</a:t>
            </a:r>
            <a:r>
              <a:rPr lang="en-US" altLang="en-US" sz="2000" b="1" dirty="0"/>
              <a:t> </a:t>
            </a:r>
            <a:r>
              <a:rPr lang="uk-UA" altLang="en-US" sz="2000" b="1" u="sng" dirty="0"/>
              <a:t>– імпорт країни</a:t>
            </a:r>
            <a:r>
              <a:rPr lang="uk-UA" altLang="en-US" sz="2000" b="1" dirty="0"/>
              <a:t>, </a:t>
            </a:r>
            <a:r>
              <a:rPr lang="en-US" altLang="en-US" sz="2400" b="1" dirty="0"/>
              <a:t>X</a:t>
            </a:r>
            <a:r>
              <a:rPr lang="uk-UA" altLang="en-US" sz="2400" b="1" dirty="0"/>
              <a:t> –</a:t>
            </a:r>
            <a:r>
              <a:rPr lang="uk-UA" altLang="en-US" sz="2000" b="1" dirty="0"/>
              <a:t> </a:t>
            </a:r>
            <a:r>
              <a:rPr lang="uk-UA" altLang="en-US" sz="2000" b="1" u="sng" dirty="0"/>
              <a:t>експорт,</a:t>
            </a:r>
            <a:r>
              <a:rPr lang="uk-UA" altLang="en-US" sz="2000" b="1" dirty="0"/>
              <a:t> </a:t>
            </a:r>
            <a:r>
              <a:rPr lang="en-US" altLang="en-US" sz="2000" b="1" dirty="0"/>
              <a:t> </a:t>
            </a:r>
            <a:r>
              <a:rPr lang="en-US" altLang="en-US" sz="2400" b="1" dirty="0"/>
              <a:t>NA</a:t>
            </a:r>
            <a:r>
              <a:rPr lang="uk-UA" altLang="en-US" sz="2000" b="1" dirty="0"/>
              <a:t> </a:t>
            </a:r>
            <a:r>
              <a:rPr lang="en-US" altLang="en-US" sz="2000" b="1" dirty="0"/>
              <a:t>(net assets) </a:t>
            </a:r>
            <a:r>
              <a:rPr lang="ru-RU" altLang="en-US" sz="2000" b="1" dirty="0"/>
              <a:t>–</a:t>
            </a:r>
            <a:r>
              <a:rPr lang="uk-UA" altLang="en-US" sz="2000" b="1" dirty="0"/>
              <a:t> </a:t>
            </a:r>
            <a:r>
              <a:rPr lang="uk-UA" altLang="en-US" sz="2000" b="1" i="1" u="sng" dirty="0"/>
              <a:t>чисті продажі активів </a:t>
            </a:r>
            <a:r>
              <a:rPr lang="uk-UA" altLang="en-US" sz="2000" b="1" dirty="0"/>
              <a:t>(</a:t>
            </a:r>
            <a:r>
              <a:rPr lang="uk-UA" altLang="en-US" sz="2000" b="1" i="1" dirty="0"/>
              <a:t>різниця вартості активів, проданих іноземцям і куплених у них</a:t>
            </a:r>
            <a:r>
              <a:rPr lang="uk-UA" altLang="en-US" sz="2000" b="1" dirty="0"/>
              <a:t>),</a:t>
            </a:r>
            <a:r>
              <a:rPr lang="en-US" altLang="en-US" sz="2000" b="1" dirty="0"/>
              <a:t> </a:t>
            </a:r>
            <a:r>
              <a:rPr lang="en-US" altLang="en-US" sz="2400" b="1" dirty="0"/>
              <a:t>NR</a:t>
            </a:r>
            <a:r>
              <a:rPr lang="uk-UA" altLang="en-US" sz="2400" b="1" dirty="0"/>
              <a:t> </a:t>
            </a:r>
            <a:r>
              <a:rPr lang="en-US" altLang="en-US" sz="2000" b="1" dirty="0"/>
              <a:t>(net interests) </a:t>
            </a:r>
            <a:r>
              <a:rPr lang="uk-UA" altLang="en-US" sz="2000" b="1" dirty="0"/>
              <a:t>–</a:t>
            </a:r>
            <a:r>
              <a:rPr lang="en-US" altLang="en-US" sz="2000" b="1" dirty="0"/>
              <a:t> </a:t>
            </a:r>
            <a:r>
              <a:rPr lang="uk-UA" altLang="en-US" sz="2000" b="1" u="sng" dirty="0"/>
              <a:t>чисті платежі </a:t>
            </a:r>
            <a:r>
              <a:rPr lang="uk-UA" altLang="en-US" sz="2000" b="1" i="1" u="sng" dirty="0"/>
              <a:t>відсотків  </a:t>
            </a:r>
            <a:r>
              <a:rPr lang="uk-UA" altLang="en-US" sz="2000" b="1" dirty="0"/>
              <a:t>(</a:t>
            </a:r>
            <a:r>
              <a:rPr lang="uk-UA" altLang="en-US" sz="2000" b="1" i="1" dirty="0"/>
              <a:t>різниця вартості відсотків на вкладений капітал, отриманих із-за кордону  і  виплачених іноземцям).</a:t>
            </a:r>
            <a:r>
              <a:rPr lang="uk-UA" altLang="en-US" sz="3000" b="1" i="1" dirty="0"/>
              <a:t> 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</a:pPr>
            <a:r>
              <a:rPr lang="en-US" altLang="en-US" sz="3000" b="1" dirty="0"/>
              <a:t>IM </a:t>
            </a:r>
            <a:r>
              <a:rPr lang="uk-UA" altLang="en-US" sz="3000" b="1" dirty="0"/>
              <a:t>-</a:t>
            </a:r>
            <a:r>
              <a:rPr lang="en-US" altLang="en-US" sz="3000" b="1" dirty="0"/>
              <a:t> X </a:t>
            </a:r>
            <a:r>
              <a:rPr lang="uk-UA" altLang="en-US" sz="3000" b="1" dirty="0"/>
              <a:t>– </a:t>
            </a:r>
            <a:r>
              <a:rPr lang="en-US" altLang="en-US" sz="3000" b="1" dirty="0"/>
              <a:t>NR</a:t>
            </a:r>
            <a:r>
              <a:rPr lang="uk-UA" altLang="en-US" sz="3000" b="1" dirty="0"/>
              <a:t> = </a:t>
            </a:r>
            <a:r>
              <a:rPr lang="en-US" altLang="en-US" sz="3000" b="1" dirty="0"/>
              <a:t>NA</a:t>
            </a:r>
            <a:r>
              <a:rPr lang="uk-UA" altLang="en-US" sz="3000" b="1" dirty="0"/>
              <a:t>, </a:t>
            </a:r>
            <a:r>
              <a:rPr lang="uk-UA" altLang="en-US" sz="2000" b="1" dirty="0"/>
              <a:t>де </a:t>
            </a:r>
            <a:r>
              <a:rPr lang="uk-UA" altLang="en-US" sz="2000" b="1" i="1" dirty="0"/>
              <a:t>лівий  бік </a:t>
            </a:r>
            <a:r>
              <a:rPr lang="uk-UA" altLang="en-US" sz="2000" b="1" dirty="0"/>
              <a:t>– поточний баланс, </a:t>
            </a:r>
            <a:r>
              <a:rPr lang="uk-UA" altLang="en-US" sz="2000" b="1" i="1" dirty="0"/>
              <a:t>правий </a:t>
            </a:r>
            <a:r>
              <a:rPr lang="uk-UA" altLang="en-US" sz="2000" b="1" dirty="0"/>
              <a:t>– баланс операцій з капіталом</a:t>
            </a:r>
            <a:r>
              <a:rPr lang="ru-RU" altLang="en-US" sz="2000" b="1" dirty="0"/>
              <a:t> .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uk-UA" altLang="en-US" sz="2000" b="1" i="1" dirty="0"/>
              <a:t>Для</a:t>
            </a:r>
            <a:r>
              <a:rPr lang="en-US" altLang="en-US" sz="2000" b="1" i="1" dirty="0"/>
              <a:t> </a:t>
            </a:r>
            <a:r>
              <a:rPr lang="uk-UA" altLang="en-US" sz="2000" b="1" i="1" dirty="0"/>
              <a:t> врегулювання </a:t>
            </a:r>
            <a:r>
              <a:rPr lang="en-US" altLang="en-US" sz="2000" b="1" i="1" dirty="0"/>
              <a:t> </a:t>
            </a:r>
            <a:r>
              <a:rPr lang="uk-UA" altLang="en-US" sz="2000" b="1" i="1" dirty="0"/>
              <a:t>незбалансованості  платіжного балансу використовуються  офіційні  резерви </a:t>
            </a:r>
            <a:r>
              <a:rPr lang="en-US" altLang="en-US" sz="2000" b="1" i="1" dirty="0"/>
              <a:t>(</a:t>
            </a:r>
            <a:r>
              <a:rPr lang="en-US" altLang="en-US" sz="2400" b="1" i="1" dirty="0"/>
              <a:t>OR)</a:t>
            </a:r>
            <a:r>
              <a:rPr lang="ru-RU" altLang="en-US" sz="2000" b="1" i="1" dirty="0"/>
              <a:t> ЦБ </a:t>
            </a:r>
            <a:r>
              <a:rPr lang="ru-RU" altLang="en-US" sz="2000" b="1" i="1" dirty="0" err="1"/>
              <a:t>країни</a:t>
            </a:r>
            <a:r>
              <a:rPr lang="ru-RU" altLang="en-US" sz="2000" b="1" i="1" dirty="0"/>
              <a:t>: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3000" b="1" dirty="0"/>
              <a:t>IM </a:t>
            </a:r>
            <a:r>
              <a:rPr lang="uk-UA" altLang="en-US" sz="3000" b="1" dirty="0"/>
              <a:t>-</a:t>
            </a:r>
            <a:r>
              <a:rPr lang="en-US" altLang="en-US" sz="3000" b="1" dirty="0"/>
              <a:t> X </a:t>
            </a:r>
            <a:r>
              <a:rPr lang="uk-UA" altLang="en-US" sz="3000" b="1" dirty="0"/>
              <a:t>– </a:t>
            </a:r>
            <a:r>
              <a:rPr lang="en-US" altLang="en-US" sz="3000" b="1" dirty="0"/>
              <a:t>NR</a:t>
            </a:r>
            <a:r>
              <a:rPr lang="uk-UA" altLang="en-US" sz="3000" b="1" dirty="0"/>
              <a:t> = </a:t>
            </a:r>
            <a:r>
              <a:rPr lang="en-US" altLang="en-US" sz="3000" b="1" dirty="0"/>
              <a:t>NA </a:t>
            </a:r>
            <a:r>
              <a:rPr lang="en-US" altLang="en-US" sz="3000" b="1" dirty="0">
                <a:cs typeface="Arial" panose="020B0604020202020204" pitchFamily="34" charset="0"/>
              </a:rPr>
              <a:t>± OR</a:t>
            </a:r>
          </a:p>
        </p:txBody>
      </p:sp>
      <p:sp>
        <p:nvSpPr>
          <p:cNvPr id="21508" name="Text Box 6">
            <a:extLst>
              <a:ext uri="{FF2B5EF4-FFF2-40B4-BE49-F238E27FC236}">
                <a16:creationId xmlns:a16="http://schemas.microsoft.com/office/drawing/2014/main" id="{669D7CFB-4AA3-5865-F26C-4F1589CFF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6" y="0"/>
            <a:ext cx="69119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1509" name="Text Box 7">
            <a:extLst>
              <a:ext uri="{FF2B5EF4-FFF2-40B4-BE49-F238E27FC236}">
                <a16:creationId xmlns:a16="http://schemas.microsoft.com/office/drawing/2014/main" id="{FB90E784-CB4C-0CF4-BD27-C5794E0F8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392" y="188914"/>
            <a:ext cx="10801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uk-UA" altLang="en-US" sz="2400" b="1" dirty="0"/>
              <a:t> </a:t>
            </a:r>
            <a:r>
              <a:rPr lang="uk-UA" altLang="en-US" sz="2800" b="1" dirty="0" err="1"/>
              <a:t>Взамозв’яз</a:t>
            </a:r>
            <a:r>
              <a:rPr lang="ru-RU" altLang="en-US" sz="2800" b="1" dirty="0" err="1"/>
              <a:t>ок</a:t>
            </a:r>
            <a:r>
              <a:rPr lang="ru-RU" altLang="en-US" sz="2800" b="1" dirty="0"/>
              <a:t> </a:t>
            </a:r>
            <a:r>
              <a:rPr lang="ru-RU" altLang="en-US" sz="2800" b="1" dirty="0" err="1"/>
              <a:t>рахунків</a:t>
            </a:r>
            <a:r>
              <a:rPr lang="ru-RU" altLang="en-US" sz="2800" b="1" dirty="0"/>
              <a:t> </a:t>
            </a:r>
            <a:r>
              <a:rPr lang="ru-RU" altLang="en-US" sz="2800" b="1" dirty="0" err="1"/>
              <a:t>платі</a:t>
            </a:r>
            <a:r>
              <a:rPr lang="uk-UA" altLang="en-US" sz="2800" b="1" dirty="0"/>
              <a:t>ж</a:t>
            </a:r>
            <a:r>
              <a:rPr lang="ru-RU" altLang="en-US" sz="2800" b="1" dirty="0" err="1"/>
              <a:t>ного</a:t>
            </a:r>
            <a:r>
              <a:rPr lang="uk-UA" altLang="en-US" sz="2800" b="1" dirty="0"/>
              <a:t> балансу</a:t>
            </a:r>
            <a:r>
              <a:rPr lang="uk-UA" altLang="en-US" sz="2800" dirty="0">
                <a:solidFill>
                  <a:srgbClr val="FFFF00"/>
                </a:solidFill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ru-RU" alt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A23E0FEC-DE40-B555-7857-05EDE16249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8306" y="7509"/>
            <a:ext cx="8510588" cy="1325563"/>
          </a:xfrm>
        </p:spPr>
        <p:txBody>
          <a:bodyPr/>
          <a:lstStyle/>
          <a:p>
            <a:pPr eaLnBrk="1" hangingPunct="1">
              <a:defRPr/>
            </a:pPr>
            <a:r>
              <a:rPr lang="uk-UA" dirty="0">
                <a:solidFill>
                  <a:schemeClr val="tx1"/>
                </a:solidFill>
              </a:rPr>
              <a:t>Рівновага платіжного балансу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F49E2A9A-6494-DC16-F6C4-A7A15823C9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95501" y="1571626"/>
            <a:ext cx="4176713" cy="101917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uk-UA" sz="1800" b="1" dirty="0"/>
              <a:t>Аналіз рівноваги </a:t>
            </a:r>
            <a:r>
              <a:rPr lang="uk-UA" sz="1800" b="1" dirty="0" err="1"/>
              <a:t>ПБ</a:t>
            </a:r>
            <a:r>
              <a:rPr lang="uk-UA" sz="1800" b="1" dirty="0"/>
              <a:t> </a:t>
            </a:r>
            <a:r>
              <a:rPr lang="uk-UA" sz="1800" b="1" dirty="0" err="1"/>
              <a:t>грунтується</a:t>
            </a:r>
            <a:r>
              <a:rPr lang="uk-UA" sz="1800" b="1" dirty="0"/>
              <a:t> на: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sz="1800" b="1" dirty="0"/>
              <a:t>Балансі поточного рахунку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sz="1800" b="1" dirty="0"/>
              <a:t>Базисному балансі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sz="1800" b="1" dirty="0"/>
              <a:t>Балансі рахунку офіційних резервів   </a:t>
            </a:r>
            <a:endParaRPr lang="ru-RU" sz="1800" b="1" dirty="0"/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36D2035F-3B86-884E-B3C8-1B3EBDE6F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7832" y="3873685"/>
            <a:ext cx="2160588" cy="6413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uk-UA" altLang="en-US" b="1" dirty="0">
                <a:solidFill>
                  <a:schemeClr val="bg2"/>
                </a:solidFill>
              </a:rPr>
              <a:t>Довгострокова рівновага</a:t>
            </a:r>
            <a:endParaRPr lang="ru-RU" altLang="en-US" b="1" dirty="0">
              <a:solidFill>
                <a:schemeClr val="bg2"/>
              </a:solidFill>
            </a:endParaRP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861976A1-0775-6B7D-381D-F25C50386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73" y="3788568"/>
            <a:ext cx="2376488" cy="7794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uk-UA" altLang="en-US" b="1" dirty="0">
                <a:solidFill>
                  <a:schemeClr val="bg2"/>
                </a:solidFill>
              </a:rPr>
              <a:t>Середньострокова</a:t>
            </a:r>
          </a:p>
          <a:p>
            <a:pPr algn="ctr" eaLnBrk="1" hangingPunct="1">
              <a:spcBef>
                <a:spcPct val="50000"/>
              </a:spcBef>
            </a:pPr>
            <a:r>
              <a:rPr lang="uk-UA" altLang="en-US" b="1" dirty="0">
                <a:solidFill>
                  <a:schemeClr val="bg2"/>
                </a:solidFill>
              </a:rPr>
              <a:t>рівновага</a:t>
            </a:r>
            <a:endParaRPr lang="ru-RU" altLang="en-US" b="1" dirty="0">
              <a:solidFill>
                <a:schemeClr val="bg2"/>
              </a:solidFill>
            </a:endParaRP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AC1F4C8E-8804-8006-8D16-0D57102A7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4814" y="3857625"/>
            <a:ext cx="2160587" cy="6413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uk-UA" altLang="en-US" b="1">
                <a:solidFill>
                  <a:schemeClr val="bg2"/>
                </a:solidFill>
              </a:rPr>
              <a:t>Короткострокова рівновага</a:t>
            </a:r>
            <a:endParaRPr lang="ru-RU" altLang="en-US" b="1">
              <a:solidFill>
                <a:schemeClr val="bg2"/>
              </a:solidFill>
            </a:endParaRPr>
          </a:p>
        </p:txBody>
      </p:sp>
      <p:sp>
        <p:nvSpPr>
          <p:cNvPr id="22535" name="Text Box 7">
            <a:extLst>
              <a:ext uri="{FF2B5EF4-FFF2-40B4-BE49-F238E27FC236}">
                <a16:creationId xmlns:a16="http://schemas.microsoft.com/office/drawing/2014/main" id="{450003C2-4F2E-D3B3-2E66-F9D0D6E70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512" y="5085184"/>
            <a:ext cx="2017713" cy="168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uk-UA" altLang="en-US" sz="1600" b="1" dirty="0"/>
              <a:t>Нульове сальдо торгівлі товарами та послугами (</a:t>
            </a:r>
            <a:r>
              <a:rPr lang="uk-UA" altLang="en-US" sz="1600" b="1" i="1" u="sng" dirty="0"/>
              <a:t>поточного</a:t>
            </a:r>
            <a:r>
              <a:rPr lang="uk-UA" altLang="en-US" sz="1600" dirty="0"/>
              <a:t> </a:t>
            </a:r>
            <a:r>
              <a:rPr lang="uk-UA" altLang="en-US" sz="1600" b="1" i="1" u="sng" dirty="0"/>
              <a:t>рахунку</a:t>
            </a:r>
            <a:r>
              <a:rPr lang="uk-UA" altLang="en-US" sz="1600" b="1" dirty="0"/>
              <a:t> ПБ)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1600" b="1" dirty="0"/>
              <a:t>IM – X – NR = 0</a:t>
            </a:r>
            <a:endParaRPr lang="ru-RU" altLang="en-US" sz="1600" b="1" dirty="0"/>
          </a:p>
        </p:txBody>
      </p:sp>
      <p:sp>
        <p:nvSpPr>
          <p:cNvPr id="22536" name="Text Box 8">
            <a:extLst>
              <a:ext uri="{FF2B5EF4-FFF2-40B4-BE49-F238E27FC236}">
                <a16:creationId xmlns:a16="http://schemas.microsoft.com/office/drawing/2014/main" id="{2F7169CD-9114-F9EF-D066-AFB859458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2512" y="4962902"/>
            <a:ext cx="2233613" cy="168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uk-UA" altLang="en-US" sz="1600" b="1" dirty="0"/>
              <a:t>Нульове сальдо </a:t>
            </a:r>
            <a:r>
              <a:rPr lang="ru-RU" altLang="en-US" sz="1600" b="1" i="1" u="sng" dirty="0"/>
              <a:t>базисного балансу </a:t>
            </a:r>
            <a:r>
              <a:rPr lang="ru-RU" altLang="en-US" sz="1600" b="1" dirty="0"/>
              <a:t>(сальдо поточного </a:t>
            </a:r>
            <a:r>
              <a:rPr lang="ru-RU" altLang="en-US" sz="1600" b="1" dirty="0" err="1"/>
              <a:t>рахунку</a:t>
            </a:r>
            <a:r>
              <a:rPr lang="ru-RU" altLang="en-US" sz="1600" b="1" dirty="0"/>
              <a:t> + сальдо </a:t>
            </a:r>
            <a:r>
              <a:rPr lang="ru-RU" altLang="en-US" sz="1600" b="1" dirty="0" err="1"/>
              <a:t>рахунку</a:t>
            </a:r>
            <a:r>
              <a:rPr lang="ru-RU" altLang="en-US" sz="1600" b="1" dirty="0"/>
              <a:t> </a:t>
            </a:r>
            <a:r>
              <a:rPr lang="ru-RU" altLang="en-US" sz="1600" b="1" dirty="0" err="1"/>
              <a:t>капіталу</a:t>
            </a:r>
            <a:r>
              <a:rPr lang="ru-RU" altLang="en-US" sz="1600" b="1" dirty="0"/>
              <a:t>)</a:t>
            </a:r>
            <a:endParaRPr lang="uk-UA" altLang="en-US" sz="1600" b="1" dirty="0"/>
          </a:p>
          <a:p>
            <a:pPr algn="ctr" eaLnBrk="1" hangingPunct="1">
              <a:spcBef>
                <a:spcPct val="50000"/>
              </a:spcBef>
            </a:pPr>
            <a:r>
              <a:rPr lang="en-US" altLang="en-US" sz="1600" b="1" dirty="0"/>
              <a:t>IM – X – NR – NA = 0</a:t>
            </a:r>
            <a:endParaRPr lang="ru-RU" altLang="en-US" sz="1600" b="1" dirty="0"/>
          </a:p>
        </p:txBody>
      </p:sp>
      <p:sp>
        <p:nvSpPr>
          <p:cNvPr id="22537" name="Text Box 9">
            <a:extLst>
              <a:ext uri="{FF2B5EF4-FFF2-40B4-BE49-F238E27FC236}">
                <a16:creationId xmlns:a16="http://schemas.microsoft.com/office/drawing/2014/main" id="{B0375026-DA28-94E3-E941-91A254E7A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750" y="4714875"/>
            <a:ext cx="2808288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uk-UA" altLang="en-US" sz="1600" b="1"/>
              <a:t>Нульове сальдо </a:t>
            </a:r>
            <a:r>
              <a:rPr lang="uk-UA" altLang="en-US" sz="1600" b="1" i="1" u="sng"/>
              <a:t>рахунку офіційних резервів</a:t>
            </a:r>
            <a:r>
              <a:rPr lang="ru-RU" altLang="en-US" sz="1600" b="1" i="1" u="sng"/>
              <a:t> </a:t>
            </a:r>
            <a:r>
              <a:rPr lang="ru-RU" altLang="en-US" sz="1600" b="1"/>
              <a:t>(сальдо поточного рахунку + сальдо рахунку капіталу + сальдо резервів)</a:t>
            </a:r>
            <a:endParaRPr lang="uk-UA" altLang="en-US" sz="1600" b="1"/>
          </a:p>
          <a:p>
            <a:pPr algn="ctr" eaLnBrk="1" hangingPunct="1">
              <a:spcBef>
                <a:spcPct val="50000"/>
              </a:spcBef>
            </a:pPr>
            <a:r>
              <a:rPr lang="en-US" altLang="en-US" sz="1600" b="1"/>
              <a:t>IM – X – NR – NA </a:t>
            </a:r>
            <a:r>
              <a:rPr lang="uk-UA" altLang="en-US" sz="1600" b="1"/>
              <a:t>– </a:t>
            </a:r>
            <a:r>
              <a:rPr lang="en-US" altLang="en-US" sz="1600" b="1"/>
              <a:t>OR = 0</a:t>
            </a:r>
            <a:endParaRPr lang="ru-RU" altLang="en-US" sz="1600" b="1"/>
          </a:p>
        </p:txBody>
      </p:sp>
      <p:sp>
        <p:nvSpPr>
          <p:cNvPr id="22538" name="Text Box 10">
            <a:extLst>
              <a:ext uri="{FF2B5EF4-FFF2-40B4-BE49-F238E27FC236}">
                <a16:creationId xmlns:a16="http://schemas.microsoft.com/office/drawing/2014/main" id="{D38CCA6D-4FA3-2EEB-0EDC-D2FC9D785C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0375" y="714376"/>
            <a:ext cx="3671888" cy="30321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uk-UA" altLang="en-US" sz="2000" b="1" u="sng"/>
              <a:t>Причини дисбалансів:</a:t>
            </a:r>
          </a:p>
          <a:p>
            <a:pPr eaLnBrk="1" hangingPunct="1">
              <a:spcBef>
                <a:spcPct val="50000"/>
              </a:spcBef>
            </a:pPr>
            <a:r>
              <a:rPr lang="uk-UA" altLang="en-US" b="1" i="1"/>
              <a:t>Сезонні. </a:t>
            </a:r>
          </a:p>
          <a:p>
            <a:pPr eaLnBrk="1" hangingPunct="1">
              <a:spcBef>
                <a:spcPct val="50000"/>
              </a:spcBef>
            </a:pPr>
            <a:r>
              <a:rPr lang="uk-UA" altLang="en-US" b="1" i="1"/>
              <a:t>Структурні </a:t>
            </a:r>
            <a:r>
              <a:rPr lang="uk-UA" altLang="en-US" i="1"/>
              <a:t>– недостатня швидкість пристосування попиту на експорт та імпорт.</a:t>
            </a:r>
          </a:p>
          <a:p>
            <a:pPr eaLnBrk="1" hangingPunct="1">
              <a:spcBef>
                <a:spcPct val="50000"/>
              </a:spcBef>
            </a:pPr>
            <a:r>
              <a:rPr lang="uk-UA" altLang="en-US" b="1" i="1"/>
              <a:t>Циклічні.</a:t>
            </a:r>
          </a:p>
          <a:p>
            <a:pPr eaLnBrk="1" hangingPunct="1">
              <a:spcBef>
                <a:spcPct val="50000"/>
              </a:spcBef>
            </a:pPr>
            <a:r>
              <a:rPr lang="uk-UA" altLang="en-US" i="1"/>
              <a:t>Спекуляції та втеча капіталів</a:t>
            </a:r>
            <a:r>
              <a:rPr lang="en-US" altLang="en-US" i="1"/>
              <a:t>.</a:t>
            </a:r>
            <a:endParaRPr lang="uk-UA" altLang="en-US" i="1"/>
          </a:p>
          <a:p>
            <a:pPr eaLnBrk="1" hangingPunct="1">
              <a:spcBef>
                <a:spcPct val="50000"/>
              </a:spcBef>
            </a:pPr>
            <a:r>
              <a:rPr lang="uk-UA" altLang="en-US" i="1"/>
              <a:t>Зміни валютного регулювання.</a:t>
            </a:r>
            <a:endParaRPr lang="ru-RU" altLang="en-US" i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>
            <a:extLst>
              <a:ext uri="{FF2B5EF4-FFF2-40B4-BE49-F238E27FC236}">
                <a16:creationId xmlns:a16="http://schemas.microsoft.com/office/drawing/2014/main" id="{F700C816-1F29-8EC7-9491-4AD80C79FBCE}"/>
              </a:ext>
            </a:extLst>
          </p:cNvPr>
          <p:cNvGrpSpPr>
            <a:grpSpLocks/>
          </p:cNvGrpSpPr>
          <p:nvPr/>
        </p:nvGrpSpPr>
        <p:grpSpPr bwMode="auto">
          <a:xfrm>
            <a:off x="1774826" y="549275"/>
            <a:ext cx="8424863" cy="5183188"/>
            <a:chOff x="204" y="210"/>
            <a:chExt cx="5307" cy="3265"/>
          </a:xfrm>
        </p:grpSpPr>
        <p:sp>
          <p:nvSpPr>
            <p:cNvPr id="23556" name="Rectangle 4">
              <a:extLst>
                <a:ext uri="{FF2B5EF4-FFF2-40B4-BE49-F238E27FC236}">
                  <a16:creationId xmlns:a16="http://schemas.microsoft.com/office/drawing/2014/main" id="{8F4816F4-6C71-175D-63B3-8FB1E709C9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2" y="210"/>
              <a:ext cx="3583" cy="7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uk-UA" altLang="en-US" sz="3200" b="1"/>
                <a:t>Економічна рівновага </a:t>
              </a:r>
            </a:p>
            <a:p>
              <a:pPr algn="ctr" eaLnBrk="1" hangingPunct="1"/>
              <a:r>
                <a:rPr lang="uk-UA" altLang="en-US" sz="3200" b="1"/>
                <a:t>платіжного балансу</a:t>
              </a:r>
              <a:r>
                <a:rPr lang="uk-UA" altLang="en-US" sz="2800" b="1"/>
                <a:t> </a:t>
              </a:r>
              <a:endParaRPr lang="ru-RU" altLang="en-US" sz="2800" b="1"/>
            </a:p>
          </p:txBody>
        </p:sp>
        <p:sp>
          <p:nvSpPr>
            <p:cNvPr id="23557" name="Rectangle 5">
              <a:extLst>
                <a:ext uri="{FF2B5EF4-FFF2-40B4-BE49-F238E27FC236}">
                  <a16:creationId xmlns:a16="http://schemas.microsoft.com/office/drawing/2014/main" id="{14443918-5073-479B-EE32-5940B21EBB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" y="1344"/>
              <a:ext cx="1678" cy="63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uk-UA" altLang="en-US" sz="2200" b="1"/>
                <a:t>Короткострокова </a:t>
              </a:r>
            </a:p>
            <a:p>
              <a:pPr algn="ctr" eaLnBrk="1" hangingPunct="1"/>
              <a:r>
                <a:rPr lang="uk-UA" altLang="en-US" sz="2200" b="1"/>
                <a:t>рівновага </a:t>
              </a:r>
            </a:p>
            <a:p>
              <a:pPr algn="ctr" eaLnBrk="1" hangingPunct="1"/>
              <a:r>
                <a:rPr lang="uk-UA" altLang="en-US" sz="2200" b="1"/>
                <a:t>(до 1 року) </a:t>
              </a:r>
              <a:endParaRPr lang="ru-RU" altLang="en-US" sz="2200" b="1"/>
            </a:p>
          </p:txBody>
        </p:sp>
        <p:sp>
          <p:nvSpPr>
            <p:cNvPr id="23558" name="Rectangle 6">
              <a:extLst>
                <a:ext uri="{FF2B5EF4-FFF2-40B4-BE49-F238E27FC236}">
                  <a16:creationId xmlns:a16="http://schemas.microsoft.com/office/drawing/2014/main" id="{C27C4D10-A38F-17FE-F92A-D752F2780A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" y="2568"/>
              <a:ext cx="1724" cy="90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uk-UA" altLang="en-US" sz="2200" b="1"/>
                <a:t>Визначається </a:t>
              </a:r>
            </a:p>
            <a:p>
              <a:pPr algn="ctr" eaLnBrk="1" hangingPunct="1"/>
              <a:r>
                <a:rPr lang="uk-UA" altLang="en-US" sz="2200" b="1"/>
                <a:t>чистим балансом </a:t>
              </a:r>
            </a:p>
            <a:p>
              <a:pPr algn="ctr" eaLnBrk="1" hangingPunct="1"/>
              <a:r>
                <a:rPr lang="uk-UA" altLang="en-US" sz="2200" b="1"/>
                <a:t>рахунку офіційних </a:t>
              </a:r>
            </a:p>
            <a:p>
              <a:pPr algn="ctr" eaLnBrk="1" hangingPunct="1"/>
              <a:r>
                <a:rPr lang="uk-UA" altLang="en-US" sz="2200" b="1"/>
                <a:t>резервів </a:t>
              </a:r>
              <a:endParaRPr lang="ru-RU" altLang="en-US" sz="2200" b="1"/>
            </a:p>
          </p:txBody>
        </p:sp>
        <p:sp>
          <p:nvSpPr>
            <p:cNvPr id="23559" name="Rectangle 7">
              <a:extLst>
                <a:ext uri="{FF2B5EF4-FFF2-40B4-BE49-F238E27FC236}">
                  <a16:creationId xmlns:a16="http://schemas.microsoft.com/office/drawing/2014/main" id="{10C0FE7A-C54F-E838-185C-DCC5D31AB1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8" y="1344"/>
              <a:ext cx="1678" cy="63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uk-UA" altLang="en-US" sz="2200" b="1"/>
                <a:t>Середньострокова</a:t>
              </a:r>
            </a:p>
            <a:p>
              <a:pPr algn="ctr" eaLnBrk="1" hangingPunct="1"/>
              <a:r>
                <a:rPr lang="uk-UA" altLang="en-US" sz="2200" b="1"/>
                <a:t>рівновага </a:t>
              </a:r>
            </a:p>
            <a:p>
              <a:pPr algn="ctr" eaLnBrk="1" hangingPunct="1"/>
              <a:r>
                <a:rPr lang="uk-UA" altLang="en-US" sz="2200" b="1"/>
                <a:t>(3-5 років) </a:t>
              </a:r>
              <a:endParaRPr lang="ru-RU" altLang="en-US" sz="2200" b="1"/>
            </a:p>
          </p:txBody>
        </p:sp>
        <p:sp>
          <p:nvSpPr>
            <p:cNvPr id="23560" name="Rectangle 8">
              <a:extLst>
                <a:ext uri="{FF2B5EF4-FFF2-40B4-BE49-F238E27FC236}">
                  <a16:creationId xmlns:a16="http://schemas.microsoft.com/office/drawing/2014/main" id="{77692E5B-4040-15F6-BF09-0198F247D5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568"/>
              <a:ext cx="1633" cy="90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uk-UA" altLang="en-US" sz="2200" b="1"/>
                <a:t>Визначається </a:t>
              </a:r>
            </a:p>
            <a:p>
              <a:pPr algn="ctr" eaLnBrk="1" hangingPunct="1"/>
              <a:r>
                <a:rPr lang="uk-UA" altLang="en-US" sz="2200" b="1"/>
                <a:t>базисним </a:t>
              </a:r>
            </a:p>
            <a:p>
              <a:pPr algn="ctr" eaLnBrk="1" hangingPunct="1"/>
              <a:r>
                <a:rPr lang="uk-UA" altLang="en-US" sz="2200" b="1"/>
                <a:t>балансом</a:t>
              </a:r>
              <a:endParaRPr lang="ru-RU" altLang="en-US" sz="2200" b="1"/>
            </a:p>
          </p:txBody>
        </p:sp>
        <p:sp>
          <p:nvSpPr>
            <p:cNvPr id="23561" name="Rectangle 9">
              <a:extLst>
                <a:ext uri="{FF2B5EF4-FFF2-40B4-BE49-F238E27FC236}">
                  <a16:creationId xmlns:a16="http://schemas.microsoft.com/office/drawing/2014/main" id="{C292E0B4-8E7E-C0A0-0DCC-5F781BA211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3" y="1344"/>
              <a:ext cx="1678" cy="63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uk-UA" altLang="en-US" sz="2200" b="1"/>
                <a:t>Довгострокова</a:t>
              </a:r>
            </a:p>
            <a:p>
              <a:pPr algn="ctr" eaLnBrk="1" hangingPunct="1"/>
              <a:r>
                <a:rPr lang="uk-UA" altLang="en-US" sz="2200" b="1"/>
                <a:t>рівновага </a:t>
              </a:r>
            </a:p>
            <a:p>
              <a:pPr algn="ctr" eaLnBrk="1" hangingPunct="1"/>
              <a:r>
                <a:rPr lang="uk-UA" altLang="en-US" sz="2200" b="1"/>
                <a:t>(понад 5 років)</a:t>
              </a:r>
              <a:endParaRPr lang="ru-RU" altLang="en-US" sz="2200" b="1"/>
            </a:p>
          </p:txBody>
        </p:sp>
        <p:sp>
          <p:nvSpPr>
            <p:cNvPr id="23562" name="Rectangle 10">
              <a:extLst>
                <a:ext uri="{FF2B5EF4-FFF2-40B4-BE49-F238E27FC236}">
                  <a16:creationId xmlns:a16="http://schemas.microsoft.com/office/drawing/2014/main" id="{70AA8511-41C1-D9F1-7C55-224B66AC2C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3" y="2568"/>
              <a:ext cx="1678" cy="90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uk-UA" altLang="en-US" sz="2200" b="1"/>
                <a:t>Визначається </a:t>
              </a:r>
            </a:p>
            <a:p>
              <a:pPr algn="ctr" eaLnBrk="1" hangingPunct="1"/>
              <a:r>
                <a:rPr lang="uk-UA" altLang="en-US" sz="2200" b="1"/>
                <a:t>чистим балансом </a:t>
              </a:r>
            </a:p>
            <a:p>
              <a:pPr algn="ctr" eaLnBrk="1" hangingPunct="1"/>
              <a:r>
                <a:rPr lang="uk-UA" altLang="en-US" sz="2200" b="1"/>
                <a:t>поточного рахунку</a:t>
              </a:r>
              <a:endParaRPr lang="ru-RU" altLang="en-US" sz="2200" b="1"/>
            </a:p>
          </p:txBody>
        </p:sp>
        <p:sp>
          <p:nvSpPr>
            <p:cNvPr id="23563" name="Line 11">
              <a:extLst>
                <a:ext uri="{FF2B5EF4-FFF2-40B4-BE49-F238E27FC236}">
                  <a16:creationId xmlns:a16="http://schemas.microsoft.com/office/drawing/2014/main" id="{F7B4CD8C-C0EB-8F9A-B8F1-35C8E70940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02" y="935"/>
              <a:ext cx="1587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23564" name="Line 12">
              <a:extLst>
                <a:ext uri="{FF2B5EF4-FFF2-40B4-BE49-F238E27FC236}">
                  <a16:creationId xmlns:a16="http://schemas.microsoft.com/office/drawing/2014/main" id="{E3E4DDF9-B754-C66A-4D24-874F9F8455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9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23565" name="Line 13">
              <a:extLst>
                <a:ext uri="{FF2B5EF4-FFF2-40B4-BE49-F238E27FC236}">
                  <a16:creationId xmlns:a16="http://schemas.microsoft.com/office/drawing/2014/main" id="{16B10039-B249-99EF-79F4-832873C331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9" y="935"/>
              <a:ext cx="1724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23566" name="Line 14">
              <a:extLst>
                <a:ext uri="{FF2B5EF4-FFF2-40B4-BE49-F238E27FC236}">
                  <a16:creationId xmlns:a16="http://schemas.microsoft.com/office/drawing/2014/main" id="{82D63C0A-7C3A-54D5-3E4E-4FF7FFEACE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1979"/>
              <a:ext cx="0" cy="5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23567" name="Line 15">
              <a:extLst>
                <a:ext uri="{FF2B5EF4-FFF2-40B4-BE49-F238E27FC236}">
                  <a16:creationId xmlns:a16="http://schemas.microsoft.com/office/drawing/2014/main" id="{C92B5611-BDD4-134B-EB2E-BB37960FD1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9" y="1979"/>
              <a:ext cx="0" cy="5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23568" name="Line 16">
              <a:extLst>
                <a:ext uri="{FF2B5EF4-FFF2-40B4-BE49-F238E27FC236}">
                  <a16:creationId xmlns:a16="http://schemas.microsoft.com/office/drawing/2014/main" id="{87E28C2F-E535-9F21-A87F-EC04D33E63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4" y="1979"/>
              <a:ext cx="0" cy="5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FD0A5FDC-95B6-4F44-4426-962747AC232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825625" y="231776"/>
            <a:ext cx="8510588" cy="1325563"/>
          </a:xfrm>
        </p:spPr>
        <p:txBody>
          <a:bodyPr/>
          <a:lstStyle/>
          <a:p>
            <a:pPr eaLnBrk="1" hangingPunct="1">
              <a:defRPr/>
            </a:pPr>
            <a:r>
              <a:rPr lang="uk-UA" sz="4000" dirty="0">
                <a:solidFill>
                  <a:schemeClr val="tx1"/>
                </a:solidFill>
              </a:rPr>
              <a:t>Використання даних платіжного балансу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4F3B8BF-D8C3-26DD-82AE-E8F58DD198B4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>
          <a:xfrm>
            <a:off x="767408" y="1844675"/>
            <a:ext cx="10945216" cy="4497388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tx1"/>
              </a:buClr>
              <a:buFont typeface="Arial" charset="0"/>
              <a:buChar char="♦"/>
              <a:defRPr/>
            </a:pPr>
            <a:r>
              <a:rPr lang="uk-UA" sz="2800" dirty="0"/>
              <a:t>Для оцінки кредитоспроможності країни. </a:t>
            </a:r>
          </a:p>
          <a:p>
            <a:pPr eaLnBrk="1" hangingPunct="1">
              <a:buClr>
                <a:schemeClr val="tx1"/>
              </a:buClr>
              <a:buFont typeface="Arial" charset="0"/>
              <a:buChar char="♦"/>
              <a:defRPr/>
            </a:pPr>
            <a:r>
              <a:rPr lang="uk-UA" sz="2800" dirty="0"/>
              <a:t>Як індикатори економічного циклу при аналізі тенденцій економічного розвитку країни.</a:t>
            </a:r>
          </a:p>
          <a:p>
            <a:pPr eaLnBrk="1" hangingPunct="1">
              <a:buClr>
                <a:schemeClr val="tx1"/>
              </a:buClr>
              <a:buFont typeface="Arial" charset="0"/>
              <a:buChar char="♦"/>
              <a:defRPr/>
            </a:pPr>
            <a:r>
              <a:rPr lang="uk-UA" sz="2800" dirty="0"/>
              <a:t>Для складання прогнозів впливу на валютні курси. </a:t>
            </a:r>
          </a:p>
          <a:p>
            <a:pPr eaLnBrk="1" hangingPunct="1">
              <a:buClr>
                <a:schemeClr val="tx1"/>
              </a:buClr>
              <a:buFont typeface="Arial" charset="0"/>
              <a:buChar char="♦"/>
              <a:defRPr/>
            </a:pPr>
            <a:r>
              <a:rPr lang="uk-UA" sz="2800" dirty="0"/>
              <a:t>Для прогнозування подальшої політики уряду. </a:t>
            </a:r>
          </a:p>
          <a:p>
            <a:pPr eaLnBrk="1" hangingPunct="1">
              <a:buClr>
                <a:schemeClr val="tx1"/>
              </a:buClr>
              <a:buFont typeface="Arial" charset="0"/>
              <a:buChar char="♦"/>
              <a:defRPr/>
            </a:pPr>
            <a:r>
              <a:rPr lang="uk-UA" sz="2800" dirty="0"/>
              <a:t>Для аналізу ризиків.</a:t>
            </a:r>
          </a:p>
          <a:p>
            <a:pPr eaLnBrk="1" hangingPunct="1">
              <a:buClr>
                <a:schemeClr val="tx1"/>
              </a:buClr>
              <a:buFont typeface="Arial" charset="0"/>
              <a:buChar char="♦"/>
              <a:defRPr/>
            </a:pPr>
            <a:r>
              <a:rPr lang="uk-UA" sz="2800" dirty="0"/>
              <a:t>Для оцінювання стану економіки країни.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6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5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F2F75D67-57AC-F94E-C49C-E97D6E67751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646111" y="452718"/>
            <a:ext cx="11521280" cy="1400530"/>
          </a:xfrm>
        </p:spPr>
        <p:txBody>
          <a:bodyPr/>
          <a:lstStyle/>
          <a:p>
            <a:pPr eaLnBrk="1" hangingPunct="1">
              <a:defRPr/>
            </a:pPr>
            <a:r>
              <a:rPr lang="uk-UA" sz="4000" b="1" dirty="0">
                <a:solidFill>
                  <a:schemeClr val="tx1"/>
                </a:solidFill>
              </a:rPr>
              <a:t>Фактори впливу на платіжний баланс</a:t>
            </a:r>
            <a:r>
              <a:rPr lang="uk-UA" sz="4000" dirty="0">
                <a:solidFill>
                  <a:schemeClr val="tx1"/>
                </a:solidFill>
              </a:rPr>
              <a:t> 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A4DFF756-6D59-E7A7-E0F2-55540BA8DD04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>
          <a:xfrm>
            <a:off x="479376" y="2096615"/>
            <a:ext cx="1152128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ь"/>
              <a:defRPr/>
            </a:pPr>
            <a:r>
              <a:rPr lang="uk-UA" sz="2800" dirty="0"/>
              <a:t>Нерівномірність економічного та політичного розвитку країн, міжнародна конкуренція.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ь"/>
              <a:defRPr/>
            </a:pPr>
            <a:r>
              <a:rPr lang="uk-UA" sz="2800" dirty="0"/>
              <a:t>Циклічні коливання економіки.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ь"/>
              <a:defRPr/>
            </a:pPr>
            <a:r>
              <a:rPr lang="uk-UA" sz="2800" dirty="0"/>
              <a:t>Зростання закордонних державних витрат.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ь"/>
              <a:defRPr/>
            </a:pPr>
            <a:r>
              <a:rPr lang="uk-UA" sz="2800" dirty="0"/>
              <a:t>Мілітаризація економіки й військові витрати.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ь"/>
              <a:defRPr/>
            </a:pPr>
            <a:r>
              <a:rPr lang="uk-UA" sz="2800" dirty="0"/>
              <a:t>Посилення міжнародної фінансової взаємозалежності.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ь"/>
              <a:defRPr/>
            </a:pPr>
            <a:r>
              <a:rPr lang="uk-UA" sz="2800" dirty="0"/>
              <a:t>Зміни в міжнародній торгівлі.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ь"/>
              <a:defRPr/>
            </a:pPr>
            <a:r>
              <a:rPr lang="uk-UA" sz="2800" dirty="0"/>
              <a:t>Валютно-фінансові чинники (девальвація, ревальвація).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ь"/>
              <a:defRPr/>
            </a:pPr>
            <a:r>
              <a:rPr lang="uk-UA" sz="2800" dirty="0"/>
              <a:t>Надзвичайні обставини. </a:t>
            </a:r>
            <a:endParaRPr lang="ru-RU" sz="2800" dirty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  <a:defRPr/>
            </a:pP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6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8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6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3F976EE-1F10-104B-8FE9-D55FC92369C6}"/>
              </a:ext>
            </a:extLst>
          </p:cNvPr>
          <p:cNvSpPr txBox="1"/>
          <p:nvPr/>
        </p:nvSpPr>
        <p:spPr>
          <a:xfrm>
            <a:off x="2301876" y="2001839"/>
            <a:ext cx="7898580" cy="51117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ts val="4271"/>
              </a:lnSpc>
              <a:defRPr/>
            </a:pPr>
            <a:r>
              <a:rPr lang="ru-RU" sz="3204" b="1" dirty="0" err="1">
                <a:latin typeface="Times New Roman"/>
              </a:rPr>
              <a:t>Платіжний</a:t>
            </a:r>
            <a:r>
              <a:rPr lang="ru-RU" sz="3204" b="1" dirty="0">
                <a:latin typeface="Times New Roman"/>
              </a:rPr>
              <a:t> баланс </a:t>
            </a:r>
            <a:r>
              <a:rPr lang="ru-RU" sz="3204" dirty="0">
                <a:latin typeface="Times New Roman"/>
              </a:rPr>
              <a:t>– </a:t>
            </a:r>
            <a:r>
              <a:rPr lang="ru-RU" sz="3204" dirty="0" err="1">
                <a:latin typeface="Times New Roman"/>
              </a:rPr>
              <a:t>статистичний</a:t>
            </a:r>
            <a:r>
              <a:rPr lang="ru-RU" sz="3204" dirty="0">
                <a:latin typeface="Times New Roman"/>
              </a:rPr>
              <a:t> </a:t>
            </a:r>
            <a:r>
              <a:rPr lang="ru-RU" sz="3204" dirty="0" err="1">
                <a:latin typeface="Times New Roman"/>
              </a:rPr>
              <a:t>звіт</a:t>
            </a:r>
            <a:r>
              <a:rPr lang="ru-RU" sz="3204" dirty="0">
                <a:latin typeface="Times New Roman"/>
              </a:rPr>
              <a:t>, де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744D1D-C4A0-291B-9AE8-72FEE79D01A2}"/>
              </a:ext>
            </a:extLst>
          </p:cNvPr>
          <p:cNvSpPr txBox="1"/>
          <p:nvPr/>
        </p:nvSpPr>
        <p:spPr>
          <a:xfrm>
            <a:off x="2309814" y="2500313"/>
            <a:ext cx="7996237" cy="1077912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>
              <a:lnSpc>
                <a:spcPts val="4210"/>
              </a:lnSpc>
              <a:defRPr/>
            </a:pPr>
            <a:r>
              <a:rPr lang="uk-UA" sz="3204" dirty="0">
                <a:latin typeface="Times New Roman"/>
              </a:rPr>
              <a:t>в систематизованому вигляді відображаються</a:t>
            </a:r>
          </a:p>
          <a:p>
            <a:pPr>
              <a:lnSpc>
                <a:spcPts val="4210"/>
              </a:lnSpc>
              <a:defRPr/>
            </a:pPr>
            <a:r>
              <a:rPr lang="ru-RU" sz="3204" dirty="0">
                <a:latin typeface="Times New Roman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F11AA1-34EC-7986-D07E-FF903BBC719D}"/>
              </a:ext>
            </a:extLst>
          </p:cNvPr>
          <p:cNvSpPr txBox="1"/>
          <p:nvPr/>
        </p:nvSpPr>
        <p:spPr>
          <a:xfrm>
            <a:off x="2309814" y="3071814"/>
            <a:ext cx="8670925" cy="151288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>
              <a:lnSpc>
                <a:spcPts val="4210"/>
              </a:lnSpc>
              <a:defRPr/>
            </a:pPr>
            <a:r>
              <a:rPr lang="ru-RU" sz="3204" dirty="0" err="1">
                <a:latin typeface="Times New Roman"/>
              </a:rPr>
              <a:t>зовнішньоекономічні</a:t>
            </a:r>
            <a:r>
              <a:rPr lang="ru-RU" sz="3204" dirty="0">
                <a:latin typeface="Times New Roman"/>
              </a:rPr>
              <a:t> </a:t>
            </a:r>
            <a:r>
              <a:rPr lang="ru-RU" sz="3204" dirty="0" err="1">
                <a:latin typeface="Times New Roman"/>
              </a:rPr>
              <a:t>операції</a:t>
            </a:r>
            <a:r>
              <a:rPr lang="ru-RU" sz="3204" dirty="0">
                <a:latin typeface="Times New Roman"/>
              </a:rPr>
              <a:t> </a:t>
            </a:r>
            <a:r>
              <a:rPr lang="ru-RU" sz="3204" dirty="0" err="1">
                <a:latin typeface="Times New Roman"/>
              </a:rPr>
              <a:t>резидентів</a:t>
            </a:r>
            <a:endParaRPr lang="ru-RU" sz="3204" dirty="0">
              <a:latin typeface="Times New Roman"/>
            </a:endParaRPr>
          </a:p>
          <a:p>
            <a:pPr>
              <a:lnSpc>
                <a:spcPts val="3838"/>
              </a:lnSpc>
              <a:defRPr/>
            </a:pPr>
            <a:r>
              <a:rPr lang="ru-RU" sz="3204" dirty="0" err="1">
                <a:latin typeface="Times New Roman"/>
              </a:rPr>
              <a:t>даної</a:t>
            </a:r>
            <a:r>
              <a:rPr lang="ru-RU" sz="3204" dirty="0">
                <a:latin typeface="Times New Roman"/>
              </a:rPr>
              <a:t> </a:t>
            </a:r>
            <a:r>
              <a:rPr lang="ru-RU" sz="3204" dirty="0" err="1">
                <a:latin typeface="Times New Roman"/>
              </a:rPr>
              <a:t>країни</a:t>
            </a:r>
            <a:r>
              <a:rPr lang="ru-RU" sz="3204" dirty="0">
                <a:latin typeface="Times New Roman"/>
              </a:rPr>
              <a:t> </a:t>
            </a:r>
            <a:r>
              <a:rPr lang="ru-RU" sz="3204" dirty="0" err="1">
                <a:latin typeface="Times New Roman"/>
              </a:rPr>
              <a:t>з</a:t>
            </a:r>
            <a:r>
              <a:rPr lang="ru-RU" sz="3204" dirty="0">
                <a:latin typeface="Times New Roman"/>
              </a:rPr>
              <a:t> резидентами </a:t>
            </a:r>
            <a:r>
              <a:rPr lang="ru-RU" sz="3204" dirty="0" err="1">
                <a:latin typeface="Times New Roman"/>
              </a:rPr>
              <a:t>інших</a:t>
            </a:r>
            <a:r>
              <a:rPr lang="ru-RU" sz="3204" dirty="0">
                <a:latin typeface="Times New Roman"/>
              </a:rPr>
              <a:t> </a:t>
            </a:r>
            <a:r>
              <a:rPr lang="ru-RU" sz="3204" dirty="0" err="1">
                <a:latin typeface="Times New Roman"/>
              </a:rPr>
              <a:t>країн</a:t>
            </a:r>
            <a:endParaRPr lang="ru-RU" sz="3204" dirty="0">
              <a:latin typeface="Times New Roman"/>
            </a:endParaRPr>
          </a:p>
          <a:p>
            <a:pPr>
              <a:lnSpc>
                <a:spcPts val="3838"/>
              </a:lnSpc>
              <a:defRPr/>
            </a:pPr>
            <a:r>
              <a:rPr lang="ru-RU" sz="3204" dirty="0" err="1">
                <a:latin typeface="Times New Roman"/>
              </a:rPr>
              <a:t>світу</a:t>
            </a:r>
            <a:r>
              <a:rPr lang="ru-RU" sz="3204" dirty="0">
                <a:latin typeface="Times New Roman"/>
              </a:rPr>
              <a:t> за </a:t>
            </a:r>
            <a:r>
              <a:rPr lang="ru-RU" sz="3204" dirty="0" err="1">
                <a:latin typeface="Times New Roman"/>
              </a:rPr>
              <a:t>певний</a:t>
            </a:r>
            <a:r>
              <a:rPr lang="ru-RU" sz="3204" dirty="0">
                <a:latin typeface="Times New Roman"/>
              </a:rPr>
              <a:t> </a:t>
            </a:r>
            <a:r>
              <a:rPr lang="ru-RU" sz="3204" dirty="0" err="1">
                <a:latin typeface="Times New Roman"/>
              </a:rPr>
              <a:t>період</a:t>
            </a:r>
            <a:r>
              <a:rPr lang="ru-RU" sz="3204" dirty="0">
                <a:latin typeface="Times New Roman"/>
              </a:rPr>
              <a:t> часу(</a:t>
            </a:r>
            <a:r>
              <a:rPr lang="ru-RU" sz="3204" dirty="0" err="1">
                <a:latin typeface="Times New Roman"/>
              </a:rPr>
              <a:t>рік,півріччя,квартал</a:t>
            </a:r>
            <a:r>
              <a:rPr lang="ru-RU" sz="3204" dirty="0">
                <a:latin typeface="Times New Roman"/>
              </a:rPr>
              <a:t>).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58EB968-BE19-B0F1-2E5E-A7E1824023F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4000" b="1" dirty="0">
                <a:solidFill>
                  <a:schemeClr val="tx1"/>
                </a:solidFill>
              </a:rPr>
              <a:t>Економічні фактори впливу на платіжний баланс</a:t>
            </a:r>
            <a:r>
              <a:rPr lang="uk-UA" sz="4000" dirty="0">
                <a:solidFill>
                  <a:schemeClr val="tx1"/>
                </a:solidFill>
              </a:rPr>
              <a:t>  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C6BC0C22-DA9F-C43C-3F5E-0B46BE271A10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>
          <a:xfrm>
            <a:off x="1343472" y="3132545"/>
            <a:ext cx="8540750" cy="1872208"/>
          </a:xfrm>
        </p:spPr>
        <p:txBody>
          <a:bodyPr/>
          <a:lstStyle/>
          <a:p>
            <a:pPr eaLnBrk="1" hangingPunct="1">
              <a:defRPr/>
            </a:pPr>
            <a:r>
              <a:rPr lang="uk-UA" dirty="0"/>
              <a:t>темп інфляції; </a:t>
            </a:r>
          </a:p>
          <a:p>
            <a:pPr eaLnBrk="1" hangingPunct="1">
              <a:defRPr/>
            </a:pPr>
            <a:r>
              <a:rPr lang="uk-UA" dirty="0"/>
              <a:t>реальне зростання ВВП; </a:t>
            </a:r>
          </a:p>
          <a:p>
            <a:pPr eaLnBrk="1" hangingPunct="1">
              <a:defRPr/>
            </a:pPr>
            <a:r>
              <a:rPr lang="uk-UA" dirty="0"/>
              <a:t>відсоткові ставки; </a:t>
            </a:r>
          </a:p>
          <a:p>
            <a:pPr eaLnBrk="1" hangingPunct="1">
              <a:defRPr/>
            </a:pPr>
            <a:r>
              <a:rPr lang="uk-UA" dirty="0"/>
              <a:t>валютний курс </a:t>
            </a:r>
            <a:r>
              <a:rPr lang="uk-UA" dirty="0" err="1"/>
              <a:t>“спот.”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268C8B4-4047-C0D2-E2CE-A512CC99F1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3800" dirty="0">
                <a:solidFill>
                  <a:schemeClr val="tx1"/>
                </a:solidFill>
              </a:rPr>
              <a:t>Вплив економічних факторів на платіжний баланс</a:t>
            </a:r>
            <a:endParaRPr lang="ru-RU" sz="3800" dirty="0">
              <a:solidFill>
                <a:schemeClr val="tx1"/>
              </a:solidFill>
            </a:endParaRPr>
          </a:p>
        </p:txBody>
      </p:sp>
      <p:graphicFrame>
        <p:nvGraphicFramePr>
          <p:cNvPr id="94264" name="Group 56">
            <a:extLst>
              <a:ext uri="{FF2B5EF4-FFF2-40B4-BE49-F238E27FC236}">
                <a16:creationId xmlns:a16="http://schemas.microsoft.com/office/drawing/2014/main" id="{75D2939E-7C5A-BBEE-9578-5C8DA99899E4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077830496"/>
              </p:ext>
            </p:extLst>
          </p:nvPr>
        </p:nvGraphicFramePr>
        <p:xfrm>
          <a:off x="551384" y="1701800"/>
          <a:ext cx="11089232" cy="4389438"/>
        </p:xfrm>
        <a:graphic>
          <a:graphicData uri="http://schemas.openxmlformats.org/drawingml/2006/table">
            <a:tbl>
              <a:tblPr/>
              <a:tblGrid>
                <a:gridCol w="2234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54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1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Економічні фактори</a:t>
                      </a:r>
                      <a:endParaRPr kumimoji="0" lang="uk-UA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Вплив</a:t>
                      </a:r>
                      <a:endParaRPr kumimoji="0" lang="uk-UA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5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 інфляції</a:t>
                      </a:r>
                      <a:endParaRPr kumimoji="0" lang="uk-UA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Підвищення цін на товари та послуги</a:t>
                      </a:r>
                      <a:r>
                        <a:rPr kumimoji="0" lang="uk-U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що виробляються всередині  країни, має ефектом зростання цін на експортні товари і може зменшити експорт. Імпортні товари можуть стати більш вигідними для резидентів, рівень імпорту збільшується.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1" u="sng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Дефляція:</a:t>
                      </a:r>
                      <a:r>
                        <a:rPr kumimoji="0" lang="uk-UA" sz="18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зниження обсягів виробництва, інвестицій та доходів, можливим є збільшення процентних ставок та зменшення імпорту (продажі стають менш вигідними). Можливий наслідок: укріплення валюти та зменшення експортної виручки, з одночасним збільшенням імпортної виручки.</a:t>
                      </a:r>
                      <a:endParaRPr kumimoji="0" lang="uk-UA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Зростання ВВП</a:t>
                      </a:r>
                      <a:endParaRPr kumimoji="0" lang="uk-UA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Високі темпи зростання ВВП та доходів</a:t>
                      </a:r>
                      <a:r>
                        <a:rPr kumimoji="0" lang="uk-U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збільшення споживання імпортних товарів, можливий відтік капіталів з країни або приплив (відплив) інвестицій. </a:t>
                      </a:r>
                      <a:r>
                        <a:rPr kumimoji="0" lang="uk-UA" sz="18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Низькі темпи зростання ВВП</a:t>
                      </a:r>
                      <a:r>
                        <a:rPr kumimoji="0" lang="uk-U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зниження рівня імпорту.</a:t>
                      </a:r>
                      <a:endParaRPr kumimoji="0" lang="uk-UA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0322" name="Group 34">
            <a:extLst>
              <a:ext uri="{FF2B5EF4-FFF2-40B4-BE49-F238E27FC236}">
                <a16:creationId xmlns:a16="http://schemas.microsoft.com/office/drawing/2014/main" id="{7EB931A5-DB8C-7AF7-9C17-794AAD256F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041149"/>
              </p:ext>
            </p:extLst>
          </p:nvPr>
        </p:nvGraphicFramePr>
        <p:xfrm>
          <a:off x="551384" y="1965326"/>
          <a:ext cx="11161240" cy="4297465"/>
        </p:xfrm>
        <a:graphic>
          <a:graphicData uri="http://schemas.openxmlformats.org/drawingml/2006/table">
            <a:tbl>
              <a:tblPr/>
              <a:tblGrid>
                <a:gridCol w="2249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11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629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Процентні ставки</a:t>
                      </a:r>
                      <a:endParaRPr kumimoji="0" lang="uk-UA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Підвищення процентних ставок: </a:t>
                      </a:r>
                      <a:r>
                        <a:rPr kumimoji="0" lang="uk-U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збільшення притоку капіталу на фінансовий рахунок, зменшення відтоку капіталу, укріплення курсу, може мати наслідком дефляцію та скорочення  імпорту.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Зниження процентних ставок: </a:t>
                      </a:r>
                      <a:r>
                        <a:rPr kumimoji="0" lang="uk-U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зменшення притоку капіталу, збільшення відтоку капіталу.</a:t>
                      </a:r>
                      <a:endParaRPr kumimoji="0" lang="uk-UA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4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Валютний курс</a:t>
                      </a:r>
                      <a:endParaRPr kumimoji="0" lang="uk-UA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Обмінний курс впливає на: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1) відносну вартість імпортних товарів у порівнянні з вартістю товарів, що вироблені в країні.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2) відносну вартість експортних товарів у порівнянні з товарами інших країн.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Девальвація</a:t>
                      </a:r>
                      <a:r>
                        <a:rPr kumimoji="0" lang="uk-U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робить імпорт більш дорогим у середньостроковому періоді,  розширює експорт країни; впливає на приплив короткострокового капіталу.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Ревальвація: </a:t>
                      </a:r>
                      <a:r>
                        <a:rPr kumimoji="0" lang="uk-U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падіння експортних доходів, зростання імпорту, посилення вивезення капіталу.  </a:t>
                      </a:r>
                      <a:endParaRPr kumimoji="0" lang="uk-UA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8685" name="Rectangle 35">
            <a:extLst>
              <a:ext uri="{FF2B5EF4-FFF2-40B4-BE49-F238E27FC236}">
                <a16:creationId xmlns:a16="http://schemas.microsoft.com/office/drawing/2014/main" id="{A631270E-D5CE-5850-ABEF-58E097E9C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0501"/>
            <a:ext cx="7010400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en-US" sz="3800"/>
              <a:t>Вплив економічних факторів на платіжний баланс</a:t>
            </a:r>
            <a:endParaRPr lang="ru-RU" altLang="en-US" sz="380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4406EA4-11A6-4F79-6681-582246429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BEC5654-78B9-4441-9A1B-EA63D55F89C5}" type="slidenum">
              <a:rPr lang="ru-RU" altLang="en-US"/>
              <a:pPr eaLnBrk="1" hangingPunct="1"/>
              <a:t>22</a:t>
            </a:fld>
            <a:endParaRPr lang="ru-RU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9DD5AE-056C-2B33-7DF8-F40A4EA0D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dirty="0"/>
              <a:t>Завдання на семінарське заняття:</a:t>
            </a:r>
            <a:endParaRPr lang="ru-RU" dirty="0"/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32934832-68EC-0249-16C2-3CE8A86C2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uk-UA" dirty="0"/>
              <a:t>Проаналізувати динаміку показників платіжного балансу</a:t>
            </a:r>
            <a:r>
              <a:rPr lang="en-US" dirty="0"/>
              <a:t> </a:t>
            </a:r>
            <a:r>
              <a:rPr lang="uk-UA" dirty="0"/>
              <a:t>України,  обґрунтувати вплив  чинників на  сальдо балансів поточного рахунку і сальдо рахунку операцій з капіталом  та  фінансових операцій. Що означають знаки +  та </a:t>
            </a:r>
            <a:r>
              <a:rPr lang="en-US" dirty="0"/>
              <a:t>- </a:t>
            </a:r>
            <a:r>
              <a:rPr lang="uk-UA" dirty="0"/>
              <a:t>?  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9BC3BEE-2D2C-90AB-78DD-C95E957E4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10DC73C-B8D0-4889-B3BC-3044A4DEE82F}" type="slidenum">
              <a:rPr lang="ru-RU" altLang="en-US"/>
              <a:pPr eaLnBrk="1" hangingPunct="1"/>
              <a:t>23</a:t>
            </a:fld>
            <a:endParaRPr lang="ru-RU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71041D3-00BA-BFD7-9285-2206E0B80E8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981201" y="274639"/>
            <a:ext cx="8291513" cy="1354137"/>
          </a:xfrm>
        </p:spPr>
        <p:txBody>
          <a:bodyPr/>
          <a:lstStyle/>
          <a:p>
            <a:pPr eaLnBrk="1" hangingPunct="1">
              <a:defRPr/>
            </a:pPr>
            <a:r>
              <a:rPr lang="uk-UA" sz="4000" b="1"/>
              <a:t>Методи регулювання платіжного балансу</a:t>
            </a:r>
            <a:endParaRPr lang="ru-RU" sz="4000" b="1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9D8296A-441C-6453-3BA7-08200DB1F22E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>
          <a:xfrm>
            <a:off x="1825625" y="2055813"/>
            <a:ext cx="8540750" cy="40433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Ш"/>
              <a:defRPr/>
            </a:pPr>
            <a:r>
              <a:rPr lang="uk-UA"/>
              <a:t>девальвація національної валюти;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Ш"/>
              <a:defRPr/>
            </a:pPr>
            <a:r>
              <a:rPr lang="uk-UA"/>
              <a:t>стимулювання експорту (в деяких випадках обмеження імпорту);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Ш"/>
              <a:defRPr/>
            </a:pPr>
            <a:r>
              <a:rPr lang="uk-UA"/>
              <a:t>валютні обмеження;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Ш"/>
              <a:defRPr/>
            </a:pPr>
            <a:r>
              <a:rPr lang="uk-UA"/>
              <a:t>зменшення дефіциту державного бюджету;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Ш"/>
              <a:defRPr/>
            </a:pPr>
            <a:r>
              <a:rPr lang="uk-UA"/>
              <a:t>зміна відсоткових ставок;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Ш"/>
              <a:defRPr/>
            </a:pPr>
            <a:r>
              <a:rPr lang="uk-UA"/>
              <a:t>зміна обсягу грошової маси в обігу. </a:t>
            </a:r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FA2A75A-BD08-32DD-88C4-A08F83143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BB600EE-EC6B-45CA-AACB-EE529DDBDA09}" type="slidenum">
              <a:rPr lang="ru-RU" altLang="en-US"/>
              <a:pPr eaLnBrk="1" hangingPunct="1"/>
              <a:t>24</a:t>
            </a:fld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6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>
            <a:extLst>
              <a:ext uri="{FF2B5EF4-FFF2-40B4-BE49-F238E27FC236}">
                <a16:creationId xmlns:a16="http://schemas.microsoft.com/office/drawing/2014/main" id="{88333251-154F-A35E-4F1A-6D2FC773C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1814" y="115888"/>
            <a:ext cx="72675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en-US" sz="2400" b="1"/>
              <a:t>Методи врівноваження платіжного балансу</a:t>
            </a:r>
            <a:endParaRPr lang="ru-RU" altLang="en-US" sz="2400" b="1"/>
          </a:p>
        </p:txBody>
      </p:sp>
      <p:sp>
        <p:nvSpPr>
          <p:cNvPr id="36867" name="Rectangle 5">
            <a:extLst>
              <a:ext uri="{FF2B5EF4-FFF2-40B4-BE49-F238E27FC236}">
                <a16:creationId xmlns:a16="http://schemas.microsoft.com/office/drawing/2014/main" id="{883EE902-C839-5BEE-1758-0FD01C845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981076"/>
            <a:ext cx="8893175" cy="587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uk-UA" altLang="en-US" sz="2100"/>
              <a:t>1.1) </a:t>
            </a:r>
            <a:r>
              <a:rPr lang="uk-UA" altLang="en-US" sz="2000" b="1" i="1" u="sng"/>
              <a:t>ринкові методи</a:t>
            </a:r>
            <a:r>
              <a:rPr lang="uk-UA" altLang="en-US" sz="2000" i="1" u="sng"/>
              <a:t> </a:t>
            </a:r>
            <a:r>
              <a:rPr lang="uk-UA" altLang="en-US" sz="2100"/>
              <a:t>(фінансові, валютні, грошово-кредитні) передбачають зміни валютних курсів, цін, доходів, процентних ставок, грошової маси тощо: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uk-UA" altLang="en-US" sz="2000"/>
              <a:t>1.1.1) продаж іноземних та національних цінних паперів за іноземну валюту (наприклад, розміщення облігацій державної скарбниці у центральних банках інших країн);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uk-UA" altLang="en-US" sz="2000"/>
              <a:t>1.1.2) вплив на темп інфляції в країні через зміну процентних ставок, контроль за заробітною платою та рівнем цін;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uk-UA" altLang="en-US" sz="2000"/>
              <a:t>1.1.3) зміни в структурі експорту (шляхом урізноманітнення товарного асортименту та перерозподілу ресурсів на користь продукції, конкурентоспроможної на світовому ринку);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uk-UA" altLang="en-US" sz="2000"/>
              <a:t>1.1.4) зміни валютного курсу (зниження курсу національної валюти сприяє здешевленню вітчизняної продукції на міжнародних ринках і подорожчанню імпортних товарів; тому девальвація призводить до розширення експорту та скорочення імпорту);</a:t>
            </a:r>
            <a:endParaRPr lang="en-US" altLang="en-US" sz="2000"/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000"/>
              <a:t>1</a:t>
            </a:r>
            <a:r>
              <a:rPr lang="uk-UA" altLang="en-US" sz="2000"/>
              <a:t>.1.5) використання країною своїх золотовалютних резервів (у певних межах, щоб не призвести до їх вичерпання та негативних наслідків у макроекономічному середовищі</a:t>
            </a:r>
            <a:r>
              <a:rPr lang="uk-UA" altLang="en-US" sz="2100"/>
              <a:t>).</a:t>
            </a:r>
            <a:endParaRPr lang="ru-RU" altLang="en-US" sz="2100"/>
          </a:p>
        </p:txBody>
      </p:sp>
      <p:sp>
        <p:nvSpPr>
          <p:cNvPr id="36868" name="Text Box 6">
            <a:extLst>
              <a:ext uri="{FF2B5EF4-FFF2-40B4-BE49-F238E27FC236}">
                <a16:creationId xmlns:a16="http://schemas.microsoft.com/office/drawing/2014/main" id="{14B42D21-2192-0A30-085F-E613CF688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913" y="549275"/>
            <a:ext cx="467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uk-UA" altLang="en-US" sz="2400" b="1"/>
              <a:t>1</a:t>
            </a:r>
            <a:r>
              <a:rPr lang="uk-UA" altLang="en-US" sz="2400" b="1" i="1" u="sng"/>
              <a:t>. Внутрішні</a:t>
            </a:r>
            <a:endParaRPr lang="ru-RU" altLang="en-US" sz="2400" b="1" i="1" u="sng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99E7CF5-8310-1307-8538-BEA97DE12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8A653DE-3910-467F-97A4-E74AFDF3199E}" type="slidenum">
              <a:rPr lang="ru-RU" altLang="en-US"/>
              <a:pPr eaLnBrk="1" hangingPunct="1"/>
              <a:t>25</a:t>
            </a:fld>
            <a:endParaRPr lang="ru-RU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>
            <a:extLst>
              <a:ext uri="{FF2B5EF4-FFF2-40B4-BE49-F238E27FC236}">
                <a16:creationId xmlns:a16="http://schemas.microsoft.com/office/drawing/2014/main" id="{4020F633-86C2-2622-C587-6776EB374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052514"/>
            <a:ext cx="9144000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uk-UA" altLang="en-US" sz="2000"/>
              <a:t>1.2.) </a:t>
            </a:r>
            <a:r>
              <a:rPr lang="uk-UA" altLang="en-US" sz="2000" b="1" i="1" u="sng"/>
              <a:t>неринкові </a:t>
            </a:r>
            <a:r>
              <a:rPr lang="uk-UA" altLang="en-US" sz="2000" b="1"/>
              <a:t>(адміністративні) методи</a:t>
            </a:r>
            <a:r>
              <a:rPr lang="uk-UA" altLang="en-US" sz="2000"/>
              <a:t>, </a:t>
            </a:r>
            <a:r>
              <a:rPr lang="uk-UA" altLang="en-US" sz="2000" b="1"/>
              <a:t>прямий контроль:</a:t>
            </a:r>
            <a:r>
              <a:rPr lang="uk-UA" altLang="en-US" sz="2000"/>
              <a:t> регламентація зовнішньоекономічних операцій за допомогою нормативних актів та органів державного контролю. </a:t>
            </a:r>
            <a:r>
              <a:rPr lang="uk-UA" altLang="en-US" sz="2000" b="1" i="1"/>
              <a:t>Наприклад</a:t>
            </a:r>
            <a:r>
              <a:rPr lang="uk-UA" altLang="en-US" sz="2000"/>
              <a:t>, вплив на потоки зовнішньої торгівлі та рух капіталу між країнами може здійснюватися за допомогою </a:t>
            </a:r>
            <a:r>
              <a:rPr lang="uk-UA" altLang="en-US" sz="2000" b="1" i="1"/>
              <a:t>протекціоністської політики </a:t>
            </a:r>
            <a:r>
              <a:rPr lang="uk-UA" altLang="en-US" sz="2000"/>
              <a:t>уряду, яка включає запровадження тарифів, квот, ліцензій, субсидій тощо; обмеження на вивіз прибутків від інвестицій, заборона купівлі іноземної валюти, тощо.</a:t>
            </a:r>
          </a:p>
        </p:txBody>
      </p:sp>
      <p:sp>
        <p:nvSpPr>
          <p:cNvPr id="37891" name="Rectangle 5">
            <a:extLst>
              <a:ext uri="{FF2B5EF4-FFF2-40B4-BE49-F238E27FC236}">
                <a16:creationId xmlns:a16="http://schemas.microsoft.com/office/drawing/2014/main" id="{C99DED39-80B6-B4C1-98E9-D42D147F7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1814" y="115888"/>
            <a:ext cx="72675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en-US" sz="2400" b="1"/>
              <a:t>Методи врівноваження платіжного балансу</a:t>
            </a:r>
            <a:endParaRPr lang="ru-RU" altLang="en-US" sz="2400" b="1"/>
          </a:p>
        </p:txBody>
      </p:sp>
      <p:sp>
        <p:nvSpPr>
          <p:cNvPr id="37892" name="Text Box 6">
            <a:extLst>
              <a:ext uri="{FF2B5EF4-FFF2-40B4-BE49-F238E27FC236}">
                <a16:creationId xmlns:a16="http://schemas.microsoft.com/office/drawing/2014/main" id="{C3C24C87-96EA-54DA-FED8-691B51116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8938" y="450850"/>
            <a:ext cx="467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uk-UA" altLang="en-US" sz="2400" b="1"/>
              <a:t>1</a:t>
            </a:r>
            <a:r>
              <a:rPr lang="uk-UA" altLang="en-US" sz="2400" b="1" i="1" u="sng"/>
              <a:t>. Внутрішні</a:t>
            </a:r>
            <a:endParaRPr lang="ru-RU" altLang="en-US" sz="2400" b="1" i="1" u="sng"/>
          </a:p>
        </p:txBody>
      </p:sp>
      <p:sp>
        <p:nvSpPr>
          <p:cNvPr id="37893" name="Text Box 7">
            <a:extLst>
              <a:ext uri="{FF2B5EF4-FFF2-40B4-BE49-F238E27FC236}">
                <a16:creationId xmlns:a16="http://schemas.microsoft.com/office/drawing/2014/main" id="{773D60C1-C5E7-10A3-7434-8E2D6F736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3860800"/>
            <a:ext cx="8964612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en-US" sz="2200" b="1"/>
              <a:t>2) міждержавні (зовнішні) методи: </a:t>
            </a:r>
            <a:endParaRPr lang="uk-UA" altLang="en-US" sz="2200"/>
          </a:p>
          <a:p>
            <a:pPr lvl="1" eaLnBrk="1" hangingPunct="1"/>
            <a:r>
              <a:rPr lang="uk-UA" altLang="en-US" sz="2200"/>
              <a:t>2.1) позики інших країн та використання світового ринку позичкових капіталів (кредити банківських консорціумів, облігаційні позики);</a:t>
            </a:r>
          </a:p>
          <a:p>
            <a:pPr lvl="1" eaLnBrk="1" hangingPunct="1"/>
            <a:r>
              <a:rPr lang="uk-UA" altLang="en-US" sz="2200"/>
              <a:t>2.2) ввезення підприємницького капіталу;</a:t>
            </a:r>
          </a:p>
          <a:p>
            <a:pPr eaLnBrk="1" hangingPunct="1"/>
            <a:r>
              <a:rPr kumimoji="1" lang="uk-UA" altLang="en-US" sz="2200"/>
              <a:t>      2.3) позики міжнародних фінансових організацій (МВФ, МБРР);</a:t>
            </a:r>
          </a:p>
          <a:p>
            <a:pPr eaLnBrk="1" hangingPunct="1"/>
            <a:r>
              <a:rPr kumimoji="1" lang="uk-UA" altLang="en-US" sz="2200"/>
              <a:t>      2.4) іноземна допомога (пільгові кредити, подарунки, субсидії,                                	надані іншими країнами).</a:t>
            </a:r>
            <a:endParaRPr lang="ru-RU" altLang="en-US" sz="2200"/>
          </a:p>
        </p:txBody>
      </p:sp>
      <p:sp>
        <p:nvSpPr>
          <p:cNvPr id="37894" name="Text Box 8">
            <a:extLst>
              <a:ext uri="{FF2B5EF4-FFF2-40B4-BE49-F238E27FC236}">
                <a16:creationId xmlns:a16="http://schemas.microsoft.com/office/drawing/2014/main" id="{B122C925-E040-4947-40D5-50C39CB2E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3403600"/>
            <a:ext cx="467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uk-UA" altLang="en-US" sz="2400" b="1"/>
              <a:t>2. </a:t>
            </a:r>
            <a:r>
              <a:rPr lang="uk-UA" altLang="en-US" sz="2400" b="1" i="1" u="sng"/>
              <a:t>Зовнішні</a:t>
            </a:r>
            <a:endParaRPr lang="ru-RU" altLang="en-US" sz="2400" b="1" i="1" u="sng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C39EE4A-7EC1-CE82-E417-39E6E0F87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221F6C5-CD72-44D6-A0E1-DE26B0750A62}" type="slidenum">
              <a:rPr lang="ru-RU" altLang="en-US"/>
              <a:pPr eaLnBrk="1" hangingPunct="1"/>
              <a:t>26</a:t>
            </a:fld>
            <a:endParaRPr lang="ru-RU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F0F91DB4-3400-C589-8D9C-C5D8F8D4D9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dirty="0">
                <a:solidFill>
                  <a:schemeClr val="tx1"/>
                </a:solidFill>
              </a:rPr>
              <a:t>Заходи регулювання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294FC7C9-89A0-005D-038C-D35339EC6B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19288" y="1905000"/>
            <a:ext cx="8139112" cy="4114800"/>
          </a:xfrm>
        </p:spPr>
        <p:txBody>
          <a:bodyPr/>
          <a:lstStyle/>
          <a:p>
            <a:pPr eaLnBrk="1" hangingPunct="1">
              <a:defRPr/>
            </a:pPr>
            <a:r>
              <a:rPr lang="uk-UA" i="1" dirty="0" err="1"/>
              <a:t>рестрикційні</a:t>
            </a:r>
            <a:r>
              <a:rPr lang="uk-UA" dirty="0"/>
              <a:t> – кредитні обмеження, у т. ч. підвищення процентних ставок, стримування зростання грошової маси;</a:t>
            </a:r>
          </a:p>
          <a:p>
            <a:pPr eaLnBrk="1" hangingPunct="1">
              <a:defRPr/>
            </a:pPr>
            <a:r>
              <a:rPr lang="uk-UA" i="1" dirty="0"/>
              <a:t>експансіоністські</a:t>
            </a:r>
            <a:r>
              <a:rPr lang="uk-UA" dirty="0"/>
              <a:t> — стимулювання експорту, девальвація.</a:t>
            </a:r>
            <a:endParaRPr lang="ru-RU" dirty="0"/>
          </a:p>
          <a:p>
            <a:pPr eaLnBrk="1" hangingPunct="1">
              <a:defRPr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E6CA7A8-7F9B-6DD0-FBC6-0139B3379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6D497DC-D275-4FC0-A800-0597DAA12899}" type="slidenum">
              <a:rPr lang="ru-RU" altLang="en-US"/>
              <a:pPr eaLnBrk="1" hangingPunct="1"/>
              <a:t>27</a:t>
            </a:fld>
            <a:endParaRPr lang="ru-RU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>
            <a:extLst>
              <a:ext uri="{FF2B5EF4-FFF2-40B4-BE49-F238E27FC236}">
                <a16:creationId xmlns:a16="http://schemas.microsoft.com/office/drawing/2014/main" id="{B469A8FF-0C50-ABCA-B837-B4698FF1E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285750"/>
            <a:ext cx="11737304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uk-UA" sz="3400" dirty="0">
                <a:solidFill>
                  <a:schemeClr val="bg1"/>
                </a:solidFill>
              </a:rPr>
              <a:t>Особливості методології складання платіжного балансу </a:t>
            </a:r>
          </a:p>
        </p:txBody>
      </p:sp>
      <p:sp>
        <p:nvSpPr>
          <p:cNvPr id="54275" name="Содержимое 2">
            <a:extLst>
              <a:ext uri="{FF2B5EF4-FFF2-40B4-BE49-F238E27FC236}">
                <a16:creationId xmlns:a16="http://schemas.microsoft.com/office/drawing/2014/main" id="{DB733CE7-F3FB-526C-3EF5-01598FBE7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1428750"/>
            <a:ext cx="11737303" cy="51435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uk-UA" dirty="0"/>
              <a:t>Розробка і складання платіжного балансу є обов’язковою умовою для всіх країн – членів МВФ і базується на єдиній методології</a:t>
            </a:r>
            <a:r>
              <a:rPr lang="en-US" dirty="0"/>
              <a:t>.</a:t>
            </a:r>
            <a:endParaRPr lang="uk-UA" dirty="0"/>
          </a:p>
          <a:p>
            <a:pPr>
              <a:spcBef>
                <a:spcPts val="1275"/>
              </a:spcBef>
              <a:defRPr/>
            </a:pP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компоненти</a:t>
            </a:r>
            <a:r>
              <a:rPr lang="ru-RU" dirty="0"/>
              <a:t> </a:t>
            </a:r>
            <a:r>
              <a:rPr lang="ru-RU" dirty="0" err="1"/>
              <a:t>платіжного</a:t>
            </a:r>
            <a:r>
              <a:rPr lang="ru-RU" dirty="0"/>
              <a:t> балансу </a:t>
            </a:r>
            <a:r>
              <a:rPr lang="ru-RU" dirty="0" err="1"/>
              <a:t>згруповані</a:t>
            </a:r>
            <a:r>
              <a:rPr lang="ru-RU" dirty="0"/>
              <a:t> за </a:t>
            </a:r>
            <a:r>
              <a:rPr lang="ru-RU" dirty="0" err="1"/>
              <a:t>трьома</a:t>
            </a:r>
            <a:r>
              <a:rPr lang="ru-RU" dirty="0"/>
              <a:t> </a:t>
            </a:r>
            <a:r>
              <a:rPr lang="ru-RU" dirty="0" err="1"/>
              <a:t>категоріями</a:t>
            </a:r>
            <a:r>
              <a:rPr lang="ru-RU" dirty="0"/>
              <a:t>, а </a:t>
            </a:r>
            <a:r>
              <a:rPr lang="ru-RU" dirty="0" err="1"/>
              <a:t>саме</a:t>
            </a:r>
            <a:r>
              <a:rPr lang="ru-RU" dirty="0"/>
              <a:t>: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поточних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з </a:t>
            </a:r>
            <a:r>
              <a:rPr lang="ru-RU" dirty="0" err="1"/>
              <a:t>капіталом</a:t>
            </a:r>
            <a:r>
              <a:rPr lang="ru-RU" dirty="0"/>
              <a:t> і </a:t>
            </a:r>
            <a:r>
              <a:rPr lang="ru-RU" dirty="0" err="1"/>
              <a:t>фінансовий</a:t>
            </a:r>
            <a:r>
              <a:rPr lang="ru-RU" dirty="0"/>
              <a:t> </a:t>
            </a:r>
            <a:r>
              <a:rPr lang="ru-RU" dirty="0" err="1"/>
              <a:t>рахунок</a:t>
            </a:r>
            <a:r>
              <a:rPr lang="ru-RU" dirty="0"/>
              <a:t>. </a:t>
            </a:r>
            <a:endParaRPr lang="en-US" dirty="0"/>
          </a:p>
          <a:p>
            <a:pPr>
              <a:spcBef>
                <a:spcPts val="1275"/>
              </a:spcBef>
              <a:defRPr/>
            </a:pPr>
            <a:r>
              <a:rPr lang="uk-UA" dirty="0"/>
              <a:t>З бухгалтерської точки зору  ПБ  повинен завжди знаходитися в рівновазі, тобто : СА+К=0, де СА-сальдо поточного рахунку; К-сальдо рахунку капіталу і фінансових операцій.</a:t>
            </a:r>
            <a:endParaRPr lang="en-US" dirty="0"/>
          </a:p>
          <a:p>
            <a:pPr>
              <a:spcBef>
                <a:spcPts val="1275"/>
              </a:spcBef>
              <a:defRPr/>
            </a:pPr>
            <a:r>
              <a:rPr lang="uk-UA" dirty="0"/>
              <a:t>Розрізняють </a:t>
            </a:r>
            <a:r>
              <a:rPr lang="uk-UA" i="1" u="sng" dirty="0"/>
              <a:t>основні</a:t>
            </a:r>
            <a:r>
              <a:rPr lang="uk-UA" dirty="0"/>
              <a:t>(автономні) статті - поточні операції та рух довгострокового капіталу і </a:t>
            </a:r>
            <a:r>
              <a:rPr lang="uk-UA" i="1" u="sng" dirty="0"/>
              <a:t>балансуючі</a:t>
            </a:r>
            <a:r>
              <a:rPr lang="uk-UA" dirty="0"/>
              <a:t>(</a:t>
            </a:r>
            <a:r>
              <a:rPr lang="uk-UA" dirty="0" err="1"/>
              <a:t>компенсуючі</a:t>
            </a:r>
            <a:r>
              <a:rPr lang="uk-UA" dirty="0"/>
              <a:t>) статті-короткострокові активи, державна допомога і займи,кредити міжнародних організацій, рух валютних резервів.</a:t>
            </a:r>
          </a:p>
          <a:p>
            <a:pPr>
              <a:defRPr/>
            </a:pPr>
            <a:r>
              <a:rPr lang="ru-RU" dirty="0"/>
              <a:t>ПБ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щоквартально</a:t>
            </a:r>
            <a:r>
              <a:rPr lang="ru-RU" dirty="0"/>
              <a:t>, на </a:t>
            </a:r>
            <a:r>
              <a:rPr lang="ru-RU" b="1" dirty="0"/>
              <a:t>75-й</a:t>
            </a:r>
            <a:r>
              <a:rPr lang="ru-RU" dirty="0"/>
              <a:t> день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звітного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публікується</a:t>
            </a:r>
            <a:r>
              <a:rPr lang="en-US" dirty="0"/>
              <a:t> </a:t>
            </a:r>
            <a:r>
              <a:rPr lang="ru-RU" dirty="0"/>
              <a:t> на </a:t>
            </a:r>
            <a:r>
              <a:rPr lang="ru-RU" dirty="0" err="1"/>
              <a:t>сторінці</a:t>
            </a:r>
            <a:r>
              <a:rPr lang="ru-RU" dirty="0"/>
              <a:t> НБУ</a:t>
            </a:r>
            <a:r>
              <a:rPr lang="en-US" dirty="0"/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09DE5B42-E72F-B83F-AE68-DCF13DF1F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625" y="1"/>
            <a:ext cx="70104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en-US" sz="2400" b="1">
                <a:latin typeface="Verdana" panose="020B0604030504040204" pitchFamily="34" charset="0"/>
              </a:rPr>
              <a:t>Прибуткові (+) та витратні (-) статті балансу міжнародних рахунків</a:t>
            </a:r>
            <a:r>
              <a:rPr lang="ru-RU" altLang="en-US" sz="2400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7171" name="Rectangle 5">
            <a:extLst>
              <a:ext uri="{FF2B5EF4-FFF2-40B4-BE49-F238E27FC236}">
                <a16:creationId xmlns:a16="http://schemas.microsoft.com/office/drawing/2014/main" id="{CD6B0BD4-3B2B-A015-06AC-8A9418560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59053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31078" name="Group 6">
            <a:extLst>
              <a:ext uri="{FF2B5EF4-FFF2-40B4-BE49-F238E27FC236}">
                <a16:creationId xmlns:a16="http://schemas.microsoft.com/office/drawing/2014/main" id="{A01F5C09-EB36-53CC-3BBA-5A737762F9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039980"/>
              </p:ext>
            </p:extLst>
          </p:nvPr>
        </p:nvGraphicFramePr>
        <p:xfrm>
          <a:off x="767408" y="980728"/>
          <a:ext cx="11017224" cy="5708034"/>
        </p:xfrm>
        <a:graphic>
          <a:graphicData uri="http://schemas.openxmlformats.org/drawingml/2006/table">
            <a:tbl>
              <a:tblPr/>
              <a:tblGrid>
                <a:gridCol w="5668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8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Прибуткові статті (+) КРЕДИТ</a:t>
                      </a:r>
                      <a:endParaRPr kumimoji="0" lang="uk-UA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Витратні статті (-) ДЕБЕТ</a:t>
                      </a:r>
                      <a:endParaRPr kumimoji="0" lang="uk-UA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1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Експорт товарів та послуг</a:t>
                      </a:r>
                      <a:endParaRPr kumimoji="0" lang="uk-UA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Імпорт товарів та послуг</a:t>
                      </a:r>
                      <a:endParaRPr kumimoji="0" lang="uk-UA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1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Ввіз  капіталу</a:t>
                      </a:r>
                      <a:endParaRPr kumimoji="0" lang="uk-UA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Вивіз капіталу</a:t>
                      </a:r>
                      <a:endParaRPr kumimoji="0" lang="uk-UA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>
                          <a:tab pos="228600" algn="l"/>
                        </a:tabLst>
                      </a:pPr>
                      <a:r>
                        <a:rPr kumimoji="0" lang="uk-UA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Приватні та державні дари із-за кордону</a:t>
                      </a:r>
                      <a:endParaRPr kumimoji="0" lang="uk-UA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>
                          <a:tab pos="228600" algn="l"/>
                        </a:tabLst>
                      </a:pP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Дари за кордон</a:t>
                      </a:r>
                      <a:endParaRPr kumimoji="0" lang="uk-UA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"/>
                        <a:tabLst>
                          <a:tab pos="228600" algn="l"/>
                        </a:tabLst>
                      </a:pP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Транспортні послуги, що надані нерезидентам</a:t>
                      </a:r>
                      <a:endParaRPr kumimoji="0" lang="uk-UA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>
                          <a:tab pos="228600" algn="l"/>
                        </a:tabLst>
                      </a:pP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Використання транспорту інших держав</a:t>
                      </a:r>
                      <a:endParaRPr kumimoji="0" lang="uk-UA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>
                          <a:tab pos="228600" algn="l"/>
                        </a:tabLst>
                      </a:pP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Витрати іноземних туристів в даній країні</a:t>
                      </a:r>
                      <a:endParaRPr kumimoji="0" lang="uk-UA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"/>
                        <a:tabLst>
                          <a:tab pos="228600" algn="l"/>
                        </a:tabLst>
                      </a:pP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Витрати на туризм за рубежем</a:t>
                      </a:r>
                      <a:endParaRPr kumimoji="0" lang="uk-UA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1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"/>
                        <a:tabLst>
                          <a:tab pos="228600" algn="l"/>
                        </a:tabLst>
                      </a:pP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Військові витрати інших держав</a:t>
                      </a:r>
                      <a:endParaRPr kumimoji="0" lang="uk-UA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"/>
                        <a:tabLst>
                          <a:tab pos="228600" algn="l"/>
                        </a:tabLst>
                      </a:pP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Військові витрати за кордоном</a:t>
                      </a:r>
                      <a:endParaRPr kumimoji="0" lang="uk-UA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1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"/>
                        <a:tabLst>
                          <a:tab pos="228600" algn="l"/>
                        </a:tabLst>
                      </a:pP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Проценти та дивіденди, отримані із-за кордону</a:t>
                      </a:r>
                      <a:endParaRPr kumimoji="0" lang="uk-UA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>
                          <a:tab pos="228600" algn="l"/>
                        </a:tabLst>
                      </a:pP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Проценти та дивіденди, що виплачуються нерезидентам</a:t>
                      </a:r>
                      <a:endParaRPr kumimoji="0" lang="uk-UA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156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"/>
                        <a:tabLst>
                          <a:tab pos="228600" algn="l"/>
                        </a:tabLst>
                      </a:pP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Продаж активів даної країни нерезидентам</a:t>
                      </a:r>
                      <a:endParaRPr kumimoji="0" lang="uk-UA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"/>
                        <a:tabLst>
                          <a:tab pos="228600" algn="l"/>
                        </a:tabLst>
                      </a:pP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Придбання іноземних активів </a:t>
                      </a:r>
                      <a:endParaRPr kumimoji="0" lang="ru-RU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(наприклад, акцій, облігації та нерухомості)</a:t>
                      </a:r>
                      <a:endParaRPr kumimoji="0" lang="uk-UA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81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"/>
                        <a:tabLst>
                          <a:tab pos="228600" algn="l"/>
                        </a:tabLst>
                      </a:pP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Депозити нерезидентів в депозитних установах даної країни</a:t>
                      </a:r>
                      <a:endParaRPr kumimoji="0" lang="uk-UA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"/>
                        <a:tabLst>
                          <a:tab pos="228600" algn="l"/>
                        </a:tabLst>
                      </a:pP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Депозити в іноземних депозитних установах</a:t>
                      </a:r>
                      <a:endParaRPr kumimoji="0" lang="uk-UA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1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>
                          <a:tab pos="228600" algn="l"/>
                        </a:tabLst>
                      </a:pP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Продаж золота нерезидентам</a:t>
                      </a:r>
                      <a:endParaRPr kumimoji="0" lang="uk-UA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>
                          <a:tab pos="228600" algn="l"/>
                        </a:tabLst>
                      </a:pP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Придбання золота за кордоном</a:t>
                      </a:r>
                      <a:endParaRPr kumimoji="0" lang="uk-UA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81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"/>
                        <a:tabLst>
                          <a:tab pos="228600" algn="l"/>
                        </a:tabLst>
                      </a:pPr>
                      <a:r>
                        <a:rPr kumimoji="0" lang="uk-UA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Продаж національної валюти нерезидентам</a:t>
                      </a:r>
                      <a:endParaRPr kumimoji="0" lang="uk-UA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>
                          <a:tab pos="228600" algn="l"/>
                        </a:tabLst>
                      </a:pPr>
                      <a:r>
                        <a:rPr kumimoji="0" lang="uk-UA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Купівля іноземної валюти</a:t>
                      </a:r>
                      <a:endParaRPr kumimoji="0" lang="uk-UA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213" name="Rectangle 47">
            <a:extLst>
              <a:ext uri="{FF2B5EF4-FFF2-40B4-BE49-F238E27FC236}">
                <a16:creationId xmlns:a16="http://schemas.microsoft.com/office/drawing/2014/main" id="{67B0DC52-8CC9-645C-98BF-47D111F06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6131203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AB2DE06-50A1-4131-42C8-4BBE830A811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4000" b="1" dirty="0">
                <a:solidFill>
                  <a:schemeClr val="tx1"/>
                </a:solidFill>
              </a:rPr>
              <a:t>Основні принципи побудови платіжного балансу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36AE561-B89F-2EEE-3FF0-4A135D7FABCF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>
          <a:xfrm>
            <a:off x="839416" y="2132856"/>
            <a:ext cx="10513168" cy="4165600"/>
          </a:xfrm>
        </p:spPr>
        <p:txBody>
          <a:bodyPr/>
          <a:lstStyle/>
          <a:p>
            <a:pPr eaLnBrk="1" hangingPunct="1">
              <a:defRPr/>
            </a:pPr>
            <a:r>
              <a:rPr lang="uk-UA" dirty="0"/>
              <a:t>система подвійного запису;</a:t>
            </a:r>
          </a:p>
          <a:p>
            <a:pPr eaLnBrk="1" hangingPunct="1">
              <a:defRPr/>
            </a:pPr>
            <a:r>
              <a:rPr lang="uk-UA" dirty="0"/>
              <a:t>економічна територія;</a:t>
            </a:r>
          </a:p>
          <a:p>
            <a:pPr eaLnBrk="1" hangingPunct="1">
              <a:defRPr/>
            </a:pPr>
            <a:r>
              <a:rPr lang="uk-UA" dirty="0"/>
              <a:t>резиденти й нерезиденти;</a:t>
            </a:r>
          </a:p>
          <a:p>
            <a:pPr eaLnBrk="1" hangingPunct="1">
              <a:defRPr/>
            </a:pPr>
            <a:r>
              <a:rPr lang="uk-UA" dirty="0"/>
              <a:t>ринкова ціна;</a:t>
            </a:r>
          </a:p>
          <a:p>
            <a:pPr eaLnBrk="1" hangingPunct="1">
              <a:defRPr/>
            </a:pPr>
            <a:r>
              <a:rPr lang="uk-UA" dirty="0"/>
              <a:t>час реєстрації;</a:t>
            </a:r>
          </a:p>
          <a:p>
            <a:pPr eaLnBrk="1" hangingPunct="1">
              <a:defRPr/>
            </a:pPr>
            <a:r>
              <a:rPr lang="uk-UA" dirty="0"/>
              <a:t>розрахункова одиниця.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6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15B499F4-268A-6D23-1A2E-4EB16233A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400634"/>
            <a:ext cx="8510587" cy="1325563"/>
          </a:xfrm>
        </p:spPr>
        <p:txBody>
          <a:bodyPr/>
          <a:lstStyle/>
          <a:p>
            <a:pPr>
              <a:defRPr/>
            </a:pPr>
            <a:r>
              <a:rPr lang="uk-UA" sz="2800" b="1" dirty="0">
                <a:solidFill>
                  <a:schemeClr val="tx1"/>
                </a:solidFill>
              </a:rPr>
              <a:t>Основні принципи побудови платіжного балансу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9CE3D63D-E467-6E4B-AFFB-51E1EF3F2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1916832"/>
            <a:ext cx="11593288" cy="4422775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uk-UA" b="1" u="sng" dirty="0"/>
              <a:t>Система подвійного запису:</a:t>
            </a:r>
            <a:r>
              <a:rPr lang="ru-RU" dirty="0"/>
              <a:t>ПБ  </a:t>
            </a:r>
            <a:r>
              <a:rPr lang="ru-RU" dirty="0" err="1"/>
              <a:t>базується</a:t>
            </a:r>
            <a:r>
              <a:rPr lang="ru-RU" dirty="0"/>
              <a:t> на принципах </a:t>
            </a:r>
            <a:r>
              <a:rPr lang="ru-RU" dirty="0" err="1"/>
              <a:t>бухгалтерського</a:t>
            </a:r>
            <a:r>
              <a:rPr lang="ru-RU" dirty="0"/>
              <a:t>  </a:t>
            </a:r>
            <a:r>
              <a:rPr lang="ru-RU" dirty="0" err="1"/>
              <a:t>обліку</a:t>
            </a:r>
            <a:r>
              <a:rPr lang="ru-RU" dirty="0"/>
              <a:t>: </a:t>
            </a:r>
            <a:r>
              <a:rPr lang="ru-RU" dirty="0" err="1"/>
              <a:t>кожна</a:t>
            </a:r>
            <a:r>
              <a:rPr lang="ru-RU" dirty="0"/>
              <a:t>  </a:t>
            </a:r>
            <a:r>
              <a:rPr lang="ru-RU" dirty="0" err="1"/>
              <a:t>економічна</a:t>
            </a:r>
            <a:r>
              <a:rPr lang="ru-RU" dirty="0"/>
              <a:t>  </a:t>
            </a:r>
            <a:r>
              <a:rPr lang="ru-RU" dirty="0" err="1"/>
              <a:t>операція</a:t>
            </a:r>
            <a:r>
              <a:rPr lang="ru-RU" dirty="0"/>
              <a:t> 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подвійний</a:t>
            </a:r>
            <a:r>
              <a:rPr lang="ru-RU" dirty="0"/>
              <a:t> </a:t>
            </a:r>
            <a:r>
              <a:rPr lang="ru-RU" dirty="0" err="1"/>
              <a:t>запис</a:t>
            </a:r>
            <a:r>
              <a:rPr lang="ru-RU" dirty="0"/>
              <a:t> – за кредитом 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  та дебетом </a:t>
            </a:r>
            <a:r>
              <a:rPr lang="ru-RU" dirty="0" err="1"/>
              <a:t>іншої</a:t>
            </a:r>
            <a:r>
              <a:rPr lang="en-US" dirty="0"/>
              <a:t>.</a:t>
            </a:r>
            <a:endParaRPr lang="uk-UA" dirty="0"/>
          </a:p>
          <a:p>
            <a:pPr>
              <a:defRPr/>
            </a:pPr>
            <a:r>
              <a:rPr lang="uk-UA" b="1" dirty="0"/>
              <a:t> </a:t>
            </a:r>
            <a:r>
              <a:rPr lang="uk-UA" b="1" u="sng" dirty="0"/>
              <a:t>Економічна територія </a:t>
            </a:r>
            <a:r>
              <a:rPr lang="uk-UA" dirty="0"/>
              <a:t>– це географічна  територія, що знаходиться  під  юрисдикцією  уряду  даної  країни, у межах якої робоча сила, товари та капітал  можуть  вільно  переміщуватись.</a:t>
            </a:r>
          </a:p>
          <a:p>
            <a:pPr>
              <a:defRPr/>
            </a:pPr>
            <a:r>
              <a:rPr lang="uk-UA" b="1" dirty="0"/>
              <a:t>Економічна територія  </a:t>
            </a:r>
            <a:r>
              <a:rPr lang="uk-UA" dirty="0"/>
              <a:t>не  обов’язково     збігається з кордонами, які визначені   політично, вона складається  з  території, що </a:t>
            </a:r>
            <a:r>
              <a:rPr lang="uk-UA" dirty="0" err="1"/>
              <a:t>адмініструється</a:t>
            </a:r>
            <a:r>
              <a:rPr lang="uk-UA" dirty="0"/>
              <a:t>   урядом  конкретної   країни.</a:t>
            </a:r>
          </a:p>
          <a:p>
            <a:pPr>
              <a:defRPr/>
            </a:pPr>
            <a:r>
              <a:rPr lang="uk-UA" b="1" u="sng" dirty="0"/>
              <a:t>Резиденти й нерезиденти</a:t>
            </a:r>
            <a:r>
              <a:rPr lang="uk-UA" dirty="0"/>
              <a:t>: </a:t>
            </a:r>
            <a:r>
              <a:rPr lang="uk-UA" i="1" dirty="0"/>
              <a:t>резидент - </a:t>
            </a:r>
            <a:r>
              <a:rPr lang="uk-UA" dirty="0"/>
              <a:t> економічний суб’єкт, що проживає на території  даної  країни  більше року, має центр економічного  інтересу, тобто  здійснює  господарську  діяльність  і економічні  операції та має намір їх продовжувати. </a:t>
            </a:r>
          </a:p>
          <a:p>
            <a:pPr>
              <a:defRPr/>
            </a:pPr>
            <a:r>
              <a:rPr lang="uk-UA" i="1" dirty="0" err="1"/>
              <a:t>Нерезидент-</a:t>
            </a:r>
            <a:r>
              <a:rPr lang="uk-UA" i="1" dirty="0"/>
              <a:t> </a:t>
            </a:r>
            <a:r>
              <a:rPr lang="uk-UA" dirty="0"/>
              <a:t>юридична особа, яка здійснює економічну діяльність в одній країні, але зареєстрована в іншій або фізична особа, яка здійснює економічну діяльність  в  одній країні, але постійно проживає в іншій. </a:t>
            </a:r>
          </a:p>
          <a:p>
            <a:pPr>
              <a:defRPr/>
            </a:pPr>
            <a:endParaRPr lang="uk-UA" dirty="0"/>
          </a:p>
          <a:p>
            <a:pPr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7DD30E-0456-A1C7-C0B6-745ED3453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sz="3600" b="1" dirty="0">
                <a:solidFill>
                  <a:schemeClr val="tx1"/>
                </a:solidFill>
              </a:rPr>
              <a:t>Основні принципи побудови платіжного балансу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C1F3A806-E471-B4F9-F023-653EF9F3F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2052918"/>
            <a:ext cx="11665296" cy="4195481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uk-UA" b="1" u="sng" dirty="0"/>
              <a:t>Ринкова ціна</a:t>
            </a:r>
            <a:r>
              <a:rPr lang="uk-UA" dirty="0"/>
              <a:t>:  </a:t>
            </a:r>
            <a:r>
              <a:rPr lang="uk-UA" sz="1600" b="1" dirty="0"/>
              <a:t>СУМА ГРОШЕЙ, ЗАПЛАЧЕНИХ ЗА ТОВАР;  ДЛЯ ВАРТІСНОГО  ВИМІРУ  ОПЕРАЦІЙ  ПЛАТІЖНОГО БАЛАНСУ ВИКОРИСТОВУЮТЬСЯ  СВІТОВІ  ЦІНИ  АБО  ВНУТРІШНІ  ЦІНИ ВИРОБНИКІВ (ЕКСПОРТ) ЧИ ОПТОВІ  ЦІНИ (ІМПОРТ).</a:t>
            </a:r>
          </a:p>
          <a:p>
            <a:pPr>
              <a:defRPr/>
            </a:pPr>
            <a:endParaRPr lang="uk-UA" dirty="0"/>
          </a:p>
          <a:p>
            <a:pPr>
              <a:defRPr/>
            </a:pPr>
            <a:r>
              <a:rPr lang="uk-UA" b="1" u="sng" dirty="0"/>
              <a:t>Час реєстрац</a:t>
            </a:r>
            <a:r>
              <a:rPr lang="uk-UA" u="sng" dirty="0"/>
              <a:t>ії</a:t>
            </a:r>
            <a:r>
              <a:rPr lang="uk-UA" dirty="0"/>
              <a:t>:один і той же час запису в кредиті </a:t>
            </a:r>
            <a:r>
              <a:rPr lang="en-US" dirty="0"/>
              <a:t> </a:t>
            </a:r>
            <a:r>
              <a:rPr lang="uk-UA" dirty="0"/>
              <a:t>й </a:t>
            </a:r>
            <a:r>
              <a:rPr lang="en-US" dirty="0"/>
              <a:t> </a:t>
            </a:r>
            <a:r>
              <a:rPr lang="uk-UA" dirty="0"/>
              <a:t>дебеті </a:t>
            </a:r>
            <a:r>
              <a:rPr lang="en-US" dirty="0"/>
              <a:t> </a:t>
            </a:r>
            <a:r>
              <a:rPr lang="uk-UA" dirty="0"/>
              <a:t>при здійсненні угоди.</a:t>
            </a:r>
          </a:p>
          <a:p>
            <a:pPr>
              <a:defRPr/>
            </a:pPr>
            <a:endParaRPr lang="uk-UA" dirty="0"/>
          </a:p>
          <a:p>
            <a:pPr>
              <a:defRPr/>
            </a:pPr>
            <a:r>
              <a:rPr lang="uk-UA" b="1" u="sng" dirty="0"/>
              <a:t>Розрахункова одиниця</a:t>
            </a:r>
            <a:r>
              <a:rPr lang="uk-UA" dirty="0"/>
              <a:t>: МВФ </a:t>
            </a:r>
            <a:r>
              <a:rPr lang="en-US" dirty="0"/>
              <a:t> </a:t>
            </a:r>
            <a:r>
              <a:rPr lang="uk-UA" dirty="0"/>
              <a:t>рекомендує </a:t>
            </a:r>
            <a:r>
              <a:rPr lang="en-US" dirty="0"/>
              <a:t> </a:t>
            </a:r>
            <a:r>
              <a:rPr lang="uk-UA" dirty="0"/>
              <a:t>складати </a:t>
            </a:r>
            <a:r>
              <a:rPr lang="en-US" dirty="0"/>
              <a:t> </a:t>
            </a:r>
            <a:r>
              <a:rPr lang="uk-UA" dirty="0"/>
              <a:t>платіжний баланс у національній грошовій одиниці, а згодом перераховувати отримані показники в розрахункову одиницю</a:t>
            </a:r>
            <a:r>
              <a:rPr lang="en-US" dirty="0"/>
              <a:t> </a:t>
            </a:r>
            <a:r>
              <a:rPr lang="uk-UA" dirty="0"/>
              <a:t>-</a:t>
            </a:r>
            <a:r>
              <a:rPr lang="en-US" dirty="0"/>
              <a:t> </a:t>
            </a:r>
            <a:r>
              <a:rPr lang="uk-UA" dirty="0"/>
              <a:t>долар США за вільним </a:t>
            </a:r>
            <a:r>
              <a:rPr lang="en-US" dirty="0"/>
              <a:t> </a:t>
            </a:r>
            <a:r>
              <a:rPr lang="uk-UA" dirty="0"/>
              <a:t>ринковим </a:t>
            </a:r>
            <a:r>
              <a:rPr lang="en-US" dirty="0"/>
              <a:t> </a:t>
            </a:r>
            <a:r>
              <a:rPr lang="uk-UA" dirty="0"/>
              <a:t>курсом.</a:t>
            </a:r>
          </a:p>
          <a:p>
            <a:pPr>
              <a:defRPr/>
            </a:pPr>
            <a:endParaRPr lang="uk-UA" dirty="0"/>
          </a:p>
          <a:p>
            <a:pPr>
              <a:defRPr/>
            </a:pPr>
            <a:r>
              <a:rPr lang="uk-UA" b="1" u="sng" dirty="0"/>
              <a:t>Чисті помилки та упущення</a:t>
            </a:r>
            <a:r>
              <a:rPr lang="uk-UA" b="1" dirty="0"/>
              <a:t>:</a:t>
            </a:r>
            <a:r>
              <a:rPr lang="uk-UA" dirty="0"/>
              <a:t> різниця між сумою за усіма кредитовими записами та сумою за усіма дебетовими записами, що відображає часові та вартісні розбіжності. </a:t>
            </a:r>
            <a:r>
              <a:rPr lang="uk-UA" b="1" dirty="0"/>
              <a:t> </a:t>
            </a:r>
            <a:endParaRPr lang="uk-UA" dirty="0"/>
          </a:p>
          <a:p>
            <a:pPr>
              <a:defRPr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8033C62-AC01-37B3-F309-68E709BE5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3ED5021-464A-4542-8FB8-AD760E58D788}" type="slidenum">
              <a:rPr lang="ru-RU" altLang="en-US"/>
              <a:pPr eaLnBrk="1" hangingPunct="1"/>
              <a:t>7</a:t>
            </a:fld>
            <a:endParaRPr lang="ru-RU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9FCE8A-F95C-7589-E492-0A043518F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sz="3200" dirty="0">
                <a:solidFill>
                  <a:schemeClr val="tx1"/>
                </a:solidFill>
              </a:rPr>
              <a:t>Типи операцій платіжного балансу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94D44666-69B0-4CE5-7E4E-04E94CC12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877366"/>
            <a:ext cx="10945216" cy="44227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uk-UA" sz="2400" b="1" u="sng" dirty="0"/>
              <a:t>Операції з реальними активами</a:t>
            </a:r>
            <a:r>
              <a:rPr lang="uk-UA" sz="2400" b="1" dirty="0"/>
              <a:t>:</a:t>
            </a:r>
            <a:r>
              <a:rPr lang="en-US" sz="2400" b="1" dirty="0"/>
              <a:t> </a:t>
            </a:r>
            <a:r>
              <a:rPr lang="uk-UA" sz="2400" dirty="0"/>
              <a:t>експорт-імпорт</a:t>
            </a:r>
            <a:r>
              <a:rPr lang="uk-UA" sz="2400" b="1" dirty="0"/>
              <a:t> </a:t>
            </a:r>
            <a:r>
              <a:rPr lang="uk-UA" sz="2400" dirty="0"/>
              <a:t>товарів і послуг,туристичні видатки тощо.</a:t>
            </a:r>
          </a:p>
          <a:p>
            <a:pPr>
              <a:defRPr/>
            </a:pPr>
            <a:r>
              <a:rPr lang="uk-UA" sz="2400" b="1" u="sng" dirty="0"/>
              <a:t>Фінансові операції</a:t>
            </a:r>
            <a:r>
              <a:rPr lang="uk-UA" sz="2400" dirty="0"/>
              <a:t>: прямі та портфельні інвестиції, іноземні позики, обслуговування зовнішнього боргу (передбачають зміну вартості фінансових активів та зобов’язань).</a:t>
            </a:r>
          </a:p>
          <a:p>
            <a:pPr>
              <a:defRPr/>
            </a:pPr>
            <a:r>
              <a:rPr lang="uk-UA" sz="2400" b="1" u="sng" dirty="0"/>
              <a:t>Трансфертні операції</a:t>
            </a:r>
            <a:r>
              <a:rPr lang="uk-UA" sz="2400" dirty="0"/>
              <a:t>: пов’язані з безоплатною передачею матеріальних та фінансових активів, отже, не передбачають виникнення фінансових зобов’язань.</a:t>
            </a:r>
            <a:endParaRPr lang="en-US" sz="2400" dirty="0"/>
          </a:p>
          <a:p>
            <a:pPr>
              <a:defRPr/>
            </a:pPr>
            <a:r>
              <a:rPr lang="uk-UA" sz="2400" dirty="0"/>
              <a:t> </a:t>
            </a:r>
            <a:r>
              <a:rPr lang="uk-UA" sz="2400" b="1" dirty="0"/>
              <a:t> </a:t>
            </a:r>
            <a:r>
              <a:rPr lang="uk-UA" sz="2400" b="1" u="sng" dirty="0"/>
              <a:t>Помилки та упущення </a:t>
            </a:r>
            <a:r>
              <a:rPr lang="uk-UA" sz="2400" b="1" dirty="0"/>
              <a:t>– </a:t>
            </a:r>
            <a:r>
              <a:rPr lang="uk-UA" sz="2400" dirty="0"/>
              <a:t>зазначена операція дозволяє збалансувати рахунки платіжного балансу.  </a:t>
            </a:r>
          </a:p>
          <a:p>
            <a:pPr>
              <a:defRPr/>
            </a:pPr>
            <a:endParaRPr lang="ru-RU" sz="24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175BA95-46C3-064A-1239-A673F554E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C5F181F-268E-425E-8576-E7554E056DBD}" type="slidenum">
              <a:rPr lang="ru-RU" altLang="en-US"/>
              <a:pPr eaLnBrk="1" hangingPunct="1"/>
              <a:t>8</a:t>
            </a:fld>
            <a:endParaRPr lang="ru-RU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>
            <a:extLst>
              <a:ext uri="{FF2B5EF4-FFF2-40B4-BE49-F238E27FC236}">
                <a16:creationId xmlns:a16="http://schemas.microsoft.com/office/drawing/2014/main" id="{A51F9FF4-7B34-D513-CE98-31EB6A6BD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5425" y="422276"/>
            <a:ext cx="4141788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4800"/>
              </a:lnSpc>
            </a:pPr>
            <a:r>
              <a:rPr lang="ru-RU" altLang="en-US" sz="3600" b="1">
                <a:latin typeface="Times New Roman" panose="02020603050405020304" pitchFamily="18" charset="0"/>
              </a:rPr>
              <a:t>Основні розділи ПБ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790753-6412-D6DC-F115-80D960389831}"/>
              </a:ext>
            </a:extLst>
          </p:cNvPr>
          <p:cNvSpPr txBox="1"/>
          <p:nvPr/>
        </p:nvSpPr>
        <p:spPr>
          <a:xfrm>
            <a:off x="911424" y="1571625"/>
            <a:ext cx="10729191" cy="220586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ts val="4210"/>
              </a:lnSpc>
              <a:defRPr/>
            </a:pPr>
            <a:r>
              <a:rPr lang="ru-RU" sz="3204" dirty="0">
                <a:latin typeface="Times New Roman"/>
              </a:rPr>
              <a:t>• </a:t>
            </a:r>
            <a:r>
              <a:rPr lang="ru-RU" sz="3204" dirty="0" err="1">
                <a:latin typeface="Times New Roman"/>
              </a:rPr>
              <a:t>Рахунок</a:t>
            </a:r>
            <a:r>
              <a:rPr lang="ru-RU" sz="3204" dirty="0">
                <a:latin typeface="Times New Roman"/>
              </a:rPr>
              <a:t> </a:t>
            </a:r>
            <a:r>
              <a:rPr lang="ru-RU" sz="3204" dirty="0" err="1">
                <a:latin typeface="Times New Roman"/>
              </a:rPr>
              <a:t>поточних</a:t>
            </a:r>
            <a:r>
              <a:rPr lang="ru-RU" sz="3204" dirty="0">
                <a:latin typeface="Times New Roman"/>
              </a:rPr>
              <a:t> </a:t>
            </a:r>
            <a:r>
              <a:rPr lang="ru-RU" sz="3204" dirty="0" err="1">
                <a:latin typeface="Times New Roman"/>
              </a:rPr>
              <a:t>операцій</a:t>
            </a:r>
            <a:endParaRPr lang="ru-RU" sz="3204" dirty="0">
              <a:latin typeface="Times New Roman"/>
            </a:endParaRPr>
          </a:p>
          <a:p>
            <a:pPr>
              <a:lnSpc>
                <a:spcPts val="4210"/>
              </a:lnSpc>
              <a:defRPr/>
            </a:pPr>
            <a:r>
              <a:rPr lang="uk-UA" sz="3204" dirty="0">
                <a:latin typeface="Times New Roman"/>
              </a:rPr>
              <a:t>   </a:t>
            </a:r>
            <a:endParaRPr lang="ru-RU" sz="3204" dirty="0">
              <a:latin typeface="Times New Roman"/>
            </a:endParaRPr>
          </a:p>
          <a:p>
            <a:pPr>
              <a:lnSpc>
                <a:spcPts val="4607"/>
              </a:lnSpc>
              <a:defRPr/>
            </a:pPr>
            <a:r>
              <a:rPr lang="ru-RU" sz="3204" dirty="0">
                <a:latin typeface="Times New Roman"/>
              </a:rPr>
              <a:t>• </a:t>
            </a:r>
            <a:r>
              <a:rPr lang="ru-RU" sz="3204" dirty="0" err="1">
                <a:latin typeface="Times New Roman"/>
              </a:rPr>
              <a:t>Рахунок</a:t>
            </a:r>
            <a:r>
              <a:rPr lang="ru-RU" sz="3204" dirty="0">
                <a:latin typeface="Times New Roman"/>
              </a:rPr>
              <a:t> </a:t>
            </a:r>
            <a:r>
              <a:rPr lang="ru-RU" sz="3204" dirty="0" err="1">
                <a:latin typeface="Times New Roman"/>
              </a:rPr>
              <a:t>операцій</a:t>
            </a:r>
            <a:r>
              <a:rPr lang="ru-RU" sz="3204" dirty="0">
                <a:latin typeface="Times New Roman"/>
              </a:rPr>
              <a:t> </a:t>
            </a:r>
            <a:r>
              <a:rPr lang="ru-RU" sz="3204" dirty="0" err="1">
                <a:latin typeface="Times New Roman"/>
              </a:rPr>
              <a:t>з</a:t>
            </a:r>
            <a:r>
              <a:rPr lang="ru-RU" sz="3204" dirty="0">
                <a:latin typeface="Times New Roman"/>
              </a:rPr>
              <a:t> </a:t>
            </a:r>
            <a:r>
              <a:rPr lang="ru-RU" sz="3204" dirty="0" err="1">
                <a:latin typeface="Times New Roman"/>
              </a:rPr>
              <a:t>капіталом</a:t>
            </a:r>
            <a:r>
              <a:rPr lang="ru-RU" sz="3204" dirty="0">
                <a:latin typeface="Times New Roman"/>
              </a:rPr>
              <a:t> та </a:t>
            </a:r>
            <a:r>
              <a:rPr lang="ru-RU" sz="3204" dirty="0" err="1">
                <a:latin typeface="Times New Roman"/>
              </a:rPr>
              <a:t>фінансових</a:t>
            </a:r>
            <a:endParaRPr lang="ru-RU" sz="3204" dirty="0">
              <a:latin typeface="Times New Roman"/>
            </a:endParaRPr>
          </a:p>
          <a:p>
            <a:pPr>
              <a:lnSpc>
                <a:spcPts val="4607"/>
              </a:lnSpc>
              <a:defRPr/>
            </a:pPr>
            <a:r>
              <a:rPr lang="ru-RU" sz="3204" dirty="0">
                <a:latin typeface="Times New Roman"/>
              </a:rPr>
              <a:t>   </a:t>
            </a:r>
            <a:r>
              <a:rPr lang="ru-RU" sz="3204" dirty="0" err="1">
                <a:latin typeface="Times New Roman"/>
              </a:rPr>
              <a:t>операцій</a:t>
            </a:r>
            <a:endParaRPr lang="ru-RU" sz="3204" dirty="0">
              <a:latin typeface="Times New Roman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638113-6DB1-2490-ADC6-6E948675F4FE}"/>
              </a:ext>
            </a:extLst>
          </p:cNvPr>
          <p:cNvSpPr txBox="1"/>
          <p:nvPr/>
        </p:nvSpPr>
        <p:spPr>
          <a:xfrm>
            <a:off x="965244" y="4393825"/>
            <a:ext cx="5110951" cy="50026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>
              <a:lnSpc>
                <a:spcPts val="4210"/>
              </a:lnSpc>
              <a:defRPr/>
            </a:pPr>
            <a:r>
              <a:rPr lang="ru-RU" sz="3204" dirty="0">
                <a:latin typeface="Times New Roman"/>
              </a:rPr>
              <a:t>• Р</a:t>
            </a:r>
            <a:r>
              <a:rPr lang="uk-UA" sz="3204" dirty="0" err="1">
                <a:latin typeface="Times New Roman"/>
              </a:rPr>
              <a:t>ахунок</a:t>
            </a:r>
            <a:r>
              <a:rPr lang="uk-UA" sz="3204" dirty="0">
                <a:latin typeface="Times New Roman"/>
              </a:rPr>
              <a:t> офіційних резервів</a:t>
            </a:r>
            <a:endParaRPr lang="ru-RU" sz="3204" dirty="0">
              <a:latin typeface="Times New Roman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0F4211-533A-18F0-F076-97F85AD02D55}"/>
              </a:ext>
            </a:extLst>
          </p:cNvPr>
          <p:cNvSpPr txBox="1"/>
          <p:nvPr/>
        </p:nvSpPr>
        <p:spPr>
          <a:xfrm>
            <a:off x="2309814" y="3357563"/>
            <a:ext cx="103187" cy="500062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>
              <a:lnSpc>
                <a:spcPts val="4210"/>
              </a:lnSpc>
              <a:defRPr/>
            </a:pPr>
            <a:r>
              <a:rPr lang="ru-RU" sz="3204" dirty="0">
                <a:latin typeface="Times New Roman"/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16B95DC-69AB-2013-A4F6-92D721008863}"/>
              </a:ext>
            </a:extLst>
          </p:cNvPr>
          <p:cNvSpPr txBox="1"/>
          <p:nvPr/>
        </p:nvSpPr>
        <p:spPr>
          <a:xfrm>
            <a:off x="9709151" y="6345238"/>
            <a:ext cx="182563" cy="17145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>
              <a:lnSpc>
                <a:spcPts val="1264"/>
              </a:lnSpc>
              <a:defRPr/>
            </a:pPr>
            <a:r>
              <a:rPr lang="ru-RU" sz="1404">
                <a:solidFill>
                  <a:srgbClr val="000000"/>
                </a:solidFill>
                <a:latin typeface="Times New Roman"/>
              </a:rPr>
              <a:t>40</a:t>
            </a:r>
          </a:p>
        </p:txBody>
      </p:sp>
      <p:sp>
        <p:nvSpPr>
          <p:cNvPr id="12" name="Номер слайда 11">
            <a:extLst>
              <a:ext uri="{FF2B5EF4-FFF2-40B4-BE49-F238E27FC236}">
                <a16:creationId xmlns:a16="http://schemas.microsoft.com/office/drawing/2014/main" id="{BD0501A0-58D3-2C0A-0A5E-57CC8E558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BCBF767-C526-4C43-9582-35ABB7D6CE76}" type="slidenum">
              <a:rPr lang="ru-RU" altLang="en-US"/>
              <a:pPr eaLnBrk="1" hangingPunct="1"/>
              <a:t>9</a:t>
            </a:fld>
            <a:endParaRPr lang="ru-RU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3777</TotalTime>
  <Words>2105</Words>
  <Application>Microsoft Office PowerPoint</Application>
  <PresentationFormat>Widescreen</PresentationFormat>
  <Paragraphs>229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Wingdings</vt:lpstr>
      <vt:lpstr>Calibri</vt:lpstr>
      <vt:lpstr>Times New Roman</vt:lpstr>
      <vt:lpstr>Verdana</vt:lpstr>
      <vt:lpstr>Symbol</vt:lpstr>
      <vt:lpstr>Ion</vt:lpstr>
      <vt:lpstr>Платіжний баланс та макроекономічна рівновага</vt:lpstr>
      <vt:lpstr>PowerPoint Presentation</vt:lpstr>
      <vt:lpstr>Особливості методології складання платіжного балансу </vt:lpstr>
      <vt:lpstr>PowerPoint Presentation</vt:lpstr>
      <vt:lpstr>Основні принципи побудови платіжного балансу</vt:lpstr>
      <vt:lpstr>Основні принципи побудови платіжного балансу</vt:lpstr>
      <vt:lpstr>Основні принципи побудови платіжного балансу</vt:lpstr>
      <vt:lpstr>Типи операцій платіжного балансу</vt:lpstr>
      <vt:lpstr>PowerPoint Presentation</vt:lpstr>
      <vt:lpstr>Структура   рахунку поточних операцій</vt:lpstr>
      <vt:lpstr> Особливості  рахунку  поточних операцій</vt:lpstr>
      <vt:lpstr>РАХУНОК ОПЕРАЦІЙ З КАПІТАЛОМ і ФІНАНСОВИХ ОПЕРАЦІЙ</vt:lpstr>
      <vt:lpstr>PowerPoint Presentation</vt:lpstr>
      <vt:lpstr>3.Рівновага платіжного балансу</vt:lpstr>
      <vt:lpstr>PowerPoint Presentation</vt:lpstr>
      <vt:lpstr>Рівновага платіжного балансу</vt:lpstr>
      <vt:lpstr>PowerPoint Presentation</vt:lpstr>
      <vt:lpstr>Використання даних платіжного балансу</vt:lpstr>
      <vt:lpstr>Фактори впливу на платіжний баланс </vt:lpstr>
      <vt:lpstr>Економічні фактори впливу на платіжний баланс  </vt:lpstr>
      <vt:lpstr>Вплив економічних факторів на платіжний баланс</vt:lpstr>
      <vt:lpstr>PowerPoint Presentation</vt:lpstr>
      <vt:lpstr>Завдання на семінарське заняття:</vt:lpstr>
      <vt:lpstr>Методи регулювання платіжного балансу</vt:lpstr>
      <vt:lpstr>PowerPoint Presentation</vt:lpstr>
      <vt:lpstr>PowerPoint Presentation</vt:lpstr>
      <vt:lpstr>Заходи регулювання</vt:lpstr>
    </vt:vector>
  </TitlesOfParts>
  <Company>KNEU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Тема. Платіжний баланс та макроекономічна рівновага</dc:title>
  <dc:creator>Buch1</dc:creator>
  <cp:lastModifiedBy>Viktoria Holomb</cp:lastModifiedBy>
  <cp:revision>458</cp:revision>
  <dcterms:created xsi:type="dcterms:W3CDTF">2006-12-06T08:05:13Z</dcterms:created>
  <dcterms:modified xsi:type="dcterms:W3CDTF">2024-10-28T09:00:34Z</dcterms:modified>
</cp:coreProperties>
</file>