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5" r:id="rId9"/>
    <p:sldId id="266" r:id="rId10"/>
    <p:sldId id="275" r:id="rId11"/>
    <p:sldId id="267" r:id="rId12"/>
    <p:sldId id="276" r:id="rId13"/>
    <p:sldId id="269" r:id="rId14"/>
    <p:sldId id="268" r:id="rId15"/>
    <p:sldId id="270" r:id="rId16"/>
    <p:sldId id="273" r:id="rId17"/>
    <p:sldId id="277" r:id="rId18"/>
    <p:sldId id="278" r:id="rId19"/>
    <p:sldId id="302"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299" r:id="rId41"/>
    <p:sldId id="300" r:id="rId42"/>
    <p:sldId id="274" r:id="rId43"/>
    <p:sldId id="301" r:id="rId44"/>
  </p:sldIdLst>
  <p:sldSz cx="9144000" cy="6858000" type="screen4x3"/>
  <p:notesSz cx="6858000" cy="9144000"/>
  <p:defaultTextStyle>
    <a:defPPr>
      <a:defRPr lang="uk-U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52" autoAdjust="0"/>
    <p:restoredTop sz="94660"/>
  </p:normalViewPr>
  <p:slideViewPr>
    <p:cSldViewPr>
      <p:cViewPr varScale="1">
        <p:scale>
          <a:sx n="86" d="100"/>
          <a:sy n="86" d="100"/>
        </p:scale>
        <p:origin x="1140"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lvl1pPr>
              <a:defRPr/>
            </a:lvl1pPr>
          </a:lstStyle>
          <a:p>
            <a:pPr>
              <a:defRPr/>
            </a:pPr>
            <a:fld id="{73F27A6C-A0C6-4E7E-B95C-F4D43F085CBA}" type="datetimeFigureOut">
              <a:rPr lang="uk-UA"/>
              <a:pPr>
                <a:defRPr/>
              </a:pPr>
              <a:t>05.02.2020</a:t>
            </a:fld>
            <a:endParaRPr lang="uk-UA"/>
          </a:p>
        </p:txBody>
      </p:sp>
      <p:sp>
        <p:nvSpPr>
          <p:cNvPr id="5" name="Нижний колонтитул 4"/>
          <p:cNvSpPr>
            <a:spLocks noGrp="1"/>
          </p:cNvSpPr>
          <p:nvPr>
            <p:ph type="ftr" sz="quarter" idx="11"/>
          </p:nvPr>
        </p:nvSpPr>
        <p:spPr/>
        <p:txBody>
          <a:bodyPr/>
          <a:lstStyle>
            <a:lvl1pPr>
              <a:defRPr/>
            </a:lvl1pPr>
          </a:lstStyle>
          <a:p>
            <a:pPr>
              <a:defRPr/>
            </a:pPr>
            <a:endParaRPr lang="uk-UA"/>
          </a:p>
        </p:txBody>
      </p:sp>
      <p:sp>
        <p:nvSpPr>
          <p:cNvPr id="6" name="Номер слайда 5"/>
          <p:cNvSpPr>
            <a:spLocks noGrp="1"/>
          </p:cNvSpPr>
          <p:nvPr>
            <p:ph type="sldNum" sz="quarter" idx="12"/>
          </p:nvPr>
        </p:nvSpPr>
        <p:spPr/>
        <p:txBody>
          <a:bodyPr/>
          <a:lstStyle>
            <a:lvl1pPr>
              <a:defRPr/>
            </a:lvl1pPr>
          </a:lstStyle>
          <a:p>
            <a:pPr>
              <a:defRPr/>
            </a:pPr>
            <a:fld id="{38729B56-24E7-4F05-887D-D2A98DBEEBEC}" type="slidenum">
              <a:rPr lang="uk-UA"/>
              <a:pPr>
                <a:defRPr/>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pPr>
              <a:defRPr/>
            </a:pPr>
            <a:fld id="{EC6142C9-4591-44D1-8846-6A7AAFDD9E69}" type="datetimeFigureOut">
              <a:rPr lang="uk-UA"/>
              <a:pPr>
                <a:defRPr/>
              </a:pPr>
              <a:t>05.02.2020</a:t>
            </a:fld>
            <a:endParaRPr lang="uk-UA"/>
          </a:p>
        </p:txBody>
      </p:sp>
      <p:sp>
        <p:nvSpPr>
          <p:cNvPr id="5" name="Нижний колонтитул 4"/>
          <p:cNvSpPr>
            <a:spLocks noGrp="1"/>
          </p:cNvSpPr>
          <p:nvPr>
            <p:ph type="ftr" sz="quarter" idx="11"/>
          </p:nvPr>
        </p:nvSpPr>
        <p:spPr/>
        <p:txBody>
          <a:bodyPr/>
          <a:lstStyle>
            <a:lvl1pPr>
              <a:defRPr/>
            </a:lvl1pPr>
          </a:lstStyle>
          <a:p>
            <a:pPr>
              <a:defRPr/>
            </a:pPr>
            <a:endParaRPr lang="uk-UA"/>
          </a:p>
        </p:txBody>
      </p:sp>
      <p:sp>
        <p:nvSpPr>
          <p:cNvPr id="6" name="Номер слайда 5"/>
          <p:cNvSpPr>
            <a:spLocks noGrp="1"/>
          </p:cNvSpPr>
          <p:nvPr>
            <p:ph type="sldNum" sz="quarter" idx="12"/>
          </p:nvPr>
        </p:nvSpPr>
        <p:spPr/>
        <p:txBody>
          <a:bodyPr/>
          <a:lstStyle>
            <a:lvl1pPr>
              <a:defRPr/>
            </a:lvl1pPr>
          </a:lstStyle>
          <a:p>
            <a:pPr>
              <a:defRPr/>
            </a:pPr>
            <a:fld id="{5E846597-2A85-4357-92BA-4DF161F6CE50}" type="slidenum">
              <a:rPr lang="uk-UA"/>
              <a:pPr>
                <a:defRPr/>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pPr>
              <a:defRPr/>
            </a:pPr>
            <a:fld id="{5CD6D308-79CA-4EF0-A275-FE749D5FC854}" type="datetimeFigureOut">
              <a:rPr lang="uk-UA"/>
              <a:pPr>
                <a:defRPr/>
              </a:pPr>
              <a:t>05.02.2020</a:t>
            </a:fld>
            <a:endParaRPr lang="uk-UA"/>
          </a:p>
        </p:txBody>
      </p:sp>
      <p:sp>
        <p:nvSpPr>
          <p:cNvPr id="5" name="Нижний колонтитул 4"/>
          <p:cNvSpPr>
            <a:spLocks noGrp="1"/>
          </p:cNvSpPr>
          <p:nvPr>
            <p:ph type="ftr" sz="quarter" idx="11"/>
          </p:nvPr>
        </p:nvSpPr>
        <p:spPr/>
        <p:txBody>
          <a:bodyPr/>
          <a:lstStyle>
            <a:lvl1pPr>
              <a:defRPr/>
            </a:lvl1pPr>
          </a:lstStyle>
          <a:p>
            <a:pPr>
              <a:defRPr/>
            </a:pPr>
            <a:endParaRPr lang="uk-UA"/>
          </a:p>
        </p:txBody>
      </p:sp>
      <p:sp>
        <p:nvSpPr>
          <p:cNvPr id="6" name="Номер слайда 5"/>
          <p:cNvSpPr>
            <a:spLocks noGrp="1"/>
          </p:cNvSpPr>
          <p:nvPr>
            <p:ph type="sldNum" sz="quarter" idx="12"/>
          </p:nvPr>
        </p:nvSpPr>
        <p:spPr/>
        <p:txBody>
          <a:bodyPr/>
          <a:lstStyle>
            <a:lvl1pPr>
              <a:defRPr/>
            </a:lvl1pPr>
          </a:lstStyle>
          <a:p>
            <a:pPr>
              <a:defRPr/>
            </a:pPr>
            <a:fld id="{D2A846EC-8537-4FCD-9935-CBE92F47D784}" type="slidenum">
              <a:rPr lang="uk-UA"/>
              <a:pPr>
                <a:defRPr/>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pPr>
              <a:defRPr/>
            </a:pPr>
            <a:fld id="{0965BADF-79C8-496E-AE72-116E5F9AF1AF}" type="datetimeFigureOut">
              <a:rPr lang="uk-UA"/>
              <a:pPr>
                <a:defRPr/>
              </a:pPr>
              <a:t>05.02.2020</a:t>
            </a:fld>
            <a:endParaRPr lang="uk-UA"/>
          </a:p>
        </p:txBody>
      </p:sp>
      <p:sp>
        <p:nvSpPr>
          <p:cNvPr id="5" name="Нижний колонтитул 4"/>
          <p:cNvSpPr>
            <a:spLocks noGrp="1"/>
          </p:cNvSpPr>
          <p:nvPr>
            <p:ph type="ftr" sz="quarter" idx="11"/>
          </p:nvPr>
        </p:nvSpPr>
        <p:spPr/>
        <p:txBody>
          <a:bodyPr/>
          <a:lstStyle>
            <a:lvl1pPr>
              <a:defRPr/>
            </a:lvl1pPr>
          </a:lstStyle>
          <a:p>
            <a:pPr>
              <a:defRPr/>
            </a:pPr>
            <a:endParaRPr lang="uk-UA"/>
          </a:p>
        </p:txBody>
      </p:sp>
      <p:sp>
        <p:nvSpPr>
          <p:cNvPr id="6" name="Номер слайда 5"/>
          <p:cNvSpPr>
            <a:spLocks noGrp="1"/>
          </p:cNvSpPr>
          <p:nvPr>
            <p:ph type="sldNum" sz="quarter" idx="12"/>
          </p:nvPr>
        </p:nvSpPr>
        <p:spPr/>
        <p:txBody>
          <a:bodyPr/>
          <a:lstStyle>
            <a:lvl1pPr>
              <a:defRPr/>
            </a:lvl1pPr>
          </a:lstStyle>
          <a:p>
            <a:pPr>
              <a:defRPr/>
            </a:pPr>
            <a:fld id="{43E5943D-0414-4E85-A411-0B38773C45BB}" type="slidenum">
              <a:rPr lang="uk-UA"/>
              <a:pPr>
                <a:defRPr/>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E652900E-2419-4A83-9151-C8250CF909C9}" type="datetimeFigureOut">
              <a:rPr lang="uk-UA"/>
              <a:pPr>
                <a:defRPr/>
              </a:pPr>
              <a:t>05.02.2020</a:t>
            </a:fld>
            <a:endParaRPr lang="uk-UA"/>
          </a:p>
        </p:txBody>
      </p:sp>
      <p:sp>
        <p:nvSpPr>
          <p:cNvPr id="5" name="Нижний колонтитул 4"/>
          <p:cNvSpPr>
            <a:spLocks noGrp="1"/>
          </p:cNvSpPr>
          <p:nvPr>
            <p:ph type="ftr" sz="quarter" idx="11"/>
          </p:nvPr>
        </p:nvSpPr>
        <p:spPr/>
        <p:txBody>
          <a:bodyPr/>
          <a:lstStyle>
            <a:lvl1pPr>
              <a:defRPr/>
            </a:lvl1pPr>
          </a:lstStyle>
          <a:p>
            <a:pPr>
              <a:defRPr/>
            </a:pPr>
            <a:endParaRPr lang="uk-UA"/>
          </a:p>
        </p:txBody>
      </p:sp>
      <p:sp>
        <p:nvSpPr>
          <p:cNvPr id="6" name="Номер слайда 5"/>
          <p:cNvSpPr>
            <a:spLocks noGrp="1"/>
          </p:cNvSpPr>
          <p:nvPr>
            <p:ph type="sldNum" sz="quarter" idx="12"/>
          </p:nvPr>
        </p:nvSpPr>
        <p:spPr/>
        <p:txBody>
          <a:bodyPr/>
          <a:lstStyle>
            <a:lvl1pPr>
              <a:defRPr/>
            </a:lvl1pPr>
          </a:lstStyle>
          <a:p>
            <a:pPr>
              <a:defRPr/>
            </a:pPr>
            <a:fld id="{90673FE5-018F-440A-A480-4FF94002B813}" type="slidenum">
              <a:rPr lang="uk-UA"/>
              <a:pPr>
                <a:defRPr/>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3"/>
          <p:cNvSpPr>
            <a:spLocks noGrp="1"/>
          </p:cNvSpPr>
          <p:nvPr>
            <p:ph type="dt" sz="half" idx="10"/>
          </p:nvPr>
        </p:nvSpPr>
        <p:spPr/>
        <p:txBody>
          <a:bodyPr/>
          <a:lstStyle>
            <a:lvl1pPr>
              <a:defRPr/>
            </a:lvl1pPr>
          </a:lstStyle>
          <a:p>
            <a:pPr>
              <a:defRPr/>
            </a:pPr>
            <a:fld id="{37ABDCED-5C0E-45B9-9324-0BB4192CC392}" type="datetimeFigureOut">
              <a:rPr lang="uk-UA"/>
              <a:pPr>
                <a:defRPr/>
              </a:pPr>
              <a:t>05.02.2020</a:t>
            </a:fld>
            <a:endParaRPr lang="uk-UA"/>
          </a:p>
        </p:txBody>
      </p:sp>
      <p:sp>
        <p:nvSpPr>
          <p:cNvPr id="6" name="Нижний колонтитул 4"/>
          <p:cNvSpPr>
            <a:spLocks noGrp="1"/>
          </p:cNvSpPr>
          <p:nvPr>
            <p:ph type="ftr" sz="quarter" idx="11"/>
          </p:nvPr>
        </p:nvSpPr>
        <p:spPr/>
        <p:txBody>
          <a:bodyPr/>
          <a:lstStyle>
            <a:lvl1pPr>
              <a:defRPr/>
            </a:lvl1pPr>
          </a:lstStyle>
          <a:p>
            <a:pPr>
              <a:defRPr/>
            </a:pPr>
            <a:endParaRPr lang="uk-UA"/>
          </a:p>
        </p:txBody>
      </p:sp>
      <p:sp>
        <p:nvSpPr>
          <p:cNvPr id="7" name="Номер слайда 5"/>
          <p:cNvSpPr>
            <a:spLocks noGrp="1"/>
          </p:cNvSpPr>
          <p:nvPr>
            <p:ph type="sldNum" sz="quarter" idx="12"/>
          </p:nvPr>
        </p:nvSpPr>
        <p:spPr/>
        <p:txBody>
          <a:bodyPr/>
          <a:lstStyle>
            <a:lvl1pPr>
              <a:defRPr/>
            </a:lvl1pPr>
          </a:lstStyle>
          <a:p>
            <a:pPr>
              <a:defRPr/>
            </a:pPr>
            <a:fld id="{938A4C49-E1DF-4643-B0FD-E1EA8E52EBE7}" type="slidenum">
              <a:rPr lang="uk-UA"/>
              <a:pPr>
                <a:defRPr/>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3"/>
          <p:cNvSpPr>
            <a:spLocks noGrp="1"/>
          </p:cNvSpPr>
          <p:nvPr>
            <p:ph type="dt" sz="half" idx="10"/>
          </p:nvPr>
        </p:nvSpPr>
        <p:spPr/>
        <p:txBody>
          <a:bodyPr/>
          <a:lstStyle>
            <a:lvl1pPr>
              <a:defRPr/>
            </a:lvl1pPr>
          </a:lstStyle>
          <a:p>
            <a:pPr>
              <a:defRPr/>
            </a:pPr>
            <a:fld id="{2B5EC0EE-B4A6-4F09-888F-4FB8CFA0242E}" type="datetimeFigureOut">
              <a:rPr lang="uk-UA"/>
              <a:pPr>
                <a:defRPr/>
              </a:pPr>
              <a:t>05.02.2020</a:t>
            </a:fld>
            <a:endParaRPr lang="uk-UA"/>
          </a:p>
        </p:txBody>
      </p:sp>
      <p:sp>
        <p:nvSpPr>
          <p:cNvPr id="8" name="Нижний колонтитул 4"/>
          <p:cNvSpPr>
            <a:spLocks noGrp="1"/>
          </p:cNvSpPr>
          <p:nvPr>
            <p:ph type="ftr" sz="quarter" idx="11"/>
          </p:nvPr>
        </p:nvSpPr>
        <p:spPr/>
        <p:txBody>
          <a:bodyPr/>
          <a:lstStyle>
            <a:lvl1pPr>
              <a:defRPr/>
            </a:lvl1pPr>
          </a:lstStyle>
          <a:p>
            <a:pPr>
              <a:defRPr/>
            </a:pPr>
            <a:endParaRPr lang="uk-UA"/>
          </a:p>
        </p:txBody>
      </p:sp>
      <p:sp>
        <p:nvSpPr>
          <p:cNvPr id="9" name="Номер слайда 5"/>
          <p:cNvSpPr>
            <a:spLocks noGrp="1"/>
          </p:cNvSpPr>
          <p:nvPr>
            <p:ph type="sldNum" sz="quarter" idx="12"/>
          </p:nvPr>
        </p:nvSpPr>
        <p:spPr/>
        <p:txBody>
          <a:bodyPr/>
          <a:lstStyle>
            <a:lvl1pPr>
              <a:defRPr/>
            </a:lvl1pPr>
          </a:lstStyle>
          <a:p>
            <a:pPr>
              <a:defRPr/>
            </a:pPr>
            <a:fld id="{D429AE3E-425D-45E7-A2E5-50FF00B5DC04}" type="slidenum">
              <a:rPr lang="uk-UA"/>
              <a:pPr>
                <a:defRPr/>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3"/>
          <p:cNvSpPr>
            <a:spLocks noGrp="1"/>
          </p:cNvSpPr>
          <p:nvPr>
            <p:ph type="dt" sz="half" idx="10"/>
          </p:nvPr>
        </p:nvSpPr>
        <p:spPr/>
        <p:txBody>
          <a:bodyPr/>
          <a:lstStyle>
            <a:lvl1pPr>
              <a:defRPr/>
            </a:lvl1pPr>
          </a:lstStyle>
          <a:p>
            <a:pPr>
              <a:defRPr/>
            </a:pPr>
            <a:fld id="{0F18693C-1FF7-41D2-AF86-FCD4E872F992}" type="datetimeFigureOut">
              <a:rPr lang="uk-UA"/>
              <a:pPr>
                <a:defRPr/>
              </a:pPr>
              <a:t>05.02.2020</a:t>
            </a:fld>
            <a:endParaRPr lang="uk-UA"/>
          </a:p>
        </p:txBody>
      </p:sp>
      <p:sp>
        <p:nvSpPr>
          <p:cNvPr id="4" name="Нижний колонтитул 4"/>
          <p:cNvSpPr>
            <a:spLocks noGrp="1"/>
          </p:cNvSpPr>
          <p:nvPr>
            <p:ph type="ftr" sz="quarter" idx="11"/>
          </p:nvPr>
        </p:nvSpPr>
        <p:spPr/>
        <p:txBody>
          <a:bodyPr/>
          <a:lstStyle>
            <a:lvl1pPr>
              <a:defRPr/>
            </a:lvl1pPr>
          </a:lstStyle>
          <a:p>
            <a:pPr>
              <a:defRPr/>
            </a:pPr>
            <a:endParaRPr lang="uk-UA"/>
          </a:p>
        </p:txBody>
      </p:sp>
      <p:sp>
        <p:nvSpPr>
          <p:cNvPr id="5" name="Номер слайда 5"/>
          <p:cNvSpPr>
            <a:spLocks noGrp="1"/>
          </p:cNvSpPr>
          <p:nvPr>
            <p:ph type="sldNum" sz="quarter" idx="12"/>
          </p:nvPr>
        </p:nvSpPr>
        <p:spPr/>
        <p:txBody>
          <a:bodyPr/>
          <a:lstStyle>
            <a:lvl1pPr>
              <a:defRPr/>
            </a:lvl1pPr>
          </a:lstStyle>
          <a:p>
            <a:pPr>
              <a:defRPr/>
            </a:pPr>
            <a:fld id="{B7A283C4-F6D1-4780-9B29-9B6AD9F202CF}" type="slidenum">
              <a:rPr lang="uk-UA"/>
              <a:pPr>
                <a:defRPr/>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9C30847C-3629-4112-B406-AB261C3FCA2D}" type="datetimeFigureOut">
              <a:rPr lang="uk-UA"/>
              <a:pPr>
                <a:defRPr/>
              </a:pPr>
              <a:t>05.02.2020</a:t>
            </a:fld>
            <a:endParaRPr lang="uk-UA"/>
          </a:p>
        </p:txBody>
      </p:sp>
      <p:sp>
        <p:nvSpPr>
          <p:cNvPr id="3" name="Нижний колонтитул 4"/>
          <p:cNvSpPr>
            <a:spLocks noGrp="1"/>
          </p:cNvSpPr>
          <p:nvPr>
            <p:ph type="ftr" sz="quarter" idx="11"/>
          </p:nvPr>
        </p:nvSpPr>
        <p:spPr/>
        <p:txBody>
          <a:bodyPr/>
          <a:lstStyle>
            <a:lvl1pPr>
              <a:defRPr/>
            </a:lvl1pPr>
          </a:lstStyle>
          <a:p>
            <a:pPr>
              <a:defRPr/>
            </a:pPr>
            <a:endParaRPr lang="uk-UA"/>
          </a:p>
        </p:txBody>
      </p:sp>
      <p:sp>
        <p:nvSpPr>
          <p:cNvPr id="4" name="Номер слайда 5"/>
          <p:cNvSpPr>
            <a:spLocks noGrp="1"/>
          </p:cNvSpPr>
          <p:nvPr>
            <p:ph type="sldNum" sz="quarter" idx="12"/>
          </p:nvPr>
        </p:nvSpPr>
        <p:spPr/>
        <p:txBody>
          <a:bodyPr/>
          <a:lstStyle>
            <a:lvl1pPr>
              <a:defRPr/>
            </a:lvl1pPr>
          </a:lstStyle>
          <a:p>
            <a:pPr>
              <a:defRPr/>
            </a:pPr>
            <a:fld id="{63C54532-0CF9-434D-8EBB-5AE0399EA79D}" type="slidenum">
              <a:rPr lang="uk-UA"/>
              <a:pPr>
                <a:defRPr/>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43BEB3F6-4FB1-414A-BBD3-D136D99E2C94}" type="datetimeFigureOut">
              <a:rPr lang="uk-UA"/>
              <a:pPr>
                <a:defRPr/>
              </a:pPr>
              <a:t>05.02.2020</a:t>
            </a:fld>
            <a:endParaRPr lang="uk-UA"/>
          </a:p>
        </p:txBody>
      </p:sp>
      <p:sp>
        <p:nvSpPr>
          <p:cNvPr id="6" name="Нижний колонтитул 4"/>
          <p:cNvSpPr>
            <a:spLocks noGrp="1"/>
          </p:cNvSpPr>
          <p:nvPr>
            <p:ph type="ftr" sz="quarter" idx="11"/>
          </p:nvPr>
        </p:nvSpPr>
        <p:spPr/>
        <p:txBody>
          <a:bodyPr/>
          <a:lstStyle>
            <a:lvl1pPr>
              <a:defRPr/>
            </a:lvl1pPr>
          </a:lstStyle>
          <a:p>
            <a:pPr>
              <a:defRPr/>
            </a:pPr>
            <a:endParaRPr lang="uk-UA"/>
          </a:p>
        </p:txBody>
      </p:sp>
      <p:sp>
        <p:nvSpPr>
          <p:cNvPr id="7" name="Номер слайда 5"/>
          <p:cNvSpPr>
            <a:spLocks noGrp="1"/>
          </p:cNvSpPr>
          <p:nvPr>
            <p:ph type="sldNum" sz="quarter" idx="12"/>
          </p:nvPr>
        </p:nvSpPr>
        <p:spPr/>
        <p:txBody>
          <a:bodyPr/>
          <a:lstStyle>
            <a:lvl1pPr>
              <a:defRPr/>
            </a:lvl1pPr>
          </a:lstStyle>
          <a:p>
            <a:pPr>
              <a:defRPr/>
            </a:pPr>
            <a:fld id="{E7C6F763-2639-46A6-88EC-834D45FAC588}" type="slidenum">
              <a:rPr lang="uk-UA"/>
              <a:pPr>
                <a:defRPr/>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uk-UA"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BC535532-1D4F-4F42-A6FE-6224E4A02AA1}" type="datetimeFigureOut">
              <a:rPr lang="uk-UA"/>
              <a:pPr>
                <a:defRPr/>
              </a:pPr>
              <a:t>05.02.2020</a:t>
            </a:fld>
            <a:endParaRPr lang="uk-UA"/>
          </a:p>
        </p:txBody>
      </p:sp>
      <p:sp>
        <p:nvSpPr>
          <p:cNvPr id="6" name="Нижний колонтитул 4"/>
          <p:cNvSpPr>
            <a:spLocks noGrp="1"/>
          </p:cNvSpPr>
          <p:nvPr>
            <p:ph type="ftr" sz="quarter" idx="11"/>
          </p:nvPr>
        </p:nvSpPr>
        <p:spPr/>
        <p:txBody>
          <a:bodyPr/>
          <a:lstStyle>
            <a:lvl1pPr>
              <a:defRPr/>
            </a:lvl1pPr>
          </a:lstStyle>
          <a:p>
            <a:pPr>
              <a:defRPr/>
            </a:pPr>
            <a:endParaRPr lang="uk-UA"/>
          </a:p>
        </p:txBody>
      </p:sp>
      <p:sp>
        <p:nvSpPr>
          <p:cNvPr id="7" name="Номер слайда 5"/>
          <p:cNvSpPr>
            <a:spLocks noGrp="1"/>
          </p:cNvSpPr>
          <p:nvPr>
            <p:ph type="sldNum" sz="quarter" idx="12"/>
          </p:nvPr>
        </p:nvSpPr>
        <p:spPr/>
        <p:txBody>
          <a:bodyPr/>
          <a:lstStyle>
            <a:lvl1pPr>
              <a:defRPr/>
            </a:lvl1pPr>
          </a:lstStyle>
          <a:p>
            <a:pPr>
              <a:defRPr/>
            </a:pPr>
            <a:fld id="{7DEE527A-084D-4E7F-B9EF-DE249AA0C6E0}" type="slidenum">
              <a:rPr lang="uk-UA"/>
              <a:pPr>
                <a:defRPr/>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uk-UA" smtClean="0"/>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smtClean="0"/>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04AF2804-4062-4607-903E-672FDC2522EF}" type="datetimeFigureOut">
              <a:rPr lang="uk-UA"/>
              <a:pPr>
                <a:defRPr/>
              </a:pPr>
              <a:t>05.02.2020</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07AB197F-C7B5-4D87-9BC0-0D67DBA1DE39}" type="slidenum">
              <a:rPr lang="uk-UA"/>
              <a:pPr>
                <a:defRPr/>
              </a:pPr>
              <a:t>‹#›</a:t>
            </a:fld>
            <a:endParaRPr lang="uk-UA"/>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ru.wikipedia.org/wiki/%D0%94%D0%B8%D0%BB%D1%8C%D1%82%D0%B5%D0%B9,_%D0%92%D0%B8%D0%BB%D1%8C%D0%B3%D0%B5%D0%BB%D1%8C%D0%BC"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uk.wikipedia.org/wiki/%D0%95%D0%B4%D0%BC%D1%83%D0%BD%D0%B4_%D0%93%D1%83%D1%81%D1%81%D0%B5%D1%80%D0%BB%D1%8C"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uk.wikipedia.org/wiki/%D0%A4%D1%80%D0%B0%D0%B9%D0%B1%D1%83%D1%80%D0%B3" TargetMode="External"/><Relationship Id="rId3" Type="http://schemas.openxmlformats.org/officeDocument/2006/relationships/hyperlink" Target="http://uk.wikipedia.org/wiki/1859" TargetMode="External"/><Relationship Id="rId7" Type="http://schemas.openxmlformats.org/officeDocument/2006/relationships/hyperlink" Target="http://uk.wikipedia.org/wiki/1938" TargetMode="External"/><Relationship Id="rId2" Type="http://schemas.openxmlformats.org/officeDocument/2006/relationships/hyperlink" Target="http://uk.wikipedia.org/wiki/8_%D0%BA%D0%B2%D1%96%D1%82%D0%BD%D1%8F" TargetMode="External"/><Relationship Id="rId1" Type="http://schemas.openxmlformats.org/officeDocument/2006/relationships/slideLayout" Target="../slideLayouts/slideLayout2.xml"/><Relationship Id="rId6" Type="http://schemas.openxmlformats.org/officeDocument/2006/relationships/hyperlink" Target="http://uk.wikipedia.org/wiki/28_%D0%BA%D0%B2%D1%96%D1%82%D0%BD%D1%8F" TargetMode="External"/><Relationship Id="rId5" Type="http://schemas.openxmlformats.org/officeDocument/2006/relationships/hyperlink" Target="http://uk.wikipedia.org/wiki/%D0%9C%D0%BE%D1%80%D0%B0%D0%B2%D1%96%D1%8F" TargetMode="External"/><Relationship Id="rId10" Type="http://schemas.openxmlformats.org/officeDocument/2006/relationships/image" Target="../media/image2.png"/><Relationship Id="rId4" Type="http://schemas.openxmlformats.org/officeDocument/2006/relationships/hyperlink" Target="http://uk.wikipedia.org/wiki/%D0%9F%D1%80%D0%BE%D1%81%D1%82%D0%B5%D0%B9%D0%BE%D0%B2" TargetMode="External"/><Relationship Id="rId9" Type="http://schemas.openxmlformats.org/officeDocument/2006/relationships/hyperlink" Target="http://uk.wikipedia.org/wiki/%D0%9D%D1%96%D0%BC%D0%B5%D1%87%D1%87%D0%B8%D0%BD%D0%B0"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uk.wikipedia.org/wiki/%D0%97%D0%BD%D0%B0%D0%BD%D0%BD%D1%8F" TargetMode="External"/><Relationship Id="rId2" Type="http://schemas.openxmlformats.org/officeDocument/2006/relationships/hyperlink" Target="http://uk.wikipedia.org/wiki/%D0%A1%D0%B2%D1%96%D0%B4%D0%BE%D0%BC%D1%96%D1%81%D1%82%D1%8C" TargetMode="External"/><Relationship Id="rId1" Type="http://schemas.openxmlformats.org/officeDocument/2006/relationships/slideLayout" Target="../slideLayouts/slideLayout2.xml"/><Relationship Id="rId5" Type="http://schemas.openxmlformats.org/officeDocument/2006/relationships/hyperlink" Target="http://uk.wikipedia.org/wiki/%D0%9C%D0%B0%D1%80%D1%82%D1%96%D0%BD_%D0%93%D0%B0%D0%B9%D0%B4%D0%B5%D2%91%D2%91%D0%B5%D1%80" TargetMode="External"/><Relationship Id="rId4" Type="http://schemas.openxmlformats.org/officeDocument/2006/relationships/hyperlink" Target="http://uk.wikipedia.org/wiki/%D0%9D%D0%B0%D1%83%D0%BA%D0%B0"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uk.wikipedia.org/wiki/%D0%90%D0%B2%D0%B0%D0%BD%D0%B3%D0%B0%D1%80%D0%B4%D0%B8%D0%B7%D0%BC"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uk.wikipedia.org/wiki/%D0%A1%D0%BE%D1%86%D1%96%D0%BE%D0%BB%D0%BE%D0%B3%D1%96%D1%8F" TargetMode="External"/><Relationship Id="rId2" Type="http://schemas.openxmlformats.org/officeDocument/2006/relationships/hyperlink" Target="https://uk.wikipedia.org/wiki/%D0%A4%D1%80%D0%B0%D0%BD%D1%86%D1%96%D1%8F" TargetMode="External"/><Relationship Id="rId1" Type="http://schemas.openxmlformats.org/officeDocument/2006/relationships/slideLayout" Target="../slideLayouts/slideLayout2.xml"/><Relationship Id="rId5" Type="http://schemas.openxmlformats.org/officeDocument/2006/relationships/hyperlink" Target="https://uk.wikipedia.org/wiki/%D0%A1%D1%82%D1%80%D1%83%D0%BA%D1%82%D1%83%D1%80%D0%B0%D0%BB%D1%96%D0%B7%D0%BC" TargetMode="External"/><Relationship Id="rId4" Type="http://schemas.openxmlformats.org/officeDocument/2006/relationships/hyperlink" Target="https://uk.wikipedia.org/wiki/%D0%9A%D1%83%D0%BB%D1%8C%D1%82%D1%83%D1%80%D0%BE%D0%BB%D0%BE%D0%B3%D1%96%D1%8F"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uk.wikipedia.org/wiki/%D0%92%D1%96%D0%BB%D1%8C%D0%B3%D0%B5%D0%BB%D1%8C%D0%BC_%D0%94%D1%96%D0%BB%D1%8C%D1%82%D0%B5%D0%B9" TargetMode="External"/><Relationship Id="rId2" Type="http://schemas.openxmlformats.org/officeDocument/2006/relationships/hyperlink" Target="http://uk.wikipedia.org/wiki/%D0%86%D0%BD%D1%82%D0%B5%D1%80%D0%BF%D1%80%D0%B5%D1%82%D0%B0%D1%86%D1%96%D1%8F_(%D0%BB%D1%96%D1%82%D0%B5%D1%80%D0%B0%D1%82%D1%83%D1%80%D0%BE%D0%B7%D0%BD%D0%B0%D0%B2%D1%81%D1%82%D0%B2%D0%BE)" TargetMode="External"/><Relationship Id="rId1" Type="http://schemas.openxmlformats.org/officeDocument/2006/relationships/slideLayout" Target="../slideLayouts/slideLayout2.xml"/><Relationship Id="rId4" Type="http://schemas.openxmlformats.org/officeDocument/2006/relationships/hyperlink" Target="http://uk.wikipedia.org/wiki/%D0%93%D0%B5%D1%80%D0%BC%D0%B5%D0%BD%D0%B5%D0%B2%D1%82%D0%B8%D1%87%D0%BD%D0%B5_%D0%BA%D0%BE%D0%BB%D0%BE"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uk.wikipedia.org/wiki/%D0%93%D0%B5%D0%B9%D0%B4%D0%B5%D0%BB%D1%8C%D0%B1%D0%B5%D1%80%D0%B3" TargetMode="External"/><Relationship Id="rId13" Type="http://schemas.openxmlformats.org/officeDocument/2006/relationships/hyperlink" Target="http://uk.wikipedia.org/wiki/%D0%9C%D0%BE%D0%B2%D0%B0" TargetMode="External"/><Relationship Id="rId3" Type="http://schemas.openxmlformats.org/officeDocument/2006/relationships/hyperlink" Target="http://uk.wikipedia.org/wiki/1900" TargetMode="External"/><Relationship Id="rId7" Type="http://schemas.openxmlformats.org/officeDocument/2006/relationships/hyperlink" Target="http://uk.wikipedia.org/wiki/2002" TargetMode="External"/><Relationship Id="rId12" Type="http://schemas.openxmlformats.org/officeDocument/2006/relationships/hyperlink" Target="http://uk.wikipedia.org/wiki/%D0%95%D0%BF%D1%96%D1%81%D1%82%D0%B5%D0%BC%D0%BE%D0%BB%D0%BE%D0%B3%D1%96%D1%8F" TargetMode="External"/><Relationship Id="rId2" Type="http://schemas.openxmlformats.org/officeDocument/2006/relationships/hyperlink" Target="http://uk.wikipedia.org/wiki/11_%D0%BB%D1%8E%D1%82%D0%BE%D0%B3%D0%BE" TargetMode="External"/><Relationship Id="rId1" Type="http://schemas.openxmlformats.org/officeDocument/2006/relationships/slideLayout" Target="../slideLayouts/slideLayout2.xml"/><Relationship Id="rId6" Type="http://schemas.openxmlformats.org/officeDocument/2006/relationships/hyperlink" Target="http://uk.wikipedia.org/wiki/12_%D0%B1%D0%B5%D1%80%D0%B5%D0%B7%D0%BD%D1%8F" TargetMode="External"/><Relationship Id="rId11" Type="http://schemas.openxmlformats.org/officeDocument/2006/relationships/hyperlink" Target="http://uk.wikipedia.org/wiki/%D0%9C%D0%B5%D1%82%D0%B0%D1%84%D1%96%D0%B7%D0%B8%D0%BA%D0%B0" TargetMode="External"/><Relationship Id="rId5" Type="http://schemas.openxmlformats.org/officeDocument/2006/relationships/hyperlink" Target="http://uk.wikipedia.org/wiki/%D0%9D%D1%96%D0%BC%D0%B5%D1%87%D1%87%D0%B8%D0%BD%D0%B0" TargetMode="External"/><Relationship Id="rId15" Type="http://schemas.openxmlformats.org/officeDocument/2006/relationships/hyperlink" Target="http://uk.wikipedia.org/wiki/%D0%95%D1%81%D1%82%D0%B5%D1%82%D0%B8%D0%BA%D0%B0" TargetMode="External"/><Relationship Id="rId10" Type="http://schemas.openxmlformats.org/officeDocument/2006/relationships/hyperlink" Target="http://uk.wikipedia.org/wiki/%D0%93%D0%B5%D1%80%D0%BC%D0%B5%D0%BD%D0%B5%D0%B2%D1%82%D0%B8%D0%BA%D0%B0" TargetMode="External"/><Relationship Id="rId4" Type="http://schemas.openxmlformats.org/officeDocument/2006/relationships/hyperlink" Target="http://uk.wikipedia.org/wiki/%D0%9C%D0%B0%D1%80%D0%B1%D1%83%D1%80%D0%B3" TargetMode="External"/><Relationship Id="rId9" Type="http://schemas.openxmlformats.org/officeDocument/2006/relationships/hyperlink" Target="http://uk.wikipedia.org/wiki/%D0%9A%D0%BE%D0%BD%D1%82%D0%B8%D0%BD%D0%B5%D0%BD%D1%82%D0%B0%D0%BB%D1%8C%D0%BD%D0%B0_%D1%84%D1%96%D0%BB%D0%BE%D1%81%D0%BE%D1%84%D1%96%D1%8F" TargetMode="External"/><Relationship Id="rId14" Type="http://schemas.openxmlformats.org/officeDocument/2006/relationships/hyperlink" Target="http://uk.wikipedia.org/wiki/%D0%9E%D0%BD%D1%82%D0%BE%D0%BB%D0%BE%D0%B3%D1%96%D1%8F"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uk.wikipedia.org/wiki/%D0%9C%D0%B0%D1%80%D1%82%D1%96%D0%BD_%D0%93%D0%B0%D0%B9%D0%B4%D0%B5%D0%B3%D0%B3%D0%B5%D1%80" TargetMode="External"/><Relationship Id="rId13" Type="http://schemas.openxmlformats.org/officeDocument/2006/relationships/hyperlink" Target="http://uk.wikipedia.org/wiki/%D0%9B%D0%B5%D0%B9%D0%BF%D1%86%D0%B8%D0%B7%D1%8C%D0%BA%D0%B8%D0%B9_%D1%83%D0%BD%D1%96%D0%B2%D0%B5%D1%80%D1%81%D0%B8%D1%82%D0%B5%D1%82" TargetMode="External"/><Relationship Id="rId3" Type="http://schemas.openxmlformats.org/officeDocument/2006/relationships/hyperlink" Target="http://uk.wikipedia.org/wiki/%D0%9C%D0%B0%D1%80%D0%B1%D1%83%D1%80%D0%B7%D1%8C%D0%BA%D0%B8%D0%B9_%D1%83%D0%BD%D1%96%D0%B2%D0%B5%D1%80%D1%81%D0%B8%D1%82%D0%B5%D1%82" TargetMode="External"/><Relationship Id="rId7" Type="http://schemas.openxmlformats.org/officeDocument/2006/relationships/hyperlink" Target="http://uk.wikipedia.org/wiki/1923" TargetMode="External"/><Relationship Id="rId12" Type="http://schemas.openxmlformats.org/officeDocument/2006/relationships/hyperlink" Target="http://uk.wikipedia.org/wiki/1947" TargetMode="External"/><Relationship Id="rId2" Type="http://schemas.openxmlformats.org/officeDocument/2006/relationships/hyperlink" Target="http://uk.wikipedia.org/wiki/%D0%92%D1%80%D0%BE%D1%86%D0%BB%D0%B0%D0%B2%D1%81%D1%8C%D0%BA%D0%B8%D0%B9_%D1%83%D0%BD%D1%96%D0%B2%D0%B5%D1%80%D1%81%D0%B8%D1%82%D0%B5%D1%82" TargetMode="External"/><Relationship Id="rId1" Type="http://schemas.openxmlformats.org/officeDocument/2006/relationships/slideLayout" Target="../slideLayouts/slideLayout2.xml"/><Relationship Id="rId6" Type="http://schemas.openxmlformats.org/officeDocument/2006/relationships/hyperlink" Target="http://uk.wikipedia.org/w/index.php?title=%D0%9D%D0%B0%D1%82%D0%BE%D1%80%D0%BF_%D0%9F%D0%B0%D1%83%D0%BB%D1%8C&amp;action=edit&amp;redlink=1" TargetMode="External"/><Relationship Id="rId11" Type="http://schemas.openxmlformats.org/officeDocument/2006/relationships/hyperlink" Target="http://uk.wikipedia.org/wiki/1939" TargetMode="External"/><Relationship Id="rId5" Type="http://schemas.openxmlformats.org/officeDocument/2006/relationships/hyperlink" Target="http://uk.wikipedia.org/wiki/%D0%94%D0%B8%D1%81%D0%B5%D1%80%D1%82%D0%B0%D1%86%D1%96%D1%8F" TargetMode="External"/><Relationship Id="rId10" Type="http://schemas.openxmlformats.org/officeDocument/2006/relationships/hyperlink" Target="http://uk.wikipedia.org/wiki/%D0%9F%D0%BB%D0%B0%D1%82%D0%BE%D0%BD" TargetMode="External"/><Relationship Id="rId4" Type="http://schemas.openxmlformats.org/officeDocument/2006/relationships/hyperlink" Target="http://uk.wikipedia.org/wiki/1922" TargetMode="External"/><Relationship Id="rId9" Type="http://schemas.openxmlformats.org/officeDocument/2006/relationships/hyperlink" Target="http://uk.wikipedia.org/wiki/1929" TargetMode="External"/><Relationship Id="rId14" Type="http://schemas.openxmlformats.org/officeDocument/2006/relationships/hyperlink" Target="http://uk.wikipedia.org/wiki/1946"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Заголовок 1"/>
          <p:cNvSpPr>
            <a:spLocks noGrp="1"/>
          </p:cNvSpPr>
          <p:nvPr>
            <p:ph type="ctrTitle"/>
          </p:nvPr>
        </p:nvSpPr>
        <p:spPr>
          <a:xfrm>
            <a:off x="323850" y="115888"/>
            <a:ext cx="8604250" cy="1225550"/>
          </a:xfrm>
        </p:spPr>
        <p:txBody>
          <a:bodyPr/>
          <a:lstStyle/>
          <a:p>
            <a:pPr algn="l"/>
            <a:r>
              <a:rPr lang="uk-UA" sz="2800" smtClean="0"/>
              <a:t>Лекція </a:t>
            </a:r>
            <a:r>
              <a:rPr lang="uk-UA" sz="2800" smtClean="0"/>
              <a:t>7-аб. </a:t>
            </a:r>
            <a:r>
              <a:rPr lang="uk-UA" sz="3600" b="1" dirty="0" smtClean="0"/>
              <a:t>Герменевтика. Феноменологія. Постмодернізм</a:t>
            </a:r>
          </a:p>
        </p:txBody>
      </p:sp>
      <p:sp>
        <p:nvSpPr>
          <p:cNvPr id="13314" name="Подзаголовок 2"/>
          <p:cNvSpPr>
            <a:spLocks noGrp="1"/>
          </p:cNvSpPr>
          <p:nvPr>
            <p:ph type="subTitle" idx="1"/>
          </p:nvPr>
        </p:nvSpPr>
        <p:spPr>
          <a:xfrm>
            <a:off x="395288" y="1268413"/>
            <a:ext cx="8316912" cy="5545137"/>
          </a:xfrm>
        </p:spPr>
        <p:txBody>
          <a:bodyPr/>
          <a:lstStyle/>
          <a:p>
            <a:r>
              <a:rPr lang="uk-UA" smtClean="0">
                <a:solidFill>
                  <a:schemeClr val="tx1"/>
                </a:solidFill>
              </a:rPr>
              <a:t>План</a:t>
            </a:r>
          </a:p>
          <a:p>
            <a:pPr algn="l"/>
            <a:r>
              <a:rPr lang="uk-UA" sz="3600" smtClean="0">
                <a:solidFill>
                  <a:schemeClr val="tx1"/>
                </a:solidFill>
              </a:rPr>
              <a:t>1.Загальна характеристика </a:t>
            </a:r>
            <a:r>
              <a:rPr lang="uk-UA" sz="3600" b="1" smtClean="0">
                <a:solidFill>
                  <a:schemeClr val="tx1"/>
                </a:solidFill>
              </a:rPr>
              <a:t>герменевтики</a:t>
            </a:r>
            <a:r>
              <a:rPr lang="uk-UA" sz="3600" smtClean="0">
                <a:solidFill>
                  <a:schemeClr val="tx1"/>
                </a:solidFill>
              </a:rPr>
              <a:t>: представники, коло проблем, основні ідеї.</a:t>
            </a:r>
          </a:p>
          <a:p>
            <a:pPr algn="l"/>
            <a:r>
              <a:rPr lang="uk-UA" sz="3600" smtClean="0">
                <a:solidFill>
                  <a:schemeClr val="tx1"/>
                </a:solidFill>
              </a:rPr>
              <a:t>2. Загальна характеристика </a:t>
            </a:r>
            <a:r>
              <a:rPr lang="uk-UA" sz="3600" b="1" smtClean="0">
                <a:solidFill>
                  <a:schemeClr val="tx1"/>
                </a:solidFill>
              </a:rPr>
              <a:t>феноменології</a:t>
            </a:r>
            <a:r>
              <a:rPr lang="uk-UA" sz="3600" smtClean="0">
                <a:solidFill>
                  <a:schemeClr val="tx1"/>
                </a:solidFill>
              </a:rPr>
              <a:t>: представники, коло проблем, основні ідеї.</a:t>
            </a:r>
          </a:p>
          <a:p>
            <a:pPr algn="l"/>
            <a:r>
              <a:rPr lang="uk-UA" sz="3600" smtClean="0">
                <a:solidFill>
                  <a:schemeClr val="tx1"/>
                </a:solidFill>
              </a:rPr>
              <a:t>3. </a:t>
            </a:r>
            <a:r>
              <a:rPr lang="uk-UA" sz="3600" b="1" smtClean="0">
                <a:solidFill>
                  <a:schemeClr val="tx1"/>
                </a:solidFill>
              </a:rPr>
              <a:t>Постмодернізм</a:t>
            </a:r>
            <a:r>
              <a:rPr lang="uk-UA" sz="3600" smtClean="0">
                <a:solidFill>
                  <a:schemeClr val="tx1"/>
                </a:solidFill>
              </a:rPr>
              <a:t>: представники, коло проблем, основні ідеї.</a:t>
            </a:r>
          </a:p>
          <a:p>
            <a:pPr algn="l"/>
            <a:endParaRPr lang="uk-UA" sz="3600" smtClean="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Заголовок 1"/>
          <p:cNvSpPr>
            <a:spLocks noGrp="1"/>
          </p:cNvSpPr>
          <p:nvPr>
            <p:ph type="title"/>
          </p:nvPr>
        </p:nvSpPr>
        <p:spPr/>
        <p:txBody>
          <a:bodyPr/>
          <a:lstStyle/>
          <a:p>
            <a:r>
              <a:rPr lang="ru-RU" smtClean="0"/>
              <a:t>Герменевтичне коло</a:t>
            </a:r>
          </a:p>
        </p:txBody>
      </p:sp>
      <p:sp>
        <p:nvSpPr>
          <p:cNvPr id="3" name="Объект 2"/>
          <p:cNvSpPr>
            <a:spLocks noGrp="1"/>
          </p:cNvSpPr>
          <p:nvPr>
            <p:ph idx="1"/>
          </p:nvPr>
        </p:nvSpPr>
        <p:spPr>
          <a:xfrm>
            <a:off x="611188" y="1628775"/>
            <a:ext cx="8229600" cy="4525963"/>
          </a:xfrm>
        </p:spPr>
        <p:txBody>
          <a:bodyPr rtlCol="0">
            <a:normAutofit fontScale="85000" lnSpcReduction="10000"/>
          </a:bodyPr>
          <a:lstStyle/>
          <a:p>
            <a:pPr marL="0" indent="0" algn="just" fontAlgn="auto">
              <a:spcAft>
                <a:spcPts val="0"/>
              </a:spcAft>
              <a:buFont typeface="Arial" panose="020B0604020202020204" pitchFamily="34" charset="0"/>
              <a:buNone/>
              <a:defRPr/>
            </a:pPr>
            <a:r>
              <a:rPr lang="ru-RU" dirty="0" smtClean="0"/>
              <a:t>	</a:t>
            </a:r>
            <a:r>
              <a:rPr lang="ru-RU" dirty="0" err="1"/>
              <a:t>Поняття</a:t>
            </a:r>
            <a:r>
              <a:rPr lang="ru-RU" dirty="0"/>
              <a:t> введено </a:t>
            </a:r>
            <a:r>
              <a:rPr lang="ru-RU" dirty="0" err="1"/>
              <a:t>філософом</a:t>
            </a:r>
            <a:r>
              <a:rPr lang="ru-RU" dirty="0"/>
              <a:t> і </a:t>
            </a:r>
            <a:r>
              <a:rPr lang="ru-RU" dirty="0" err="1"/>
              <a:t>протестантським</a:t>
            </a:r>
            <a:r>
              <a:rPr lang="ru-RU" dirty="0"/>
              <a:t> богословом </a:t>
            </a:r>
            <a:r>
              <a:rPr lang="ru-RU" dirty="0" err="1"/>
              <a:t>Фрідріхом</a:t>
            </a:r>
            <a:r>
              <a:rPr lang="ru-RU" dirty="0"/>
              <a:t> </a:t>
            </a:r>
            <a:r>
              <a:rPr lang="ru-RU" dirty="0" err="1"/>
              <a:t>Шлейермахером</a:t>
            </a:r>
            <a:r>
              <a:rPr lang="ru-RU" dirty="0"/>
              <a:t>. </a:t>
            </a:r>
            <a:r>
              <a:rPr lang="ru-RU" dirty="0" err="1"/>
              <a:t>Герменевтична</a:t>
            </a:r>
            <a:r>
              <a:rPr lang="ru-RU" dirty="0"/>
              <a:t> коло - </a:t>
            </a:r>
            <a:r>
              <a:rPr lang="ru-RU" dirty="0" err="1"/>
              <a:t>це</a:t>
            </a:r>
            <a:r>
              <a:rPr lang="ru-RU" dirty="0"/>
              <a:t> принцип </a:t>
            </a:r>
            <a:r>
              <a:rPr lang="ru-RU" dirty="0" err="1"/>
              <a:t>розуміння</a:t>
            </a:r>
            <a:r>
              <a:rPr lang="ru-RU" dirty="0"/>
              <a:t> тексту, </a:t>
            </a:r>
            <a:r>
              <a:rPr lang="ru-RU" dirty="0" err="1"/>
              <a:t>заснований</a:t>
            </a:r>
            <a:r>
              <a:rPr lang="ru-RU" dirty="0"/>
              <a:t> на </a:t>
            </a:r>
            <a:r>
              <a:rPr lang="ru-RU" dirty="0" err="1"/>
              <a:t>діалектиці</a:t>
            </a:r>
            <a:r>
              <a:rPr lang="ru-RU" dirty="0"/>
              <a:t> </a:t>
            </a:r>
            <a:r>
              <a:rPr lang="ru-RU" dirty="0" err="1"/>
              <a:t>частини</a:t>
            </a:r>
            <a:r>
              <a:rPr lang="ru-RU" dirty="0"/>
              <a:t> і </a:t>
            </a:r>
            <a:r>
              <a:rPr lang="ru-RU" dirty="0" err="1"/>
              <a:t>цілого</a:t>
            </a:r>
            <a:r>
              <a:rPr lang="ru-RU" dirty="0"/>
              <a:t>.</a:t>
            </a:r>
          </a:p>
          <a:p>
            <a:pPr marL="0" indent="0" algn="just" fontAlgn="auto">
              <a:spcAft>
                <a:spcPts val="0"/>
              </a:spcAft>
              <a:buFont typeface="Arial" panose="020B0604020202020204" pitchFamily="34" charset="0"/>
              <a:buNone/>
              <a:defRPr/>
            </a:pPr>
            <a:r>
              <a:rPr lang="ru-RU" dirty="0"/>
              <a:t>	</a:t>
            </a:r>
            <a:r>
              <a:rPr lang="ru-RU" dirty="0" err="1" smtClean="0"/>
              <a:t>Шлейермахер</a:t>
            </a:r>
            <a:r>
              <a:rPr lang="ru-RU" dirty="0" smtClean="0"/>
              <a:t> </a:t>
            </a:r>
            <a:r>
              <a:rPr lang="ru-RU" dirty="0" err="1"/>
              <a:t>вважав</a:t>
            </a:r>
            <a:r>
              <a:rPr lang="ru-RU" dirty="0"/>
              <a:t>, </a:t>
            </a:r>
            <a:r>
              <a:rPr lang="ru-RU" dirty="0" err="1"/>
              <a:t>що</a:t>
            </a:r>
            <a:r>
              <a:rPr lang="ru-RU" dirty="0"/>
              <a:t> </a:t>
            </a:r>
            <a:r>
              <a:rPr lang="ru-RU" dirty="0" err="1"/>
              <a:t>процес</a:t>
            </a:r>
            <a:r>
              <a:rPr lang="ru-RU" dirty="0"/>
              <a:t> </a:t>
            </a:r>
            <a:r>
              <a:rPr lang="ru-RU" dirty="0" err="1"/>
              <a:t>розуміння</a:t>
            </a:r>
            <a:r>
              <a:rPr lang="ru-RU" dirty="0"/>
              <a:t> </a:t>
            </a:r>
            <a:r>
              <a:rPr lang="ru-RU" dirty="0" err="1"/>
              <a:t>принципово</a:t>
            </a:r>
            <a:r>
              <a:rPr lang="ru-RU" dirty="0"/>
              <a:t> не </a:t>
            </a:r>
            <a:r>
              <a:rPr lang="ru-RU" dirty="0" err="1"/>
              <a:t>може</a:t>
            </a:r>
            <a:r>
              <a:rPr lang="ru-RU" dirty="0"/>
              <a:t> бути завершений, і думка </a:t>
            </a:r>
            <a:r>
              <a:rPr lang="ru-RU" dirty="0" err="1"/>
              <a:t>нескінченно</a:t>
            </a:r>
            <a:r>
              <a:rPr lang="ru-RU" dirty="0"/>
              <a:t> </a:t>
            </a:r>
            <a:r>
              <a:rPr lang="ru-RU" dirty="0" err="1"/>
              <a:t>рухається</a:t>
            </a:r>
            <a:r>
              <a:rPr lang="ru-RU" dirty="0"/>
              <a:t> по расширяющемуся колу. </a:t>
            </a:r>
            <a:r>
              <a:rPr lang="ru-RU" dirty="0" err="1"/>
              <a:t>Повторне</a:t>
            </a:r>
            <a:r>
              <a:rPr lang="ru-RU" dirty="0"/>
              <a:t> </a:t>
            </a:r>
            <a:r>
              <a:rPr lang="ru-RU" dirty="0" err="1"/>
              <a:t>повернення</a:t>
            </a:r>
            <a:r>
              <a:rPr lang="ru-RU" dirty="0"/>
              <a:t> </a:t>
            </a:r>
            <a:r>
              <a:rPr lang="ru-RU" dirty="0" err="1"/>
              <a:t>від</a:t>
            </a:r>
            <a:r>
              <a:rPr lang="ru-RU" dirty="0"/>
              <a:t> </a:t>
            </a:r>
            <a:r>
              <a:rPr lang="ru-RU" dirty="0" err="1"/>
              <a:t>цілого</a:t>
            </a:r>
            <a:r>
              <a:rPr lang="ru-RU" dirty="0"/>
              <a:t> до </a:t>
            </a:r>
            <a:r>
              <a:rPr lang="ru-RU" dirty="0" err="1"/>
              <a:t>частини</a:t>
            </a:r>
            <a:r>
              <a:rPr lang="ru-RU" dirty="0"/>
              <a:t> і </a:t>
            </a:r>
            <a:r>
              <a:rPr lang="ru-RU" dirty="0" err="1"/>
              <a:t>від</a:t>
            </a:r>
            <a:r>
              <a:rPr lang="ru-RU" dirty="0"/>
              <a:t> </a:t>
            </a:r>
            <a:r>
              <a:rPr lang="ru-RU" dirty="0" err="1"/>
              <a:t>частин</a:t>
            </a:r>
            <a:r>
              <a:rPr lang="ru-RU" dirty="0"/>
              <a:t> до </a:t>
            </a:r>
            <a:r>
              <a:rPr lang="ru-RU" dirty="0" err="1"/>
              <a:t>цілого</a:t>
            </a:r>
            <a:r>
              <a:rPr lang="ru-RU" dirty="0"/>
              <a:t> </a:t>
            </a:r>
            <a:r>
              <a:rPr lang="ru-RU" dirty="0" err="1"/>
              <a:t>змінює</a:t>
            </a:r>
            <a:r>
              <a:rPr lang="ru-RU" dirty="0"/>
              <a:t> і </a:t>
            </a:r>
            <a:r>
              <a:rPr lang="ru-RU" dirty="0" err="1"/>
              <a:t>поглиблює</a:t>
            </a:r>
            <a:r>
              <a:rPr lang="ru-RU" dirty="0"/>
              <a:t> </a:t>
            </a:r>
            <a:r>
              <a:rPr lang="ru-RU" dirty="0" err="1"/>
              <a:t>розуміння</a:t>
            </a:r>
            <a:r>
              <a:rPr lang="ru-RU" dirty="0"/>
              <a:t> </a:t>
            </a:r>
            <a:r>
              <a:rPr lang="ru-RU" dirty="0" err="1"/>
              <a:t>сенсу</a:t>
            </a:r>
            <a:r>
              <a:rPr lang="ru-RU" dirty="0"/>
              <a:t> </a:t>
            </a:r>
            <a:r>
              <a:rPr lang="ru-RU" dirty="0" err="1"/>
              <a:t>частини</a:t>
            </a:r>
            <a:r>
              <a:rPr lang="ru-RU" dirty="0"/>
              <a:t>, </a:t>
            </a:r>
            <a:r>
              <a:rPr lang="ru-RU" dirty="0" err="1"/>
              <a:t>підпорядковуючи</a:t>
            </a:r>
            <a:r>
              <a:rPr lang="ru-RU" dirty="0"/>
              <a:t> </a:t>
            </a:r>
            <a:r>
              <a:rPr lang="ru-RU" dirty="0" err="1"/>
              <a:t>ціле</a:t>
            </a:r>
            <a:r>
              <a:rPr lang="ru-RU" dirty="0"/>
              <a:t> </a:t>
            </a:r>
            <a:r>
              <a:rPr lang="ru-RU" dirty="0" err="1"/>
              <a:t>постійного</a:t>
            </a:r>
            <a:r>
              <a:rPr lang="ru-RU" dirty="0"/>
              <a:t> </a:t>
            </a:r>
            <a:r>
              <a:rPr lang="ru-RU" dirty="0" err="1"/>
              <a:t>розвитку</a:t>
            </a:r>
            <a:r>
              <a:rPr lang="ru-RU"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u="sng" dirty="0" err="1" smtClean="0">
                <a:hlinkClick r:id="rId2" tooltip="Дильтей, Вильгельм"/>
              </a:rPr>
              <a:t>Вільгельм</a:t>
            </a:r>
            <a:r>
              <a:rPr lang="ru-RU" u="sng" dirty="0" smtClean="0">
                <a:hlinkClick r:id="rId2" tooltip="Дильтей, Вильгельм"/>
              </a:rPr>
              <a:t> </a:t>
            </a:r>
            <a:r>
              <a:rPr lang="ru-RU" u="sng" dirty="0" err="1" smtClean="0">
                <a:hlinkClick r:id="rId2" tooltip="Дильтей, Вильгельм"/>
              </a:rPr>
              <a:t>Дільтей</a:t>
            </a:r>
            <a:r>
              <a:rPr lang="ru-RU" b="1" dirty="0"/>
              <a:t/>
            </a:r>
            <a:br>
              <a:rPr lang="ru-RU" b="1" dirty="0"/>
            </a:br>
            <a:endParaRPr lang="uk-UA" dirty="0"/>
          </a:p>
        </p:txBody>
      </p:sp>
      <p:sp>
        <p:nvSpPr>
          <p:cNvPr id="23554" name="Объект 2"/>
          <p:cNvSpPr>
            <a:spLocks noGrp="1"/>
          </p:cNvSpPr>
          <p:nvPr>
            <p:ph idx="1"/>
          </p:nvPr>
        </p:nvSpPr>
        <p:spPr>
          <a:xfrm>
            <a:off x="250825" y="1125538"/>
            <a:ext cx="8229600" cy="4525962"/>
          </a:xfrm>
        </p:spPr>
        <p:txBody>
          <a:bodyPr/>
          <a:lstStyle/>
          <a:p>
            <a:pPr marL="0" indent="0" algn="just">
              <a:buFont typeface="Arial" charset="0"/>
              <a:buNone/>
            </a:pPr>
            <a:r>
              <a:rPr lang="ru-RU" sz="4000" smtClean="0"/>
              <a:t>розвинув поняття </a:t>
            </a:r>
            <a:r>
              <a:rPr lang="ru-RU" sz="4000" i="1" smtClean="0"/>
              <a:t>герменевтичного кола, </a:t>
            </a:r>
            <a:r>
              <a:rPr lang="ru-RU" sz="4000" smtClean="0"/>
              <a:t>включивши в нього філософську позицію автора, його психологію, а також контекст соціально-культурних умов створення твору</a:t>
            </a:r>
            <a:r>
              <a:rPr lang="ru-RU" smtClean="0"/>
              <a:t>. </a:t>
            </a:r>
            <a:endParaRPr lang="uk-UA"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Заголовок 1"/>
          <p:cNvSpPr>
            <a:spLocks noGrp="1"/>
          </p:cNvSpPr>
          <p:nvPr>
            <p:ph type="title"/>
          </p:nvPr>
        </p:nvSpPr>
        <p:spPr>
          <a:xfrm>
            <a:off x="323850" y="0"/>
            <a:ext cx="8229600" cy="1143000"/>
          </a:xfrm>
        </p:spPr>
        <p:txBody>
          <a:bodyPr/>
          <a:lstStyle/>
          <a:p>
            <a:r>
              <a:rPr lang="ru-RU" smtClean="0"/>
              <a:t> Г.-Г. Гадамер</a:t>
            </a:r>
          </a:p>
        </p:txBody>
      </p:sp>
      <p:sp>
        <p:nvSpPr>
          <p:cNvPr id="24578" name="Объект 2"/>
          <p:cNvSpPr>
            <a:spLocks noGrp="1"/>
          </p:cNvSpPr>
          <p:nvPr>
            <p:ph idx="1"/>
          </p:nvPr>
        </p:nvSpPr>
        <p:spPr>
          <a:xfrm>
            <a:off x="0" y="1196975"/>
            <a:ext cx="8686800" cy="4929188"/>
          </a:xfrm>
        </p:spPr>
        <p:txBody>
          <a:bodyPr/>
          <a:lstStyle/>
          <a:p>
            <a:r>
              <a:rPr lang="ru-RU" sz="4400" smtClean="0"/>
              <a:t>вважав, що осягаючи традицію, інтерпретатор сам знаходиться всередині неї. За Гадамером, завдання полягає не в тому, як вийти з герменевтичного кола, а в тому, як в нього «правильно» увійти.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dirty="0"/>
              <a:t>За </a:t>
            </a:r>
            <a:r>
              <a:rPr lang="ru-RU" dirty="0" err="1"/>
              <a:t>допомогою</a:t>
            </a:r>
            <a:r>
              <a:rPr lang="ru-RU" dirty="0"/>
              <a:t> “</a:t>
            </a:r>
            <a:r>
              <a:rPr lang="ru-RU" dirty="0" err="1"/>
              <a:t>герменевтичного</a:t>
            </a:r>
            <a:r>
              <a:rPr lang="ru-RU" dirty="0"/>
              <a:t> </a:t>
            </a:r>
            <a:r>
              <a:rPr lang="ru-RU" dirty="0" err="1"/>
              <a:t>трикутника</a:t>
            </a:r>
            <a:r>
              <a:rPr lang="ru-RU" dirty="0"/>
              <a:t>”</a:t>
            </a:r>
            <a:r>
              <a:rPr lang="uk-UA" dirty="0" smtClean="0"/>
              <a:t>.</a:t>
            </a:r>
            <a:endParaRPr lang="uk-UA" dirty="0"/>
          </a:p>
        </p:txBody>
      </p:sp>
      <p:sp>
        <p:nvSpPr>
          <p:cNvPr id="25602" name="Объект 2"/>
          <p:cNvSpPr>
            <a:spLocks noGrp="1"/>
          </p:cNvSpPr>
          <p:nvPr>
            <p:ph idx="1"/>
          </p:nvPr>
        </p:nvSpPr>
        <p:spPr/>
        <p:txBody>
          <a:bodyPr/>
          <a:lstStyle/>
          <a:p>
            <a:pPr marL="0" indent="0">
              <a:buFont typeface="Arial" charset="0"/>
              <a:buNone/>
            </a:pPr>
            <a:r>
              <a:rPr lang="uk-UA" smtClean="0"/>
              <a:t>	</a:t>
            </a:r>
          </a:p>
        </p:txBody>
      </p:sp>
      <p:sp>
        <p:nvSpPr>
          <p:cNvPr id="25603" name="Прямоугольник 4"/>
          <p:cNvSpPr>
            <a:spLocks noChangeArrowheads="1"/>
          </p:cNvSpPr>
          <p:nvPr/>
        </p:nvSpPr>
        <p:spPr bwMode="auto">
          <a:xfrm>
            <a:off x="900113" y="1628775"/>
            <a:ext cx="7902575" cy="2554288"/>
          </a:xfrm>
          <a:prstGeom prst="rect">
            <a:avLst/>
          </a:prstGeom>
          <a:noFill/>
          <a:ln w="9525">
            <a:noFill/>
            <a:miter lim="800000"/>
            <a:headEnd/>
            <a:tailEnd/>
          </a:ln>
        </p:spPr>
        <p:txBody>
          <a:bodyPr>
            <a:spAutoFit/>
          </a:bodyPr>
          <a:lstStyle/>
          <a:p>
            <a:r>
              <a:rPr lang="ru-RU" sz="4000">
                <a:latin typeface="Calibri" pitchFamily="34" charset="0"/>
              </a:rPr>
              <a:t>досліджуються складні взаємовідносини між автором тексту, самим текстом і читачем, інтерпретатором тексту. </a:t>
            </a:r>
            <a:endParaRPr lang="uk-UA" sz="4000">
              <a:latin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Заголовок 1"/>
          <p:cNvSpPr>
            <a:spLocks noGrp="1"/>
          </p:cNvSpPr>
          <p:nvPr>
            <p:ph type="title"/>
          </p:nvPr>
        </p:nvSpPr>
        <p:spPr>
          <a:xfrm>
            <a:off x="323850" y="115888"/>
            <a:ext cx="8362950" cy="1301750"/>
          </a:xfrm>
        </p:spPr>
        <p:txBody>
          <a:bodyPr/>
          <a:lstStyle/>
          <a:p>
            <a:pPr algn="l"/>
            <a:r>
              <a:rPr lang="ru-RU" sz="2400" b="1" smtClean="0"/>
              <a:t>2. </a:t>
            </a:r>
            <a:r>
              <a:rPr lang="ru-RU" sz="2800" u="sng" smtClean="0"/>
              <a:t>Феноменологія — напрям філософських досліджень початку XX-го століття.</a:t>
            </a:r>
            <a:r>
              <a:rPr lang="ru-RU" sz="2400" smtClean="0"/>
              <a:t> </a:t>
            </a:r>
            <a:endParaRPr lang="uk-UA" sz="2400" smtClean="0"/>
          </a:p>
        </p:txBody>
      </p:sp>
      <p:sp>
        <p:nvSpPr>
          <p:cNvPr id="26626" name="Объект 2"/>
          <p:cNvSpPr>
            <a:spLocks noGrp="1"/>
          </p:cNvSpPr>
          <p:nvPr>
            <p:ph idx="1"/>
          </p:nvPr>
        </p:nvSpPr>
        <p:spPr>
          <a:xfrm>
            <a:off x="107950" y="1196975"/>
            <a:ext cx="8589963" cy="5291138"/>
          </a:xfrm>
        </p:spPr>
        <p:txBody>
          <a:bodyPr/>
          <a:lstStyle/>
          <a:p>
            <a:pPr marL="0" indent="0">
              <a:buFont typeface="Arial" charset="0"/>
              <a:buNone/>
            </a:pPr>
            <a:r>
              <a:rPr lang="ru-RU" smtClean="0"/>
              <a:t>	</a:t>
            </a:r>
          </a:p>
          <a:p>
            <a:pPr marL="0" indent="0">
              <a:buFont typeface="Arial" charset="0"/>
              <a:buNone/>
            </a:pPr>
            <a:r>
              <a:rPr lang="ru-RU" u="sng" smtClean="0"/>
              <a:t>Найвизначнішим представником феноменології був   </a:t>
            </a:r>
            <a:r>
              <a:rPr lang="ru-RU" u="sng" smtClean="0">
                <a:hlinkClick r:id="rId2" tooltip="Едмунд Гуссерль"/>
              </a:rPr>
              <a:t>Едмунд Гуссерль</a:t>
            </a:r>
            <a:r>
              <a:rPr lang="ru-RU" u="sng" smtClean="0"/>
              <a:t>(8.04.1859-28.04.1938, Німеччина).</a:t>
            </a:r>
            <a:r>
              <a:rPr lang="uk-UA" smtClean="0"/>
              <a:t/>
            </a:r>
            <a:br>
              <a:rPr lang="uk-UA" smtClean="0"/>
            </a:br>
            <a:r>
              <a:rPr lang="ru-RU" smtClean="0"/>
              <a:t>Термін «феноменологія» походить від грецьких слів </a:t>
            </a:r>
            <a:r>
              <a:rPr lang="en-US" i="1" smtClean="0"/>
              <a:t>phainómenon</a:t>
            </a:r>
            <a:r>
              <a:rPr lang="en-US" smtClean="0"/>
              <a:t>, </a:t>
            </a:r>
            <a:r>
              <a:rPr lang="ru-RU" smtClean="0"/>
              <a:t>яке означачає «те, що з'являється» і </a:t>
            </a:r>
            <a:r>
              <a:rPr lang="en-US" smtClean="0"/>
              <a:t>lógos — </a:t>
            </a:r>
            <a:r>
              <a:rPr lang="ru-RU" smtClean="0"/>
              <a:t>вивчення. </a:t>
            </a:r>
          </a:p>
          <a:p>
            <a:pPr marL="0" indent="0">
              <a:buFont typeface="Arial" charset="0"/>
              <a:buNone/>
            </a:pPr>
            <a:r>
              <a:rPr lang="ru-RU" smtClean="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Заголовок 1"/>
          <p:cNvSpPr>
            <a:spLocks noGrp="1"/>
          </p:cNvSpPr>
          <p:nvPr>
            <p:ph type="title"/>
          </p:nvPr>
        </p:nvSpPr>
        <p:spPr/>
        <p:txBody>
          <a:bodyPr/>
          <a:lstStyle/>
          <a:p>
            <a:r>
              <a:rPr lang="ru-RU" b="1" smtClean="0"/>
              <a:t>Едмунд Гуссерль</a:t>
            </a:r>
            <a:endParaRPr lang="uk-UA" smtClean="0"/>
          </a:p>
        </p:txBody>
      </p:sp>
      <p:graphicFrame>
        <p:nvGraphicFramePr>
          <p:cNvPr id="4" name="Объект 3"/>
          <p:cNvGraphicFramePr>
            <a:graphicFrameLocks noGrp="1"/>
          </p:cNvGraphicFramePr>
          <p:nvPr>
            <p:ph idx="1"/>
          </p:nvPr>
        </p:nvGraphicFramePr>
        <p:xfrm>
          <a:off x="250825" y="1916113"/>
          <a:ext cx="4541838" cy="2927350"/>
        </p:xfrm>
        <a:graphic>
          <a:graphicData uri="http://schemas.openxmlformats.org/drawingml/2006/table">
            <a:tbl>
              <a:tblPr/>
              <a:tblGrid>
                <a:gridCol w="426751">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1728192">
                <a:tc>
                  <a:txBody>
                    <a:bodyPr/>
                    <a:lstStyle/>
                    <a:p>
                      <a:pPr algn="l" fontAlgn="t"/>
                      <a:r>
                        <a:rPr lang="ru-RU" dirty="0" err="1">
                          <a:effectLst/>
                        </a:rPr>
                        <a:t>Народився</a:t>
                      </a:r>
                      <a:endParaRPr lang="ru-RU"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pPr fontAlgn="t"/>
                      <a:r>
                        <a:rPr lang="ru-RU" u="none" strike="noStrike">
                          <a:solidFill>
                            <a:srgbClr val="0B0080"/>
                          </a:solidFill>
                          <a:effectLst/>
                          <a:hlinkClick r:id="rId2" tooltip="8 квітня"/>
                        </a:rPr>
                        <a:t>8 квітня</a:t>
                      </a:r>
                      <a:r>
                        <a:rPr lang="ru-RU">
                          <a:effectLst/>
                        </a:rPr>
                        <a:t> </a:t>
                      </a:r>
                      <a:r>
                        <a:rPr lang="ru-RU" u="none" strike="noStrike">
                          <a:solidFill>
                            <a:srgbClr val="0B0080"/>
                          </a:solidFill>
                          <a:effectLst/>
                          <a:hlinkClick r:id="rId3" tooltip="1859"/>
                        </a:rPr>
                        <a:t>1859</a:t>
                      </a:r>
                      <a:r>
                        <a:rPr lang="ru-RU">
                          <a:effectLst/>
                        </a:rPr>
                        <a:t/>
                      </a:r>
                      <a:br>
                        <a:rPr lang="ru-RU">
                          <a:effectLst/>
                        </a:rPr>
                      </a:br>
                      <a:r>
                        <a:rPr lang="ru-RU" u="sng">
                          <a:solidFill>
                            <a:srgbClr val="0B0080"/>
                          </a:solidFill>
                          <a:effectLst/>
                          <a:hlinkClick r:id="rId4" tooltip="Простейов"/>
                        </a:rPr>
                        <a:t>Простейов</a:t>
                      </a:r>
                      <a:r>
                        <a:rPr lang="ru-RU">
                          <a:effectLst/>
                        </a:rPr>
                        <a:t>, </a:t>
                      </a:r>
                      <a:r>
                        <a:rPr lang="ru-RU" u="none" strike="noStrike">
                          <a:solidFill>
                            <a:srgbClr val="0B0080"/>
                          </a:solidFill>
                          <a:effectLst/>
                          <a:hlinkClick r:id="rId5" tooltip="Моравія"/>
                        </a:rPr>
                        <a:t>Моравія</a:t>
                      </a:r>
                      <a:endParaRPr lang="ru-RU">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0"/>
                  </a:ext>
                </a:extLst>
              </a:tr>
              <a:tr h="0">
                <a:tc>
                  <a:txBody>
                    <a:bodyPr/>
                    <a:lstStyle/>
                    <a:p>
                      <a:pPr algn="l" fontAlgn="t"/>
                      <a:r>
                        <a:rPr lang="ru-RU">
                          <a:effectLst/>
                        </a:rPr>
                        <a:t>Помер</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pPr fontAlgn="t"/>
                      <a:r>
                        <a:rPr lang="ru-RU" u="none" strike="noStrike" dirty="0">
                          <a:solidFill>
                            <a:srgbClr val="0B0080"/>
                          </a:solidFill>
                          <a:effectLst/>
                          <a:hlinkClick r:id="rId6" tooltip="28 квітня"/>
                        </a:rPr>
                        <a:t>28 </a:t>
                      </a:r>
                      <a:r>
                        <a:rPr lang="ru-RU" u="none" strike="noStrike" dirty="0" err="1">
                          <a:solidFill>
                            <a:srgbClr val="0B0080"/>
                          </a:solidFill>
                          <a:effectLst/>
                          <a:hlinkClick r:id="rId6" tooltip="28 квітня"/>
                        </a:rPr>
                        <a:t>квітня</a:t>
                      </a:r>
                      <a:r>
                        <a:rPr lang="ru-RU" dirty="0">
                          <a:effectLst/>
                        </a:rPr>
                        <a:t> </a:t>
                      </a:r>
                      <a:r>
                        <a:rPr lang="ru-RU" u="none" strike="noStrike" dirty="0">
                          <a:solidFill>
                            <a:srgbClr val="0B0080"/>
                          </a:solidFill>
                          <a:effectLst/>
                          <a:hlinkClick r:id="rId7" tooltip="1938"/>
                        </a:rPr>
                        <a:t>1938</a:t>
                      </a:r>
                      <a:r>
                        <a:rPr lang="ru-RU" dirty="0">
                          <a:effectLst/>
                        </a:rPr>
                        <a:t> (79 </a:t>
                      </a:r>
                      <a:r>
                        <a:rPr lang="ru-RU" dirty="0" err="1">
                          <a:effectLst/>
                        </a:rPr>
                        <a:t>років</a:t>
                      </a:r>
                      <a:r>
                        <a:rPr lang="ru-RU" dirty="0">
                          <a:effectLst/>
                        </a:rPr>
                        <a:t>)</a:t>
                      </a:r>
                      <a:br>
                        <a:rPr lang="ru-RU" dirty="0">
                          <a:effectLst/>
                        </a:rPr>
                      </a:br>
                      <a:r>
                        <a:rPr lang="ru-RU" u="none" strike="noStrike" dirty="0" err="1">
                          <a:solidFill>
                            <a:srgbClr val="0B0080"/>
                          </a:solidFill>
                          <a:effectLst/>
                          <a:hlinkClick r:id="rId8" tooltip="Фрайбург"/>
                        </a:rPr>
                        <a:t>Фрайбург</a:t>
                      </a:r>
                      <a:r>
                        <a:rPr lang="ru-RU" dirty="0">
                          <a:effectLst/>
                        </a:rPr>
                        <a:t>, </a:t>
                      </a:r>
                      <a:r>
                        <a:rPr lang="ru-RU" u="none" strike="noStrike" dirty="0" err="1">
                          <a:solidFill>
                            <a:srgbClr val="0B0080"/>
                          </a:solidFill>
                          <a:effectLst/>
                          <a:hlinkClick r:id="rId9" tooltip="Німеччина"/>
                        </a:rPr>
                        <a:t>Німеччина</a:t>
                      </a:r>
                      <a:endParaRPr lang="ru-RU"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1"/>
                  </a:ext>
                </a:extLst>
              </a:tr>
            </a:tbl>
          </a:graphicData>
        </a:graphic>
      </p:graphicFrame>
      <p:pic>
        <p:nvPicPr>
          <p:cNvPr id="27661" name="Picture 2"/>
          <p:cNvPicPr>
            <a:picLocks noChangeAspect="1" noChangeArrowheads="1"/>
          </p:cNvPicPr>
          <p:nvPr/>
        </p:nvPicPr>
        <p:blipFill>
          <a:blip r:embed="rId10"/>
          <a:srcRect/>
          <a:stretch>
            <a:fillRect/>
          </a:stretch>
        </p:blipFill>
        <p:spPr bwMode="auto">
          <a:xfrm>
            <a:off x="4787900" y="1268413"/>
            <a:ext cx="3990975" cy="523875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uk-UA" dirty="0"/>
              <a:t>Е. </a:t>
            </a:r>
            <a:r>
              <a:rPr lang="uk-UA" dirty="0" err="1"/>
              <a:t>Гуссерль</a:t>
            </a:r>
            <a:r>
              <a:rPr lang="uk-UA" dirty="0"/>
              <a:t> (1859-1938)</a:t>
            </a:r>
            <a:br>
              <a:rPr lang="uk-UA" dirty="0"/>
            </a:br>
            <a:endParaRPr lang="uk-UA" dirty="0"/>
          </a:p>
        </p:txBody>
      </p:sp>
      <p:sp>
        <p:nvSpPr>
          <p:cNvPr id="28674" name="Объект 2"/>
          <p:cNvSpPr>
            <a:spLocks noGrp="1"/>
          </p:cNvSpPr>
          <p:nvPr>
            <p:ph idx="1"/>
          </p:nvPr>
        </p:nvSpPr>
        <p:spPr/>
        <p:txBody>
          <a:bodyPr/>
          <a:lstStyle/>
          <a:p>
            <a:r>
              <a:rPr lang="uk-UA" b="1" u="sng" smtClean="0"/>
              <a:t>Основні ідеї: </a:t>
            </a:r>
          </a:p>
          <a:p>
            <a:r>
              <a:rPr lang="uk-UA" smtClean="0"/>
              <a:t>- </a:t>
            </a:r>
            <a:r>
              <a:rPr lang="uk-UA" b="1" i="1" smtClean="0"/>
              <a:t>рух до предметів </a:t>
            </a:r>
            <a:r>
              <a:rPr lang="uk-UA" smtClean="0"/>
              <a:t>як відтворення безпосередньо смислового поля значень між свідомістю і предметами;</a:t>
            </a:r>
          </a:p>
          <a:p>
            <a:pPr>
              <a:buFontTx/>
              <a:buChar char="-"/>
            </a:pPr>
            <a:r>
              <a:rPr lang="uk-UA" b="1" i="1" smtClean="0"/>
              <a:t>метод</a:t>
            </a:r>
            <a:r>
              <a:rPr lang="uk-UA" smtClean="0"/>
              <a:t> феноменологічної редукції;</a:t>
            </a:r>
          </a:p>
          <a:p>
            <a:pPr>
              <a:buFontTx/>
              <a:buChar char="-"/>
            </a:pPr>
            <a:r>
              <a:rPr lang="uk-UA" b="1" i="1" smtClean="0"/>
              <a:t>ідея</a:t>
            </a:r>
            <a:r>
              <a:rPr lang="uk-UA" smtClean="0"/>
              <a:t> саморозкриття феномена;</a:t>
            </a:r>
          </a:p>
          <a:p>
            <a:pPr>
              <a:buFontTx/>
              <a:buChar char="-"/>
            </a:pPr>
            <a:r>
              <a:rPr lang="uk-UA" b="1" i="1" smtClean="0"/>
              <a:t>поняття</a:t>
            </a:r>
            <a:r>
              <a:rPr lang="uk-UA" smtClean="0"/>
              <a:t> «горизонту значень». </a:t>
            </a:r>
          </a:p>
          <a:p>
            <a:endParaRPr lang="uk-UA"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Заголовок 1"/>
          <p:cNvSpPr>
            <a:spLocks noGrp="1"/>
          </p:cNvSpPr>
          <p:nvPr>
            <p:ph type="title"/>
          </p:nvPr>
        </p:nvSpPr>
        <p:spPr/>
        <p:txBody>
          <a:bodyPr/>
          <a:lstStyle/>
          <a:p>
            <a:r>
              <a:rPr lang="ru-RU" sz="3200" b="1" smtClean="0"/>
              <a:t>У викладі Гуссерля феноменологія</a:t>
            </a:r>
            <a:endParaRPr lang="uk-UA" sz="3200" b="1" smtClean="0"/>
          </a:p>
        </p:txBody>
      </p:sp>
      <p:sp>
        <p:nvSpPr>
          <p:cNvPr id="3" name="Объект 2"/>
          <p:cNvSpPr>
            <a:spLocks noGrp="1"/>
          </p:cNvSpPr>
          <p:nvPr>
            <p:ph idx="1"/>
          </p:nvPr>
        </p:nvSpPr>
        <p:spPr/>
        <p:txBody>
          <a:bodyPr rtlCol="0">
            <a:normAutofit fontScale="85000" lnSpcReduction="20000"/>
          </a:bodyPr>
          <a:lstStyle/>
          <a:p>
            <a:pPr marL="0" indent="0" fontAlgn="auto">
              <a:spcAft>
                <a:spcPts val="0"/>
              </a:spcAft>
              <a:buFont typeface="Arial" panose="020B0604020202020204" pitchFamily="34" charset="0"/>
              <a:buNone/>
              <a:defRPr/>
            </a:pPr>
            <a:r>
              <a:rPr lang="ru-RU" dirty="0" err="1" smtClean="0"/>
              <a:t>розглядає</a:t>
            </a:r>
            <a:r>
              <a:rPr lang="ru-RU" dirty="0" smtClean="0"/>
              <a:t> </a:t>
            </a:r>
            <a:r>
              <a:rPr lang="ru-RU" dirty="0"/>
              <a:t>та </a:t>
            </a:r>
            <a:r>
              <a:rPr lang="ru-RU" dirty="0" err="1"/>
              <a:t>вивчає</a:t>
            </a:r>
            <a:r>
              <a:rPr lang="ru-RU" dirty="0"/>
              <a:t> </a:t>
            </a:r>
            <a:r>
              <a:rPr lang="ru-RU" dirty="0" err="1"/>
              <a:t>структури</a:t>
            </a:r>
            <a:r>
              <a:rPr lang="ru-RU" dirty="0"/>
              <a:t> </a:t>
            </a:r>
            <a:r>
              <a:rPr lang="ru-RU" dirty="0" err="1">
                <a:hlinkClick r:id="rId2" tooltip="Свідомість"/>
              </a:rPr>
              <a:t>свідомості</a:t>
            </a:r>
            <a:r>
              <a:rPr lang="ru-RU" dirty="0"/>
              <a:t> й </a:t>
            </a:r>
            <a:r>
              <a:rPr lang="ru-RU" dirty="0" err="1"/>
              <a:t>явища</a:t>
            </a:r>
            <a:r>
              <a:rPr lang="ru-RU" dirty="0"/>
              <a:t>, </a:t>
            </a:r>
            <a:r>
              <a:rPr lang="ru-RU" dirty="0" err="1"/>
              <a:t>які</a:t>
            </a:r>
            <a:r>
              <a:rPr lang="ru-RU" dirty="0"/>
              <a:t> в </a:t>
            </a:r>
            <a:r>
              <a:rPr lang="ru-RU" dirty="0" err="1"/>
              <a:t>ній</a:t>
            </a:r>
            <a:r>
              <a:rPr lang="ru-RU" dirty="0"/>
              <a:t> </a:t>
            </a:r>
            <a:r>
              <a:rPr lang="ru-RU" dirty="0" err="1"/>
              <a:t>відбуваються</a:t>
            </a:r>
            <a:r>
              <a:rPr lang="ru-RU" dirty="0"/>
              <a:t>. </a:t>
            </a:r>
            <a:r>
              <a:rPr lang="ru-RU" dirty="0" err="1"/>
              <a:t>Цей</a:t>
            </a:r>
            <a:r>
              <a:rPr lang="ru-RU" dirty="0"/>
              <a:t> </a:t>
            </a:r>
            <a:r>
              <a:rPr lang="ru-RU" dirty="0" err="1"/>
              <a:t>розгляд</a:t>
            </a:r>
            <a:r>
              <a:rPr lang="ru-RU" dirty="0"/>
              <a:t> повинен </a:t>
            </a:r>
            <a:r>
              <a:rPr lang="ru-RU" dirty="0" err="1"/>
              <a:t>відбуватися</a:t>
            </a:r>
            <a:r>
              <a:rPr lang="ru-RU" dirty="0"/>
              <a:t> з точки </a:t>
            </a:r>
            <a:r>
              <a:rPr lang="ru-RU" dirty="0" err="1"/>
              <a:t>зору</a:t>
            </a:r>
            <a:r>
              <a:rPr lang="ru-RU" dirty="0"/>
              <a:t> «</a:t>
            </a:r>
            <a:r>
              <a:rPr lang="ru-RU" dirty="0" err="1"/>
              <a:t>першої</a:t>
            </a:r>
            <a:r>
              <a:rPr lang="ru-RU" dirty="0"/>
              <a:t> особи», але </a:t>
            </a:r>
            <a:r>
              <a:rPr lang="ru-RU" dirty="0" err="1"/>
              <a:t>вивчаються</a:t>
            </a:r>
            <a:r>
              <a:rPr lang="ru-RU" dirty="0"/>
              <a:t> </a:t>
            </a:r>
            <a:r>
              <a:rPr lang="ru-RU" dirty="0" err="1"/>
              <a:t>явища</a:t>
            </a:r>
            <a:r>
              <a:rPr lang="ru-RU" dirty="0"/>
              <a:t> не так, як вони </a:t>
            </a:r>
            <a:r>
              <a:rPr lang="ru-RU" dirty="0" err="1"/>
              <a:t>постають</a:t>
            </a:r>
            <a:r>
              <a:rPr lang="ru-RU" dirty="0"/>
              <a:t> перед </a:t>
            </a:r>
            <a:r>
              <a:rPr lang="ru-RU" i="1" dirty="0" err="1"/>
              <a:t>моєю</a:t>
            </a:r>
            <a:r>
              <a:rPr lang="ru-RU" i="1" dirty="0"/>
              <a:t> </a:t>
            </a:r>
            <a:r>
              <a:rPr lang="ru-RU" dirty="0" err="1"/>
              <a:t>свідомістю</a:t>
            </a:r>
            <a:r>
              <a:rPr lang="ru-RU" dirty="0"/>
              <a:t>, а </a:t>
            </a:r>
            <a:r>
              <a:rPr lang="ru-RU" dirty="0" smtClean="0"/>
              <a:t>як перед</a:t>
            </a:r>
            <a:r>
              <a:rPr lang="ru-RU" dirty="0"/>
              <a:t> </a:t>
            </a:r>
            <a:r>
              <a:rPr lang="ru-RU" i="1" dirty="0"/>
              <a:t>будь-</a:t>
            </a:r>
            <a:r>
              <a:rPr lang="ru-RU" i="1" dirty="0" err="1"/>
              <a:t>якою</a:t>
            </a:r>
            <a:r>
              <a:rPr lang="ru-RU" dirty="0"/>
              <a:t> </a:t>
            </a:r>
            <a:r>
              <a:rPr lang="ru-RU" dirty="0" err="1"/>
              <a:t>свідомістю</a:t>
            </a:r>
            <a:r>
              <a:rPr lang="ru-RU" dirty="0"/>
              <a:t>. </a:t>
            </a:r>
            <a:r>
              <a:rPr lang="ru-RU" dirty="0" err="1"/>
              <a:t>Гуссерль</a:t>
            </a:r>
            <a:r>
              <a:rPr lang="ru-RU" dirty="0"/>
              <a:t> </a:t>
            </a:r>
            <a:r>
              <a:rPr lang="ru-RU" dirty="0" err="1"/>
              <a:t>вірив</a:t>
            </a:r>
            <a:r>
              <a:rPr lang="ru-RU" dirty="0"/>
              <a:t> у те, </a:t>
            </a:r>
            <a:r>
              <a:rPr lang="ru-RU" dirty="0" err="1"/>
              <a:t>що</a:t>
            </a:r>
            <a:r>
              <a:rPr lang="ru-RU" dirty="0"/>
              <a:t> </a:t>
            </a:r>
            <a:r>
              <a:rPr lang="ru-RU" dirty="0" err="1"/>
              <a:t>збудована</a:t>
            </a:r>
            <a:r>
              <a:rPr lang="ru-RU" dirty="0"/>
              <a:t> таким чином наука про </a:t>
            </a:r>
            <a:r>
              <a:rPr lang="ru-RU" dirty="0" err="1"/>
              <a:t>явища</a:t>
            </a:r>
            <a:r>
              <a:rPr lang="ru-RU" dirty="0"/>
              <a:t>, </a:t>
            </a:r>
            <a:r>
              <a:rPr lang="ru-RU" dirty="0" err="1"/>
              <a:t>феноменологія</a:t>
            </a:r>
            <a:r>
              <a:rPr lang="ru-RU" dirty="0"/>
              <a:t>, </a:t>
            </a:r>
            <a:r>
              <a:rPr lang="ru-RU" dirty="0" err="1"/>
              <a:t>може</a:t>
            </a:r>
            <a:r>
              <a:rPr lang="ru-RU" dirty="0"/>
              <a:t> </a:t>
            </a:r>
            <a:r>
              <a:rPr lang="ru-RU" dirty="0" err="1"/>
              <a:t>забезпечити</a:t>
            </a:r>
            <a:r>
              <a:rPr lang="ru-RU" dirty="0"/>
              <a:t> </a:t>
            </a:r>
            <a:r>
              <a:rPr lang="ru-RU" dirty="0" err="1"/>
              <a:t>міцну</a:t>
            </a:r>
            <a:r>
              <a:rPr lang="ru-RU" dirty="0"/>
              <a:t> основу для </a:t>
            </a:r>
            <a:r>
              <a:rPr lang="ru-RU" dirty="0" err="1"/>
              <a:t>усього</a:t>
            </a:r>
            <a:r>
              <a:rPr lang="ru-RU" dirty="0"/>
              <a:t> </a:t>
            </a:r>
            <a:r>
              <a:rPr lang="ru-RU" dirty="0" err="1"/>
              <a:t>людського</a:t>
            </a:r>
            <a:r>
              <a:rPr lang="ru-RU" dirty="0"/>
              <a:t> </a:t>
            </a:r>
            <a:r>
              <a:rPr lang="ru-RU" dirty="0" err="1">
                <a:hlinkClick r:id="rId3" tooltip="Знання"/>
              </a:rPr>
              <a:t>знання</a:t>
            </a:r>
            <a:r>
              <a:rPr lang="ru-RU" dirty="0"/>
              <a:t> </a:t>
            </a:r>
            <a:r>
              <a:rPr lang="ru-RU" dirty="0" err="1"/>
              <a:t>включно</a:t>
            </a:r>
            <a:r>
              <a:rPr lang="ru-RU" dirty="0"/>
              <a:t> </a:t>
            </a:r>
            <a:r>
              <a:rPr lang="ru-RU" dirty="0" err="1"/>
              <a:t>із</a:t>
            </a:r>
            <a:r>
              <a:rPr lang="ru-RU" dirty="0"/>
              <a:t> </a:t>
            </a:r>
            <a:r>
              <a:rPr lang="ru-RU" dirty="0" err="1"/>
              <a:t>знанням</a:t>
            </a:r>
            <a:r>
              <a:rPr lang="ru-RU" dirty="0"/>
              <a:t> </a:t>
            </a:r>
            <a:r>
              <a:rPr lang="ru-RU" dirty="0" err="1"/>
              <a:t>науковим</a:t>
            </a:r>
            <a:r>
              <a:rPr lang="ru-RU" dirty="0"/>
              <a:t>. Таким чином </a:t>
            </a:r>
            <a:r>
              <a:rPr lang="ru-RU" dirty="0" err="1"/>
              <a:t>філософія</a:t>
            </a:r>
            <a:r>
              <a:rPr lang="ru-RU" dirty="0"/>
              <a:t> могла б </a:t>
            </a:r>
            <a:r>
              <a:rPr lang="ru-RU" dirty="0" err="1"/>
              <a:t>отримати</a:t>
            </a:r>
            <a:r>
              <a:rPr lang="ru-RU" dirty="0"/>
              <a:t> статус </a:t>
            </a:r>
            <a:r>
              <a:rPr lang="ru-RU" dirty="0" err="1"/>
              <a:t>строгої</a:t>
            </a:r>
            <a:r>
              <a:rPr lang="ru-RU" dirty="0"/>
              <a:t> </a:t>
            </a:r>
            <a:r>
              <a:rPr lang="ru-RU" dirty="0">
                <a:hlinkClick r:id="rId4" tooltip="Наука"/>
              </a:rPr>
              <a:t>науки</a:t>
            </a:r>
            <a:r>
              <a:rPr lang="ru-RU" dirty="0"/>
              <a:t>.</a:t>
            </a:r>
          </a:p>
          <a:p>
            <a:pPr marL="0" indent="0" fontAlgn="auto">
              <a:spcAft>
                <a:spcPts val="0"/>
              </a:spcAft>
              <a:buFont typeface="Arial" panose="020B0604020202020204" pitchFamily="34" charset="0"/>
              <a:buNone/>
              <a:defRPr/>
            </a:pPr>
            <a:r>
              <a:rPr lang="ru-RU" dirty="0" smtClean="0"/>
              <a:t>	</a:t>
            </a:r>
            <a:r>
              <a:rPr lang="ru-RU" dirty="0" err="1" smtClean="0"/>
              <a:t>Крім</a:t>
            </a:r>
            <a:r>
              <a:rPr lang="ru-RU" dirty="0" smtClean="0"/>
              <a:t> </a:t>
            </a:r>
            <a:r>
              <a:rPr lang="ru-RU" dirty="0" err="1"/>
              <a:t>Гуссерля</a:t>
            </a:r>
            <a:r>
              <a:rPr lang="ru-RU" dirty="0"/>
              <a:t> </a:t>
            </a:r>
            <a:r>
              <a:rPr lang="ru-RU" dirty="0" err="1"/>
              <a:t>феноменологію</a:t>
            </a:r>
            <a:r>
              <a:rPr lang="ru-RU" dirty="0"/>
              <a:t> </a:t>
            </a:r>
            <a:r>
              <a:rPr lang="ru-RU" dirty="0" err="1"/>
              <a:t>розвивали</a:t>
            </a:r>
            <a:r>
              <a:rPr lang="ru-RU" dirty="0"/>
              <a:t> </a:t>
            </a:r>
            <a:r>
              <a:rPr lang="ru-RU" dirty="0" err="1"/>
              <a:t>або</a:t>
            </a:r>
            <a:r>
              <a:rPr lang="ru-RU" dirty="0"/>
              <a:t> </a:t>
            </a:r>
            <a:r>
              <a:rPr lang="ru-RU" dirty="0" err="1"/>
              <a:t>критикували</a:t>
            </a:r>
            <a:r>
              <a:rPr lang="ru-RU" dirty="0"/>
              <a:t> </a:t>
            </a:r>
            <a:r>
              <a:rPr lang="ru-RU" dirty="0" err="1">
                <a:hlinkClick r:id="rId5" tooltip="Мартін Гайдеґґер"/>
              </a:rPr>
              <a:t>Мартін</a:t>
            </a:r>
            <a:r>
              <a:rPr lang="ru-RU" dirty="0">
                <a:hlinkClick r:id="rId5" tooltip="Мартін Гайдеґґер"/>
              </a:rPr>
              <a:t> </a:t>
            </a:r>
            <a:r>
              <a:rPr lang="ru-RU" dirty="0" err="1">
                <a:hlinkClick r:id="rId5" tooltip="Мартін Гайдеґґер"/>
              </a:rPr>
              <a:t>Гайдеґґер</a:t>
            </a:r>
            <a:r>
              <a:rPr lang="ru-RU" dirty="0"/>
              <a:t> (1889-1976).</a:t>
            </a:r>
          </a:p>
          <a:p>
            <a:pPr fontAlgn="auto">
              <a:spcAft>
                <a:spcPts val="0"/>
              </a:spcAft>
              <a:buFont typeface="Arial" panose="020B0604020202020204" pitchFamily="34" charset="0"/>
              <a:buChar char="•"/>
              <a:defRPr/>
            </a:pPr>
            <a:endParaRPr lang="uk-U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Заголовок 1"/>
          <p:cNvSpPr>
            <a:spLocks noGrp="1"/>
          </p:cNvSpPr>
          <p:nvPr>
            <p:ph type="title"/>
          </p:nvPr>
        </p:nvSpPr>
        <p:spPr/>
        <p:txBody>
          <a:bodyPr/>
          <a:lstStyle/>
          <a:p>
            <a:r>
              <a:rPr lang="ru-RU" b="1" smtClean="0"/>
              <a:t>Феноменологічний метод</a:t>
            </a:r>
            <a:endParaRPr lang="uk-UA" b="1" smtClean="0"/>
          </a:p>
        </p:txBody>
      </p:sp>
      <p:sp>
        <p:nvSpPr>
          <p:cNvPr id="3" name="Объект 2"/>
          <p:cNvSpPr>
            <a:spLocks noGrp="1"/>
          </p:cNvSpPr>
          <p:nvPr>
            <p:ph idx="1"/>
          </p:nvPr>
        </p:nvSpPr>
        <p:spPr/>
        <p:txBody>
          <a:bodyPr rtlCol="0">
            <a:normAutofit fontScale="85000" lnSpcReduction="10000"/>
          </a:bodyPr>
          <a:lstStyle/>
          <a:p>
            <a:pPr fontAlgn="auto">
              <a:spcAft>
                <a:spcPts val="0"/>
              </a:spcAft>
              <a:buFont typeface="Arial" panose="020B0604020202020204" pitchFamily="34" charset="0"/>
              <a:buChar char="•"/>
              <a:defRPr/>
            </a:pPr>
            <a:r>
              <a:rPr lang="ru-RU" b="1" dirty="0" err="1" smtClean="0"/>
              <a:t>описує</a:t>
            </a:r>
            <a:r>
              <a:rPr lang="ru-RU" b="1" dirty="0" smtClean="0"/>
              <a:t> </a:t>
            </a:r>
            <a:r>
              <a:rPr lang="ru-RU" b="1" dirty="0" err="1"/>
              <a:t>речі</a:t>
            </a:r>
            <a:r>
              <a:rPr lang="ru-RU" b="1" dirty="0"/>
              <a:t> такими, </a:t>
            </a:r>
            <a:r>
              <a:rPr lang="ru-RU" b="1" dirty="0" err="1"/>
              <a:t>якими</a:t>
            </a:r>
            <a:r>
              <a:rPr lang="ru-RU" b="1" dirty="0"/>
              <a:t> вони є, а не такими, </a:t>
            </a:r>
            <a:r>
              <a:rPr lang="ru-RU" b="1" dirty="0" err="1"/>
              <a:t>якими</a:t>
            </a:r>
            <a:r>
              <a:rPr lang="ru-RU" b="1" dirty="0"/>
              <a:t> </a:t>
            </a:r>
            <a:r>
              <a:rPr lang="ru-RU" b="1" dirty="0" err="1" smtClean="0"/>
              <a:t>їх</a:t>
            </a:r>
            <a:r>
              <a:rPr lang="ru-RU" b="1" dirty="0" smtClean="0"/>
              <a:t> </a:t>
            </a:r>
            <a:r>
              <a:rPr lang="ru-RU" b="1" dirty="0" err="1" smtClean="0"/>
              <a:t>вважав</a:t>
            </a:r>
            <a:r>
              <a:rPr lang="ru-RU" b="1" dirty="0" smtClean="0"/>
              <a:t>  </a:t>
            </a:r>
            <a:r>
              <a:rPr lang="ru-RU" b="1" dirty="0" err="1" smtClean="0"/>
              <a:t>дослідник</a:t>
            </a:r>
            <a:r>
              <a:rPr lang="ru-RU" b="1" dirty="0" smtClean="0"/>
              <a:t>. </a:t>
            </a:r>
            <a:endParaRPr lang="ru-RU" b="1" dirty="0"/>
          </a:p>
          <a:p>
            <a:pPr marL="0" indent="0" fontAlgn="auto">
              <a:spcAft>
                <a:spcPts val="0"/>
              </a:spcAft>
              <a:buFont typeface="Arial" panose="020B0604020202020204" pitchFamily="34" charset="0"/>
              <a:buNone/>
              <a:defRPr/>
            </a:pPr>
            <a:r>
              <a:rPr lang="uk-UA" dirty="0"/>
              <a:t>Орієнтований на феноменологію дослідник довіряє досвіду і готовий до його сприйняття, особливо коли він приступає до вивчення </a:t>
            </a:r>
            <a:r>
              <a:rPr lang="uk-UA" dirty="0" smtClean="0"/>
              <a:t>певного </a:t>
            </a:r>
            <a:r>
              <a:rPr lang="uk-UA" dirty="0"/>
              <a:t>феномена. Спеціальні знання та </a:t>
            </a:r>
            <a:r>
              <a:rPr lang="uk-UA" dirty="0" smtClean="0"/>
              <a:t>експертні </a:t>
            </a:r>
            <a:r>
              <a:rPr lang="uk-UA" dirty="0"/>
              <a:t>навички, отримані в </a:t>
            </a:r>
            <a:r>
              <a:rPr lang="uk-UA" dirty="0" err="1" smtClean="0"/>
              <a:t>рез</a:t>
            </a:r>
            <a:r>
              <a:rPr lang="uk-UA" dirty="0" smtClean="0"/>
              <a:t>-ті </a:t>
            </a:r>
            <a:r>
              <a:rPr lang="uk-UA" dirty="0"/>
              <a:t>серйозної підготовки, </a:t>
            </a:r>
            <a:r>
              <a:rPr lang="uk-UA" b="1" u="sng" dirty="0"/>
              <a:t>тимчасово відходять на задній план</a:t>
            </a:r>
            <a:r>
              <a:rPr lang="uk-UA" dirty="0"/>
              <a:t>; імпліцитні припущення </a:t>
            </a:r>
            <a:r>
              <a:rPr lang="uk-UA" dirty="0" err="1"/>
              <a:t>формулюються</a:t>
            </a:r>
            <a:r>
              <a:rPr lang="uk-UA" dirty="0"/>
              <a:t> в явній формі і </a:t>
            </a:r>
            <a:r>
              <a:rPr lang="uk-UA" b="1" i="1" u="sng" dirty="0"/>
              <a:t>теж тимчасово відкладаються</a:t>
            </a:r>
            <a:r>
              <a:rPr lang="uk-UA" dirty="0"/>
              <a:t>. Вислуховуються і серйозно сприймаються розповіді різних людей про їх </a:t>
            </a:r>
            <a:r>
              <a:rPr lang="uk-UA" dirty="0" smtClean="0"/>
              <a:t>власний досвід.</a:t>
            </a:r>
            <a:endParaRPr lang="uk-U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Заголовок 1"/>
          <p:cNvSpPr>
            <a:spLocks noGrp="1"/>
          </p:cNvSpPr>
          <p:nvPr>
            <p:ph type="title"/>
          </p:nvPr>
        </p:nvSpPr>
        <p:spPr/>
        <p:txBody>
          <a:bodyPr/>
          <a:lstStyle/>
          <a:p>
            <a:r>
              <a:rPr lang="uk-UA" smtClean="0"/>
              <a:t>3. ПОСТМОДЕРНІЗМ</a:t>
            </a:r>
          </a:p>
        </p:txBody>
      </p:sp>
      <p:sp>
        <p:nvSpPr>
          <p:cNvPr id="31746" name="Объект 2"/>
          <p:cNvSpPr>
            <a:spLocks noGrp="1"/>
          </p:cNvSpPr>
          <p:nvPr>
            <p:ph idx="1"/>
          </p:nvPr>
        </p:nvSpPr>
        <p:spPr/>
        <p:txBody>
          <a:bodyPr/>
          <a:lstStyle/>
          <a:p>
            <a:endParaRPr lang="ru-RU"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a:spLocks noGrp="1"/>
          </p:cNvSpPr>
          <p:nvPr>
            <p:ph type="title"/>
          </p:nvPr>
        </p:nvSpPr>
        <p:spPr/>
        <p:txBody>
          <a:bodyPr/>
          <a:lstStyle/>
          <a:p>
            <a:r>
              <a:rPr lang="uk-UA" smtClean="0">
                <a:latin typeface="Arial" charset="0"/>
                <a:cs typeface="Arial" charset="0"/>
              </a:rPr>
              <a:t>Література</a:t>
            </a:r>
          </a:p>
        </p:txBody>
      </p:sp>
      <p:sp>
        <p:nvSpPr>
          <p:cNvPr id="14338" name="Объект 2"/>
          <p:cNvSpPr>
            <a:spLocks noGrp="1"/>
          </p:cNvSpPr>
          <p:nvPr>
            <p:ph idx="1"/>
          </p:nvPr>
        </p:nvSpPr>
        <p:spPr>
          <a:xfrm>
            <a:off x="179388" y="1196975"/>
            <a:ext cx="8856662" cy="5435600"/>
          </a:xfrm>
        </p:spPr>
        <p:txBody>
          <a:bodyPr/>
          <a:lstStyle/>
          <a:p>
            <a:pPr marL="0" indent="0">
              <a:buFont typeface="Arial" charset="0"/>
              <a:buNone/>
            </a:pPr>
            <a:r>
              <a:rPr lang="uk-UA" sz="2800" smtClean="0"/>
              <a:t>1. Бабушкин В. Феноменологическая философия науки. – М., 1985.</a:t>
            </a:r>
          </a:p>
          <a:p>
            <a:pPr marL="0" indent="0">
              <a:buFont typeface="Arial" charset="0"/>
              <a:buNone/>
            </a:pPr>
            <a:r>
              <a:rPr lang="uk-UA" sz="2800" smtClean="0"/>
              <a:t>2. Гуссерль Е. Формальна і трансцендентальна логіка. Досвід критики логічного розуму //Читанка з історії філософії. Зарубіжна філософія ХХ століття. – К., 1993.</a:t>
            </a:r>
          </a:p>
          <a:p>
            <a:pPr marL="0" indent="0">
              <a:buFont typeface="Arial" charset="0"/>
              <a:buNone/>
            </a:pPr>
            <a:r>
              <a:rPr lang="uk-UA" sz="2800" smtClean="0"/>
              <a:t>3. Гуссерль Э. Логические исследования. Пролегомены к чистой логике. – Киев, 1995.</a:t>
            </a:r>
          </a:p>
          <a:p>
            <a:pPr marL="0" indent="0">
              <a:buFont typeface="Arial" charset="0"/>
              <a:buNone/>
            </a:pPr>
            <a:endParaRPr lang="uk-UA" sz="280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Заголовок 21"/>
          <p:cNvSpPr>
            <a:spLocks noGrp="1"/>
          </p:cNvSpPr>
          <p:nvPr>
            <p:ph type="title"/>
          </p:nvPr>
        </p:nvSpPr>
        <p:spPr>
          <a:xfrm>
            <a:off x="468313" y="44450"/>
            <a:ext cx="8229600" cy="1143000"/>
          </a:xfrm>
        </p:spPr>
        <p:txBody>
          <a:bodyPr/>
          <a:lstStyle/>
          <a:p>
            <a:r>
              <a:rPr lang="uk-UA" smtClean="0"/>
              <a:t>Модернізм</a:t>
            </a:r>
          </a:p>
        </p:txBody>
      </p:sp>
      <p:sp>
        <p:nvSpPr>
          <p:cNvPr id="23" name="Объект 22"/>
          <p:cNvSpPr>
            <a:spLocks noGrp="1"/>
          </p:cNvSpPr>
          <p:nvPr>
            <p:ph idx="1"/>
          </p:nvPr>
        </p:nvSpPr>
        <p:spPr>
          <a:xfrm>
            <a:off x="107950" y="1196975"/>
            <a:ext cx="8229600" cy="4525963"/>
          </a:xfrm>
        </p:spPr>
        <p:txBody>
          <a:bodyPr rtlCol="0">
            <a:normAutofit fontScale="62500" lnSpcReduction="20000"/>
          </a:bodyPr>
          <a:lstStyle/>
          <a:p>
            <a:pPr fontAlgn="auto">
              <a:spcAft>
                <a:spcPts val="0"/>
              </a:spcAft>
              <a:buFont typeface="Arial" panose="020B0604020202020204" pitchFamily="34" charset="0"/>
              <a:buChar char="•"/>
              <a:defRPr/>
            </a:pPr>
            <a:r>
              <a:rPr lang="uk-UA" b="1" dirty="0"/>
              <a:t>Модернізм</a:t>
            </a:r>
            <a:r>
              <a:rPr lang="uk-UA" dirty="0"/>
              <a:t> (буквально — «</a:t>
            </a:r>
            <a:r>
              <a:rPr lang="uk-UA" dirty="0" smtClean="0"/>
              <a:t>осучаснений)  -   світоглядна позиція, напрям </a:t>
            </a:r>
            <a:r>
              <a:rPr lang="uk-UA" dirty="0"/>
              <a:t>у світовому мистецтві та літературі кінця </a:t>
            </a:r>
            <a:r>
              <a:rPr lang="en-US" dirty="0"/>
              <a:t>XIX -</a:t>
            </a:r>
            <a:r>
              <a:rPr lang="uk-UA" dirty="0"/>
              <a:t>початку </a:t>
            </a:r>
            <a:r>
              <a:rPr lang="en-US" dirty="0"/>
              <a:t>XX </a:t>
            </a:r>
            <a:r>
              <a:rPr lang="uk-UA" dirty="0" smtClean="0"/>
              <a:t>століття.</a:t>
            </a:r>
            <a:endParaRPr lang="uk-UA" dirty="0"/>
          </a:p>
          <a:p>
            <a:pPr fontAlgn="auto">
              <a:spcAft>
                <a:spcPts val="0"/>
              </a:spcAft>
              <a:buFont typeface="Arial" panose="020B0604020202020204" pitchFamily="34" charset="0"/>
              <a:buChar char="•"/>
              <a:defRPr/>
            </a:pPr>
            <a:r>
              <a:rPr lang="uk-UA" dirty="0" smtClean="0"/>
              <a:t>Модерністи </a:t>
            </a:r>
            <a:r>
              <a:rPr lang="uk-UA" dirty="0"/>
              <a:t>зазвичай зображували дійсність як царство абсурду й хаосу; особистість подавали в контексті відчуження її від соціуму, закони якого сприймаються нею </a:t>
            </a:r>
            <a:r>
              <a:rPr lang="uk-UA" dirty="0" smtClean="0"/>
              <a:t>ірраціональними </a:t>
            </a:r>
            <a:r>
              <a:rPr lang="uk-UA" dirty="0"/>
              <a:t>та алогічними, і не пізнаються. </a:t>
            </a:r>
            <a:endParaRPr lang="uk-UA" dirty="0" smtClean="0"/>
          </a:p>
          <a:p>
            <a:pPr fontAlgn="auto">
              <a:spcAft>
                <a:spcPts val="0"/>
              </a:spcAft>
              <a:buFont typeface="Arial" panose="020B0604020202020204" pitchFamily="34" charset="0"/>
              <a:buChar char="•"/>
              <a:defRPr/>
            </a:pPr>
            <a:r>
              <a:rPr lang="uk-UA" dirty="0" smtClean="0"/>
              <a:t>Філософія </a:t>
            </a:r>
            <a:r>
              <a:rPr lang="uk-UA" dirty="0"/>
              <a:t>модернізму базується на ідеях про неможливість пізнання і відтворення сучасного світу засобами класичної культури. В цьому модернізм протистоїть насамперед реалістичному мистецтву </a:t>
            </a:r>
            <a:r>
              <a:rPr lang="en-US" dirty="0"/>
              <a:t>XIX </a:t>
            </a:r>
            <a:r>
              <a:rPr lang="uk-UA" dirty="0"/>
              <a:t>сторіччя.</a:t>
            </a:r>
          </a:p>
          <a:p>
            <a:pPr fontAlgn="auto">
              <a:spcAft>
                <a:spcPts val="0"/>
              </a:spcAft>
              <a:buFont typeface="Arial" panose="020B0604020202020204" pitchFamily="34" charset="0"/>
              <a:buChar char="•"/>
              <a:defRPr/>
            </a:pPr>
            <a:r>
              <a:rPr lang="uk-UA" dirty="0"/>
              <a:t>Водночас модернізм став своєрідною реакцією на появу </a:t>
            </a:r>
            <a:r>
              <a:rPr lang="uk-UA" dirty="0">
                <a:hlinkClick r:id="rId2" tooltip="Авангардизм"/>
              </a:rPr>
              <a:t>авангардного мистецтва</a:t>
            </a:r>
            <a:r>
              <a:rPr lang="uk-UA" dirty="0"/>
              <a:t>. Якщо авангардисти наголошували на спрямованості своєї творчості у майбутнє, заради якого вони створювали або ж конструювали нову реальність, пошук модерністів був спрямований «вглиб» людини, вони прагнули переосмислити чинну реальність, відділяючи особистісне від загального тла буденності.</a:t>
            </a:r>
          </a:p>
          <a:p>
            <a:pPr fontAlgn="auto">
              <a:spcAft>
                <a:spcPts val="0"/>
              </a:spcAft>
              <a:buFont typeface="Arial" panose="020B0604020202020204" pitchFamily="34" charset="0"/>
              <a:buChar char="•"/>
              <a:defRPr/>
            </a:pPr>
            <a:endParaRPr lang="uk-U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95288" y="31750"/>
            <a:ext cx="8229600" cy="684213"/>
          </a:xfrm>
        </p:spPr>
        <p:txBody>
          <a:bodyPr rtlCol="0">
            <a:normAutofit fontScale="90000"/>
          </a:bodyPr>
          <a:lstStyle/>
          <a:p>
            <a:pPr fontAlgn="auto">
              <a:spcAft>
                <a:spcPts val="0"/>
              </a:spcAft>
              <a:defRPr/>
            </a:pPr>
            <a:r>
              <a:rPr lang="uk-UA" b="1" dirty="0" smtClean="0"/>
              <a:t>ПОСТМОДЕРНІЗМ</a:t>
            </a:r>
            <a:endParaRPr lang="uk-UA" b="1" dirty="0"/>
          </a:p>
        </p:txBody>
      </p:sp>
      <p:sp>
        <p:nvSpPr>
          <p:cNvPr id="5" name="Объект 4"/>
          <p:cNvSpPr>
            <a:spLocks noGrp="1"/>
          </p:cNvSpPr>
          <p:nvPr>
            <p:ph idx="1"/>
          </p:nvPr>
        </p:nvSpPr>
        <p:spPr>
          <a:xfrm>
            <a:off x="250825" y="692150"/>
            <a:ext cx="8785225" cy="6084888"/>
          </a:xfrm>
        </p:spPr>
        <p:txBody>
          <a:bodyPr rtlCol="0">
            <a:normAutofit fontScale="92500" lnSpcReduction="10000"/>
          </a:bodyPr>
          <a:lstStyle/>
          <a:p>
            <a:pPr marL="0" indent="0" fontAlgn="auto">
              <a:spcAft>
                <a:spcPts val="0"/>
              </a:spcAft>
              <a:buFont typeface="Arial" panose="020B0604020202020204" pitchFamily="34" charset="0"/>
              <a:buNone/>
              <a:defRPr/>
            </a:pPr>
            <a:r>
              <a:rPr lang="uk-UA" dirty="0" smtClean="0"/>
              <a:t>- </a:t>
            </a:r>
            <a:r>
              <a:rPr lang="uk-UA" b="1" dirty="0" smtClean="0"/>
              <a:t>позначення епохи, стану свідомості, типу культури, філософської парадигми другої половини </a:t>
            </a:r>
            <a:r>
              <a:rPr lang="en-US" b="1" dirty="0" smtClean="0"/>
              <a:t>XX – </a:t>
            </a:r>
            <a:r>
              <a:rPr lang="uk-UA" b="1" dirty="0" smtClean="0"/>
              <a:t>початку ХХ1 ст.;</a:t>
            </a:r>
          </a:p>
          <a:p>
            <a:pPr fontAlgn="auto">
              <a:spcAft>
                <a:spcPts val="0"/>
              </a:spcAft>
              <a:buFontTx/>
              <a:buChar char="-"/>
              <a:defRPr/>
            </a:pPr>
            <a:r>
              <a:rPr lang="uk-UA" b="1" dirty="0" smtClean="0"/>
              <a:t>особливий тип світогляду</a:t>
            </a:r>
            <a:r>
              <a:rPr lang="uk-UA" dirty="0" smtClean="0"/>
              <a:t>, орієнтований на формування такого життєвого простору, в якому головними цінностями стають свобода в усьому, спонтанність діяльності людини, ігрове начало.</a:t>
            </a:r>
          </a:p>
          <a:p>
            <a:pPr fontAlgn="auto">
              <a:spcAft>
                <a:spcPts val="0"/>
              </a:spcAft>
              <a:buFontTx/>
              <a:buChar char="-"/>
              <a:defRPr/>
            </a:pPr>
            <a:r>
              <a:rPr lang="uk-UA" b="1" dirty="0" smtClean="0"/>
              <a:t>свідомість, яка</a:t>
            </a:r>
            <a:r>
              <a:rPr lang="uk-UA" dirty="0" smtClean="0"/>
              <a:t> направлена на заперечення всякого роду норм і традицій - етичних, естетичних, методологічних тощо: - на відмову від авторитетів будь-якого рангу, починаючи від держави, великої національної ідеї, моральних парадигм і закінчуючи правилами поведінки людини в спілкуванні з іншими.</a:t>
            </a:r>
            <a:endParaRPr lang="uk-U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5888"/>
            <a:ext cx="9251950" cy="1301750"/>
          </a:xfrm>
        </p:spPr>
        <p:txBody>
          <a:bodyPr rtlCol="0">
            <a:normAutofit fontScale="90000"/>
          </a:bodyPr>
          <a:lstStyle/>
          <a:p>
            <a:pPr algn="l" fontAlgn="auto">
              <a:spcAft>
                <a:spcPts val="0"/>
              </a:spcAft>
              <a:defRPr/>
            </a:pPr>
            <a:r>
              <a:rPr lang="uk-UA" sz="3200" b="1" dirty="0" smtClean="0"/>
              <a:t>       У сучасній соціально-філософській літературі розрізняють поняття «</a:t>
            </a:r>
            <a:r>
              <a:rPr lang="uk-UA" sz="3200" b="1" dirty="0" err="1" smtClean="0"/>
              <a:t>постмодерн</a:t>
            </a:r>
            <a:r>
              <a:rPr lang="uk-UA" sz="3200" b="1" dirty="0" smtClean="0"/>
              <a:t>» і «постмодернізм». </a:t>
            </a:r>
            <a:endParaRPr lang="uk-UA" sz="3200" b="1" dirty="0"/>
          </a:p>
        </p:txBody>
      </p:sp>
      <p:sp>
        <p:nvSpPr>
          <p:cNvPr id="34818" name="Объект 2"/>
          <p:cNvSpPr>
            <a:spLocks noGrp="1"/>
          </p:cNvSpPr>
          <p:nvPr>
            <p:ph idx="1"/>
          </p:nvPr>
        </p:nvSpPr>
        <p:spPr/>
        <p:txBody>
          <a:bodyPr/>
          <a:lstStyle/>
          <a:p>
            <a:pPr marL="0" indent="0">
              <a:buFont typeface="Arial" charset="0"/>
              <a:buNone/>
            </a:pPr>
            <a:r>
              <a:rPr lang="uk-UA" smtClean="0"/>
              <a:t> </a:t>
            </a:r>
            <a:r>
              <a:rPr lang="uk-UA" b="1" smtClean="0"/>
              <a:t>«Постмодерн</a:t>
            </a:r>
            <a:r>
              <a:rPr lang="uk-UA" smtClean="0"/>
              <a:t>» -  період  розвитку  сучасної західноєвропейської культури. </a:t>
            </a:r>
          </a:p>
          <a:p>
            <a:pPr marL="0" indent="0">
              <a:buFont typeface="Arial" charset="0"/>
              <a:buNone/>
            </a:pPr>
            <a:r>
              <a:rPr lang="uk-UA" smtClean="0"/>
              <a:t>«</a:t>
            </a:r>
            <a:r>
              <a:rPr lang="uk-UA" b="1" smtClean="0"/>
              <a:t>Постмодернізм</a:t>
            </a:r>
            <a:r>
              <a:rPr lang="uk-UA" smtClean="0"/>
              <a:t>» - теоретична рефлексія, теоретичний рівень аналізу цієї культури, що набуває вид певних концептуальних конструкцій і філософських теорій.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850" y="115888"/>
            <a:ext cx="8229600" cy="1143000"/>
          </a:xfrm>
        </p:spPr>
        <p:txBody>
          <a:bodyPr rtlCol="0">
            <a:normAutofit fontScale="90000"/>
          </a:bodyPr>
          <a:lstStyle/>
          <a:p>
            <a:pPr fontAlgn="auto">
              <a:spcAft>
                <a:spcPts val="0"/>
              </a:spcAft>
              <a:defRPr/>
            </a:pPr>
            <a:r>
              <a:rPr lang="uk-UA" b="1" u="sng" dirty="0" smtClean="0"/>
              <a:t>Представники філософії постмодернізму</a:t>
            </a:r>
            <a:endParaRPr lang="uk-UA" b="1" u="sng" dirty="0"/>
          </a:p>
        </p:txBody>
      </p:sp>
      <p:sp>
        <p:nvSpPr>
          <p:cNvPr id="35842" name="Объект 2"/>
          <p:cNvSpPr>
            <a:spLocks noGrp="1"/>
          </p:cNvSpPr>
          <p:nvPr>
            <p:ph idx="1"/>
          </p:nvPr>
        </p:nvSpPr>
        <p:spPr>
          <a:xfrm>
            <a:off x="0" y="1196975"/>
            <a:ext cx="8891588" cy="5724525"/>
          </a:xfrm>
        </p:spPr>
        <p:txBody>
          <a:bodyPr/>
          <a:lstStyle/>
          <a:p>
            <a:pPr marL="0" indent="0">
              <a:buFont typeface="Arial" charset="0"/>
              <a:buNone/>
            </a:pPr>
            <a:endParaRPr lang="ru-RU" smtClean="0"/>
          </a:p>
        </p:txBody>
      </p:sp>
      <p:sp>
        <p:nvSpPr>
          <p:cNvPr id="35843" name="Прямоугольник 5"/>
          <p:cNvSpPr>
            <a:spLocks noChangeArrowheads="1"/>
          </p:cNvSpPr>
          <p:nvPr/>
        </p:nvSpPr>
        <p:spPr bwMode="auto">
          <a:xfrm>
            <a:off x="250825" y="1268413"/>
            <a:ext cx="8964613" cy="2032000"/>
          </a:xfrm>
          <a:prstGeom prst="rect">
            <a:avLst/>
          </a:prstGeom>
          <a:noFill/>
          <a:ln w="9525">
            <a:noFill/>
            <a:miter lim="800000"/>
            <a:headEnd/>
            <a:tailEnd/>
          </a:ln>
        </p:spPr>
        <p:txBody>
          <a:bodyPr>
            <a:spAutoFit/>
          </a:bodyPr>
          <a:lstStyle/>
          <a:p>
            <a:endParaRPr lang="ru-RU" sz="2400" b="1">
              <a:latin typeface="Calibri" pitchFamily="34" charset="0"/>
            </a:endParaRPr>
          </a:p>
          <a:p>
            <a:r>
              <a:rPr lang="ru-RU" sz="2400" b="1">
                <a:latin typeface="Calibri" pitchFamily="34" charset="0"/>
              </a:rPr>
              <a:t>Рудольф Панвіц(1881-1969) </a:t>
            </a:r>
            <a:r>
              <a:rPr lang="ru-RU" sz="2400">
                <a:latin typeface="Calibri" pitchFamily="34" charset="0"/>
              </a:rPr>
              <a:t>робота «Криза європейської культури»  (1917).</a:t>
            </a:r>
            <a:br>
              <a:rPr lang="ru-RU" sz="2400">
                <a:latin typeface="Calibri" pitchFamily="34" charset="0"/>
              </a:rPr>
            </a:br>
            <a:r>
              <a:rPr lang="ru-RU">
                <a:latin typeface="Calibri" pitchFamily="34" charset="0"/>
              </a:rPr>
              <a:t/>
            </a:r>
            <a:br>
              <a:rPr lang="ru-RU">
                <a:latin typeface="Calibri" pitchFamily="34" charset="0"/>
              </a:rPr>
            </a:br>
            <a:r>
              <a:rPr lang="ru-RU">
                <a:latin typeface="Calibri" pitchFamily="34" charset="0"/>
              </a:rPr>
              <a:t/>
            </a:r>
            <a:br>
              <a:rPr lang="ru-RU">
                <a:latin typeface="Calibri" pitchFamily="34" charset="0"/>
              </a:rPr>
            </a:br>
            <a:endParaRPr lang="uk-UA">
              <a:latin typeface="Calibri" pitchFamily="34" charset="0"/>
            </a:endParaRPr>
          </a:p>
        </p:txBody>
      </p:sp>
      <p:sp>
        <p:nvSpPr>
          <p:cNvPr id="35844" name="Прямоугольник 6"/>
          <p:cNvSpPr>
            <a:spLocks noChangeArrowheads="1"/>
          </p:cNvSpPr>
          <p:nvPr/>
        </p:nvSpPr>
        <p:spPr bwMode="auto">
          <a:xfrm>
            <a:off x="0" y="2133600"/>
            <a:ext cx="8278813" cy="5116513"/>
          </a:xfrm>
          <a:prstGeom prst="rect">
            <a:avLst/>
          </a:prstGeom>
          <a:noFill/>
          <a:ln w="9525">
            <a:noFill/>
            <a:miter lim="800000"/>
            <a:headEnd/>
            <a:tailEnd/>
          </a:ln>
        </p:spPr>
        <p:txBody>
          <a:bodyPr>
            <a:spAutoFit/>
          </a:bodyPr>
          <a:lstStyle/>
          <a:p>
            <a:pPr marL="285750" indent="-285750">
              <a:buFontTx/>
              <a:buChar char="-"/>
            </a:pPr>
            <a:r>
              <a:rPr lang="uk-UA" sz="2400" b="1" i="1">
                <a:latin typeface="Calibri" pitchFamily="34" charset="0"/>
              </a:rPr>
              <a:t>Жан-Франсу</a:t>
            </a:r>
            <a:r>
              <a:rPr lang="uk-UA" sz="2400" i="1">
                <a:latin typeface="Calibri" pitchFamily="34" charset="0"/>
              </a:rPr>
              <a:t>а </a:t>
            </a:r>
            <a:r>
              <a:rPr lang="ru-RU" sz="2400" b="1">
                <a:latin typeface="Calibri" pitchFamily="34" charset="0"/>
              </a:rPr>
              <a:t>  Ліотар(1924-1998) </a:t>
            </a:r>
            <a:r>
              <a:rPr lang="ru-RU" sz="2400" u="sng">
                <a:latin typeface="Calibri" pitchFamily="34" charset="0"/>
              </a:rPr>
              <a:t>«Ситуація постмодерну</a:t>
            </a:r>
            <a:r>
              <a:rPr lang="ru-RU" sz="2400">
                <a:latin typeface="Calibri" pitchFamily="34" charset="0"/>
              </a:rPr>
              <a:t>» (1979)</a:t>
            </a:r>
            <a:br>
              <a:rPr lang="ru-RU" sz="2400">
                <a:latin typeface="Calibri" pitchFamily="34" charset="0"/>
              </a:rPr>
            </a:br>
            <a:r>
              <a:rPr lang="ru-RU" sz="2400">
                <a:latin typeface="Calibri" pitchFamily="34" charset="0"/>
              </a:rPr>
              <a:t>- </a:t>
            </a:r>
            <a:r>
              <a:rPr lang="ru-RU" sz="2400" b="1">
                <a:latin typeface="Calibri" pitchFamily="34" charset="0"/>
              </a:rPr>
              <a:t>Жиль Дельоз (1925 - 1995) і Фелікс Гваттарі (1930 - 1992) </a:t>
            </a:r>
            <a:r>
              <a:rPr lang="uk-UA" sz="2400">
                <a:latin typeface="Calibri" pitchFamily="34" charset="0"/>
              </a:rPr>
              <a:t>«Капіталізм і шизофренія» (вийшов у двох томах: «Анти-Едіп» (1972) і «Тисяча поверхонь» (1980))</a:t>
            </a:r>
          </a:p>
          <a:p>
            <a:pPr marL="285750" indent="-285750">
              <a:buFontTx/>
              <a:buChar char="-"/>
            </a:pPr>
            <a:r>
              <a:rPr lang="uk-UA" sz="2400" b="1">
                <a:latin typeface="Calibri" pitchFamily="34" charset="0"/>
              </a:rPr>
              <a:t>Жан Бодрійяр (1929-2007) – </a:t>
            </a:r>
            <a:r>
              <a:rPr lang="uk-UA" sz="2400" u="sng">
                <a:latin typeface="Calibri" pitchFamily="34" charset="0"/>
              </a:rPr>
              <a:t>«Симулякри і симуляція</a:t>
            </a:r>
            <a:r>
              <a:rPr lang="uk-UA" sz="2400">
                <a:latin typeface="Calibri" pitchFamily="34" charset="0"/>
              </a:rPr>
              <a:t>» </a:t>
            </a:r>
            <a:endParaRPr lang="uk-UA" sz="2400" b="1">
              <a:latin typeface="Calibri" pitchFamily="34" charset="0"/>
            </a:endParaRPr>
          </a:p>
          <a:p>
            <a:pPr marL="285750" indent="-285750">
              <a:buFontTx/>
              <a:buChar char="-"/>
            </a:pPr>
            <a:r>
              <a:rPr lang="uk-UA" sz="2400" b="1">
                <a:latin typeface="Calibri" pitchFamily="34" charset="0"/>
              </a:rPr>
              <a:t>Жак Дерріда (1930-2004) – </a:t>
            </a:r>
            <a:r>
              <a:rPr lang="uk-UA" sz="2400">
                <a:latin typeface="Calibri" pitchFamily="34" charset="0"/>
              </a:rPr>
              <a:t>«Позиції», «Цілі людини», «Про Граматологію»</a:t>
            </a:r>
          </a:p>
          <a:p>
            <a:pPr marL="285750" indent="-285750">
              <a:buFontTx/>
              <a:buChar char="-"/>
            </a:pPr>
            <a:r>
              <a:rPr lang="uk-UA" sz="2400" b="1">
                <a:latin typeface="Calibri" pitchFamily="34" charset="0"/>
              </a:rPr>
              <a:t>Мішель Фуко </a:t>
            </a:r>
            <a:r>
              <a:rPr lang="uk-UA" sz="2400">
                <a:latin typeface="Calibri" pitchFamily="34" charset="0"/>
              </a:rPr>
              <a:t>(1926-1984 - </a:t>
            </a:r>
            <a:r>
              <a:rPr lang="uk-UA" sz="2400" u="sng">
                <a:latin typeface="Calibri" pitchFamily="34" charset="0"/>
              </a:rPr>
              <a:t>«Археологія знання»</a:t>
            </a:r>
          </a:p>
          <a:p>
            <a:pPr marL="285750" indent="-285750">
              <a:buFontTx/>
              <a:buChar char="-"/>
            </a:pPr>
            <a:r>
              <a:rPr lang="uk-UA" sz="2400" b="1">
                <a:latin typeface="Calibri" pitchFamily="34" charset="0"/>
              </a:rPr>
              <a:t>Річард Рорті (1931-2007) – </a:t>
            </a:r>
            <a:r>
              <a:rPr lang="uk-UA" sz="2400" u="sng">
                <a:latin typeface="Calibri" pitchFamily="34" charset="0"/>
              </a:rPr>
              <a:t>Філософія і дзеркало природи</a:t>
            </a:r>
            <a:br>
              <a:rPr lang="uk-UA" sz="2400" u="sng">
                <a:latin typeface="Calibri" pitchFamily="34" charset="0"/>
              </a:rPr>
            </a:br>
            <a:r>
              <a:rPr lang="uk-UA">
                <a:latin typeface="Calibri" pitchFamily="34" charset="0"/>
              </a:rPr>
              <a:t/>
            </a:r>
            <a:br>
              <a:rPr lang="uk-UA">
                <a:latin typeface="Calibri" pitchFamily="34" charset="0"/>
              </a:rPr>
            </a:br>
            <a:r>
              <a:rPr lang="ru-RU" b="1">
                <a:latin typeface="Calibri" pitchFamily="34" charset="0"/>
              </a:rPr>
              <a:t/>
            </a:r>
            <a:br>
              <a:rPr lang="ru-RU" b="1">
                <a:latin typeface="Calibri" pitchFamily="34" charset="0"/>
              </a:rPr>
            </a:br>
            <a:r>
              <a:rPr lang="ru-RU" b="1">
                <a:latin typeface="Calibri" pitchFamily="34" charset="0"/>
              </a:rPr>
              <a:t/>
            </a:r>
            <a:br>
              <a:rPr lang="ru-RU" b="1">
                <a:latin typeface="Calibri" pitchFamily="34" charset="0"/>
              </a:rPr>
            </a:br>
            <a:r>
              <a:rPr lang="ru-RU">
                <a:latin typeface="Calibri" pitchFamily="34" charset="0"/>
              </a:rPr>
              <a:t/>
            </a:r>
            <a:br>
              <a:rPr lang="ru-RU">
                <a:latin typeface="Calibri" pitchFamily="34" charset="0"/>
              </a:rPr>
            </a:br>
            <a:endParaRPr lang="uk-UA">
              <a:latin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Прямоугольник 3"/>
          <p:cNvSpPr>
            <a:spLocks noChangeArrowheads="1"/>
          </p:cNvSpPr>
          <p:nvPr/>
        </p:nvSpPr>
        <p:spPr bwMode="auto">
          <a:xfrm>
            <a:off x="0" y="260350"/>
            <a:ext cx="9070975" cy="3970338"/>
          </a:xfrm>
          <a:prstGeom prst="rect">
            <a:avLst/>
          </a:prstGeom>
          <a:noFill/>
          <a:ln w="9525">
            <a:noFill/>
            <a:miter lim="800000"/>
            <a:headEnd/>
            <a:tailEnd/>
          </a:ln>
        </p:spPr>
        <p:txBody>
          <a:bodyPr>
            <a:spAutoFit/>
          </a:bodyPr>
          <a:lstStyle/>
          <a:p>
            <a:endParaRPr lang="uk-UA">
              <a:latin typeface="Calibri" pitchFamily="34" charset="0"/>
            </a:endParaRPr>
          </a:p>
          <a:p>
            <a:pPr algn="ctr"/>
            <a:r>
              <a:rPr lang="uk-UA" b="1" u="sng">
                <a:latin typeface="Calibri" pitchFamily="34" charset="0"/>
              </a:rPr>
              <a:t>Порівняльна таблиця «модернізм-постмодернізм»</a:t>
            </a:r>
            <a:r>
              <a:rPr lang="uk-UA">
                <a:latin typeface="Calibri" pitchFamily="34" charset="0"/>
              </a:rPr>
              <a:t> </a:t>
            </a:r>
          </a:p>
          <a:p>
            <a:pPr algn="ctr"/>
            <a:endParaRPr lang="uk-UA">
              <a:latin typeface="Calibri" pitchFamily="34" charset="0"/>
            </a:endParaRPr>
          </a:p>
          <a:p>
            <a:r>
              <a:rPr lang="uk-UA" b="1" u="sng">
                <a:latin typeface="Calibri" pitchFamily="34" charset="0"/>
              </a:rPr>
              <a:t>модернізм</a:t>
            </a:r>
            <a:r>
              <a:rPr lang="uk-UA">
                <a:latin typeface="Calibri" pitchFamily="34" charset="0"/>
              </a:rPr>
              <a:t>	                                                                </a:t>
            </a:r>
            <a:r>
              <a:rPr lang="uk-UA" b="1" u="sng">
                <a:latin typeface="Calibri" pitchFamily="34" charset="0"/>
              </a:rPr>
              <a:t>постмодернізм</a:t>
            </a:r>
          </a:p>
          <a:p>
            <a:r>
              <a:rPr lang="uk-UA">
                <a:latin typeface="Calibri" pitchFamily="34" charset="0"/>
              </a:rPr>
              <a:t>Скандальність	                                                                Конформізм</a:t>
            </a:r>
          </a:p>
          <a:p>
            <a:r>
              <a:rPr lang="uk-UA">
                <a:latin typeface="Calibri" pitchFamily="34" charset="0"/>
              </a:rPr>
              <a:t>Антиміщанський пафос	                                              Відсутність пафосу</a:t>
            </a:r>
          </a:p>
          <a:p>
            <a:r>
              <a:rPr lang="uk-UA">
                <a:latin typeface="Calibri" pitchFamily="34" charset="0"/>
              </a:rPr>
              <a:t>Емоційне заперечення попереднього	                            Ділове заперечення попереднього</a:t>
            </a:r>
          </a:p>
          <a:p>
            <a:r>
              <a:rPr lang="uk-UA">
                <a:latin typeface="Calibri" pitchFamily="34" charset="0"/>
              </a:rPr>
              <a:t>Первинність як позиція	                                              Вторинність як позиція</a:t>
            </a:r>
          </a:p>
          <a:p>
            <a:r>
              <a:rPr lang="uk-UA">
                <a:latin typeface="Calibri" pitchFamily="34" charset="0"/>
              </a:rPr>
              <a:t>Оціночне у самоназві: «Ми — нове»	                            Безоціночне в самоназві: «Ми — все»</a:t>
            </a:r>
          </a:p>
          <a:p>
            <a:r>
              <a:rPr lang="uk-UA">
                <a:latin typeface="Calibri" pitchFamily="34" charset="0"/>
              </a:rPr>
              <a:t>Декларована елітарність	                                             Недекларована демократичність</a:t>
            </a:r>
          </a:p>
          <a:p>
            <a:r>
              <a:rPr lang="uk-UA">
                <a:latin typeface="Calibri" pitchFamily="34" charset="0"/>
              </a:rPr>
              <a:t>Переважання ідеального над матеріальним               Комерційний успіх</a:t>
            </a:r>
          </a:p>
          <a:p>
            <a:r>
              <a:rPr lang="uk-UA">
                <a:latin typeface="Calibri" pitchFamily="34" charset="0"/>
              </a:rPr>
              <a:t>Віра у високе мистецтво	                                           Антиутопічність</a:t>
            </a:r>
          </a:p>
          <a:p>
            <a:r>
              <a:rPr lang="uk-UA">
                <a:latin typeface="Calibri" pitchFamily="34" charset="0"/>
              </a:rPr>
              <a:t>Фактична культурна спадкоємність	           Відмова від попередньої культурної парадигми</a:t>
            </a:r>
          </a:p>
          <a:p>
            <a:r>
              <a:rPr lang="uk-UA">
                <a:latin typeface="Calibri" pitchFamily="34" charset="0"/>
              </a:rPr>
              <a:t>Виразність кордону мистецтво-немистецтво	     Все може називатися мистецтвом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850" y="0"/>
            <a:ext cx="8362950" cy="647700"/>
          </a:xfrm>
        </p:spPr>
        <p:txBody>
          <a:bodyPr rtlCol="0">
            <a:normAutofit fontScale="90000"/>
          </a:bodyPr>
          <a:lstStyle/>
          <a:p>
            <a:pPr fontAlgn="auto">
              <a:spcAft>
                <a:spcPts val="0"/>
              </a:spcAft>
              <a:defRPr/>
            </a:pPr>
            <a:r>
              <a:rPr lang="uk-UA" b="1" dirty="0"/>
              <a:t>Визначальні риси постмодернізму:</a:t>
            </a:r>
            <a:endParaRPr lang="uk-UA" dirty="0"/>
          </a:p>
        </p:txBody>
      </p:sp>
      <p:sp>
        <p:nvSpPr>
          <p:cNvPr id="3" name="Объект 2"/>
          <p:cNvSpPr>
            <a:spLocks noGrp="1"/>
          </p:cNvSpPr>
          <p:nvPr>
            <p:ph idx="1"/>
          </p:nvPr>
        </p:nvSpPr>
        <p:spPr>
          <a:xfrm>
            <a:off x="323850" y="692150"/>
            <a:ext cx="8928100" cy="6300788"/>
          </a:xfrm>
        </p:spPr>
        <p:txBody>
          <a:bodyPr rtlCol="0">
            <a:normAutofit fontScale="62500" lnSpcReduction="20000"/>
          </a:bodyPr>
          <a:lstStyle/>
          <a:p>
            <a:pPr fontAlgn="auto">
              <a:spcAft>
                <a:spcPts val="0"/>
              </a:spcAft>
              <a:buFont typeface="Arial" panose="020B0604020202020204" pitchFamily="34" charset="0"/>
              <a:buChar char="•"/>
              <a:defRPr/>
            </a:pPr>
            <a:r>
              <a:rPr lang="uk-UA" dirty="0"/>
              <a:t>культ незалежної особистості;</a:t>
            </a:r>
          </a:p>
          <a:p>
            <a:pPr fontAlgn="auto">
              <a:spcAft>
                <a:spcPts val="0"/>
              </a:spcAft>
              <a:buFont typeface="Arial" panose="020B0604020202020204" pitchFamily="34" charset="0"/>
              <a:buChar char="•"/>
              <a:defRPr/>
            </a:pPr>
            <a:r>
              <a:rPr lang="uk-UA" dirty="0"/>
              <a:t>потяг до </a:t>
            </a:r>
            <a:r>
              <a:rPr lang="uk-UA" dirty="0" smtClean="0"/>
              <a:t>архаїки, міфу, </a:t>
            </a:r>
            <a:r>
              <a:rPr lang="uk-UA" dirty="0"/>
              <a:t>колективного позасвідомого;</a:t>
            </a:r>
          </a:p>
          <a:p>
            <a:pPr fontAlgn="auto">
              <a:spcAft>
                <a:spcPts val="0"/>
              </a:spcAft>
              <a:buFont typeface="Arial" panose="020B0604020202020204" pitchFamily="34" charset="0"/>
              <a:buChar char="•"/>
              <a:defRPr/>
            </a:pPr>
            <a:r>
              <a:rPr lang="uk-UA" dirty="0"/>
              <a:t>прагнення поєднати, </a:t>
            </a:r>
            <a:r>
              <a:rPr lang="uk-UA" dirty="0" err="1"/>
              <a:t>взаємодоповнити</a:t>
            </a:r>
            <a:r>
              <a:rPr lang="uk-UA" dirty="0"/>
              <a:t> істини (часом полярно протилежні) багатьох людей, націй, культур, релігій, </a:t>
            </a:r>
            <a:r>
              <a:rPr lang="uk-UA" dirty="0" smtClean="0"/>
              <a:t>напрямів філософії;</a:t>
            </a:r>
            <a:endParaRPr lang="uk-UA" dirty="0"/>
          </a:p>
          <a:p>
            <a:pPr fontAlgn="auto">
              <a:spcAft>
                <a:spcPts val="0"/>
              </a:spcAft>
              <a:buFont typeface="Arial" panose="020B0604020202020204" pitchFamily="34" charset="0"/>
              <a:buChar char="•"/>
              <a:defRPr/>
            </a:pPr>
            <a:r>
              <a:rPr lang="uk-UA" dirty="0"/>
              <a:t>бачення повсякденного реального життя як театру абсурду, апокаліптичного карнавалу;</a:t>
            </a:r>
          </a:p>
          <a:p>
            <a:pPr fontAlgn="auto">
              <a:spcAft>
                <a:spcPts val="0"/>
              </a:spcAft>
              <a:buFont typeface="Arial" panose="020B0604020202020204" pitchFamily="34" charset="0"/>
              <a:buChar char="•"/>
              <a:defRPr/>
            </a:pPr>
            <a:r>
              <a:rPr lang="uk-UA" dirty="0"/>
              <a:t>використання підкреслено ігрового стилю, щоб акцентувати на ненормальності, </a:t>
            </a:r>
            <a:r>
              <a:rPr lang="uk-UA" dirty="0" err="1"/>
              <a:t>несправжності</a:t>
            </a:r>
            <a:r>
              <a:rPr lang="uk-UA" dirty="0"/>
              <a:t>, протиприродності панівного в реальності способу життя;</a:t>
            </a:r>
          </a:p>
          <a:p>
            <a:pPr fontAlgn="auto">
              <a:spcAft>
                <a:spcPts val="0"/>
              </a:spcAft>
              <a:buFont typeface="Arial" panose="020B0604020202020204" pitchFamily="34" charset="0"/>
              <a:buChar char="•"/>
              <a:defRPr/>
            </a:pPr>
            <a:r>
              <a:rPr lang="uk-UA" dirty="0"/>
              <a:t>зумисне химерне переплетення різних стилів оповіді (високий класицистичний і сентиментальний чи грубо натуралістичний і казковий та ін.; у стиль художній нерідко вплітаються стилі науковий, публіцистичний, діловий тощо);</a:t>
            </a:r>
          </a:p>
          <a:p>
            <a:pPr fontAlgn="auto">
              <a:spcAft>
                <a:spcPts val="0"/>
              </a:spcAft>
              <a:buFont typeface="Arial" panose="020B0604020202020204" pitchFamily="34" charset="0"/>
              <a:buChar char="•"/>
              <a:defRPr/>
            </a:pPr>
            <a:r>
              <a:rPr lang="uk-UA" dirty="0"/>
              <a:t>суміш багатьох </a:t>
            </a:r>
            <a:r>
              <a:rPr lang="uk-UA" dirty="0" smtClean="0"/>
              <a:t>традиційних жанрових</a:t>
            </a:r>
            <a:r>
              <a:rPr lang="uk-UA" dirty="0"/>
              <a:t> різновидів;</a:t>
            </a:r>
          </a:p>
          <a:p>
            <a:pPr fontAlgn="auto">
              <a:spcAft>
                <a:spcPts val="0"/>
              </a:spcAft>
              <a:buFont typeface="Arial" panose="020B0604020202020204" pitchFamily="34" charset="0"/>
              <a:buChar char="•"/>
              <a:defRPr/>
            </a:pPr>
            <a:r>
              <a:rPr lang="uk-UA" dirty="0" smtClean="0"/>
              <a:t>сюжети</a:t>
            </a:r>
            <a:r>
              <a:rPr lang="uk-UA" dirty="0"/>
              <a:t> творів — це легко </a:t>
            </a:r>
            <a:r>
              <a:rPr lang="uk-UA" dirty="0" smtClean="0"/>
              <a:t>замасковані  алюзії</a:t>
            </a:r>
            <a:r>
              <a:rPr lang="uk-UA" dirty="0"/>
              <a:t> (натяки) на відомі сюжети літератури попередніх епох;</a:t>
            </a:r>
          </a:p>
          <a:p>
            <a:pPr fontAlgn="auto">
              <a:spcAft>
                <a:spcPts val="0"/>
              </a:spcAft>
              <a:buFont typeface="Arial" panose="020B0604020202020204" pitchFamily="34" charset="0"/>
              <a:buChar char="•"/>
              <a:defRPr/>
            </a:pPr>
            <a:r>
              <a:rPr lang="uk-UA" dirty="0"/>
              <a:t>запозичення, перегуки спостерігаються не лише на сюжетно-композиційному, а й на образному, </a:t>
            </a:r>
            <a:r>
              <a:rPr lang="uk-UA" dirty="0" err="1"/>
              <a:t>мовному</a:t>
            </a:r>
            <a:r>
              <a:rPr lang="uk-UA" dirty="0"/>
              <a:t> рівнях;</a:t>
            </a:r>
          </a:p>
          <a:p>
            <a:pPr fontAlgn="auto">
              <a:spcAft>
                <a:spcPts val="0"/>
              </a:spcAft>
              <a:buFont typeface="Arial" panose="020B0604020202020204" pitchFamily="34" charset="0"/>
              <a:buChar char="•"/>
              <a:defRPr/>
            </a:pPr>
            <a:r>
              <a:rPr lang="uk-UA" dirty="0"/>
              <a:t>як правило, у постмодерністському творі присутній </a:t>
            </a:r>
            <a:r>
              <a:rPr lang="uk-UA" dirty="0" smtClean="0"/>
              <a:t>образ</a:t>
            </a:r>
            <a:r>
              <a:rPr lang="uk-UA" dirty="0"/>
              <a:t> оповідача;</a:t>
            </a:r>
          </a:p>
          <a:p>
            <a:pPr fontAlgn="auto">
              <a:spcAft>
                <a:spcPts val="0"/>
              </a:spcAft>
              <a:buFont typeface="Arial" panose="020B0604020202020204" pitchFamily="34" charset="0"/>
              <a:buChar char="•"/>
              <a:defRPr/>
            </a:pPr>
            <a:r>
              <a:rPr lang="uk-UA" dirty="0"/>
              <a:t>іронічність та </a:t>
            </a:r>
            <a:r>
              <a:rPr lang="uk-UA" dirty="0" smtClean="0"/>
              <a:t>пародійність.</a:t>
            </a:r>
            <a:endParaRPr lang="uk-UA" dirty="0"/>
          </a:p>
          <a:p>
            <a:pPr fontAlgn="auto">
              <a:spcAft>
                <a:spcPts val="0"/>
              </a:spcAft>
              <a:buFont typeface="Arial" panose="020B0604020202020204" pitchFamily="34" charset="0"/>
              <a:buChar char="•"/>
              <a:defRPr/>
            </a:pPr>
            <a:endParaRPr lang="uk-U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uk-UA" b="1" u="sng" dirty="0" smtClean="0"/>
              <a:t>Риси пос</a:t>
            </a:r>
            <a:r>
              <a:rPr lang="uk-UA" b="1" u="sng" dirty="0"/>
              <a:t>т</a:t>
            </a:r>
            <a:r>
              <a:rPr lang="uk-UA" b="1" u="sng" dirty="0" smtClean="0"/>
              <a:t>модернізму </a:t>
            </a:r>
            <a:r>
              <a:rPr lang="uk-UA" dirty="0" smtClean="0"/>
              <a:t/>
            </a:r>
            <a:br>
              <a:rPr lang="uk-UA" dirty="0" smtClean="0"/>
            </a:br>
            <a:r>
              <a:rPr lang="uk-UA" dirty="0"/>
              <a:t>(</a:t>
            </a:r>
            <a:r>
              <a:rPr lang="uk-UA" sz="2200" dirty="0" smtClean="0"/>
              <a:t>Американський літературознавець </a:t>
            </a:r>
            <a:r>
              <a:rPr lang="uk-UA" sz="2200" dirty="0" err="1" smtClean="0"/>
              <a:t>Ігаб</a:t>
            </a:r>
            <a:r>
              <a:rPr lang="uk-UA" sz="2200" dirty="0" smtClean="0"/>
              <a:t> </a:t>
            </a:r>
            <a:r>
              <a:rPr lang="uk-UA" sz="2200" dirty="0" err="1" smtClean="0"/>
              <a:t>Хассан</a:t>
            </a:r>
            <a:r>
              <a:rPr lang="uk-UA" sz="2200" dirty="0" smtClean="0"/>
              <a:t> (</a:t>
            </a:r>
            <a:r>
              <a:rPr lang="en-US" sz="2200" dirty="0" err="1" smtClean="0"/>
              <a:t>Ihab</a:t>
            </a:r>
            <a:r>
              <a:rPr lang="en-US" sz="2200" dirty="0" smtClean="0"/>
              <a:t> Hassan</a:t>
            </a:r>
            <a:r>
              <a:rPr lang="uk-UA" sz="2200" dirty="0" smtClean="0"/>
              <a:t>))</a:t>
            </a:r>
            <a:endParaRPr lang="uk-UA" sz="2200" dirty="0"/>
          </a:p>
        </p:txBody>
      </p:sp>
      <p:sp>
        <p:nvSpPr>
          <p:cNvPr id="3" name="Объект 2"/>
          <p:cNvSpPr>
            <a:spLocks noGrp="1"/>
          </p:cNvSpPr>
          <p:nvPr>
            <p:ph idx="1"/>
          </p:nvPr>
        </p:nvSpPr>
        <p:spPr/>
        <p:txBody>
          <a:bodyPr rtlCol="0">
            <a:normAutofit lnSpcReduction="10000"/>
          </a:bodyPr>
          <a:lstStyle/>
          <a:p>
            <a:pPr fontAlgn="auto">
              <a:spcAft>
                <a:spcPts val="0"/>
              </a:spcAft>
              <a:buFont typeface="Arial" panose="020B0604020202020204" pitchFamily="34" charset="0"/>
              <a:buChar char="•"/>
              <a:defRPr/>
            </a:pPr>
            <a:r>
              <a:rPr lang="uk-UA" dirty="0" smtClean="0"/>
              <a:t>«невизначеність»,</a:t>
            </a:r>
          </a:p>
          <a:p>
            <a:pPr fontAlgn="auto">
              <a:spcAft>
                <a:spcPts val="0"/>
              </a:spcAft>
              <a:buFont typeface="Arial" panose="020B0604020202020204" pitchFamily="34" charset="0"/>
              <a:buChar char="•"/>
              <a:defRPr/>
            </a:pPr>
            <a:r>
              <a:rPr lang="uk-UA" dirty="0" smtClean="0"/>
              <a:t>«фрагментарність»,</a:t>
            </a:r>
          </a:p>
          <a:p>
            <a:pPr fontAlgn="auto">
              <a:spcAft>
                <a:spcPts val="0"/>
              </a:spcAft>
              <a:buFont typeface="Arial" panose="020B0604020202020204" pitchFamily="34" charset="0"/>
              <a:buChar char="•"/>
              <a:defRPr/>
            </a:pPr>
            <a:r>
              <a:rPr lang="uk-UA" dirty="0" smtClean="0"/>
              <a:t>«</a:t>
            </a:r>
            <a:r>
              <a:rPr lang="uk-UA" dirty="0" err="1" smtClean="0"/>
              <a:t>деканонізація</a:t>
            </a:r>
            <a:r>
              <a:rPr lang="uk-UA" dirty="0" smtClean="0"/>
              <a:t>»,</a:t>
            </a:r>
          </a:p>
          <a:p>
            <a:pPr fontAlgn="auto">
              <a:spcAft>
                <a:spcPts val="0"/>
              </a:spcAft>
              <a:buFont typeface="Arial" panose="020B0604020202020204" pitchFamily="34" charset="0"/>
              <a:buChar char="•"/>
              <a:defRPr/>
            </a:pPr>
            <a:r>
              <a:rPr lang="uk-UA" dirty="0" smtClean="0"/>
              <a:t>«втрата Я»,</a:t>
            </a:r>
          </a:p>
          <a:p>
            <a:pPr fontAlgn="auto">
              <a:spcAft>
                <a:spcPts val="0"/>
              </a:spcAft>
              <a:buFont typeface="Arial" panose="020B0604020202020204" pitchFamily="34" charset="0"/>
              <a:buChar char="•"/>
              <a:defRPr/>
            </a:pPr>
            <a:r>
              <a:rPr lang="uk-UA" dirty="0" smtClean="0"/>
              <a:t>«іронія»,</a:t>
            </a:r>
          </a:p>
          <a:p>
            <a:pPr fontAlgn="auto">
              <a:spcAft>
                <a:spcPts val="0"/>
              </a:spcAft>
              <a:buFont typeface="Arial" panose="020B0604020202020204" pitchFamily="34" charset="0"/>
              <a:buChar char="•"/>
              <a:defRPr/>
            </a:pPr>
            <a:r>
              <a:rPr lang="uk-UA" dirty="0" smtClean="0"/>
              <a:t>«гібридизація»,</a:t>
            </a:r>
          </a:p>
          <a:p>
            <a:pPr fontAlgn="auto">
              <a:spcAft>
                <a:spcPts val="0"/>
              </a:spcAft>
              <a:buFont typeface="Arial" panose="020B0604020202020204" pitchFamily="34" charset="0"/>
              <a:buChar char="•"/>
              <a:defRPr/>
            </a:pPr>
            <a:r>
              <a:rPr lang="uk-UA" dirty="0" smtClean="0"/>
              <a:t>«</a:t>
            </a:r>
            <a:r>
              <a:rPr lang="uk-UA" dirty="0" err="1" smtClean="0"/>
              <a:t>карнавальність</a:t>
            </a:r>
            <a:r>
              <a:rPr lang="uk-UA" dirty="0" smtClean="0"/>
              <a:t>»,</a:t>
            </a:r>
          </a:p>
          <a:p>
            <a:pPr fontAlgn="auto">
              <a:spcAft>
                <a:spcPts val="0"/>
              </a:spcAft>
              <a:buFont typeface="Arial" panose="020B0604020202020204" pitchFamily="34" charset="0"/>
              <a:buChar char="•"/>
              <a:defRPr/>
            </a:pPr>
            <a:r>
              <a:rPr lang="uk-UA" dirty="0" smtClean="0"/>
              <a:t>«</a:t>
            </a:r>
            <a:r>
              <a:rPr lang="uk-UA" dirty="0" err="1" smtClean="0"/>
              <a:t>сконструйованість</a:t>
            </a:r>
            <a:r>
              <a:rPr lang="uk-UA" dirty="0" smtClean="0"/>
              <a:t>».</a:t>
            </a:r>
            <a:endParaRPr lang="uk-UA"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a:solidFill>
            <a:srgbClr val="CCFF99"/>
          </a:solidFill>
        </p:spPr>
        <p:txBody>
          <a:bodyPr rtlCol="0">
            <a:normAutofit fontScale="90000"/>
          </a:bodyPr>
          <a:lstStyle/>
          <a:p>
            <a:pPr fontAlgn="auto">
              <a:spcAft>
                <a:spcPts val="0"/>
              </a:spcAft>
              <a:defRPr/>
            </a:pPr>
            <a:r>
              <a:rPr lang="uk-UA" altLang="uk-UA" smtClean="0"/>
              <a:t>Категорії філософії постмодернізму</a:t>
            </a:r>
          </a:p>
        </p:txBody>
      </p:sp>
      <p:sp>
        <p:nvSpPr>
          <p:cNvPr id="14339" name="Содержимое 2"/>
          <p:cNvSpPr>
            <a:spLocks noGrp="1"/>
          </p:cNvSpPr>
          <p:nvPr>
            <p:ph idx="1"/>
          </p:nvPr>
        </p:nvSpPr>
        <p:spPr>
          <a:solidFill>
            <a:schemeClr val="accent3">
              <a:lumMod val="60000"/>
              <a:lumOff val="40000"/>
            </a:schemeClr>
          </a:solidFill>
        </p:spPr>
        <p:txBody>
          <a:bodyPr>
            <a:normAutofit/>
          </a:bodyPr>
          <a:lstStyle/>
          <a:p>
            <a:pPr marL="0" indent="0" algn="just">
              <a:buFont typeface="Arial" charset="0"/>
              <a:buNone/>
            </a:pPr>
            <a:r>
              <a:rPr lang="uk-UA" sz="2800" b="1" i="1" u="sng" smtClean="0"/>
              <a:t>Лабіринт</a:t>
            </a:r>
            <a:r>
              <a:rPr lang="uk-UA" sz="2800" smtClean="0"/>
              <a:t> -</a:t>
            </a:r>
            <a:r>
              <a:rPr lang="ru-RU" sz="2800" i="1" smtClean="0"/>
              <a:t> </a:t>
            </a:r>
            <a:r>
              <a:rPr lang="ru-RU" sz="2800" i="1" u="sng" smtClean="0"/>
              <a:t>символом заплутаності, складності, </a:t>
            </a:r>
            <a:r>
              <a:rPr lang="uk-UA" sz="2800" i="1" u="sng" smtClean="0"/>
              <a:t>багато</a:t>
            </a:r>
            <a:r>
              <a:rPr lang="ru-RU" sz="2800" i="1" u="sng" smtClean="0"/>
              <a:t>аспектност</a:t>
            </a:r>
            <a:r>
              <a:rPr lang="uk-UA" sz="2800" i="1" u="sng" smtClean="0"/>
              <a:t>і</a:t>
            </a:r>
            <a:r>
              <a:rPr lang="ru-RU" sz="2800" i="1" u="sng" smtClean="0"/>
              <a:t>  сучасної культури </a:t>
            </a:r>
            <a:r>
              <a:rPr lang="uk-UA" sz="2800" i="1" u="sng" smtClean="0"/>
              <a:t>і всього </a:t>
            </a:r>
            <a:r>
              <a:rPr lang="ru-RU" sz="2800" i="1" u="sng" smtClean="0"/>
              <a:t>людського буття</a:t>
            </a:r>
            <a:r>
              <a:rPr lang="en-US" sz="2800" i="1" u="sng" smtClean="0"/>
              <a:t>.</a:t>
            </a:r>
            <a:r>
              <a:rPr lang="en-US" sz="2800" i="1" smtClean="0"/>
              <a:t> </a:t>
            </a:r>
            <a:r>
              <a:rPr lang="ru-RU" sz="2800" i="1" smtClean="0"/>
              <a:t>Особливою значимістю поняття лабіринту наповнюється в епоху глобальної комп'ютеризації. Фактично вже комп'ютерні бази даних</a:t>
            </a:r>
            <a:r>
              <a:rPr lang="ru-RU" sz="2800" smtClean="0"/>
              <a:t> (і їхня організація), а особливо мережі, типу Інтернету, </a:t>
            </a:r>
            <a:r>
              <a:rPr lang="ru-RU" sz="2800" i="1" smtClean="0"/>
              <a:t>являють собою величезний </a:t>
            </a:r>
            <a:r>
              <a:rPr lang="ru-RU" sz="2800" b="1" i="1" u="sng" smtClean="0"/>
              <a:t>лабіринт, </a:t>
            </a:r>
            <a:r>
              <a:rPr lang="ru-RU" sz="2800" i="1" smtClean="0"/>
              <a:t>у якому можна блукати у всіляких напрямках, на самих різних рівнях</a:t>
            </a:r>
            <a:r>
              <a:rPr lang="ru-RU" sz="2800" smtClean="0"/>
              <a:t>. </a:t>
            </a:r>
            <a:endParaRPr lang="uk-UA" sz="280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tx2">
              <a:lumMod val="20000"/>
              <a:lumOff val="80000"/>
            </a:schemeClr>
          </a:solidFill>
        </p:spPr>
        <p:txBody>
          <a:bodyPr rtlCol="0">
            <a:normAutofit fontScale="90000"/>
          </a:bodyPr>
          <a:lstStyle/>
          <a:p>
            <a:pPr fontAlgn="auto">
              <a:spcAft>
                <a:spcPts val="0"/>
              </a:spcAft>
              <a:defRPr/>
            </a:pPr>
            <a:r>
              <a:rPr lang="ru-RU" dirty="0" err="1" smtClean="0"/>
              <a:t>Життя</a:t>
            </a:r>
            <a:r>
              <a:rPr lang="ru-RU" dirty="0" smtClean="0"/>
              <a:t> </a:t>
            </a:r>
            <a:r>
              <a:rPr lang="ru-RU" dirty="0" err="1" smtClean="0"/>
              <a:t>сучасної</a:t>
            </a:r>
            <a:r>
              <a:rPr lang="ru-RU" dirty="0" smtClean="0"/>
              <a:t> </a:t>
            </a:r>
            <a:r>
              <a:rPr lang="ru-RU" dirty="0" err="1" smtClean="0"/>
              <a:t>людини</a:t>
            </a:r>
            <a:r>
              <a:rPr lang="ru-RU" dirty="0" smtClean="0"/>
              <a:t> – </a:t>
            </a:r>
            <a:r>
              <a:rPr lang="ru-RU" dirty="0" err="1" smtClean="0"/>
              <a:t>це</a:t>
            </a:r>
            <a:r>
              <a:rPr lang="ru-RU" dirty="0" smtClean="0"/>
              <a:t> </a:t>
            </a:r>
            <a:r>
              <a:rPr lang="ru-RU" dirty="0" err="1" smtClean="0"/>
              <a:t>блукання</a:t>
            </a:r>
            <a:r>
              <a:rPr lang="ru-RU" dirty="0" smtClean="0"/>
              <a:t> </a:t>
            </a:r>
            <a:r>
              <a:rPr lang="ru-RU" dirty="0" err="1" smtClean="0"/>
              <a:t>лаб</a:t>
            </a:r>
            <a:r>
              <a:rPr lang="uk-UA" dirty="0" smtClean="0"/>
              <a:t>і</a:t>
            </a:r>
            <a:r>
              <a:rPr lang="ru-RU" dirty="0" err="1" smtClean="0"/>
              <a:t>рінтом</a:t>
            </a:r>
            <a:endParaRPr lang="uk-UA" dirty="0"/>
          </a:p>
        </p:txBody>
      </p:sp>
      <p:sp>
        <p:nvSpPr>
          <p:cNvPr id="40962" name="Содержимое 2"/>
          <p:cNvSpPr>
            <a:spLocks noGrp="1"/>
          </p:cNvSpPr>
          <p:nvPr>
            <p:ph idx="1"/>
          </p:nvPr>
        </p:nvSpPr>
        <p:spPr>
          <a:blipFill dpi="0" rotWithShape="1">
            <a:blip r:embed="rId2"/>
            <a:srcRect/>
            <a:tile tx="0" ty="0" sx="100000" sy="100000" flip="none" algn="tl"/>
          </a:blipFill>
        </p:spPr>
        <p:txBody>
          <a:bodyPr/>
          <a:lstStyle/>
          <a:p>
            <a:pPr algn="just"/>
            <a:r>
              <a:rPr lang="ru-RU" altLang="uk-UA" b="1" i="1" smtClean="0"/>
              <a:t>Лабіринт</a:t>
            </a:r>
            <a:r>
              <a:rPr lang="ru-RU" altLang="uk-UA" smtClean="0"/>
              <a:t> "всесвітньої павутини" (www) </a:t>
            </a:r>
            <a:r>
              <a:rPr lang="uk-UA" altLang="uk-UA" smtClean="0"/>
              <a:t>приймає </a:t>
            </a:r>
            <a:r>
              <a:rPr lang="ru-RU" altLang="uk-UA" smtClean="0"/>
              <a:t>участь в активному глобальному переформуванні свідомості сучасної людини в напрямку орієнтації </a:t>
            </a:r>
            <a:r>
              <a:rPr lang="uk-UA" altLang="uk-UA" smtClean="0"/>
              <a:t>її </a:t>
            </a:r>
            <a:r>
              <a:rPr lang="ru-RU" altLang="uk-UA" smtClean="0"/>
              <a:t>від реального чуттєво-конкретного </a:t>
            </a:r>
            <a:r>
              <a:rPr lang="uk-UA" altLang="uk-UA" smtClean="0"/>
              <a:t>світу </a:t>
            </a:r>
            <a:r>
              <a:rPr lang="ru-RU" altLang="uk-UA" smtClean="0"/>
              <a:t>до віртуальної реальності. </a:t>
            </a:r>
          </a:p>
          <a:p>
            <a:pPr algn="just"/>
            <a:r>
              <a:rPr lang="ru-RU" altLang="uk-UA" sz="2800" b="1" u="sng" smtClean="0"/>
              <a:t>Лабіринт</a:t>
            </a:r>
            <a:r>
              <a:rPr lang="ru-RU" altLang="uk-UA" sz="2800" smtClean="0"/>
              <a:t> як структурний принцип організації символічної Бібліотеки культури займає центральне місце в </a:t>
            </a:r>
            <a:r>
              <a:rPr lang="ru-RU" altLang="uk-UA" sz="2800" b="1" u="sng" smtClean="0"/>
              <a:t>романі У.</a:t>
            </a:r>
            <a:r>
              <a:rPr lang="uk-UA" altLang="uk-UA" sz="2800" b="1" u="sng" smtClean="0"/>
              <a:t>Е</a:t>
            </a:r>
            <a:r>
              <a:rPr lang="ru-RU" altLang="uk-UA" sz="2800" b="1" u="sng" smtClean="0"/>
              <a:t>ко "Ім'я троянди</a:t>
            </a:r>
            <a:r>
              <a:rPr lang="en-US" altLang="uk-UA" sz="2800" b="1" u="sng" smtClean="0"/>
              <a:t>”</a:t>
            </a:r>
            <a:r>
              <a:rPr lang="ru-RU" altLang="uk-UA" sz="2800" b="1" u="sng" smtClean="0"/>
              <a:t>. </a:t>
            </a:r>
            <a:endParaRPr lang="uk-UA" altLang="uk-UA" sz="2800" b="1" u="sng"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Заголовок 1"/>
          <p:cNvSpPr>
            <a:spLocks noGrp="1"/>
          </p:cNvSpPr>
          <p:nvPr>
            <p:ph type="title"/>
          </p:nvPr>
        </p:nvSpPr>
        <p:spPr>
          <a:solidFill>
            <a:srgbClr val="CCFF99"/>
          </a:solidFill>
        </p:spPr>
        <p:txBody>
          <a:bodyPr rtlCol="0">
            <a:normAutofit fontScale="90000"/>
          </a:bodyPr>
          <a:lstStyle/>
          <a:p>
            <a:pPr fontAlgn="auto">
              <a:spcAft>
                <a:spcPts val="0"/>
              </a:spcAft>
              <a:defRPr/>
            </a:pPr>
            <a:r>
              <a:rPr lang="uk-UA" altLang="uk-UA" sz="2400" i="1" dirty="0" smtClean="0"/>
              <a:t/>
            </a:r>
            <a:br>
              <a:rPr lang="uk-UA" altLang="uk-UA" sz="2400" i="1" dirty="0" smtClean="0"/>
            </a:br>
            <a:r>
              <a:rPr lang="uk-UA" altLang="uk-UA" sz="2400" i="1" dirty="0" smtClean="0"/>
              <a:t/>
            </a:r>
            <a:br>
              <a:rPr lang="uk-UA" altLang="uk-UA" sz="2400" i="1" dirty="0" smtClean="0"/>
            </a:br>
            <a:r>
              <a:rPr lang="uk-UA" altLang="uk-UA" sz="4000" b="1" u="sng" dirty="0" smtClean="0"/>
              <a:t>Абсурд</a:t>
            </a:r>
            <a:r>
              <a:rPr lang="uk-UA" altLang="uk-UA" sz="2400" b="1" i="1" dirty="0" smtClean="0"/>
              <a:t> (</a:t>
            </a:r>
            <a:r>
              <a:rPr lang="uk-UA" altLang="uk-UA" sz="2400" i="1" dirty="0" smtClean="0"/>
              <a:t> алогізм, парадоксальність, нісенітниця)</a:t>
            </a:r>
            <a:r>
              <a:rPr lang="uk-UA" altLang="uk-UA" sz="2400" dirty="0" smtClean="0"/>
              <a:t> -ці </a:t>
            </a:r>
            <a:r>
              <a:rPr lang="uk-UA" altLang="uk-UA" sz="2400" i="1" dirty="0" smtClean="0"/>
              <a:t>поняття залучаються </a:t>
            </a:r>
            <a:r>
              <a:rPr lang="uk-UA" altLang="uk-UA" sz="3600" b="1" i="1" u="sng" dirty="0" smtClean="0"/>
              <a:t>для позначення</a:t>
            </a:r>
            <a:r>
              <a:rPr lang="uk-UA" altLang="uk-UA" sz="2400" i="1" dirty="0" smtClean="0"/>
              <a:t>: </a:t>
            </a:r>
            <a:r>
              <a:rPr lang="uk-UA" altLang="uk-UA" dirty="0" smtClean="0"/>
              <a:t/>
            </a:r>
            <a:br>
              <a:rPr lang="uk-UA" altLang="uk-UA" dirty="0" smtClean="0"/>
            </a:br>
            <a:endParaRPr lang="uk-UA" altLang="uk-UA" dirty="0" smtClean="0"/>
          </a:p>
        </p:txBody>
      </p:sp>
      <p:sp>
        <p:nvSpPr>
          <p:cNvPr id="3" name="Содержимое 2"/>
          <p:cNvSpPr>
            <a:spLocks noGrp="1"/>
          </p:cNvSpPr>
          <p:nvPr>
            <p:ph idx="1"/>
          </p:nvPr>
        </p:nvSpPr>
        <p:spPr>
          <a:xfrm>
            <a:off x="250825" y="1417638"/>
            <a:ext cx="8748713" cy="5435600"/>
          </a:xfrm>
          <a:solidFill>
            <a:schemeClr val="accent2">
              <a:lumMod val="20000"/>
              <a:lumOff val="80000"/>
            </a:schemeClr>
          </a:solidFill>
        </p:spPr>
        <p:txBody>
          <a:bodyPr rtlCol="0">
            <a:noAutofit/>
          </a:bodyPr>
          <a:lstStyle/>
          <a:p>
            <a:pPr fontAlgn="auto">
              <a:spcAft>
                <a:spcPts val="0"/>
              </a:spcAft>
              <a:buFont typeface="Arial" panose="020B0604020202020204" pitchFamily="34" charset="0"/>
              <a:buChar char="•"/>
              <a:defRPr/>
            </a:pPr>
            <a:r>
              <a:rPr lang="uk-UA" i="1" dirty="0" smtClean="0"/>
              <a:t>1) хаосу буття, що наповнено безліччю сенсів; </a:t>
            </a:r>
            <a:endParaRPr lang="uk-UA" dirty="0" smtClean="0"/>
          </a:p>
          <a:p>
            <a:pPr fontAlgn="auto">
              <a:spcAft>
                <a:spcPts val="0"/>
              </a:spcAft>
              <a:buFont typeface="Arial" panose="020B0604020202020204" pitchFamily="34" charset="0"/>
              <a:buChar char="•"/>
              <a:defRPr/>
            </a:pPr>
            <a:r>
              <a:rPr lang="uk-UA" i="1" dirty="0" smtClean="0"/>
              <a:t>2) для опису в сфері творчості того, що становить його глибинні основи й не піддається формально-логічному поясненню; </a:t>
            </a:r>
            <a:endParaRPr lang="uk-UA" dirty="0" smtClean="0"/>
          </a:p>
          <a:p>
            <a:pPr fontAlgn="auto">
              <a:spcAft>
                <a:spcPts val="0"/>
              </a:spcAft>
              <a:buFont typeface="Arial" panose="020B0604020202020204" pitchFamily="34" charset="0"/>
              <a:buChar char="•"/>
              <a:defRPr/>
            </a:pPr>
            <a:r>
              <a:rPr lang="uk-UA" i="1" dirty="0" smtClean="0"/>
              <a:t>3) у сучасних філософських концепціях абсурд часто осмислюється як позначення надмірності </a:t>
            </a:r>
            <a:r>
              <a:rPr lang="uk-UA" dirty="0" smtClean="0"/>
              <a:t>(«</a:t>
            </a:r>
            <a:r>
              <a:rPr lang="uk-UA" dirty="0" err="1" smtClean="0"/>
              <a:t>избыточности</a:t>
            </a:r>
            <a:r>
              <a:rPr lang="uk-UA" dirty="0" smtClean="0"/>
              <a:t>» – рос.)</a:t>
            </a:r>
            <a:r>
              <a:rPr lang="uk-UA" i="1" dirty="0" smtClean="0"/>
              <a:t> сенсів</a:t>
            </a:r>
            <a:r>
              <a:rPr lang="uk-UA" dirty="0" smtClean="0"/>
              <a:t>. </a:t>
            </a:r>
            <a:endParaRPr lang="uk-U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8313" y="0"/>
            <a:ext cx="8218487" cy="1417638"/>
          </a:xfrm>
        </p:spPr>
        <p:txBody>
          <a:bodyPr>
            <a:normAutofit fontScale="90000"/>
          </a:bodyPr>
          <a:lstStyle/>
          <a:p>
            <a:pPr algn="l"/>
            <a:r>
              <a:rPr lang="uk-UA" sz="3200" smtClean="0"/>
              <a:t/>
            </a:r>
            <a:br>
              <a:rPr lang="uk-UA" sz="3200" smtClean="0"/>
            </a:br>
            <a:r>
              <a:rPr lang="uk-UA" sz="3200" smtClean="0"/>
              <a:t>1. </a:t>
            </a:r>
            <a:r>
              <a:rPr lang="uk-UA" sz="2400" b="1" u="sng" smtClean="0">
                <a:latin typeface="Arial" charset="0"/>
              </a:rPr>
              <a:t>Герменевтика</a:t>
            </a:r>
            <a:r>
              <a:rPr lang="uk-UA" sz="2400" u="sng" smtClean="0">
                <a:latin typeface="Arial" charset="0"/>
              </a:rPr>
              <a:t> </a:t>
            </a:r>
            <a:r>
              <a:rPr lang="uk-UA" sz="2400" b="1" u="sng" smtClean="0">
                <a:latin typeface="Arial" charset="0"/>
              </a:rPr>
              <a:t>- напрям в сучасній філософії, </a:t>
            </a:r>
            <a:r>
              <a:rPr lang="ru-RU" sz="2400" u="sng" smtClean="0">
                <a:latin typeface="Arial" charset="0"/>
              </a:rPr>
              <a:t>теорія</a:t>
            </a:r>
            <a:r>
              <a:rPr lang="uk-UA" sz="2400" u="sng" smtClean="0">
                <a:latin typeface="Arial" charset="0"/>
              </a:rPr>
              <a:t>,</a:t>
            </a:r>
            <a:r>
              <a:rPr lang="ru-RU" sz="2400" u="sng" smtClean="0">
                <a:latin typeface="Arial" charset="0"/>
              </a:rPr>
              <a:t> практика та мистецтво тлумачення текстів та подій.</a:t>
            </a:r>
            <a:endParaRPr lang="uk-UA" sz="2400" u="sng" smtClean="0">
              <a:latin typeface="Arial" charset="0"/>
            </a:endParaRPr>
          </a:p>
        </p:txBody>
      </p:sp>
      <p:sp>
        <p:nvSpPr>
          <p:cNvPr id="15362" name="Объект 2"/>
          <p:cNvSpPr>
            <a:spLocks noGrp="1"/>
          </p:cNvSpPr>
          <p:nvPr>
            <p:ph idx="1"/>
          </p:nvPr>
        </p:nvSpPr>
        <p:spPr>
          <a:xfrm>
            <a:off x="395288" y="1268413"/>
            <a:ext cx="8640762" cy="5327650"/>
          </a:xfrm>
        </p:spPr>
        <p:txBody>
          <a:bodyPr/>
          <a:lstStyle/>
          <a:p>
            <a:pPr marL="0" indent="0">
              <a:buFont typeface="Arial" charset="0"/>
              <a:buNone/>
            </a:pPr>
            <a:r>
              <a:rPr lang="ru-RU" smtClean="0"/>
              <a:t>Етимологію слова "герменевтика" пов'язують з іменем бога Гермеса - у давньогрецькій міфології посланця богів, того, хто тлумачив їхню волю. У давньогрецькій філософії і філології герменевтика-це мистецтво розуміння і тлумачення текстів, думок, символів і т. ін. У християнських письменників і теологів - мистецтво тлумачення Біблії.</a:t>
            </a:r>
            <a:endParaRPr lang="uk-UA" b="1" u="sng" smtClean="0"/>
          </a:p>
          <a:p>
            <a:pPr marL="0" indent="0">
              <a:buFont typeface="Arial" charset="0"/>
              <a:buNone/>
            </a:pPr>
            <a:r>
              <a:rPr lang="uk-UA" smtClean="0"/>
              <a:t>У </a:t>
            </a:r>
            <a:r>
              <a:rPr lang="en-US" u="sng" smtClean="0"/>
              <a:t>XX </a:t>
            </a:r>
            <a:r>
              <a:rPr lang="uk-UA" u="sng" smtClean="0"/>
              <a:t>ст. набуває ширшого значення як метод, теорія, філософія будь-якої інтерпретації</a:t>
            </a:r>
            <a:r>
              <a:rPr lang="uk-UA" smtClean="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20000"/>
              <a:lumOff val="80000"/>
            </a:schemeClr>
          </a:solidFill>
        </p:spPr>
        <p:txBody>
          <a:bodyPr>
            <a:normAutofit/>
          </a:bodyPr>
          <a:lstStyle/>
          <a:p>
            <a:r>
              <a:rPr lang="uk-UA" b="1" u="sng" smtClean="0"/>
              <a:t>Симулякр</a:t>
            </a:r>
          </a:p>
        </p:txBody>
      </p:sp>
      <p:sp>
        <p:nvSpPr>
          <p:cNvPr id="43010" name="Содержимое 2"/>
          <p:cNvSpPr>
            <a:spLocks noGrp="1"/>
          </p:cNvSpPr>
          <p:nvPr>
            <p:ph idx="1"/>
          </p:nvPr>
        </p:nvSpPr>
        <p:spPr>
          <a:xfrm>
            <a:off x="323850" y="1268413"/>
            <a:ext cx="8229600" cy="4525962"/>
          </a:xfrm>
          <a:blipFill dpi="0" rotWithShape="1">
            <a:blip r:embed="rId2"/>
            <a:srcRect/>
            <a:tile tx="0" ty="0" sx="100000" sy="100000" flip="none" algn="tl"/>
          </a:blipFill>
        </p:spPr>
        <p:txBody>
          <a:bodyPr/>
          <a:lstStyle/>
          <a:p>
            <a:pPr marL="0" indent="0" algn="just">
              <a:buFont typeface="Arial" charset="0"/>
              <a:buNone/>
            </a:pPr>
            <a:r>
              <a:rPr lang="uk-UA" sz="2600" smtClean="0"/>
              <a:t>- </a:t>
            </a:r>
            <a:r>
              <a:rPr lang="uk-UA" sz="2600" u="sng" smtClean="0"/>
              <a:t>це муляж, видимість, імітація образу, символу, знака, за якими не стоїть ніякої позначуваної дійсності, порожня шкарлупа, що маніфестує, презентує принципову присутність відсутності реальності</a:t>
            </a:r>
            <a:r>
              <a:rPr lang="uk-UA" sz="2600" smtClean="0"/>
              <a:t>. Використовується д</a:t>
            </a:r>
            <a:r>
              <a:rPr lang="uk-UA" altLang="uk-UA" sz="2400" smtClean="0"/>
              <a:t>ля опису сучасної соціально-політичної ситуації у цивілізованому світі. Бодріяр вважає, що сучасність вступила в еру тотальної </a:t>
            </a:r>
            <a:r>
              <a:rPr lang="uk-UA" altLang="uk-UA" sz="2400" b="1" i="1" u="sng" smtClean="0"/>
              <a:t>симуляції</a:t>
            </a:r>
            <a:r>
              <a:rPr lang="uk-UA" altLang="uk-UA" sz="2400" smtClean="0"/>
              <a:t> всього у всьому. Влада, соціальні інститути, політичні партії, культурні інститути, включаючи й всю сферу мистецтва, не займаються серйозними, реальними речами й проблемами, а тільки симулюють такі заняття, ведуть симулятивную гру в глобальному масштабі. Звідси головний продукт такої гри – симулякри,, що утворюють певну гіперреальність, яка сьогодні стає реальнішою самої реальності.</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Заголовок 1"/>
          <p:cNvSpPr>
            <a:spLocks noGrp="1"/>
          </p:cNvSpPr>
          <p:nvPr>
            <p:ph type="title"/>
          </p:nvPr>
        </p:nvSpPr>
        <p:spPr>
          <a:blipFill dpi="0" rotWithShape="1">
            <a:blip r:embed="rId2"/>
            <a:srcRect/>
            <a:tile tx="0" ty="0" sx="100000" sy="100000" flip="none" algn="tl"/>
          </a:blipFill>
        </p:spPr>
        <p:txBody>
          <a:bodyPr rtlCol="0">
            <a:normAutofit fontScale="90000"/>
          </a:bodyPr>
          <a:lstStyle/>
          <a:p>
            <a:pPr fontAlgn="auto">
              <a:spcAft>
                <a:spcPts val="0"/>
              </a:spcAft>
              <a:defRPr/>
            </a:pPr>
            <a:r>
              <a:rPr lang="uk-UA" altLang="uk-UA" i="1" smtClean="0"/>
              <a:t>Деконструкція – це:</a:t>
            </a:r>
            <a:r>
              <a:rPr lang="uk-UA" altLang="uk-UA" smtClean="0"/>
              <a:t/>
            </a:r>
            <a:br>
              <a:rPr lang="uk-UA" altLang="uk-UA" smtClean="0"/>
            </a:br>
            <a:endParaRPr lang="uk-UA" altLang="uk-UA" smtClean="0"/>
          </a:p>
        </p:txBody>
      </p:sp>
      <p:sp>
        <p:nvSpPr>
          <p:cNvPr id="44034" name="Содержимое 2"/>
          <p:cNvSpPr>
            <a:spLocks noGrp="1"/>
          </p:cNvSpPr>
          <p:nvPr>
            <p:ph idx="1"/>
          </p:nvPr>
        </p:nvSpPr>
        <p:spPr>
          <a:solidFill>
            <a:srgbClr val="92D050"/>
          </a:solidFill>
        </p:spPr>
        <p:txBody>
          <a:bodyPr/>
          <a:lstStyle/>
          <a:p>
            <a:r>
              <a:rPr lang="uk-UA" altLang="uk-UA" sz="2400" b="1" smtClean="0"/>
              <a:t>1) </a:t>
            </a:r>
            <a:r>
              <a:rPr lang="uk-UA" altLang="uk-UA" sz="2400" b="1" u="sng" smtClean="0"/>
              <a:t>спроба сутнісної естетизації мислення, активного використання художнього досвіду для розширення можливостей новоєвропейської філософської традиції</a:t>
            </a:r>
            <a:r>
              <a:rPr lang="uk-UA" altLang="uk-UA" sz="2400" b="1" smtClean="0"/>
              <a:t>;</a:t>
            </a:r>
          </a:p>
          <a:p>
            <a:r>
              <a:rPr lang="uk-UA" altLang="uk-UA" sz="2400" b="1" smtClean="0"/>
              <a:t>2) </a:t>
            </a:r>
            <a:r>
              <a:rPr lang="uk-UA" altLang="uk-UA" sz="2400" b="1" u="sng" smtClean="0"/>
              <a:t>спроба непрямого звертання до інтелектуального досвіду давніх і східних духовних практик і розумових парадигм на шляхах творчого сполучення цих практик з європейським філософським досвідом</a:t>
            </a:r>
            <a:r>
              <a:rPr lang="uk-UA" altLang="uk-UA" sz="2400" b="1" smtClean="0"/>
              <a:t>;</a:t>
            </a:r>
          </a:p>
          <a:p>
            <a:r>
              <a:rPr lang="uk-UA" altLang="uk-UA" sz="2400" b="1" smtClean="0"/>
              <a:t>3) тип філософствування, який відрізняється активною грою на опозиціях і антиноміях, розумінням тексту як "події".</a:t>
            </a:r>
          </a:p>
          <a:p>
            <a:r>
              <a:rPr lang="uk-UA" altLang="uk-UA" sz="2400" b="1" smtClean="0"/>
              <a:t>(Деконструкція відмовляється від істини у всіх її проявах)</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rtlCol="0">
            <a:normAutofit fontScale="90000"/>
          </a:bodyPr>
          <a:lstStyle/>
          <a:p>
            <a:pPr fontAlgn="auto">
              <a:spcAft>
                <a:spcPts val="0"/>
              </a:spcAft>
              <a:defRPr/>
            </a:pPr>
            <a:r>
              <a:rPr lang="uk-UA" b="1" dirty="0" smtClean="0"/>
              <a:t>Структуралістське розуміння </a:t>
            </a:r>
            <a:r>
              <a:rPr lang="uk-UA" dirty="0" smtClean="0"/>
              <a:t>методології   </a:t>
            </a:r>
            <a:r>
              <a:rPr lang="uk-UA" dirty="0" err="1" smtClean="0"/>
              <a:t>соціогуманітарних</a:t>
            </a:r>
            <a:r>
              <a:rPr lang="uk-UA" dirty="0" smtClean="0"/>
              <a:t> наук</a:t>
            </a:r>
            <a:endParaRPr lang="uk-UA" dirty="0"/>
          </a:p>
        </p:txBody>
      </p:sp>
      <p:sp>
        <p:nvSpPr>
          <p:cNvPr id="5" name="Объект 4"/>
          <p:cNvSpPr>
            <a:spLocks noGrp="1"/>
          </p:cNvSpPr>
          <p:nvPr>
            <p:ph idx="1"/>
          </p:nvPr>
        </p:nvSpPr>
        <p:spPr>
          <a:xfrm>
            <a:off x="107950" y="1484313"/>
            <a:ext cx="9070975" cy="5148262"/>
          </a:xfrm>
        </p:spPr>
        <p:txBody>
          <a:bodyPr rtlCol="0">
            <a:normAutofit fontScale="92500" lnSpcReduction="10000"/>
          </a:bodyPr>
          <a:lstStyle/>
          <a:p>
            <a:pPr marL="0" indent="0" fontAlgn="auto">
              <a:spcAft>
                <a:spcPts val="0"/>
              </a:spcAft>
              <a:buFont typeface="Arial" panose="020B0604020202020204" pitchFamily="34" charset="0"/>
              <a:buNone/>
              <a:defRPr/>
            </a:pPr>
            <a:r>
              <a:rPr lang="uk-UA" dirty="0" smtClean="0"/>
              <a:t>Структуралізм </a:t>
            </a:r>
            <a:r>
              <a:rPr lang="uk-UA" dirty="0"/>
              <a:t>- це </a:t>
            </a:r>
            <a:r>
              <a:rPr lang="uk-UA" dirty="0" smtClean="0"/>
              <a:t>напрям </a:t>
            </a:r>
            <a:r>
              <a:rPr lang="uk-UA" dirty="0"/>
              <a:t>у філософії, культурології, літературознавстві, етнології, лінгвістиці, </a:t>
            </a:r>
            <a:r>
              <a:rPr lang="uk-UA" dirty="0" smtClean="0"/>
              <a:t>соціології та ін.</a:t>
            </a:r>
            <a:r>
              <a:rPr lang="uk-UA" dirty="0"/>
              <a:t> </a:t>
            </a:r>
            <a:endParaRPr lang="uk-UA" dirty="0" smtClean="0"/>
          </a:p>
          <a:p>
            <a:pPr marL="0" indent="0" fontAlgn="auto">
              <a:spcAft>
                <a:spcPts val="0"/>
              </a:spcAft>
              <a:buFont typeface="Arial" panose="020B0604020202020204" pitchFamily="34" charset="0"/>
              <a:buNone/>
              <a:defRPr/>
            </a:pPr>
            <a:r>
              <a:rPr lang="uk-UA" b="1" i="1" dirty="0" smtClean="0"/>
              <a:t>Загальною </a:t>
            </a:r>
            <a:r>
              <a:rPr lang="uk-UA" b="1" i="1" dirty="0"/>
              <a:t>основою для цього напряму </a:t>
            </a:r>
            <a:r>
              <a:rPr lang="uk-UA" dirty="0"/>
              <a:t> служила методологія структурного аналізу, яка була вироблена в лінгвістиці.</a:t>
            </a:r>
          </a:p>
          <a:p>
            <a:pPr marL="0" indent="0" fontAlgn="auto">
              <a:spcAft>
                <a:spcPts val="0"/>
              </a:spcAft>
              <a:buFont typeface="Arial" panose="020B0604020202020204" pitchFamily="34" charset="0"/>
              <a:buNone/>
              <a:defRPr/>
            </a:pPr>
            <a:r>
              <a:rPr lang="uk-UA" dirty="0"/>
              <a:t>Родоначальником структуралізму був швейцарський лінгвіст </a:t>
            </a:r>
            <a:r>
              <a:rPr lang="uk-UA" b="1" i="1" dirty="0" err="1"/>
              <a:t>Фердинанд</a:t>
            </a:r>
            <a:r>
              <a:rPr lang="uk-UA" b="1" i="1" dirty="0"/>
              <a:t> де Соссюр</a:t>
            </a:r>
            <a:r>
              <a:rPr lang="uk-UA" dirty="0"/>
              <a:t> (1857-1913), який прагнув зробити лінгвістику суворої і точною наукою. Реалізуючи цю мету, він ввів </a:t>
            </a:r>
            <a:r>
              <a:rPr lang="uk-UA" dirty="0" smtClean="0"/>
              <a:t>протиставлення</a:t>
            </a:r>
            <a:r>
              <a:rPr lang="uk-UA" dirty="0"/>
              <a:t> </a:t>
            </a:r>
            <a:r>
              <a:rPr lang="uk-UA" b="1" i="1" dirty="0"/>
              <a:t>мови</a:t>
            </a:r>
            <a:r>
              <a:rPr lang="uk-UA" dirty="0"/>
              <a:t> і </a:t>
            </a:r>
            <a:r>
              <a:rPr lang="uk-UA" b="1" i="1" dirty="0" smtClean="0"/>
              <a:t>мовлення.</a:t>
            </a:r>
            <a:endParaRPr lang="uk-UA" dirty="0"/>
          </a:p>
          <a:p>
            <a:pPr fontAlgn="auto">
              <a:spcAft>
                <a:spcPts val="0"/>
              </a:spcAft>
              <a:buFont typeface="Arial" panose="020B0604020202020204" pitchFamily="34" charset="0"/>
              <a:buChar char="•"/>
              <a:defRPr/>
            </a:pPr>
            <a:endParaRPr lang="uk-UA"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Заголовок 3"/>
          <p:cNvSpPr>
            <a:spLocks noGrp="1"/>
          </p:cNvSpPr>
          <p:nvPr>
            <p:ph type="title"/>
          </p:nvPr>
        </p:nvSpPr>
        <p:spPr>
          <a:xfrm>
            <a:off x="468313" y="0"/>
            <a:ext cx="8218487" cy="1417638"/>
          </a:xfrm>
        </p:spPr>
        <p:txBody>
          <a:bodyPr/>
          <a:lstStyle/>
          <a:p>
            <a:r>
              <a:rPr lang="vi-VN" sz="2400" b="1" smtClean="0"/>
              <a:t>Клод Леві́-Строс</a:t>
            </a:r>
            <a:r>
              <a:rPr lang="vi-VN" sz="2400" smtClean="0"/>
              <a:t> </a:t>
            </a:r>
            <a:r>
              <a:rPr lang="uk-UA" sz="2400" smtClean="0"/>
              <a:t>(  1908-2009)</a:t>
            </a:r>
            <a:r>
              <a:rPr lang="vi-VN" sz="2400" smtClean="0"/>
              <a:t>  — </a:t>
            </a:r>
            <a:r>
              <a:rPr lang="vi-VN" sz="2400" smtClean="0">
                <a:hlinkClick r:id="rId2" tooltip="Франція"/>
              </a:rPr>
              <a:t>французький</a:t>
            </a:r>
            <a:r>
              <a:rPr lang="vi-VN" sz="2400" smtClean="0"/>
              <a:t> </a:t>
            </a:r>
            <a:r>
              <a:rPr lang="uk-UA" sz="2400" smtClean="0"/>
              <a:t> філософ,</a:t>
            </a:r>
            <a:r>
              <a:rPr lang="vi-VN" sz="2400" smtClean="0"/>
              <a:t> </a:t>
            </a:r>
            <a:r>
              <a:rPr lang="uk-UA" sz="2400" smtClean="0"/>
              <a:t> антрополог, </a:t>
            </a:r>
            <a:r>
              <a:rPr lang="vi-VN" sz="2400" smtClean="0">
                <a:hlinkClick r:id="rId3" tooltip="Соціологія"/>
              </a:rPr>
              <a:t>соціолог</a:t>
            </a:r>
            <a:r>
              <a:rPr lang="vi-VN" sz="2400" smtClean="0"/>
              <a:t> і </a:t>
            </a:r>
            <a:r>
              <a:rPr lang="vi-VN" sz="2400" smtClean="0">
                <a:hlinkClick r:id="rId4" tooltip="Культурологія"/>
              </a:rPr>
              <a:t>культуролог</a:t>
            </a:r>
            <a:r>
              <a:rPr lang="vi-VN" sz="2400" smtClean="0"/>
              <a:t>, засновник і творець школи </a:t>
            </a:r>
            <a:r>
              <a:rPr lang="vi-VN" sz="2400" b="1" smtClean="0">
                <a:hlinkClick r:id="rId5" tooltip="Структуралізм"/>
              </a:rPr>
              <a:t>структуралізму</a:t>
            </a:r>
            <a:r>
              <a:rPr lang="vi-VN" sz="2400" b="1" smtClean="0"/>
              <a:t> </a:t>
            </a:r>
            <a:endParaRPr lang="uk-UA" sz="2400" b="1" smtClean="0"/>
          </a:p>
        </p:txBody>
      </p:sp>
      <p:sp>
        <p:nvSpPr>
          <p:cNvPr id="5" name="Объект 4"/>
          <p:cNvSpPr>
            <a:spLocks noGrp="1"/>
          </p:cNvSpPr>
          <p:nvPr>
            <p:ph idx="1"/>
          </p:nvPr>
        </p:nvSpPr>
        <p:spPr>
          <a:xfrm>
            <a:off x="323850" y="1052513"/>
            <a:ext cx="8747125" cy="5759450"/>
          </a:xfrm>
        </p:spPr>
        <p:txBody>
          <a:bodyPr rtlCol="0">
            <a:normAutofit fontScale="77500" lnSpcReduction="20000"/>
          </a:bodyPr>
          <a:lstStyle/>
          <a:p>
            <a:pPr marL="0" indent="0" fontAlgn="auto">
              <a:spcAft>
                <a:spcPts val="0"/>
              </a:spcAft>
              <a:buFont typeface="Arial" panose="020B0604020202020204" pitchFamily="34" charset="0"/>
              <a:buNone/>
              <a:defRPr/>
            </a:pPr>
            <a:r>
              <a:rPr lang="uk-UA" b="1" u="sng" dirty="0" smtClean="0"/>
              <a:t>Роботи:</a:t>
            </a:r>
          </a:p>
          <a:p>
            <a:pPr fontAlgn="auto">
              <a:spcAft>
                <a:spcPts val="0"/>
              </a:spcAft>
              <a:buFontTx/>
              <a:buChar char="-"/>
              <a:defRPr/>
            </a:pPr>
            <a:r>
              <a:rPr lang="uk-UA" dirty="0" smtClean="0"/>
              <a:t>«Печальні тропіки» </a:t>
            </a:r>
          </a:p>
          <a:p>
            <a:pPr fontAlgn="auto">
              <a:spcAft>
                <a:spcPts val="0"/>
              </a:spcAft>
              <a:buFontTx/>
              <a:buChar char="-"/>
              <a:defRPr/>
            </a:pPr>
            <a:r>
              <a:rPr lang="uk-UA" dirty="0" smtClean="0"/>
              <a:t>«Елементарні структури спорідненості»</a:t>
            </a:r>
          </a:p>
          <a:p>
            <a:pPr fontAlgn="auto">
              <a:spcAft>
                <a:spcPts val="0"/>
              </a:spcAft>
              <a:buFontTx/>
              <a:buChar char="-"/>
              <a:defRPr/>
            </a:pPr>
            <a:r>
              <a:rPr lang="uk-UA" dirty="0"/>
              <a:t> «Раса та історія</a:t>
            </a:r>
            <a:r>
              <a:rPr lang="uk-UA" dirty="0" smtClean="0"/>
              <a:t>»</a:t>
            </a:r>
          </a:p>
          <a:p>
            <a:pPr fontAlgn="auto">
              <a:spcAft>
                <a:spcPts val="0"/>
              </a:spcAft>
              <a:buFontTx/>
              <a:buChar char="-"/>
              <a:defRPr/>
            </a:pPr>
            <a:r>
              <a:rPr lang="uk-UA" dirty="0" smtClean="0"/>
              <a:t>«Структурна антропологія.</a:t>
            </a:r>
          </a:p>
          <a:p>
            <a:pPr marL="0" indent="0" fontAlgn="auto">
              <a:spcAft>
                <a:spcPts val="0"/>
              </a:spcAft>
              <a:buFont typeface="Arial" panose="020B0604020202020204" pitchFamily="34" charset="0"/>
              <a:buNone/>
              <a:defRPr/>
            </a:pPr>
            <a:r>
              <a:rPr lang="uk-UA" dirty="0"/>
              <a:t>Вивчаючи співвідношення біологічного (природного) і соціального у людській поведінці, Клод </a:t>
            </a:r>
            <a:r>
              <a:rPr lang="uk-UA" dirty="0" err="1"/>
              <a:t>Леві-Строс</a:t>
            </a:r>
            <a:r>
              <a:rPr lang="uk-UA" dirty="0"/>
              <a:t> дійшов висновку, що первинним і основним у ній є </a:t>
            </a:r>
            <a:r>
              <a:rPr lang="uk-UA" b="1" u="sng" dirty="0"/>
              <a:t>наявність формальних структур </a:t>
            </a:r>
            <a:r>
              <a:rPr lang="uk-UA" dirty="0"/>
              <a:t>взаємин між людьми — таким чином на поведінку людини найбільший вплив мають символічні форми, традиції і ритуали, прийняті у конкретно цій </a:t>
            </a:r>
            <a:r>
              <a:rPr lang="uk-UA" dirty="0" smtClean="0"/>
              <a:t>культурі.</a:t>
            </a:r>
          </a:p>
          <a:p>
            <a:pPr marL="0" indent="0" fontAlgn="auto">
              <a:spcAft>
                <a:spcPts val="0"/>
              </a:spcAft>
              <a:buFont typeface="Arial" panose="020B0604020202020204" pitchFamily="34" charset="0"/>
              <a:buNone/>
              <a:defRPr/>
            </a:pPr>
            <a:r>
              <a:rPr lang="uk-UA" dirty="0"/>
              <a:t> </a:t>
            </a:r>
            <a:r>
              <a:rPr lang="uk-UA" i="1" dirty="0"/>
              <a:t>Структура розумового процесу не відповідає природі людської свідомості,</a:t>
            </a:r>
            <a:r>
              <a:rPr lang="uk-UA" dirty="0"/>
              <a:t> як припустив французький антрополог Клод </a:t>
            </a:r>
            <a:r>
              <a:rPr lang="uk-UA" dirty="0" err="1"/>
              <a:t>Леві-Стросс</a:t>
            </a:r>
            <a:r>
              <a:rPr lang="uk-UA" dirty="0"/>
              <a:t>, вивчаючи містичні вірування аборигенів Бразилії.</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Заголовок 3"/>
          <p:cNvSpPr>
            <a:spLocks noGrp="1"/>
          </p:cNvSpPr>
          <p:nvPr>
            <p:ph type="title"/>
          </p:nvPr>
        </p:nvSpPr>
        <p:spPr/>
        <p:txBody>
          <a:bodyPr/>
          <a:lstStyle/>
          <a:p>
            <a:r>
              <a:rPr lang="uk-UA" smtClean="0"/>
              <a:t>Структуралізм</a:t>
            </a:r>
          </a:p>
        </p:txBody>
      </p:sp>
      <p:sp>
        <p:nvSpPr>
          <p:cNvPr id="5" name="Объект 4"/>
          <p:cNvSpPr>
            <a:spLocks noGrp="1"/>
          </p:cNvSpPr>
          <p:nvPr>
            <p:ph idx="1"/>
          </p:nvPr>
        </p:nvSpPr>
        <p:spPr/>
        <p:txBody>
          <a:bodyPr>
            <a:normAutofit/>
          </a:bodyPr>
          <a:lstStyle/>
          <a:p>
            <a:pPr marL="0" indent="0" algn="just">
              <a:lnSpc>
                <a:spcPct val="90000"/>
              </a:lnSpc>
              <a:buFont typeface="Arial" charset="0"/>
              <a:buNone/>
            </a:pPr>
            <a:r>
              <a:rPr lang="uk-UA" smtClean="0"/>
              <a:t>— </a:t>
            </a:r>
            <a:r>
              <a:rPr lang="uk-UA" u="sng" smtClean="0"/>
              <a:t>це філософський напрямок, що трактує явища буття, як певну структуру, частини якої пов'язані між собою і утворюють більш всеосяжну систему або структуру</a:t>
            </a:r>
            <a:r>
              <a:rPr lang="uk-UA" smtClean="0"/>
              <a:t>. Структуралізм має на меті розкрити структури, які лежать в основі всіх речей, які роблять люди, думають, сприймають і відчувають. </a:t>
            </a:r>
            <a:r>
              <a:rPr lang="uk-UA" u="sng" smtClean="0"/>
              <a:t>Структуралізм — це віра, що явища людського життя не зрозумілі, окрім як через їх взаємовідносини.</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Заголовок 3"/>
          <p:cNvSpPr>
            <a:spLocks noGrp="1"/>
          </p:cNvSpPr>
          <p:nvPr>
            <p:ph type="title"/>
          </p:nvPr>
        </p:nvSpPr>
        <p:spPr>
          <a:xfrm>
            <a:off x="323850" y="20638"/>
            <a:ext cx="8229600" cy="1143000"/>
          </a:xfrm>
        </p:spPr>
        <p:txBody>
          <a:bodyPr/>
          <a:lstStyle/>
          <a:p>
            <a:r>
              <a:rPr lang="uk-UA" sz="3200" smtClean="0"/>
              <a:t>Одним з найвпливовіших філософів постмодернізму був </a:t>
            </a:r>
            <a:r>
              <a:rPr lang="uk-UA" sz="3200" i="1" u="sng" smtClean="0"/>
              <a:t>Мішель Фуко</a:t>
            </a:r>
            <a:r>
              <a:rPr lang="uk-UA" sz="3200" u="sng" smtClean="0"/>
              <a:t> (1926-1984</a:t>
            </a:r>
            <a:r>
              <a:rPr lang="uk-UA" sz="3200" smtClean="0"/>
              <a:t>)</a:t>
            </a:r>
          </a:p>
        </p:txBody>
      </p:sp>
      <p:sp>
        <p:nvSpPr>
          <p:cNvPr id="48130" name="Объект 4"/>
          <p:cNvSpPr>
            <a:spLocks noGrp="1"/>
          </p:cNvSpPr>
          <p:nvPr>
            <p:ph idx="1"/>
          </p:nvPr>
        </p:nvSpPr>
        <p:spPr>
          <a:xfrm>
            <a:off x="107950" y="1196975"/>
            <a:ext cx="8229600" cy="4525963"/>
          </a:xfrm>
        </p:spPr>
        <p:txBody>
          <a:bodyPr/>
          <a:lstStyle/>
          <a:p>
            <a:r>
              <a:rPr lang="uk-UA" smtClean="0"/>
              <a:t>Він починав як структураліст, вивчаючи особливі способи, за допомогою яких мова структурує знання. </a:t>
            </a:r>
            <a:r>
              <a:rPr lang="uk-UA" u="sng" smtClean="0"/>
              <a:t>Він виявив, що структури знання відповідають соціальним силам, які розділяють людей на нормальних і ненормальних, хороших і поганих.</a:t>
            </a:r>
          </a:p>
          <a:p>
            <a:endParaRPr lang="uk-UA"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Заголовок 3"/>
          <p:cNvSpPr>
            <a:spLocks noGrp="1"/>
          </p:cNvSpPr>
          <p:nvPr>
            <p:ph type="title"/>
          </p:nvPr>
        </p:nvSpPr>
        <p:spPr/>
        <p:txBody>
          <a:bodyPr/>
          <a:lstStyle/>
          <a:p>
            <a:r>
              <a:rPr lang="uk-UA" sz="3200" b="1" smtClean="0"/>
              <a:t>Фуко був не лише філософом, але також істориком</a:t>
            </a:r>
          </a:p>
        </p:txBody>
      </p:sp>
      <p:sp>
        <p:nvSpPr>
          <p:cNvPr id="5" name="Объект 4"/>
          <p:cNvSpPr>
            <a:spLocks noGrp="1"/>
          </p:cNvSpPr>
          <p:nvPr>
            <p:ph idx="1"/>
          </p:nvPr>
        </p:nvSpPr>
        <p:spPr/>
        <p:txBody>
          <a:bodyPr>
            <a:normAutofit/>
          </a:bodyPr>
          <a:lstStyle/>
          <a:p>
            <a:pPr marL="0" indent="0">
              <a:lnSpc>
                <a:spcPct val="80000"/>
              </a:lnSpc>
              <a:buFont typeface="Arial" charset="0"/>
              <a:buNone/>
            </a:pPr>
            <a:r>
              <a:rPr lang="uk-UA" sz="3000" u="sng" smtClean="0"/>
              <a:t>Свою роботу він назвав «Археологія знання» . </a:t>
            </a:r>
            <a:r>
              <a:rPr lang="uk-UA" sz="3000" i="1" u="sng" smtClean="0"/>
              <a:t>Аналізуючи твори попередніх авторів, він намагався «розкопати», як знання набувало сучасної форми упродовж століть</a:t>
            </a:r>
            <a:r>
              <a:rPr lang="uk-UA" sz="3000" i="1" smtClean="0"/>
              <a:t>.</a:t>
            </a:r>
            <a:r>
              <a:rPr lang="uk-UA" sz="3000" smtClean="0"/>
              <a:t> Він робив це, співставляючи мовчазні припущення про те, що вважалося знанням або істиною упродовж різних історичних епох у різних галузях науки. Він виявив, що в епоху Ренесансу люди вважали, що істина міститься у самих словах, а вже у сімнадцятому столітті вони використовували слова не як істину, а як знаки, що вказують на істину.</a:t>
            </a:r>
          </a:p>
          <a:p>
            <a:pPr marL="0" indent="0">
              <a:lnSpc>
                <a:spcPct val="80000"/>
              </a:lnSpc>
            </a:pPr>
            <a:endParaRPr lang="uk-UA" sz="300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Заголовок 3"/>
          <p:cNvSpPr>
            <a:spLocks noGrp="1"/>
          </p:cNvSpPr>
          <p:nvPr>
            <p:ph type="title"/>
          </p:nvPr>
        </p:nvSpPr>
        <p:spPr/>
        <p:txBody>
          <a:bodyPr/>
          <a:lstStyle/>
          <a:p>
            <a:r>
              <a:rPr lang="uk-UA" smtClean="0"/>
              <a:t>Згідно з Фуко</a:t>
            </a:r>
          </a:p>
        </p:txBody>
      </p:sp>
      <p:sp>
        <p:nvSpPr>
          <p:cNvPr id="5" name="Объект 4"/>
          <p:cNvSpPr>
            <a:spLocks noGrp="1"/>
          </p:cNvSpPr>
          <p:nvPr>
            <p:ph idx="1"/>
          </p:nvPr>
        </p:nvSpPr>
        <p:spPr/>
        <p:txBody>
          <a:bodyPr rtlCol="0">
            <a:normAutofit lnSpcReduction="10000"/>
          </a:bodyPr>
          <a:lstStyle/>
          <a:p>
            <a:pPr marL="0" indent="0" fontAlgn="auto">
              <a:spcAft>
                <a:spcPts val="0"/>
              </a:spcAft>
              <a:buFont typeface="Arial" panose="020B0604020202020204" pitchFamily="34" charset="0"/>
              <a:buNone/>
              <a:defRPr/>
            </a:pPr>
            <a:r>
              <a:rPr lang="uk-UA" dirty="0" smtClean="0"/>
              <a:t> </a:t>
            </a:r>
            <a:r>
              <a:rPr lang="uk-UA" dirty="0"/>
              <a:t>ця зміна у способі розуміння знання говорить про те, що знання не просто відбиває природу речей, але замість цього </a:t>
            </a:r>
            <a:r>
              <a:rPr lang="uk-UA" b="1" dirty="0"/>
              <a:t>створює систему</a:t>
            </a:r>
            <a:r>
              <a:rPr lang="uk-UA" dirty="0"/>
              <a:t>, яка примушує людей вважати, що висловлювання певного роду і є істиною.</a:t>
            </a:r>
          </a:p>
          <a:p>
            <a:pPr marL="0" indent="0" fontAlgn="auto">
              <a:spcAft>
                <a:spcPts val="0"/>
              </a:spcAft>
              <a:buFont typeface="Arial" panose="020B0604020202020204" pitchFamily="34" charset="0"/>
              <a:buNone/>
              <a:defRPr/>
            </a:pPr>
            <a:r>
              <a:rPr lang="uk-UA" i="1" dirty="0" smtClean="0"/>
              <a:t>	Якщо </a:t>
            </a:r>
            <a:r>
              <a:rPr lang="uk-UA" i="1" dirty="0"/>
              <a:t>у вас є знання, то воно є віддзеркаленням певної форми влади. Влада знання пригнічує, вона змушує людей поводити себе певним чином.</a:t>
            </a:r>
            <a:endParaRPr lang="uk-UA" dirty="0"/>
          </a:p>
          <a:p>
            <a:pPr fontAlgn="auto">
              <a:spcAft>
                <a:spcPts val="0"/>
              </a:spcAft>
              <a:buFont typeface="Arial" panose="020B0604020202020204" pitchFamily="34" charset="0"/>
              <a:buChar char="•"/>
              <a:defRPr/>
            </a:pPr>
            <a:endParaRPr lang="uk-UA"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Заголовок 3"/>
          <p:cNvSpPr>
            <a:spLocks noGrp="1"/>
          </p:cNvSpPr>
          <p:nvPr>
            <p:ph type="title"/>
          </p:nvPr>
        </p:nvSpPr>
        <p:spPr/>
        <p:txBody>
          <a:bodyPr/>
          <a:lstStyle/>
          <a:p>
            <a:r>
              <a:rPr lang="uk-UA" smtClean="0"/>
              <a:t>М.Фуко вважав, що</a:t>
            </a:r>
          </a:p>
        </p:txBody>
      </p:sp>
      <p:sp>
        <p:nvSpPr>
          <p:cNvPr id="5" name="Объект 4"/>
          <p:cNvSpPr>
            <a:spLocks noGrp="1"/>
          </p:cNvSpPr>
          <p:nvPr>
            <p:ph idx="1"/>
          </p:nvPr>
        </p:nvSpPr>
        <p:spPr/>
        <p:txBody>
          <a:bodyPr rtlCol="0">
            <a:normAutofit fontScale="92500" lnSpcReduction="10000"/>
          </a:bodyPr>
          <a:lstStyle/>
          <a:p>
            <a:pPr marL="0" indent="0" fontAlgn="auto">
              <a:spcAft>
                <a:spcPts val="0"/>
              </a:spcAft>
              <a:buFont typeface="Arial" panose="020B0604020202020204" pitchFamily="34" charset="0"/>
              <a:buNone/>
              <a:defRPr/>
            </a:pPr>
            <a:r>
              <a:rPr lang="uk-UA" dirty="0" smtClean="0"/>
              <a:t>гуманітарні науки (зокрема, філософія) є способом поширення влади. Вони є частиною «волі до знання», бажанням контролювати світ та інших людей, встановлюючи певний порядок істини.</a:t>
            </a:r>
          </a:p>
          <a:p>
            <a:pPr marL="0" indent="0" fontAlgn="auto">
              <a:spcAft>
                <a:spcPts val="0"/>
              </a:spcAft>
              <a:buFont typeface="Arial" panose="020B0604020202020204" pitchFamily="34" charset="0"/>
              <a:buNone/>
              <a:defRPr/>
            </a:pPr>
            <a:r>
              <a:rPr lang="uk-UA" dirty="0" smtClean="0"/>
              <a:t>Знання, на думку Фуко, створюється владою, оскільки влада примушує людей приймати одні погляди і відмовлятися від інших. Влада використовує знання для контролю свідомості і поведінки людей.</a:t>
            </a:r>
            <a:endParaRPr lang="uk-UA"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Заголовок 1"/>
          <p:cNvSpPr>
            <a:spLocks noGrp="1"/>
          </p:cNvSpPr>
          <p:nvPr>
            <p:ph type="title"/>
          </p:nvPr>
        </p:nvSpPr>
        <p:spPr>
          <a:xfrm>
            <a:off x="468313" y="14288"/>
            <a:ext cx="8229600" cy="1143000"/>
          </a:xfrm>
        </p:spPr>
        <p:txBody>
          <a:bodyPr/>
          <a:lstStyle/>
          <a:p>
            <a:r>
              <a:rPr lang="ru-RU" smtClean="0"/>
              <a:t>Фуко вважає, що</a:t>
            </a:r>
            <a:endParaRPr lang="uk-UA" smtClean="0"/>
          </a:p>
        </p:txBody>
      </p:sp>
      <p:sp>
        <p:nvSpPr>
          <p:cNvPr id="3" name="Объект 2"/>
          <p:cNvSpPr>
            <a:spLocks noGrp="1"/>
          </p:cNvSpPr>
          <p:nvPr>
            <p:ph idx="1"/>
          </p:nvPr>
        </p:nvSpPr>
        <p:spPr/>
        <p:txBody>
          <a:bodyPr rtlCol="0">
            <a:normAutofit fontScale="77500" lnSpcReduction="20000"/>
          </a:bodyPr>
          <a:lstStyle/>
          <a:p>
            <a:pPr marL="0" indent="0" fontAlgn="auto">
              <a:spcAft>
                <a:spcPts val="0"/>
              </a:spcAft>
              <a:buFont typeface="Arial" panose="020B0604020202020204" pitchFamily="34" charset="0"/>
              <a:buNone/>
              <a:defRPr/>
            </a:pPr>
            <a:r>
              <a:rPr lang="ru-RU" dirty="0" err="1" smtClean="0"/>
              <a:t>ідеали</a:t>
            </a:r>
            <a:r>
              <a:rPr lang="ru-RU" dirty="0" smtClean="0"/>
              <a:t> </a:t>
            </a:r>
            <a:r>
              <a:rPr lang="ru-RU" dirty="0" err="1" smtClean="0"/>
              <a:t>свободи</a:t>
            </a:r>
            <a:r>
              <a:rPr lang="ru-RU" dirty="0" smtClean="0"/>
              <a:t> і </a:t>
            </a:r>
            <a:r>
              <a:rPr lang="ru-RU" dirty="0" err="1" smtClean="0"/>
              <a:t>розуму</a:t>
            </a:r>
            <a:r>
              <a:rPr lang="ru-RU" dirty="0" smtClean="0"/>
              <a:t> </a:t>
            </a:r>
            <a:r>
              <a:rPr lang="ru-RU" dirty="0" err="1" smtClean="0"/>
              <a:t>були</a:t>
            </a:r>
            <a:r>
              <a:rPr lang="ru-RU" dirty="0" smtClean="0"/>
              <a:t> </a:t>
            </a:r>
            <a:r>
              <a:rPr lang="ru-RU" dirty="0" err="1" smtClean="0"/>
              <a:t>винайдені</a:t>
            </a:r>
            <a:r>
              <a:rPr lang="ru-RU" dirty="0" smtClean="0"/>
              <a:t> для того, </a:t>
            </a:r>
            <a:r>
              <a:rPr lang="ru-RU" dirty="0" err="1" smtClean="0"/>
              <a:t>щоб</a:t>
            </a:r>
            <a:r>
              <a:rPr lang="ru-RU" dirty="0" smtClean="0"/>
              <a:t> </a:t>
            </a:r>
            <a:r>
              <a:rPr lang="ru-RU" dirty="0" err="1" smtClean="0"/>
              <a:t>контролювати</a:t>
            </a:r>
            <a:r>
              <a:rPr lang="ru-RU" dirty="0" smtClean="0"/>
              <a:t> тих, </a:t>
            </a:r>
            <a:r>
              <a:rPr lang="ru-RU" dirty="0" err="1" smtClean="0"/>
              <a:t>хто</a:t>
            </a:r>
            <a:r>
              <a:rPr lang="ru-RU" dirty="0" smtClean="0"/>
              <a:t> не </a:t>
            </a:r>
            <a:r>
              <a:rPr lang="ru-RU" dirty="0" err="1" smtClean="0"/>
              <a:t>діяв</a:t>
            </a:r>
            <a:r>
              <a:rPr lang="ru-RU" dirty="0" smtClean="0"/>
              <a:t> </a:t>
            </a:r>
            <a:r>
              <a:rPr lang="ru-RU" dirty="0" err="1" smtClean="0"/>
              <a:t>відповідно</a:t>
            </a:r>
            <a:r>
              <a:rPr lang="ru-RU" dirty="0" smtClean="0"/>
              <a:t> до </a:t>
            </a:r>
            <a:r>
              <a:rPr lang="ru-RU" dirty="0" err="1" smtClean="0"/>
              <a:t>цих</a:t>
            </a:r>
            <a:r>
              <a:rPr lang="ru-RU" dirty="0" smtClean="0"/>
              <a:t> </a:t>
            </a:r>
            <a:r>
              <a:rPr lang="ru-RU" dirty="0" err="1" smtClean="0"/>
              <a:t>принципів</a:t>
            </a:r>
            <a:r>
              <a:rPr lang="ru-RU" dirty="0" smtClean="0"/>
              <a:t>, </a:t>
            </a:r>
            <a:r>
              <a:rPr lang="ru-RU" dirty="0" err="1" smtClean="0"/>
              <a:t>тобто</a:t>
            </a:r>
            <a:r>
              <a:rPr lang="ru-RU" dirty="0" smtClean="0"/>
              <a:t> не так, як </a:t>
            </a:r>
            <a:r>
              <a:rPr lang="ru-RU" dirty="0" err="1" smtClean="0"/>
              <a:t>влада</a:t>
            </a:r>
            <a:r>
              <a:rPr lang="ru-RU" dirty="0" smtClean="0"/>
              <a:t> </a:t>
            </a:r>
            <a:r>
              <a:rPr lang="ru-RU" dirty="0" err="1" smtClean="0"/>
              <a:t>структурує</a:t>
            </a:r>
            <a:r>
              <a:rPr lang="ru-RU" dirty="0" smtClean="0"/>
              <a:t> </a:t>
            </a:r>
            <a:r>
              <a:rPr lang="ru-RU" dirty="0" err="1" smtClean="0"/>
              <a:t>суспільство</a:t>
            </a:r>
            <a:r>
              <a:rPr lang="ru-RU" dirty="0" smtClean="0"/>
              <a:t>. </a:t>
            </a:r>
            <a:r>
              <a:rPr lang="ru-RU" dirty="0" err="1" smtClean="0"/>
              <a:t>Ці</a:t>
            </a:r>
            <a:r>
              <a:rPr lang="ru-RU" dirty="0" smtClean="0"/>
              <a:t> </a:t>
            </a:r>
            <a:r>
              <a:rPr lang="ru-RU" dirty="0" err="1" smtClean="0"/>
              <a:t>ідеї</a:t>
            </a:r>
            <a:r>
              <a:rPr lang="ru-RU" dirty="0" smtClean="0"/>
              <a:t> не </a:t>
            </a:r>
            <a:r>
              <a:rPr lang="ru-RU" dirty="0" err="1" smtClean="0"/>
              <a:t>лише</a:t>
            </a:r>
            <a:r>
              <a:rPr lang="ru-RU" dirty="0" smtClean="0"/>
              <a:t> дозволяли </a:t>
            </a:r>
            <a:r>
              <a:rPr lang="ru-RU" dirty="0" err="1" smtClean="0"/>
              <a:t>саджати</a:t>
            </a:r>
            <a:r>
              <a:rPr lang="ru-RU" dirty="0" smtClean="0"/>
              <a:t> </a:t>
            </a:r>
            <a:r>
              <a:rPr lang="ru-RU" dirty="0" err="1" smtClean="0"/>
              <a:t>деяких</a:t>
            </a:r>
            <a:r>
              <a:rPr lang="ru-RU" dirty="0" smtClean="0"/>
              <a:t> людей </a:t>
            </a:r>
            <a:r>
              <a:rPr lang="ru-RU" dirty="0" err="1" smtClean="0"/>
              <a:t>під</a:t>
            </a:r>
            <a:r>
              <a:rPr lang="ru-RU" dirty="0" smtClean="0"/>
              <a:t> замок, але і </a:t>
            </a:r>
            <a:r>
              <a:rPr lang="ru-RU" dirty="0" err="1" smtClean="0"/>
              <a:t>запевняли</a:t>
            </a:r>
            <a:r>
              <a:rPr lang="ru-RU" dirty="0" smtClean="0"/>
              <a:t> </a:t>
            </a:r>
            <a:r>
              <a:rPr lang="ru-RU" dirty="0" err="1" smtClean="0"/>
              <a:t>іншу</a:t>
            </a:r>
            <a:r>
              <a:rPr lang="ru-RU" dirty="0" smtClean="0"/>
              <a:t> </a:t>
            </a:r>
            <a:r>
              <a:rPr lang="ru-RU" dirty="0" err="1" smtClean="0"/>
              <a:t>частину</a:t>
            </a:r>
            <a:r>
              <a:rPr lang="ru-RU" dirty="0" smtClean="0"/>
              <a:t> </a:t>
            </a:r>
            <a:r>
              <a:rPr lang="ru-RU" dirty="0" err="1" smtClean="0"/>
              <a:t>суспільства</a:t>
            </a:r>
            <a:r>
              <a:rPr lang="ru-RU" dirty="0" smtClean="0"/>
              <a:t>, </a:t>
            </a:r>
            <a:r>
              <a:rPr lang="ru-RU" dirty="0" err="1" smtClean="0"/>
              <a:t>що</a:t>
            </a:r>
            <a:r>
              <a:rPr lang="ru-RU" dirty="0" smtClean="0"/>
              <a:t> вони </a:t>
            </a:r>
            <a:r>
              <a:rPr lang="ru-RU" dirty="0" err="1" smtClean="0"/>
              <a:t>вільні</a:t>
            </a:r>
            <a:r>
              <a:rPr lang="ru-RU" dirty="0" smtClean="0"/>
              <a:t> і </a:t>
            </a:r>
            <a:r>
              <a:rPr lang="ru-RU" dirty="0" err="1" smtClean="0"/>
              <a:t>розумні</a:t>
            </a:r>
            <a:r>
              <a:rPr lang="ru-RU" dirty="0" smtClean="0"/>
              <a:t>.</a:t>
            </a:r>
          </a:p>
          <a:p>
            <a:pPr marL="0" indent="0" fontAlgn="auto">
              <a:spcAft>
                <a:spcPts val="0"/>
              </a:spcAft>
              <a:buFont typeface="Arial" panose="020B0604020202020204" pitchFamily="34" charset="0"/>
              <a:buNone/>
              <a:defRPr/>
            </a:pPr>
            <a:r>
              <a:rPr lang="ru-RU" dirty="0" err="1" smtClean="0"/>
              <a:t>Якби</a:t>
            </a:r>
            <a:r>
              <a:rPr lang="ru-RU" dirty="0" smtClean="0"/>
              <a:t> не </a:t>
            </a:r>
            <a:r>
              <a:rPr lang="ru-RU" dirty="0" err="1" smtClean="0"/>
              <a:t>було</a:t>
            </a:r>
            <a:r>
              <a:rPr lang="ru-RU" dirty="0" smtClean="0"/>
              <a:t> </a:t>
            </a:r>
            <a:r>
              <a:rPr lang="ru-RU" dirty="0" err="1" smtClean="0"/>
              <a:t>божевільних</a:t>
            </a:r>
            <a:r>
              <a:rPr lang="ru-RU" dirty="0" smtClean="0"/>
              <a:t>, </a:t>
            </a:r>
            <a:r>
              <a:rPr lang="ru-RU" dirty="0" err="1" smtClean="0"/>
              <a:t>яких</a:t>
            </a:r>
            <a:r>
              <a:rPr lang="ru-RU" dirty="0" smtClean="0"/>
              <a:t> </a:t>
            </a:r>
            <a:r>
              <a:rPr lang="ru-RU" dirty="0" err="1" smtClean="0"/>
              <a:t>можна</a:t>
            </a:r>
            <a:r>
              <a:rPr lang="ru-RU" dirty="0" smtClean="0"/>
              <a:t> </a:t>
            </a:r>
            <a:r>
              <a:rPr lang="ru-RU" dirty="0" err="1" smtClean="0"/>
              <a:t>було</a:t>
            </a:r>
            <a:r>
              <a:rPr lang="ru-RU" dirty="0" smtClean="0"/>
              <a:t> б </a:t>
            </a:r>
            <a:r>
              <a:rPr lang="ru-RU" dirty="0" err="1" smtClean="0"/>
              <a:t>ізолювати</a:t>
            </a:r>
            <a:r>
              <a:rPr lang="ru-RU" dirty="0" smtClean="0"/>
              <a:t>, </a:t>
            </a:r>
            <a:r>
              <a:rPr lang="ru-RU" dirty="0" err="1" smtClean="0"/>
              <a:t>ніхто</a:t>
            </a:r>
            <a:r>
              <a:rPr lang="ru-RU" dirty="0" smtClean="0"/>
              <a:t> б не знав, </a:t>
            </a:r>
            <a:r>
              <a:rPr lang="ru-RU" dirty="0" err="1" smtClean="0"/>
              <a:t>що</a:t>
            </a:r>
            <a:r>
              <a:rPr lang="ru-RU" dirty="0" smtClean="0"/>
              <a:t> </a:t>
            </a:r>
            <a:r>
              <a:rPr lang="ru-RU" dirty="0" err="1" smtClean="0"/>
              <a:t>таке</a:t>
            </a:r>
            <a:r>
              <a:rPr lang="ru-RU" dirty="0" smtClean="0"/>
              <a:t> </a:t>
            </a:r>
            <a:r>
              <a:rPr lang="ru-RU" dirty="0" err="1" smtClean="0"/>
              <a:t>насправді</a:t>
            </a:r>
            <a:r>
              <a:rPr lang="ru-RU" dirty="0" smtClean="0"/>
              <a:t> </a:t>
            </a:r>
            <a:r>
              <a:rPr lang="ru-RU" dirty="0" err="1" smtClean="0"/>
              <a:t>розум</a:t>
            </a:r>
            <a:r>
              <a:rPr lang="ru-RU" dirty="0" smtClean="0"/>
              <a:t> і свобода, </a:t>
            </a:r>
            <a:r>
              <a:rPr lang="ru-RU" dirty="0" err="1" smtClean="0"/>
              <a:t>оскільки</a:t>
            </a:r>
            <a:r>
              <a:rPr lang="ru-RU" dirty="0" smtClean="0"/>
              <a:t> </a:t>
            </a:r>
            <a:r>
              <a:rPr lang="ru-RU" dirty="0" err="1" smtClean="0"/>
              <a:t>ці</a:t>
            </a:r>
            <a:r>
              <a:rPr lang="ru-RU" dirty="0" smtClean="0"/>
              <a:t> </a:t>
            </a:r>
            <a:r>
              <a:rPr lang="ru-RU" dirty="0" err="1" smtClean="0"/>
              <a:t>поняття</a:t>
            </a:r>
            <a:r>
              <a:rPr lang="ru-RU" dirty="0" smtClean="0"/>
              <a:t> </a:t>
            </a:r>
            <a:r>
              <a:rPr lang="ru-RU" dirty="0" err="1" smtClean="0"/>
              <a:t>набувають</a:t>
            </a:r>
            <a:r>
              <a:rPr lang="ru-RU" dirty="0" smtClean="0"/>
              <a:t> </a:t>
            </a:r>
            <a:r>
              <a:rPr lang="ru-RU" dirty="0" err="1" smtClean="0"/>
              <a:t>сенсу</a:t>
            </a:r>
            <a:r>
              <a:rPr lang="ru-RU" dirty="0" smtClean="0"/>
              <a:t> </a:t>
            </a:r>
            <a:r>
              <a:rPr lang="ru-RU" dirty="0" err="1" smtClean="0"/>
              <a:t>лише</a:t>
            </a:r>
            <a:r>
              <a:rPr lang="ru-RU" dirty="0" smtClean="0"/>
              <a:t> по </a:t>
            </a:r>
            <a:r>
              <a:rPr lang="ru-RU" dirty="0" err="1" smtClean="0"/>
              <a:t>відношенню</a:t>
            </a:r>
            <a:r>
              <a:rPr lang="ru-RU" dirty="0" smtClean="0"/>
              <a:t> до того, </a:t>
            </a:r>
            <a:r>
              <a:rPr lang="ru-RU" dirty="0" err="1" smtClean="0"/>
              <a:t>чим</a:t>
            </a:r>
            <a:r>
              <a:rPr lang="ru-RU" dirty="0" smtClean="0"/>
              <a:t> вони не є. Фуко </a:t>
            </a:r>
            <a:r>
              <a:rPr lang="ru-RU" dirty="0" err="1" smtClean="0"/>
              <a:t>вважає</a:t>
            </a:r>
            <a:r>
              <a:rPr lang="ru-RU" dirty="0" smtClean="0"/>
              <a:t>, </a:t>
            </a:r>
            <a:r>
              <a:rPr lang="ru-RU" dirty="0" err="1" smtClean="0"/>
              <a:t>що</a:t>
            </a:r>
            <a:r>
              <a:rPr lang="ru-RU" dirty="0" smtClean="0"/>
              <a:t> люди </a:t>
            </a:r>
            <a:r>
              <a:rPr lang="ru-RU" dirty="0" err="1" smtClean="0"/>
              <a:t>визначають</a:t>
            </a:r>
            <a:r>
              <a:rPr lang="ru-RU" dirty="0" smtClean="0"/>
              <a:t> себе </a:t>
            </a:r>
            <a:r>
              <a:rPr lang="ru-RU" dirty="0" err="1" smtClean="0"/>
              <a:t>завжди</a:t>
            </a:r>
            <a:r>
              <a:rPr lang="ru-RU" dirty="0" smtClean="0"/>
              <a:t> по </a:t>
            </a:r>
            <a:r>
              <a:rPr lang="ru-RU" dirty="0" err="1" smtClean="0"/>
              <a:t>відношенню</a:t>
            </a:r>
            <a:r>
              <a:rPr lang="ru-RU" dirty="0" smtClean="0"/>
              <a:t> до </a:t>
            </a:r>
            <a:r>
              <a:rPr lang="ru-RU" dirty="0" err="1" smtClean="0"/>
              <a:t>когось</a:t>
            </a:r>
            <a:r>
              <a:rPr lang="ru-RU" dirty="0" smtClean="0"/>
              <a:t> </a:t>
            </a:r>
            <a:r>
              <a:rPr lang="ru-RU" dirty="0" err="1" smtClean="0"/>
              <a:t>іншого</a:t>
            </a:r>
            <a:r>
              <a:rPr lang="ru-RU" dirty="0" smtClean="0"/>
              <a:t>, кого вони </a:t>
            </a:r>
            <a:r>
              <a:rPr lang="ru-RU" dirty="0" err="1" smtClean="0"/>
              <a:t>вважають</a:t>
            </a:r>
            <a:r>
              <a:rPr lang="ru-RU" dirty="0" smtClean="0"/>
              <a:t> </a:t>
            </a:r>
            <a:r>
              <a:rPr lang="ru-RU" dirty="0" err="1" smtClean="0"/>
              <a:t>ненормальним</a:t>
            </a:r>
            <a:r>
              <a:rPr lang="ru-RU" dirty="0" smtClean="0"/>
              <a:t> </a:t>
            </a:r>
            <a:r>
              <a:rPr lang="ru-RU" dirty="0" err="1" smtClean="0"/>
              <a:t>або</a:t>
            </a:r>
            <a:r>
              <a:rPr lang="ru-RU" dirty="0" smtClean="0"/>
              <a:t> </a:t>
            </a:r>
            <a:r>
              <a:rPr lang="ru-RU" dirty="0" err="1" smtClean="0"/>
              <a:t>дивним</a:t>
            </a:r>
            <a:r>
              <a:rPr lang="ru-RU" dirty="0" smtClean="0"/>
              <a:t>. Вони </a:t>
            </a:r>
            <a:r>
              <a:rPr lang="ru-RU" dirty="0" err="1" smtClean="0"/>
              <a:t>також</a:t>
            </a:r>
            <a:r>
              <a:rPr lang="ru-RU" dirty="0" smtClean="0"/>
              <a:t> негативно </a:t>
            </a:r>
            <a:r>
              <a:rPr lang="ru-RU" dirty="0" err="1" smtClean="0"/>
              <a:t>ставляться</a:t>
            </a:r>
            <a:r>
              <a:rPr lang="ru-RU" dirty="0" smtClean="0"/>
              <a:t> до </a:t>
            </a:r>
            <a:r>
              <a:rPr lang="ru-RU" dirty="0" err="1" smtClean="0"/>
              <a:t>деяких</a:t>
            </a:r>
            <a:r>
              <a:rPr lang="ru-RU" dirty="0" smtClean="0"/>
              <a:t> </a:t>
            </a:r>
            <a:r>
              <a:rPr lang="ru-RU" dirty="0" err="1" smtClean="0"/>
              <a:t>груп</a:t>
            </a:r>
            <a:r>
              <a:rPr lang="ru-RU" dirty="0" smtClean="0"/>
              <a:t> людей, </a:t>
            </a:r>
            <a:r>
              <a:rPr lang="ru-RU" dirty="0" err="1" smtClean="0"/>
              <a:t>які</a:t>
            </a:r>
            <a:r>
              <a:rPr lang="ru-RU" dirty="0" smtClean="0"/>
              <a:t> на них не </a:t>
            </a:r>
            <a:r>
              <a:rPr lang="ru-RU" dirty="0" err="1" smtClean="0"/>
              <a:t>схожі</a:t>
            </a:r>
            <a:endParaRPr lang="uk-U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Заголовок 1"/>
          <p:cNvSpPr>
            <a:spLocks noGrp="1"/>
          </p:cNvSpPr>
          <p:nvPr>
            <p:ph type="title"/>
          </p:nvPr>
        </p:nvSpPr>
        <p:spPr>
          <a:xfrm>
            <a:off x="395288" y="188913"/>
            <a:ext cx="8229600" cy="792162"/>
          </a:xfrm>
        </p:spPr>
        <p:txBody>
          <a:bodyPr/>
          <a:lstStyle/>
          <a:p>
            <a:pPr algn="l"/>
            <a:r>
              <a:rPr lang="ru-RU" sz="2400" b="1" smtClean="0"/>
              <a:t>Основи герменевтики </a:t>
            </a:r>
            <a:r>
              <a:rPr lang="ru-RU" sz="2400" smtClean="0"/>
              <a:t>як загальної </a:t>
            </a:r>
            <a:r>
              <a:rPr lang="ru-RU" sz="2400" smtClean="0">
                <a:hlinkClick r:id="rId2" tooltip="Інтерпретація (літературознавство)"/>
              </a:rPr>
              <a:t>інтерпретації</a:t>
            </a:r>
            <a:r>
              <a:rPr lang="ru-RU" sz="2400" smtClean="0"/>
              <a:t> закладені :</a:t>
            </a:r>
            <a:br>
              <a:rPr lang="ru-RU" sz="2400" smtClean="0"/>
            </a:br>
            <a:r>
              <a:rPr lang="ru-RU" sz="2400" smtClean="0"/>
              <a:t>1. Протестантським теологом, філософом і філологом  Фридрихом </a:t>
            </a:r>
            <a:r>
              <a:rPr lang="ru-RU" sz="2400" b="1" u="sng" smtClean="0"/>
              <a:t>Шлейєрмахером (1768—1834), (Німеччина).</a:t>
            </a:r>
            <a:br>
              <a:rPr lang="ru-RU" sz="2400" b="1" u="sng" smtClean="0"/>
            </a:br>
            <a:r>
              <a:rPr lang="ru-RU" sz="2400" b="1" u="sng" smtClean="0"/>
              <a:t>Представники:</a:t>
            </a:r>
            <a:endParaRPr lang="uk-UA" sz="2400" b="1" u="sng" smtClean="0"/>
          </a:p>
        </p:txBody>
      </p:sp>
      <p:sp>
        <p:nvSpPr>
          <p:cNvPr id="3" name="Объект 2"/>
          <p:cNvSpPr>
            <a:spLocks noGrp="1"/>
          </p:cNvSpPr>
          <p:nvPr>
            <p:ph idx="1"/>
          </p:nvPr>
        </p:nvSpPr>
        <p:spPr>
          <a:xfrm>
            <a:off x="215900" y="1268413"/>
            <a:ext cx="8928100" cy="5759450"/>
          </a:xfrm>
        </p:spPr>
        <p:txBody>
          <a:bodyPr rtlCol="0">
            <a:normAutofit fontScale="62500" lnSpcReduction="20000"/>
          </a:bodyPr>
          <a:lstStyle/>
          <a:p>
            <a:pPr marL="0" indent="0" algn="just" fontAlgn="auto">
              <a:spcAft>
                <a:spcPts val="0"/>
              </a:spcAft>
              <a:buFont typeface="Arial" panose="020B0604020202020204" pitchFamily="34" charset="0"/>
              <a:buNone/>
              <a:defRPr/>
            </a:pPr>
            <a:r>
              <a:rPr lang="ru-RU" dirty="0"/>
              <a:t> </a:t>
            </a:r>
            <a:r>
              <a:rPr lang="ru-RU" dirty="0" smtClean="0"/>
              <a:t>2. </a:t>
            </a:r>
            <a:r>
              <a:rPr lang="ru-RU" sz="3800" b="1" u="sng" dirty="0" err="1" smtClean="0">
                <a:hlinkClick r:id="rId3" tooltip="Вільгельм Дільтей"/>
              </a:rPr>
              <a:t>Вільгельм</a:t>
            </a:r>
            <a:r>
              <a:rPr lang="ru-RU" sz="3800" b="1" u="sng" dirty="0" smtClean="0">
                <a:hlinkClick r:id="rId3" tooltip="Вільгельм Дільтей"/>
              </a:rPr>
              <a:t> </a:t>
            </a:r>
            <a:r>
              <a:rPr lang="ru-RU" sz="3800" b="1" u="sng" dirty="0" err="1">
                <a:hlinkClick r:id="rId3" tooltip="Вільгельм Дільтей"/>
              </a:rPr>
              <a:t>Дільтей</a:t>
            </a:r>
            <a:r>
              <a:rPr lang="ru-RU" sz="3800" b="1" u="sng" dirty="0"/>
              <a:t> (1833—1911</a:t>
            </a:r>
            <a:r>
              <a:rPr lang="ru-RU" sz="3800" dirty="0"/>
              <a:t>) </a:t>
            </a:r>
            <a:r>
              <a:rPr lang="ru-RU" sz="3800" dirty="0" err="1"/>
              <a:t>розвивав</a:t>
            </a:r>
            <a:r>
              <a:rPr lang="ru-RU" sz="3800" dirty="0"/>
              <a:t> герменевтику як </a:t>
            </a:r>
            <a:r>
              <a:rPr lang="ru-RU" sz="3800" dirty="0" err="1"/>
              <a:t>методологічну</a:t>
            </a:r>
            <a:r>
              <a:rPr lang="ru-RU" sz="3800" dirty="0"/>
              <a:t> основу </a:t>
            </a:r>
            <a:r>
              <a:rPr lang="ru-RU" sz="3800" dirty="0" err="1"/>
              <a:t>гуманітарного</a:t>
            </a:r>
            <a:r>
              <a:rPr lang="ru-RU" sz="3800" dirty="0"/>
              <a:t> </a:t>
            </a:r>
            <a:r>
              <a:rPr lang="ru-RU" sz="3800" dirty="0" err="1"/>
              <a:t>знання</a:t>
            </a:r>
            <a:r>
              <a:rPr lang="ru-RU" sz="3800" dirty="0"/>
              <a:t>, </a:t>
            </a:r>
            <a:r>
              <a:rPr lang="ru-RU" sz="3800" dirty="0" err="1"/>
              <a:t>акцентуючи</a:t>
            </a:r>
            <a:r>
              <a:rPr lang="ru-RU" sz="3800" dirty="0"/>
              <a:t> </a:t>
            </a:r>
            <a:r>
              <a:rPr lang="ru-RU" sz="3800" dirty="0" err="1"/>
              <a:t>увагу</a:t>
            </a:r>
            <a:r>
              <a:rPr lang="ru-RU" sz="3800" dirty="0"/>
              <a:t> на </a:t>
            </a:r>
            <a:r>
              <a:rPr lang="ru-RU" sz="3800" dirty="0" err="1"/>
              <a:t>психологічному</a:t>
            </a:r>
            <a:r>
              <a:rPr lang="ru-RU" sz="3800" dirty="0"/>
              <a:t> </a:t>
            </a:r>
            <a:r>
              <a:rPr lang="ru-RU" sz="3800" dirty="0" err="1"/>
              <a:t>аспекті</a:t>
            </a:r>
            <a:r>
              <a:rPr lang="ru-RU" sz="3800" dirty="0"/>
              <a:t> </a:t>
            </a:r>
            <a:r>
              <a:rPr lang="ru-RU" sz="3800" dirty="0" err="1" smtClean="0"/>
              <a:t>розуміння</a:t>
            </a:r>
            <a:r>
              <a:rPr lang="ru-RU" sz="3800" dirty="0" smtClean="0"/>
              <a:t>. Основою </a:t>
            </a:r>
            <a:r>
              <a:rPr lang="ru-RU" sz="3800" dirty="0"/>
              <a:t>герменевтики, за </a:t>
            </a:r>
            <a:r>
              <a:rPr lang="ru-RU" sz="3800" dirty="0" err="1"/>
              <a:t>Дільтеєм</a:t>
            </a:r>
            <a:r>
              <a:rPr lang="ru-RU" sz="3800" dirty="0"/>
              <a:t>, є </a:t>
            </a:r>
            <a:r>
              <a:rPr lang="ru-RU" sz="3800" i="1" dirty="0"/>
              <a:t>«</a:t>
            </a:r>
            <a:r>
              <a:rPr lang="ru-RU" sz="3800" i="1" dirty="0" err="1"/>
              <a:t>психологія</a:t>
            </a:r>
            <a:r>
              <a:rPr lang="ru-RU" sz="3800" i="1" dirty="0"/>
              <a:t>, </a:t>
            </a:r>
            <a:r>
              <a:rPr lang="ru-RU" sz="3800" i="1" dirty="0" err="1"/>
              <a:t>що</a:t>
            </a:r>
            <a:r>
              <a:rPr lang="ru-RU" sz="3800" i="1" dirty="0"/>
              <a:t> </a:t>
            </a:r>
            <a:r>
              <a:rPr lang="ru-RU" sz="3800" i="1" dirty="0" err="1"/>
              <a:t>розуміє</a:t>
            </a:r>
            <a:r>
              <a:rPr lang="ru-RU" sz="3800" i="1" dirty="0" smtClean="0"/>
              <a:t>»</a:t>
            </a:r>
            <a:r>
              <a:rPr lang="ru-RU" sz="3800" dirty="0" smtClean="0"/>
              <a:t>.</a:t>
            </a:r>
          </a:p>
          <a:p>
            <a:pPr marL="0" indent="0" algn="just" fontAlgn="auto">
              <a:spcAft>
                <a:spcPts val="0"/>
              </a:spcAft>
              <a:buFont typeface="Arial" panose="020B0604020202020204" pitchFamily="34" charset="0"/>
              <a:buNone/>
              <a:defRPr/>
            </a:pPr>
            <a:r>
              <a:rPr lang="ru-RU" sz="3800" dirty="0" smtClean="0"/>
              <a:t> 3. </a:t>
            </a:r>
            <a:r>
              <a:rPr lang="ru-RU" sz="3800" b="1" u="sng" dirty="0" err="1" smtClean="0"/>
              <a:t>Мартін</a:t>
            </a:r>
            <a:r>
              <a:rPr lang="ru-RU" sz="3800" b="1" u="sng" dirty="0" smtClean="0"/>
              <a:t> </a:t>
            </a:r>
            <a:r>
              <a:rPr lang="ru-RU" sz="3800" b="1" u="sng" dirty="0" err="1"/>
              <a:t>Гайдеґґер</a:t>
            </a:r>
            <a:r>
              <a:rPr lang="ru-RU" sz="3800" b="1" u="sng" dirty="0"/>
              <a:t> (1889—1976) </a:t>
            </a:r>
            <a:r>
              <a:rPr lang="ru-RU" sz="3800" dirty="0" err="1"/>
              <a:t>онтологізував</a:t>
            </a:r>
            <a:r>
              <a:rPr lang="ru-RU" sz="3800" dirty="0"/>
              <a:t> герменевтику: з </a:t>
            </a:r>
            <a:r>
              <a:rPr lang="ru-RU" sz="3800" dirty="0" err="1"/>
              <a:t>мистецтва</a:t>
            </a:r>
            <a:r>
              <a:rPr lang="ru-RU" sz="3800" dirty="0"/>
              <a:t> </a:t>
            </a:r>
            <a:r>
              <a:rPr lang="ru-RU" sz="3800" dirty="0" err="1"/>
              <a:t>тлумачення</a:t>
            </a:r>
            <a:r>
              <a:rPr lang="ru-RU" sz="3800" dirty="0"/>
              <a:t>, з методу </a:t>
            </a:r>
            <a:r>
              <a:rPr lang="ru-RU" sz="3800" dirty="0" err="1"/>
              <a:t>інтерпретації</a:t>
            </a:r>
            <a:r>
              <a:rPr lang="ru-RU" sz="3800" dirty="0"/>
              <a:t> </a:t>
            </a:r>
            <a:r>
              <a:rPr lang="ru-RU" sz="3800" dirty="0" err="1"/>
              <a:t>історичних</a:t>
            </a:r>
            <a:r>
              <a:rPr lang="ru-RU" sz="3800" dirty="0"/>
              <a:t> </a:t>
            </a:r>
            <a:r>
              <a:rPr lang="ru-RU" sz="3800" dirty="0" err="1"/>
              <a:t>текстів</a:t>
            </a:r>
            <a:r>
              <a:rPr lang="ru-RU" sz="3800" dirty="0"/>
              <a:t>, </a:t>
            </a:r>
            <a:r>
              <a:rPr lang="ru-RU" sz="3800" dirty="0" err="1"/>
              <a:t>яким</a:t>
            </a:r>
            <a:r>
              <a:rPr lang="ru-RU" sz="3800" dirty="0"/>
              <a:t> вона </a:t>
            </a:r>
            <a:r>
              <a:rPr lang="ru-RU" sz="3800" dirty="0" err="1"/>
              <a:t>була</a:t>
            </a:r>
            <a:r>
              <a:rPr lang="ru-RU" sz="3800" dirty="0"/>
              <a:t> у </a:t>
            </a:r>
            <a:r>
              <a:rPr lang="ru-RU" sz="3800" dirty="0" err="1"/>
              <a:t>Шлейєрмахера</a:t>
            </a:r>
            <a:r>
              <a:rPr lang="ru-RU" sz="3800" dirty="0"/>
              <a:t> та </a:t>
            </a:r>
            <a:r>
              <a:rPr lang="ru-RU" sz="3800" dirty="0" err="1"/>
              <a:t>Дільтея</a:t>
            </a:r>
            <a:r>
              <a:rPr lang="ru-RU" sz="3800" dirty="0"/>
              <a:t>, герменевтика </a:t>
            </a:r>
            <a:r>
              <a:rPr lang="ru-RU" sz="3800" dirty="0" err="1"/>
              <a:t>стає</a:t>
            </a:r>
            <a:r>
              <a:rPr lang="ru-RU" sz="3800" dirty="0"/>
              <a:t> «</a:t>
            </a:r>
            <a:r>
              <a:rPr lang="ru-RU" sz="3800" dirty="0" err="1"/>
              <a:t>здійсненням</a:t>
            </a:r>
            <a:r>
              <a:rPr lang="ru-RU" sz="3800" dirty="0"/>
              <a:t> </a:t>
            </a:r>
            <a:r>
              <a:rPr lang="ru-RU" sz="3800" dirty="0" err="1"/>
              <a:t>буття</a:t>
            </a:r>
            <a:r>
              <a:rPr lang="ru-RU" sz="3800" dirty="0"/>
              <a:t>». </a:t>
            </a:r>
            <a:endParaRPr lang="ru-RU" sz="3800" dirty="0" smtClean="0"/>
          </a:p>
          <a:p>
            <a:pPr marL="0" indent="0" algn="just" fontAlgn="auto">
              <a:spcAft>
                <a:spcPts val="0"/>
              </a:spcAft>
              <a:buFont typeface="Arial" panose="020B0604020202020204" pitchFamily="34" charset="0"/>
              <a:buNone/>
              <a:defRPr/>
            </a:pPr>
            <a:r>
              <a:rPr lang="ru-RU" sz="3800" dirty="0" smtClean="0"/>
              <a:t>4. </a:t>
            </a:r>
            <a:r>
              <a:rPr lang="ru-RU" sz="3800" b="1" dirty="0" smtClean="0"/>
              <a:t>Ганс–Георг </a:t>
            </a:r>
            <a:r>
              <a:rPr lang="ru-RU" sz="3800" b="1" dirty="0" err="1" smtClean="0"/>
              <a:t>Гадамер</a:t>
            </a:r>
            <a:r>
              <a:rPr lang="ru-RU" sz="3800" b="1" dirty="0" smtClean="0"/>
              <a:t> </a:t>
            </a:r>
            <a:r>
              <a:rPr lang="ru-RU" sz="3800" dirty="0" smtClean="0"/>
              <a:t>(1900-2002). </a:t>
            </a:r>
            <a:r>
              <a:rPr lang="ru-RU" sz="3800" dirty="0" err="1"/>
              <a:t>Саме</a:t>
            </a:r>
            <a:r>
              <a:rPr lang="ru-RU" sz="3800" dirty="0"/>
              <a:t> </a:t>
            </a:r>
            <a:r>
              <a:rPr lang="ru-RU" sz="3800" dirty="0" err="1"/>
              <a:t>він</a:t>
            </a:r>
            <a:r>
              <a:rPr lang="ru-RU" sz="3800" dirty="0"/>
              <a:t> став основоположником </a:t>
            </a:r>
            <a:r>
              <a:rPr lang="ru-RU" sz="3800" dirty="0" err="1"/>
              <a:t>філософської</a:t>
            </a:r>
            <a:r>
              <a:rPr lang="ru-RU" sz="3800" dirty="0"/>
              <a:t> герменевтики, </a:t>
            </a:r>
            <a:r>
              <a:rPr lang="ru-RU" sz="3800" dirty="0" err="1"/>
              <a:t>вихідним</a:t>
            </a:r>
            <a:r>
              <a:rPr lang="ru-RU" sz="3800" dirty="0"/>
              <a:t> пунктом </a:t>
            </a:r>
            <a:r>
              <a:rPr lang="ru-RU" sz="3800" dirty="0" err="1"/>
              <a:t>якої</a:t>
            </a:r>
            <a:r>
              <a:rPr lang="ru-RU" sz="3800" dirty="0"/>
              <a:t> є </a:t>
            </a:r>
            <a:r>
              <a:rPr lang="ru-RU" sz="3800" dirty="0" err="1"/>
              <a:t>онтологічний</a:t>
            </a:r>
            <a:r>
              <a:rPr lang="ru-RU" sz="3800" dirty="0"/>
              <a:t> характер </a:t>
            </a:r>
            <a:r>
              <a:rPr lang="ru-RU" sz="3800" dirty="0" err="1">
                <a:hlinkClick r:id="rId4" tooltip="Герменевтичне коло"/>
              </a:rPr>
              <a:t>герменевтичного</a:t>
            </a:r>
            <a:r>
              <a:rPr lang="ru-RU" sz="3800" dirty="0">
                <a:hlinkClick r:id="rId4" tooltip="Герменевтичне коло"/>
              </a:rPr>
              <a:t> кола</a:t>
            </a:r>
            <a:r>
              <a:rPr lang="ru-RU" sz="3800" dirty="0" smtClean="0"/>
              <a:t>.</a:t>
            </a:r>
            <a:r>
              <a:rPr lang="ru-RU" sz="3800" dirty="0"/>
              <a:t> </a:t>
            </a:r>
            <a:endParaRPr lang="ru-RU" sz="3800" dirty="0" smtClean="0"/>
          </a:p>
          <a:p>
            <a:pPr marL="0" indent="0" algn="just" fontAlgn="auto">
              <a:spcAft>
                <a:spcPts val="0"/>
              </a:spcAft>
              <a:buFont typeface="Arial" panose="020B0604020202020204" pitchFamily="34" charset="0"/>
              <a:buNone/>
              <a:defRPr/>
            </a:pPr>
            <a:r>
              <a:rPr lang="ru-RU" sz="3800" dirty="0" err="1" smtClean="0"/>
              <a:t>Інші</a:t>
            </a:r>
            <a:r>
              <a:rPr lang="ru-RU" sz="3800" dirty="0" smtClean="0"/>
              <a:t> </a:t>
            </a:r>
            <a:r>
              <a:rPr lang="ru-RU" sz="3800" dirty="0" err="1"/>
              <a:t>відомі</a:t>
            </a:r>
            <a:r>
              <a:rPr lang="ru-RU" sz="3800" dirty="0"/>
              <a:t> </a:t>
            </a:r>
            <a:r>
              <a:rPr lang="ru-RU" sz="3800" dirty="0" err="1"/>
              <a:t>представники</a:t>
            </a:r>
            <a:r>
              <a:rPr lang="ru-RU" sz="3800" dirty="0"/>
              <a:t> герменевтики - </a:t>
            </a:r>
            <a:r>
              <a:rPr lang="ru-RU" sz="3800" i="1" dirty="0" smtClean="0"/>
              <a:t>Поль </a:t>
            </a:r>
            <a:r>
              <a:rPr lang="ru-RU" sz="3800" i="1" dirty="0" err="1"/>
              <a:t>Рікер</a:t>
            </a:r>
            <a:r>
              <a:rPr lang="ru-RU" sz="3800" dirty="0"/>
              <a:t> (р. </a:t>
            </a:r>
            <a:r>
              <a:rPr lang="ru-RU" sz="3800" dirty="0" smtClean="0"/>
              <a:t>1913-205, </a:t>
            </a:r>
            <a:r>
              <a:rPr lang="ru-RU" sz="3800" dirty="0" err="1" smtClean="0"/>
              <a:t>Франція</a:t>
            </a:r>
            <a:r>
              <a:rPr lang="ru-RU" sz="3800" dirty="0" smtClean="0"/>
              <a:t>),</a:t>
            </a:r>
            <a:r>
              <a:rPr lang="ru-RU" sz="3800" dirty="0"/>
              <a:t> </a:t>
            </a:r>
            <a:r>
              <a:rPr lang="ru-RU" sz="3800" i="1" dirty="0"/>
              <a:t>Жак </a:t>
            </a:r>
            <a:r>
              <a:rPr lang="ru-RU" sz="3800" i="1" dirty="0" err="1"/>
              <a:t>Лакан</a:t>
            </a:r>
            <a:r>
              <a:rPr lang="ru-RU" sz="3800" dirty="0"/>
              <a:t> (</a:t>
            </a:r>
            <a:r>
              <a:rPr lang="ru-RU" sz="3800" dirty="0" smtClean="0"/>
              <a:t>1901-1981, </a:t>
            </a:r>
            <a:r>
              <a:rPr lang="ru-RU" sz="3800" dirty="0" err="1" smtClean="0"/>
              <a:t>Франція</a:t>
            </a:r>
            <a:r>
              <a:rPr lang="ru-RU" sz="3800" dirty="0" smtClean="0"/>
              <a:t>),</a:t>
            </a:r>
            <a:r>
              <a:rPr lang="ru-RU" sz="3800" dirty="0"/>
              <a:t> </a:t>
            </a:r>
            <a:r>
              <a:rPr lang="ru-RU" sz="3800" i="1" dirty="0"/>
              <a:t>Карл Отто </a:t>
            </a:r>
            <a:r>
              <a:rPr lang="ru-RU" sz="3800" i="1" dirty="0" err="1" smtClean="0"/>
              <a:t>Апель</a:t>
            </a:r>
            <a:r>
              <a:rPr lang="ru-RU" sz="3800" dirty="0"/>
              <a:t> (нар. </a:t>
            </a:r>
            <a:r>
              <a:rPr lang="ru-RU" sz="3800" dirty="0" smtClean="0"/>
              <a:t>1922-)</a:t>
            </a:r>
            <a:r>
              <a:rPr lang="ru-RU" sz="3800" dirty="0" err="1" smtClean="0"/>
              <a:t>Німеччина</a:t>
            </a:r>
            <a:r>
              <a:rPr lang="ru-RU" sz="3800" dirty="0" smtClean="0"/>
              <a:t>. )</a:t>
            </a:r>
            <a:r>
              <a:rPr lang="ru-RU" sz="3800" dirty="0"/>
              <a:t/>
            </a:r>
            <a:br>
              <a:rPr lang="ru-RU" sz="3800" dirty="0"/>
            </a:br>
            <a:r>
              <a:rPr lang="ru-RU" sz="3800" dirty="0"/>
              <a:t/>
            </a:r>
            <a:br>
              <a:rPr lang="ru-RU" sz="3800" dirty="0"/>
            </a:br>
            <a:r>
              <a:rPr lang="ru-RU" dirty="0"/>
              <a:t/>
            </a:r>
            <a:br>
              <a:rPr lang="ru-RU" dirty="0"/>
            </a:br>
            <a:endParaRPr lang="uk-UA"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Заголовок 3"/>
          <p:cNvSpPr>
            <a:spLocks noGrp="1"/>
          </p:cNvSpPr>
          <p:nvPr>
            <p:ph type="title"/>
          </p:nvPr>
        </p:nvSpPr>
        <p:spPr/>
        <p:txBody>
          <a:bodyPr/>
          <a:lstStyle/>
          <a:p>
            <a:r>
              <a:rPr lang="uk-UA" smtClean="0"/>
              <a:t>Фуко сподівався на те, що</a:t>
            </a:r>
          </a:p>
        </p:txBody>
      </p:sp>
      <p:sp>
        <p:nvSpPr>
          <p:cNvPr id="53250" name="Объект 4"/>
          <p:cNvSpPr>
            <a:spLocks noGrp="1"/>
          </p:cNvSpPr>
          <p:nvPr>
            <p:ph idx="1"/>
          </p:nvPr>
        </p:nvSpPr>
        <p:spPr/>
        <p:txBody>
          <a:bodyPr/>
          <a:lstStyle/>
          <a:p>
            <a:pPr marL="0" indent="0">
              <a:buFont typeface="Arial" charset="0"/>
              <a:buNone/>
            </a:pPr>
            <a:r>
              <a:rPr lang="uk-UA" smtClean="0"/>
              <a:t>замість великих, сильних структур, які поширюють знання на кожного, виникне безліч невеликих груп, що структуруватимуть певну область знання, надаючи можливість суб’єктові пізнання слідувати кількома шляхами. Він почав поступово відходити від структуралізму, коли зрозумів, що теорія, яка розглядає мову як одне велике ціле, слугує інтересам репресивної влади.</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Заголовок 3"/>
          <p:cNvSpPr>
            <a:spLocks noGrp="1"/>
          </p:cNvSpPr>
          <p:nvPr>
            <p:ph type="title"/>
          </p:nvPr>
        </p:nvSpPr>
        <p:spPr/>
        <p:txBody>
          <a:bodyPr/>
          <a:lstStyle/>
          <a:p>
            <a:r>
              <a:rPr lang="uk-UA" smtClean="0"/>
              <a:t>Фуко вважав, що</a:t>
            </a:r>
          </a:p>
        </p:txBody>
      </p:sp>
      <p:sp>
        <p:nvSpPr>
          <p:cNvPr id="54274" name="Объект 4"/>
          <p:cNvSpPr>
            <a:spLocks noGrp="1"/>
          </p:cNvSpPr>
          <p:nvPr>
            <p:ph idx="1"/>
          </p:nvPr>
        </p:nvSpPr>
        <p:spPr/>
        <p:txBody>
          <a:bodyPr/>
          <a:lstStyle/>
          <a:p>
            <a:pPr marL="0" indent="0">
              <a:buFont typeface="Arial" charset="0"/>
              <a:buNone/>
            </a:pPr>
            <a:r>
              <a:rPr lang="uk-UA" smtClean="0"/>
              <a:t>вивчення філософії може бути як пригнічуючим, так і звільняючим процесом. Справжня філософія може допомогти людям зрозуміти способи, якими ідеї впливають на свідомість людей та на їх вчинки, що тим самим може дати людям можливість діяти по-іншому.</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20000"/>
              <a:lumOff val="80000"/>
            </a:schemeClr>
          </a:solidFill>
        </p:spPr>
        <p:txBody>
          <a:bodyPr rtlCol="0">
            <a:normAutofit/>
          </a:bodyPr>
          <a:lstStyle/>
          <a:p>
            <a:pPr fontAlgn="auto">
              <a:spcAft>
                <a:spcPts val="0"/>
              </a:spcAft>
              <a:defRPr/>
            </a:pPr>
            <a:r>
              <a:rPr lang="uk-UA" dirty="0" smtClean="0"/>
              <a:t>ТЕСТ 13а.</a:t>
            </a:r>
            <a:endParaRPr lang="uk-UA" dirty="0"/>
          </a:p>
        </p:txBody>
      </p:sp>
      <p:sp>
        <p:nvSpPr>
          <p:cNvPr id="3" name="Объект 2"/>
          <p:cNvSpPr>
            <a:spLocks noGrp="1"/>
          </p:cNvSpPr>
          <p:nvPr>
            <p:ph idx="1"/>
          </p:nvPr>
        </p:nvSpPr>
        <p:spPr>
          <a:solidFill>
            <a:schemeClr val="accent5">
              <a:lumMod val="20000"/>
              <a:lumOff val="80000"/>
            </a:schemeClr>
          </a:solidFill>
        </p:spPr>
        <p:txBody>
          <a:bodyPr rtlCol="0">
            <a:normAutofit lnSpcReduction="10000"/>
          </a:bodyPr>
          <a:lstStyle/>
          <a:p>
            <a:pPr fontAlgn="auto">
              <a:spcAft>
                <a:spcPts val="0"/>
              </a:spcAft>
              <a:buFont typeface="Arial" panose="020B0604020202020204" pitchFamily="34" charset="0"/>
              <a:buChar char="•"/>
              <a:defRPr/>
            </a:pPr>
            <a:r>
              <a:rPr lang="uk-UA" sz="4000" b="1" dirty="0" smtClean="0"/>
              <a:t>1. Засновником феноменології є ….</a:t>
            </a:r>
          </a:p>
          <a:p>
            <a:pPr fontAlgn="auto">
              <a:spcAft>
                <a:spcPts val="0"/>
              </a:spcAft>
              <a:buFont typeface="Arial" panose="020B0604020202020204" pitchFamily="34" charset="0"/>
              <a:buChar char="•"/>
              <a:defRPr/>
            </a:pPr>
            <a:r>
              <a:rPr lang="uk-UA" sz="4000" b="1" dirty="0" smtClean="0"/>
              <a:t>2. Засновником герменевтики є … </a:t>
            </a:r>
          </a:p>
          <a:p>
            <a:pPr fontAlgn="auto">
              <a:spcAft>
                <a:spcPts val="0"/>
              </a:spcAft>
              <a:buFont typeface="Arial" panose="020B0604020202020204" pitchFamily="34" charset="0"/>
              <a:buChar char="•"/>
              <a:defRPr/>
            </a:pPr>
            <a:r>
              <a:rPr lang="uk-UA" sz="4000" b="1" dirty="0" smtClean="0"/>
              <a:t>3. Роки життя Е.</a:t>
            </a:r>
            <a:r>
              <a:rPr lang="uk-UA" sz="4000" b="1" dirty="0" err="1" smtClean="0"/>
              <a:t>Гуссерля</a:t>
            </a:r>
            <a:r>
              <a:rPr lang="uk-UA" sz="4000" b="1" dirty="0" smtClean="0"/>
              <a:t>.</a:t>
            </a:r>
          </a:p>
          <a:p>
            <a:pPr fontAlgn="auto">
              <a:spcAft>
                <a:spcPts val="0"/>
              </a:spcAft>
              <a:buFont typeface="Arial" panose="020B0604020202020204" pitchFamily="34" charset="0"/>
              <a:buChar char="•"/>
              <a:defRPr/>
            </a:pPr>
            <a:r>
              <a:rPr lang="uk-UA" sz="4000" b="1" dirty="0" smtClean="0"/>
              <a:t>4. Роки життя Г.Г.</a:t>
            </a:r>
            <a:r>
              <a:rPr lang="uk-UA" sz="4000" b="1" dirty="0" err="1" smtClean="0"/>
              <a:t>Гадамера</a:t>
            </a:r>
            <a:r>
              <a:rPr lang="uk-UA" sz="4000" b="1" dirty="0" smtClean="0"/>
              <a:t>.</a:t>
            </a:r>
          </a:p>
          <a:p>
            <a:pPr fontAlgn="auto">
              <a:spcAft>
                <a:spcPts val="0"/>
              </a:spcAft>
              <a:buFont typeface="Arial" panose="020B0604020202020204" pitchFamily="34" charset="0"/>
              <a:buChar char="•"/>
              <a:defRPr/>
            </a:pPr>
            <a:r>
              <a:rPr lang="uk-UA" sz="4000" b="1" dirty="0" smtClean="0"/>
              <a:t>5. Назвіть базові поняття герменевтики.</a:t>
            </a:r>
          </a:p>
          <a:p>
            <a:pPr fontAlgn="auto">
              <a:spcAft>
                <a:spcPts val="0"/>
              </a:spcAft>
              <a:buFont typeface="Arial" panose="020B0604020202020204" pitchFamily="34" charset="0"/>
              <a:buChar char="•"/>
              <a:defRPr/>
            </a:pPr>
            <a:endParaRPr lang="uk-UA" sz="4000" b="1"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21675" cy="1143000"/>
          </a:xfrm>
          <a:solidFill>
            <a:schemeClr val="accent6">
              <a:lumMod val="20000"/>
              <a:lumOff val="80000"/>
            </a:schemeClr>
          </a:solidFill>
        </p:spPr>
        <p:txBody>
          <a:bodyPr rtlCol="0">
            <a:normAutofit/>
          </a:bodyPr>
          <a:lstStyle/>
          <a:p>
            <a:pPr fontAlgn="auto">
              <a:spcAft>
                <a:spcPts val="0"/>
              </a:spcAft>
              <a:defRPr/>
            </a:pPr>
            <a:r>
              <a:rPr lang="uk-UA" dirty="0" smtClean="0"/>
              <a:t>ТЕСТ  13</a:t>
            </a:r>
            <a:endParaRPr lang="ru-RU" dirty="0"/>
          </a:p>
        </p:txBody>
      </p:sp>
      <p:sp>
        <p:nvSpPr>
          <p:cNvPr id="3" name="Содержимое 2"/>
          <p:cNvSpPr>
            <a:spLocks noGrp="1"/>
          </p:cNvSpPr>
          <p:nvPr>
            <p:ph idx="1"/>
          </p:nvPr>
        </p:nvSpPr>
        <p:spPr>
          <a:xfrm>
            <a:off x="571500" y="857250"/>
            <a:ext cx="8229600" cy="5394325"/>
          </a:xfrm>
          <a:solidFill>
            <a:schemeClr val="accent2">
              <a:lumMod val="40000"/>
              <a:lumOff val="60000"/>
            </a:schemeClr>
          </a:solidFill>
        </p:spPr>
        <p:txBody>
          <a:bodyPr rtlCol="0">
            <a:normAutofit fontScale="92500" lnSpcReduction="10000"/>
          </a:bodyPr>
          <a:lstStyle/>
          <a:p>
            <a:pPr marL="0" indent="0" algn="just" fontAlgn="auto">
              <a:spcAft>
                <a:spcPts val="0"/>
              </a:spcAft>
              <a:buFont typeface="Arial" panose="020B0604020202020204" pitchFamily="34" charset="0"/>
              <a:buNone/>
              <a:defRPr/>
            </a:pPr>
            <a:r>
              <a:rPr lang="uk-UA" sz="2800" b="1" dirty="0" smtClean="0"/>
              <a:t>1</a:t>
            </a:r>
            <a:r>
              <a:rPr lang="uk-UA" sz="2800" dirty="0" smtClean="0"/>
              <a:t>. </a:t>
            </a:r>
            <a:r>
              <a:rPr lang="uk-UA" sz="2800" b="1" dirty="0" smtClean="0"/>
              <a:t>… -</a:t>
            </a:r>
            <a:r>
              <a:rPr lang="uk-UA" sz="2800" b="1" dirty="0"/>
              <a:t> позначення епохи, стану свідомості, типу культури, філософської парадигми другої половини </a:t>
            </a:r>
            <a:r>
              <a:rPr lang="en-US" sz="2800" b="1" dirty="0"/>
              <a:t>XX – </a:t>
            </a:r>
            <a:r>
              <a:rPr lang="uk-UA" sz="2800" b="1" dirty="0"/>
              <a:t>початку ХХ1 ст</a:t>
            </a:r>
            <a:r>
              <a:rPr lang="uk-UA" sz="2800" dirty="0" smtClean="0"/>
              <a:t>.</a:t>
            </a:r>
          </a:p>
          <a:p>
            <a:pPr marL="0" indent="0" algn="just" fontAlgn="auto">
              <a:spcAft>
                <a:spcPts val="0"/>
              </a:spcAft>
              <a:buFont typeface="Arial" panose="020B0604020202020204" pitchFamily="34" charset="0"/>
              <a:buNone/>
              <a:defRPr/>
            </a:pPr>
            <a:r>
              <a:rPr lang="uk-UA" sz="2800" b="1" dirty="0" smtClean="0"/>
              <a:t>2</a:t>
            </a:r>
            <a:r>
              <a:rPr lang="uk-UA" sz="2800" dirty="0" smtClean="0"/>
              <a:t>. Хто автор роботи «Філософія </a:t>
            </a:r>
            <a:r>
              <a:rPr lang="uk-UA" sz="2800" dirty="0"/>
              <a:t>і дзеркало </a:t>
            </a:r>
            <a:r>
              <a:rPr lang="uk-UA" sz="2800" dirty="0" smtClean="0"/>
              <a:t>природи»?</a:t>
            </a:r>
          </a:p>
          <a:p>
            <a:pPr marL="0" indent="0" algn="just" fontAlgn="auto">
              <a:spcAft>
                <a:spcPts val="0"/>
              </a:spcAft>
              <a:buFont typeface="Arial" panose="020B0604020202020204" pitchFamily="34" charset="0"/>
              <a:buNone/>
              <a:defRPr/>
            </a:pPr>
            <a:r>
              <a:rPr lang="uk-UA" sz="2800" b="1" dirty="0" smtClean="0"/>
              <a:t>3</a:t>
            </a:r>
            <a:r>
              <a:rPr lang="uk-UA" sz="2800" dirty="0" smtClean="0"/>
              <a:t>. Хто автор роботи </a:t>
            </a:r>
            <a:r>
              <a:rPr lang="ru-RU" sz="2800" dirty="0"/>
              <a:t>«</a:t>
            </a:r>
            <a:r>
              <a:rPr lang="ru-RU" sz="2800" dirty="0" err="1"/>
              <a:t>Ситуація</a:t>
            </a:r>
            <a:r>
              <a:rPr lang="ru-RU" sz="2800" dirty="0"/>
              <a:t> постмодерну» </a:t>
            </a:r>
            <a:r>
              <a:rPr lang="ru-RU" sz="2800" dirty="0" smtClean="0"/>
              <a:t>?</a:t>
            </a:r>
            <a:endParaRPr lang="uk-UA" sz="2800" dirty="0" smtClean="0"/>
          </a:p>
          <a:p>
            <a:pPr marL="0" indent="0" algn="just" fontAlgn="auto">
              <a:spcAft>
                <a:spcPts val="0"/>
              </a:spcAft>
              <a:buFont typeface="Arial" panose="020B0604020202020204" pitchFamily="34" charset="0"/>
              <a:buNone/>
              <a:defRPr/>
            </a:pPr>
            <a:r>
              <a:rPr lang="uk-UA" sz="2800" b="1" dirty="0" smtClean="0"/>
              <a:t>4</a:t>
            </a:r>
            <a:r>
              <a:rPr lang="uk-UA" sz="2800" dirty="0" smtClean="0"/>
              <a:t>. … - це муляж, видимість, імітація образу, символу, знака, за якими не стоїть ніякої позначуваної дійсності, порожня шкарлупа, що маніфестує, презентує принципову присутність відсутності реальності. </a:t>
            </a:r>
          </a:p>
          <a:p>
            <a:pPr marL="0" indent="0" algn="just" fontAlgn="auto">
              <a:spcAft>
                <a:spcPts val="0"/>
              </a:spcAft>
              <a:buFont typeface="Arial" panose="020B0604020202020204" pitchFamily="34" charset="0"/>
              <a:buNone/>
              <a:defRPr/>
            </a:pPr>
            <a:r>
              <a:rPr lang="uk-UA" sz="2800" dirty="0" smtClean="0"/>
              <a:t>5. Для якого напряму філософії та мистецтва  характерно </a:t>
            </a:r>
            <a:r>
              <a:rPr lang="uk-UA" sz="2800" dirty="0"/>
              <a:t>бачення повсякденного реального життя як театру абсурду, апокаліптичного </a:t>
            </a:r>
            <a:r>
              <a:rPr lang="uk-UA" sz="2800" dirty="0" smtClean="0"/>
              <a:t>карнавалу?</a:t>
            </a:r>
          </a:p>
          <a:p>
            <a:pPr marL="0" indent="0" algn="just" fontAlgn="auto">
              <a:spcAft>
                <a:spcPts val="0"/>
              </a:spcAft>
              <a:buFont typeface="Arial" panose="020B0604020202020204" pitchFamily="34" charset="0"/>
              <a:buNone/>
              <a:defRPr/>
            </a:pPr>
            <a:r>
              <a:rPr lang="uk-UA" sz="2800" dirty="0" smtClean="0"/>
              <a:t>6. Автор роботи «Археологія знання»?</a:t>
            </a:r>
          </a:p>
          <a:p>
            <a:pPr fontAlgn="auto">
              <a:spcAft>
                <a:spcPts val="0"/>
              </a:spcAft>
              <a:buFont typeface="Arial" panose="020B0604020202020204" pitchFamily="34" charset="0"/>
              <a:buChar char="•"/>
              <a:defRPr/>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Заголовок 1"/>
          <p:cNvSpPr>
            <a:spLocks noGrp="1"/>
          </p:cNvSpPr>
          <p:nvPr>
            <p:ph type="title"/>
          </p:nvPr>
        </p:nvSpPr>
        <p:spPr>
          <a:xfrm>
            <a:off x="539750" y="274638"/>
            <a:ext cx="8147050" cy="850900"/>
          </a:xfrm>
        </p:spPr>
        <p:txBody>
          <a:bodyPr/>
          <a:lstStyle/>
          <a:p>
            <a:r>
              <a:rPr lang="uk-UA" smtClean="0"/>
              <a:t>Ганс-Георг Гадамер</a:t>
            </a:r>
          </a:p>
        </p:txBody>
      </p:sp>
      <p:graphicFrame>
        <p:nvGraphicFramePr>
          <p:cNvPr id="4" name="Объект 3"/>
          <p:cNvGraphicFramePr>
            <a:graphicFrameLocks noGrp="1"/>
          </p:cNvGraphicFramePr>
          <p:nvPr>
            <p:ph idx="1"/>
          </p:nvPr>
        </p:nvGraphicFramePr>
        <p:xfrm>
          <a:off x="319088" y="2244725"/>
          <a:ext cx="8229600" cy="2833688"/>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0">
                <a:tc>
                  <a:txBody>
                    <a:bodyPr/>
                    <a:lstStyle/>
                    <a:p>
                      <a:pPr algn="l" fontAlgn="t"/>
                      <a:r>
                        <a:rPr lang="ru-RU">
                          <a:effectLst/>
                        </a:rPr>
                        <a:t>Народився</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pPr fontAlgn="t"/>
                      <a:r>
                        <a:rPr lang="ru-RU" u="none" strike="noStrike">
                          <a:solidFill>
                            <a:srgbClr val="0B0080"/>
                          </a:solidFill>
                          <a:effectLst/>
                          <a:hlinkClick r:id="rId2" tooltip="11 лютого"/>
                        </a:rPr>
                        <a:t>11 лютого</a:t>
                      </a:r>
                      <a:r>
                        <a:rPr lang="ru-RU">
                          <a:effectLst/>
                        </a:rPr>
                        <a:t> </a:t>
                      </a:r>
                      <a:r>
                        <a:rPr lang="ru-RU" u="none" strike="noStrike">
                          <a:solidFill>
                            <a:srgbClr val="0B0080"/>
                          </a:solidFill>
                          <a:effectLst/>
                          <a:hlinkClick r:id="rId3" tooltip="1900"/>
                        </a:rPr>
                        <a:t>1900</a:t>
                      </a:r>
                      <a:r>
                        <a:rPr lang="ru-RU">
                          <a:effectLst/>
                        </a:rPr>
                        <a:t/>
                      </a:r>
                      <a:br>
                        <a:rPr lang="ru-RU">
                          <a:effectLst/>
                        </a:rPr>
                      </a:br>
                      <a:r>
                        <a:rPr lang="ru-RU" u="none" strike="noStrike">
                          <a:solidFill>
                            <a:srgbClr val="0B0080"/>
                          </a:solidFill>
                          <a:effectLst/>
                          <a:hlinkClick r:id="rId4" tooltip="Марбург"/>
                        </a:rPr>
                        <a:t>Марбург</a:t>
                      </a:r>
                      <a:r>
                        <a:rPr lang="ru-RU">
                          <a:effectLst/>
                        </a:rPr>
                        <a:t>, </a:t>
                      </a:r>
                      <a:r>
                        <a:rPr lang="ru-RU" u="none" strike="noStrike">
                          <a:solidFill>
                            <a:srgbClr val="0B0080"/>
                          </a:solidFill>
                          <a:effectLst/>
                          <a:hlinkClick r:id="rId5" tooltip="Німеччина"/>
                        </a:rPr>
                        <a:t>Німеччина</a:t>
                      </a:r>
                      <a:endParaRPr lang="ru-RU">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0"/>
                  </a:ext>
                </a:extLst>
              </a:tr>
              <a:tr h="0">
                <a:tc>
                  <a:txBody>
                    <a:bodyPr/>
                    <a:lstStyle/>
                    <a:p>
                      <a:pPr algn="l" fontAlgn="t"/>
                      <a:r>
                        <a:rPr lang="ru-RU">
                          <a:effectLst/>
                        </a:rPr>
                        <a:t>Помер</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pPr fontAlgn="t"/>
                      <a:r>
                        <a:rPr lang="ru-RU" u="none" strike="noStrike">
                          <a:solidFill>
                            <a:srgbClr val="0B0080"/>
                          </a:solidFill>
                          <a:effectLst/>
                          <a:hlinkClick r:id="rId6" tooltip="12 березня"/>
                        </a:rPr>
                        <a:t>12 березня</a:t>
                      </a:r>
                      <a:r>
                        <a:rPr lang="ru-RU">
                          <a:effectLst/>
                        </a:rPr>
                        <a:t> </a:t>
                      </a:r>
                      <a:r>
                        <a:rPr lang="ru-RU" u="none" strike="noStrike">
                          <a:solidFill>
                            <a:srgbClr val="0B0080"/>
                          </a:solidFill>
                          <a:effectLst/>
                          <a:hlinkClick r:id="rId7" tooltip="2002"/>
                        </a:rPr>
                        <a:t>2002</a:t>
                      </a:r>
                      <a:r>
                        <a:rPr lang="ru-RU">
                          <a:effectLst/>
                        </a:rPr>
                        <a:t> (102 роки)</a:t>
                      </a:r>
                      <a:br>
                        <a:rPr lang="ru-RU">
                          <a:effectLst/>
                        </a:rPr>
                      </a:br>
                      <a:r>
                        <a:rPr lang="ru-RU" u="sng">
                          <a:solidFill>
                            <a:srgbClr val="0B0080"/>
                          </a:solidFill>
                          <a:effectLst/>
                          <a:hlinkClick r:id="rId8" tooltip="Гейдельберг"/>
                        </a:rPr>
                        <a:t>Гейдельберг</a:t>
                      </a:r>
                      <a:r>
                        <a:rPr lang="ru-RU">
                          <a:effectLst/>
                        </a:rPr>
                        <a:t>, </a:t>
                      </a:r>
                      <a:r>
                        <a:rPr lang="ru-RU" u="none" strike="noStrike">
                          <a:solidFill>
                            <a:srgbClr val="0B0080"/>
                          </a:solidFill>
                          <a:effectLst/>
                          <a:hlinkClick r:id="rId5" tooltip="Німеччина"/>
                        </a:rPr>
                        <a:t>Німеччина</a:t>
                      </a:r>
                      <a:r>
                        <a:rPr lang="ru-RU">
                          <a:effectLst/>
                        </a:rPr>
                        <a:t/>
                      </a:r>
                      <a:br>
                        <a:rPr lang="ru-RU">
                          <a:effectLst/>
                        </a:rPr>
                      </a:br>
                      <a:endParaRPr lang="ru-RU">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1"/>
                  </a:ext>
                </a:extLst>
              </a:tr>
              <a:tr h="0">
                <a:tc>
                  <a:txBody>
                    <a:bodyPr/>
                    <a:lstStyle/>
                    <a:p>
                      <a:pPr algn="l" fontAlgn="t"/>
                      <a:r>
                        <a:rPr lang="ru-RU">
                          <a:effectLst/>
                        </a:rPr>
                        <a:t>Школа/Традиція</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pPr fontAlgn="t"/>
                      <a:r>
                        <a:rPr lang="ru-RU" u="none" strike="noStrike">
                          <a:solidFill>
                            <a:srgbClr val="0B0080"/>
                          </a:solidFill>
                          <a:effectLst/>
                          <a:hlinkClick r:id="rId9" tooltip="Континентальна філософія"/>
                        </a:rPr>
                        <a:t>континентальна філософія</a:t>
                      </a:r>
                      <a:r>
                        <a:rPr lang="ru-RU">
                          <a:effectLst/>
                        </a:rPr>
                        <a:t/>
                      </a:r>
                      <a:br>
                        <a:rPr lang="ru-RU">
                          <a:effectLst/>
                        </a:rPr>
                      </a:br>
                      <a:r>
                        <a:rPr lang="ru-RU" u="none" strike="noStrike">
                          <a:solidFill>
                            <a:srgbClr val="0B0080"/>
                          </a:solidFill>
                          <a:effectLst/>
                          <a:hlinkClick r:id="rId10" tooltip="Герменевтика"/>
                        </a:rPr>
                        <a:t>герменевтика</a:t>
                      </a:r>
                      <a:endParaRPr lang="ru-RU">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2"/>
                  </a:ext>
                </a:extLst>
              </a:tr>
              <a:tr h="0">
                <a:tc>
                  <a:txBody>
                    <a:bodyPr/>
                    <a:lstStyle/>
                    <a:p>
                      <a:pPr algn="l" fontAlgn="t"/>
                      <a:r>
                        <a:rPr lang="ru-RU">
                          <a:effectLst/>
                        </a:rPr>
                        <a:t>Основні інтереси</a:t>
                      </a: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pPr fontAlgn="t"/>
                      <a:r>
                        <a:rPr lang="ru-RU" u="none" strike="noStrike" dirty="0" err="1">
                          <a:solidFill>
                            <a:srgbClr val="0B0080"/>
                          </a:solidFill>
                          <a:effectLst/>
                          <a:hlinkClick r:id="rId11" tooltip="Метафізика"/>
                        </a:rPr>
                        <a:t>метафізика</a:t>
                      </a:r>
                      <a:r>
                        <a:rPr lang="ru-RU" dirty="0">
                          <a:effectLst/>
                        </a:rPr>
                        <a:t> </a:t>
                      </a:r>
                      <a:r>
                        <a:rPr lang="ru-RU" b="1" dirty="0">
                          <a:effectLst/>
                        </a:rPr>
                        <a:t>·</a:t>
                      </a:r>
                      <a:r>
                        <a:rPr lang="ru-RU" dirty="0">
                          <a:effectLst/>
                        </a:rPr>
                        <a:t>  </a:t>
                      </a:r>
                      <a:r>
                        <a:rPr lang="ru-RU" u="none" strike="noStrike" dirty="0" err="1">
                          <a:solidFill>
                            <a:srgbClr val="0B0080"/>
                          </a:solidFill>
                          <a:effectLst/>
                          <a:hlinkClick r:id="rId12" tooltip="Епістемологія"/>
                        </a:rPr>
                        <a:t>епістемологія</a:t>
                      </a:r>
                      <a:r>
                        <a:rPr lang="ru-RU" dirty="0">
                          <a:effectLst/>
                        </a:rPr>
                        <a:t/>
                      </a:r>
                      <a:br>
                        <a:rPr lang="ru-RU" dirty="0">
                          <a:effectLst/>
                        </a:rPr>
                      </a:br>
                      <a:r>
                        <a:rPr lang="ru-RU" u="none" strike="noStrike" dirty="0" err="1">
                          <a:solidFill>
                            <a:srgbClr val="0B0080"/>
                          </a:solidFill>
                          <a:effectLst/>
                          <a:hlinkClick r:id="rId13" tooltip="Мова"/>
                        </a:rPr>
                        <a:t>мова</a:t>
                      </a:r>
                      <a:r>
                        <a:rPr lang="ru-RU" dirty="0">
                          <a:effectLst/>
                        </a:rPr>
                        <a:t> </a:t>
                      </a:r>
                      <a:r>
                        <a:rPr lang="ru-RU" b="1" dirty="0">
                          <a:effectLst/>
                        </a:rPr>
                        <a:t>·</a:t>
                      </a:r>
                      <a:r>
                        <a:rPr lang="ru-RU" dirty="0">
                          <a:effectLst/>
                        </a:rPr>
                        <a:t>  </a:t>
                      </a:r>
                      <a:r>
                        <a:rPr lang="ru-RU" u="none" strike="noStrike" dirty="0" err="1">
                          <a:solidFill>
                            <a:srgbClr val="0B0080"/>
                          </a:solidFill>
                          <a:effectLst/>
                          <a:hlinkClick r:id="rId14" tooltip="Онтологія"/>
                        </a:rPr>
                        <a:t>онтологія</a:t>
                      </a:r>
                      <a:r>
                        <a:rPr lang="ru-RU" dirty="0">
                          <a:effectLst/>
                        </a:rPr>
                        <a:t> </a:t>
                      </a:r>
                      <a:r>
                        <a:rPr lang="ru-RU" b="1" dirty="0">
                          <a:effectLst/>
                        </a:rPr>
                        <a:t>·</a:t>
                      </a:r>
                      <a:r>
                        <a:rPr lang="ru-RU" dirty="0">
                          <a:effectLst/>
                        </a:rPr>
                        <a:t>  </a:t>
                      </a:r>
                      <a:r>
                        <a:rPr lang="ru-RU" u="none" strike="noStrike" dirty="0" err="1">
                          <a:solidFill>
                            <a:srgbClr val="0B0080"/>
                          </a:solidFill>
                          <a:effectLst/>
                          <a:hlinkClick r:id="rId15" tooltip="Естетика"/>
                        </a:rPr>
                        <a:t>естетика</a:t>
                      </a:r>
                      <a:endParaRPr lang="ru-RU" dirty="0">
                        <a:effectLst/>
                      </a:endParaRPr>
                    </a:p>
                  </a:txBody>
                  <a:tcP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Заголовок 1"/>
          <p:cNvSpPr>
            <a:spLocks noGrp="1"/>
          </p:cNvSpPr>
          <p:nvPr>
            <p:ph type="title"/>
          </p:nvPr>
        </p:nvSpPr>
        <p:spPr/>
        <p:txBody>
          <a:bodyPr/>
          <a:lstStyle/>
          <a:p>
            <a:r>
              <a:rPr lang="uk-UA" smtClean="0"/>
              <a:t>Ганс-Георг Гадамер</a:t>
            </a:r>
          </a:p>
        </p:txBody>
      </p:sp>
      <p:sp>
        <p:nvSpPr>
          <p:cNvPr id="3" name="Объект 2"/>
          <p:cNvSpPr>
            <a:spLocks noGrp="1"/>
          </p:cNvSpPr>
          <p:nvPr>
            <p:ph idx="1"/>
          </p:nvPr>
        </p:nvSpPr>
        <p:spPr/>
        <p:txBody>
          <a:bodyPr rtlCol="0">
            <a:normAutofit fontScale="62500" lnSpcReduction="20000"/>
          </a:bodyPr>
          <a:lstStyle/>
          <a:p>
            <a:pPr fontAlgn="auto">
              <a:spcAft>
                <a:spcPts val="0"/>
              </a:spcAft>
              <a:buFont typeface="Arial" panose="020B0604020202020204" pitchFamily="34" charset="0"/>
              <a:buChar char="•"/>
              <a:defRPr/>
            </a:pPr>
            <a:r>
              <a:rPr lang="ru-RU" dirty="0" err="1"/>
              <a:t>Вивчав</a:t>
            </a:r>
            <a:r>
              <a:rPr lang="ru-RU" dirty="0"/>
              <a:t> </a:t>
            </a:r>
            <a:r>
              <a:rPr lang="ru-RU" dirty="0" err="1"/>
              <a:t>філософію</a:t>
            </a:r>
            <a:r>
              <a:rPr lang="ru-RU" dirty="0"/>
              <a:t>, </a:t>
            </a:r>
            <a:r>
              <a:rPr lang="ru-RU" dirty="0" err="1"/>
              <a:t>історію</a:t>
            </a:r>
            <a:r>
              <a:rPr lang="ru-RU" dirty="0"/>
              <a:t>, </a:t>
            </a:r>
            <a:r>
              <a:rPr lang="ru-RU" dirty="0" err="1"/>
              <a:t>теорію</a:t>
            </a:r>
            <a:r>
              <a:rPr lang="ru-RU" dirty="0"/>
              <a:t> </a:t>
            </a:r>
            <a:r>
              <a:rPr lang="ru-RU" dirty="0" err="1"/>
              <a:t>літератури</a:t>
            </a:r>
            <a:r>
              <a:rPr lang="ru-RU" dirty="0"/>
              <a:t>, </a:t>
            </a:r>
            <a:r>
              <a:rPr lang="ru-RU" dirty="0" err="1"/>
              <a:t>історію</a:t>
            </a:r>
            <a:r>
              <a:rPr lang="ru-RU" dirty="0"/>
              <a:t> </a:t>
            </a:r>
            <a:r>
              <a:rPr lang="ru-RU" dirty="0" err="1"/>
              <a:t>мистецтв</a:t>
            </a:r>
            <a:r>
              <a:rPr lang="ru-RU" dirty="0"/>
              <a:t> та </a:t>
            </a:r>
            <a:r>
              <a:rPr lang="ru-RU" dirty="0" err="1"/>
              <a:t>євангельську</a:t>
            </a:r>
            <a:r>
              <a:rPr lang="ru-RU" dirty="0"/>
              <a:t> </a:t>
            </a:r>
            <a:r>
              <a:rPr lang="ru-RU" dirty="0" err="1"/>
              <a:t>теологію</a:t>
            </a:r>
            <a:r>
              <a:rPr lang="ru-RU" dirty="0"/>
              <a:t> у </a:t>
            </a:r>
            <a:r>
              <a:rPr lang="ru-RU" dirty="0" err="1">
                <a:hlinkClick r:id="rId2" tooltip="Вроцлавський університет"/>
              </a:rPr>
              <a:t>університетах</a:t>
            </a:r>
            <a:r>
              <a:rPr lang="ru-RU" dirty="0">
                <a:hlinkClick r:id="rId2" tooltip="Вроцлавський університет"/>
              </a:rPr>
              <a:t> </a:t>
            </a:r>
            <a:r>
              <a:rPr lang="ru-RU" dirty="0" err="1">
                <a:hlinkClick r:id="rId2" tooltip="Вроцлавський університет"/>
              </a:rPr>
              <a:t>Бреслау</a:t>
            </a:r>
            <a:r>
              <a:rPr lang="ru-RU" dirty="0"/>
              <a:t> та </a:t>
            </a:r>
            <a:r>
              <a:rPr lang="ru-RU" dirty="0">
                <a:hlinkClick r:id="rId3" tooltip="Марбурзький університет"/>
              </a:rPr>
              <a:t>Марбурга</a:t>
            </a:r>
            <a:r>
              <a:rPr lang="ru-RU" dirty="0"/>
              <a:t>.</a:t>
            </a:r>
          </a:p>
          <a:p>
            <a:pPr fontAlgn="auto">
              <a:spcAft>
                <a:spcPts val="0"/>
              </a:spcAft>
              <a:buFont typeface="Arial" panose="020B0604020202020204" pitchFamily="34" charset="0"/>
              <a:buChar char="•"/>
              <a:defRPr/>
            </a:pPr>
            <a:r>
              <a:rPr lang="ru-RU" dirty="0"/>
              <a:t>У </a:t>
            </a:r>
            <a:r>
              <a:rPr lang="ru-RU" dirty="0">
                <a:hlinkClick r:id="rId4" tooltip="1922"/>
              </a:rPr>
              <a:t>1922</a:t>
            </a:r>
            <a:r>
              <a:rPr lang="ru-RU" dirty="0"/>
              <a:t> </a:t>
            </a:r>
            <a:r>
              <a:rPr lang="ru-RU" dirty="0" err="1"/>
              <a:t>році</a:t>
            </a:r>
            <a:r>
              <a:rPr lang="ru-RU" dirty="0"/>
              <a:t> </a:t>
            </a:r>
            <a:r>
              <a:rPr lang="ru-RU" dirty="0" err="1"/>
              <a:t>захистив</a:t>
            </a:r>
            <a:r>
              <a:rPr lang="ru-RU" dirty="0"/>
              <a:t> </a:t>
            </a:r>
            <a:r>
              <a:rPr lang="ru-RU" dirty="0" err="1"/>
              <a:t>докторську</a:t>
            </a:r>
            <a:r>
              <a:rPr lang="ru-RU" dirty="0"/>
              <a:t> </a:t>
            </a:r>
            <a:r>
              <a:rPr lang="ru-RU" dirty="0" err="1">
                <a:hlinkClick r:id="rId5" tooltip="Дисертація"/>
              </a:rPr>
              <a:t>дисертацію</a:t>
            </a:r>
            <a:r>
              <a:rPr lang="ru-RU" dirty="0"/>
              <a:t> </a:t>
            </a:r>
            <a:r>
              <a:rPr lang="ru-RU" dirty="0" err="1"/>
              <a:t>під</a:t>
            </a:r>
            <a:r>
              <a:rPr lang="ru-RU" dirty="0"/>
              <a:t> </a:t>
            </a:r>
            <a:r>
              <a:rPr lang="ru-RU" dirty="0" err="1"/>
              <a:t>керівництвом</a:t>
            </a:r>
            <a:r>
              <a:rPr lang="ru-RU" dirty="0"/>
              <a:t> </a:t>
            </a:r>
            <a:r>
              <a:rPr lang="ru-RU" dirty="0">
                <a:hlinkClick r:id="rId6" tooltip="Наторп Пауль (ще не написана)"/>
              </a:rPr>
              <a:t>Пауля </a:t>
            </a:r>
            <a:r>
              <a:rPr lang="ru-RU" dirty="0" err="1">
                <a:hlinkClick r:id="rId6" tooltip="Наторп Пауль (ще не написана)"/>
              </a:rPr>
              <a:t>Наторпа</a:t>
            </a:r>
            <a:r>
              <a:rPr lang="ru-RU" dirty="0"/>
              <a:t>.</a:t>
            </a:r>
          </a:p>
          <a:p>
            <a:pPr fontAlgn="auto">
              <a:spcAft>
                <a:spcPts val="0"/>
              </a:spcAft>
              <a:buFont typeface="Arial" panose="020B0604020202020204" pitchFamily="34" charset="0"/>
              <a:buChar char="•"/>
              <a:defRPr/>
            </a:pPr>
            <a:r>
              <a:rPr lang="ru-RU" dirty="0"/>
              <a:t>В </a:t>
            </a:r>
            <a:r>
              <a:rPr lang="ru-RU" dirty="0">
                <a:hlinkClick r:id="rId7" tooltip="1923"/>
              </a:rPr>
              <a:t>1923</a:t>
            </a:r>
            <a:r>
              <a:rPr lang="ru-RU" dirty="0"/>
              <a:t> </a:t>
            </a:r>
            <a:r>
              <a:rPr lang="ru-RU" dirty="0" err="1"/>
              <a:t>році</a:t>
            </a:r>
            <a:r>
              <a:rPr lang="ru-RU" dirty="0"/>
              <a:t> </a:t>
            </a:r>
            <a:r>
              <a:rPr lang="ru-RU" dirty="0" err="1"/>
              <a:t>познайомився</a:t>
            </a:r>
            <a:r>
              <a:rPr lang="ru-RU" dirty="0"/>
              <a:t> з </a:t>
            </a:r>
            <a:r>
              <a:rPr lang="ru-RU" dirty="0" err="1">
                <a:hlinkClick r:id="rId8" tooltip="Мартін Гайдеггер"/>
              </a:rPr>
              <a:t>Мартіном</a:t>
            </a:r>
            <a:r>
              <a:rPr lang="ru-RU" dirty="0">
                <a:hlinkClick r:id="rId8" tooltip="Мартін Гайдеггер"/>
              </a:rPr>
              <a:t> </a:t>
            </a:r>
            <a:r>
              <a:rPr lang="ru-RU" dirty="0" err="1">
                <a:hlinkClick r:id="rId8" tooltip="Мартін Гайдеггер"/>
              </a:rPr>
              <a:t>Гайдеггером</a:t>
            </a:r>
            <a:r>
              <a:rPr lang="ru-RU" dirty="0"/>
              <a:t>, </a:t>
            </a:r>
            <a:r>
              <a:rPr lang="ru-RU" dirty="0" err="1"/>
              <a:t>який</a:t>
            </a:r>
            <a:r>
              <a:rPr lang="ru-RU" dirty="0"/>
              <a:t> </a:t>
            </a:r>
            <a:r>
              <a:rPr lang="ru-RU" dirty="0" err="1"/>
              <a:t>викладав</a:t>
            </a:r>
            <a:r>
              <a:rPr lang="ru-RU" dirty="0"/>
              <a:t> в </a:t>
            </a:r>
            <a:r>
              <a:rPr lang="ru-RU" dirty="0" err="1">
                <a:hlinkClick r:id="rId3" tooltip="Марбурзький університет"/>
              </a:rPr>
              <a:t>Марбурзькому</a:t>
            </a:r>
            <a:r>
              <a:rPr lang="ru-RU" dirty="0">
                <a:hlinkClick r:id="rId3" tooltip="Марбурзький університет"/>
              </a:rPr>
              <a:t> </a:t>
            </a:r>
            <a:r>
              <a:rPr lang="ru-RU" dirty="0" err="1">
                <a:hlinkClick r:id="rId3" tooltip="Марбурзький університет"/>
              </a:rPr>
              <a:t>університеті</a:t>
            </a:r>
            <a:r>
              <a:rPr lang="ru-RU" dirty="0"/>
              <a:t>. </a:t>
            </a:r>
            <a:r>
              <a:rPr lang="ru-RU" dirty="0" err="1"/>
              <a:t>Доповнив</a:t>
            </a:r>
            <a:r>
              <a:rPr lang="ru-RU" dirty="0"/>
              <a:t> </a:t>
            </a:r>
            <a:r>
              <a:rPr lang="ru-RU" dirty="0" err="1"/>
              <a:t>освіту</a:t>
            </a:r>
            <a:r>
              <a:rPr lang="ru-RU" dirty="0"/>
              <a:t> </a:t>
            </a:r>
            <a:r>
              <a:rPr lang="ru-RU" dirty="0" err="1"/>
              <a:t>вивченням</a:t>
            </a:r>
            <a:r>
              <a:rPr lang="ru-RU" dirty="0"/>
              <a:t> </a:t>
            </a:r>
            <a:r>
              <a:rPr lang="ru-RU" dirty="0" err="1"/>
              <a:t>класичної</a:t>
            </a:r>
            <a:r>
              <a:rPr lang="ru-RU" dirty="0"/>
              <a:t> </a:t>
            </a:r>
            <a:r>
              <a:rPr lang="ru-RU" dirty="0" err="1"/>
              <a:t>філології</a:t>
            </a:r>
            <a:r>
              <a:rPr lang="ru-RU" dirty="0"/>
              <a:t> і в </a:t>
            </a:r>
            <a:r>
              <a:rPr lang="ru-RU" dirty="0">
                <a:hlinkClick r:id="rId9" tooltip="1929"/>
              </a:rPr>
              <a:t>1929</a:t>
            </a:r>
            <a:r>
              <a:rPr lang="ru-RU" dirty="0"/>
              <a:t> </a:t>
            </a:r>
            <a:r>
              <a:rPr lang="ru-RU" dirty="0" err="1"/>
              <a:t>році</a:t>
            </a:r>
            <a:r>
              <a:rPr lang="ru-RU" dirty="0"/>
              <a:t> </a:t>
            </a:r>
            <a:r>
              <a:rPr lang="ru-RU" dirty="0" err="1"/>
              <a:t>захистив</a:t>
            </a:r>
            <a:r>
              <a:rPr lang="ru-RU" dirty="0"/>
              <a:t> </a:t>
            </a:r>
            <a:r>
              <a:rPr lang="ru-RU" dirty="0" err="1"/>
              <a:t>дисертацію</a:t>
            </a:r>
            <a:r>
              <a:rPr lang="ru-RU" dirty="0"/>
              <a:t> про </a:t>
            </a:r>
            <a:r>
              <a:rPr lang="ru-RU" dirty="0" err="1">
                <a:hlinkClick r:id="rId10" tooltip="Платон"/>
              </a:rPr>
              <a:t>платонівський</a:t>
            </a:r>
            <a:r>
              <a:rPr lang="ru-RU" dirty="0"/>
              <a:t> «</a:t>
            </a:r>
            <a:r>
              <a:rPr lang="ru-RU" dirty="0" err="1"/>
              <a:t>Філебе</a:t>
            </a:r>
            <a:r>
              <a:rPr lang="ru-RU" dirty="0"/>
              <a:t>».</a:t>
            </a:r>
          </a:p>
          <a:p>
            <a:pPr fontAlgn="auto">
              <a:spcAft>
                <a:spcPts val="0"/>
              </a:spcAft>
              <a:buFont typeface="Arial" panose="020B0604020202020204" pitchFamily="34" charset="0"/>
              <a:buChar char="•"/>
              <a:defRPr/>
            </a:pPr>
            <a:r>
              <a:rPr lang="ru-RU" dirty="0"/>
              <a:t>З </a:t>
            </a:r>
            <a:r>
              <a:rPr lang="ru-RU" dirty="0">
                <a:hlinkClick r:id="rId11" tooltip="1939"/>
              </a:rPr>
              <a:t>1939</a:t>
            </a:r>
            <a:r>
              <a:rPr lang="ru-RU" dirty="0"/>
              <a:t> по </a:t>
            </a:r>
            <a:r>
              <a:rPr lang="ru-RU" dirty="0">
                <a:hlinkClick r:id="rId12" tooltip="1947"/>
              </a:rPr>
              <a:t>1947</a:t>
            </a:r>
            <a:r>
              <a:rPr lang="ru-RU" dirty="0"/>
              <a:t> роки — </a:t>
            </a:r>
            <a:r>
              <a:rPr lang="ru-RU" dirty="0" err="1"/>
              <a:t>професор</a:t>
            </a:r>
            <a:r>
              <a:rPr lang="ru-RU" dirty="0"/>
              <a:t> в </a:t>
            </a:r>
            <a:r>
              <a:rPr lang="ru-RU" dirty="0" err="1">
                <a:hlinkClick r:id="rId13" tooltip="Лейпцизький університет"/>
              </a:rPr>
              <a:t>Лейпцизькому</a:t>
            </a:r>
            <a:r>
              <a:rPr lang="ru-RU" dirty="0">
                <a:hlinkClick r:id="rId13" tooltip="Лейпцизький університет"/>
              </a:rPr>
              <a:t> </a:t>
            </a:r>
            <a:r>
              <a:rPr lang="ru-RU" dirty="0" err="1">
                <a:hlinkClick r:id="rId13" tooltip="Лейпцизький університет"/>
              </a:rPr>
              <a:t>университеті</a:t>
            </a:r>
            <a:r>
              <a:rPr lang="ru-RU" dirty="0"/>
              <a:t> (в </a:t>
            </a:r>
            <a:r>
              <a:rPr lang="ru-RU" dirty="0">
                <a:hlinkClick r:id="rId14" tooltip="1946"/>
              </a:rPr>
              <a:t>1946</a:t>
            </a:r>
            <a:r>
              <a:rPr lang="ru-RU" dirty="0"/>
              <a:t>—</a:t>
            </a:r>
            <a:r>
              <a:rPr lang="ru-RU" dirty="0">
                <a:hlinkClick r:id="rId12" tooltip="1947"/>
              </a:rPr>
              <a:t>7</a:t>
            </a:r>
            <a:r>
              <a:rPr lang="ru-RU" dirty="0"/>
              <a:t> </a:t>
            </a:r>
            <a:r>
              <a:rPr lang="ru-RU" dirty="0" err="1"/>
              <a:t>рр</a:t>
            </a:r>
            <a:r>
              <a:rPr lang="ru-RU" dirty="0"/>
              <a:t>. — ректор закладу).</a:t>
            </a:r>
          </a:p>
          <a:p>
            <a:pPr fontAlgn="auto">
              <a:spcAft>
                <a:spcPts val="0"/>
              </a:spcAft>
              <a:buFont typeface="Arial" panose="020B0604020202020204" pitchFamily="34" charset="0"/>
              <a:buChar char="•"/>
              <a:defRPr/>
            </a:pPr>
            <a:r>
              <a:rPr lang="ru-RU" dirty="0" err="1"/>
              <a:t>Після</a:t>
            </a:r>
            <a:r>
              <a:rPr lang="ru-RU" dirty="0"/>
              <a:t> </a:t>
            </a:r>
            <a:r>
              <a:rPr lang="ru-RU" dirty="0" err="1"/>
              <a:t>дворічного</a:t>
            </a:r>
            <a:r>
              <a:rPr lang="ru-RU" dirty="0"/>
              <a:t> </a:t>
            </a:r>
            <a:r>
              <a:rPr lang="ru-RU" dirty="0" err="1"/>
              <a:t>викладання</a:t>
            </a:r>
            <a:r>
              <a:rPr lang="ru-RU" dirty="0"/>
              <a:t> у </a:t>
            </a:r>
            <a:r>
              <a:rPr lang="ru-RU" dirty="0" err="1"/>
              <a:t>Франкфурті</a:t>
            </a:r>
            <a:r>
              <a:rPr lang="ru-RU" dirty="0"/>
              <a:t>-на-</a:t>
            </a:r>
            <a:r>
              <a:rPr lang="ru-RU" dirty="0" err="1"/>
              <a:t>Майні</a:t>
            </a:r>
            <a:r>
              <a:rPr lang="ru-RU" dirty="0"/>
              <a:t> </a:t>
            </a:r>
            <a:r>
              <a:rPr lang="ru-RU" dirty="0" err="1"/>
              <a:t>зайняв</a:t>
            </a:r>
            <a:r>
              <a:rPr lang="ru-RU" dirty="0"/>
              <a:t> кафедру в </a:t>
            </a:r>
            <a:r>
              <a:rPr lang="ru-RU" dirty="0" err="1"/>
              <a:t>університеті</a:t>
            </a:r>
            <a:r>
              <a:rPr lang="ru-RU" dirty="0"/>
              <a:t> Гейдельберг, </a:t>
            </a:r>
            <a:r>
              <a:rPr lang="ru-RU" dirty="0" err="1"/>
              <a:t>якою</a:t>
            </a:r>
            <a:r>
              <a:rPr lang="ru-RU" dirty="0"/>
              <a:t> </a:t>
            </a:r>
            <a:r>
              <a:rPr lang="ru-RU" dirty="0" err="1"/>
              <a:t>раніше</a:t>
            </a:r>
            <a:r>
              <a:rPr lang="ru-RU" dirty="0"/>
              <a:t> </a:t>
            </a:r>
            <a:r>
              <a:rPr lang="ru-RU" dirty="0" err="1"/>
              <a:t>керував</a:t>
            </a:r>
            <a:r>
              <a:rPr lang="ru-RU" dirty="0"/>
              <a:t> Карл Ясперс. Ясперсом </a:t>
            </a:r>
            <a:r>
              <a:rPr lang="ru-RU" dirty="0" err="1"/>
              <a:t>був</a:t>
            </a:r>
            <a:r>
              <a:rPr lang="ru-RU" dirty="0"/>
              <a:t> </a:t>
            </a:r>
            <a:r>
              <a:rPr lang="ru-RU" dirty="0" err="1"/>
              <a:t>заснований</a:t>
            </a:r>
            <a:r>
              <a:rPr lang="ru-RU" dirty="0"/>
              <a:t> в 1953 </a:t>
            </a:r>
            <a:r>
              <a:rPr lang="ru-RU" dirty="0" err="1"/>
              <a:t>році</a:t>
            </a:r>
            <a:r>
              <a:rPr lang="ru-RU" dirty="0"/>
              <a:t> журнал «</a:t>
            </a:r>
            <a:r>
              <a:rPr lang="en-US" dirty="0" err="1"/>
              <a:t>Philosophische</a:t>
            </a:r>
            <a:r>
              <a:rPr lang="en-US" dirty="0"/>
              <a:t> </a:t>
            </a:r>
            <a:r>
              <a:rPr lang="en-US" dirty="0" err="1"/>
              <a:t>Rundschau</a:t>
            </a:r>
            <a:r>
              <a:rPr lang="en-US" dirty="0"/>
              <a:t>». </a:t>
            </a:r>
            <a:r>
              <a:rPr lang="ru-RU" dirty="0" err="1"/>
              <a:t>Після</a:t>
            </a:r>
            <a:r>
              <a:rPr lang="ru-RU" dirty="0"/>
              <a:t> </a:t>
            </a:r>
            <a:r>
              <a:rPr lang="ru-RU" dirty="0" err="1"/>
              <a:t>виходу</a:t>
            </a:r>
            <a:r>
              <a:rPr lang="ru-RU" dirty="0"/>
              <a:t> на </a:t>
            </a:r>
            <a:r>
              <a:rPr lang="ru-RU" dirty="0" err="1"/>
              <a:t>пенсію</a:t>
            </a:r>
            <a:r>
              <a:rPr lang="ru-RU" dirty="0"/>
              <a:t> (1968) </a:t>
            </a:r>
            <a:r>
              <a:rPr lang="ru-RU" dirty="0" err="1"/>
              <a:t>викладав</a:t>
            </a:r>
            <a:r>
              <a:rPr lang="ru-RU" dirty="0"/>
              <a:t> в </a:t>
            </a:r>
            <a:r>
              <a:rPr lang="ru-RU" dirty="0" err="1"/>
              <a:t>якості</a:t>
            </a:r>
            <a:r>
              <a:rPr lang="ru-RU" dirty="0"/>
              <a:t> </a:t>
            </a:r>
            <a:r>
              <a:rPr lang="ru-RU" dirty="0" err="1"/>
              <a:t>запрошеного</a:t>
            </a:r>
            <a:r>
              <a:rPr lang="ru-RU" dirty="0"/>
              <a:t> </a:t>
            </a:r>
            <a:r>
              <a:rPr lang="ru-RU" dirty="0" err="1"/>
              <a:t>професора</a:t>
            </a:r>
            <a:r>
              <a:rPr lang="ru-RU" dirty="0"/>
              <a:t> в </a:t>
            </a:r>
            <a:r>
              <a:rPr lang="ru-RU" dirty="0" err="1"/>
              <a:t>університетах</a:t>
            </a:r>
            <a:r>
              <a:rPr lang="ru-RU" dirty="0"/>
              <a:t> США (до 1989 року).</a:t>
            </a:r>
          </a:p>
          <a:p>
            <a:pPr fontAlgn="auto">
              <a:spcAft>
                <a:spcPts val="0"/>
              </a:spcAft>
              <a:buFont typeface="Arial" panose="020B0604020202020204" pitchFamily="34" charset="0"/>
              <a:buChar char="•"/>
              <a:defRPr/>
            </a:pPr>
            <a:endParaRPr lang="uk-U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dirty="0" err="1" smtClean="0"/>
              <a:t>Філософія</a:t>
            </a:r>
            <a:r>
              <a:rPr lang="ru-RU" dirty="0" smtClean="0"/>
              <a:t> </a:t>
            </a:r>
            <a:r>
              <a:rPr lang="uk-UA" dirty="0" smtClean="0"/>
              <a:t>Г.Г. </a:t>
            </a:r>
            <a:r>
              <a:rPr lang="uk-UA" dirty="0" err="1" smtClean="0"/>
              <a:t>Гадамера</a:t>
            </a:r>
            <a:r>
              <a:rPr lang="ru-RU" dirty="0"/>
              <a:t/>
            </a:r>
            <a:br>
              <a:rPr lang="ru-RU" dirty="0"/>
            </a:br>
            <a:endParaRPr lang="uk-UA" dirty="0"/>
          </a:p>
        </p:txBody>
      </p:sp>
      <p:sp>
        <p:nvSpPr>
          <p:cNvPr id="3" name="Объект 2"/>
          <p:cNvSpPr>
            <a:spLocks noGrp="1"/>
          </p:cNvSpPr>
          <p:nvPr>
            <p:ph idx="1"/>
          </p:nvPr>
        </p:nvSpPr>
        <p:spPr>
          <a:xfrm>
            <a:off x="323850" y="908050"/>
            <a:ext cx="8362950" cy="5218113"/>
          </a:xfrm>
        </p:spPr>
        <p:txBody>
          <a:bodyPr rtlCol="0">
            <a:normAutofit fontScale="77500" lnSpcReduction="20000"/>
          </a:bodyPr>
          <a:lstStyle/>
          <a:p>
            <a:pPr marL="0" indent="0" algn="just" fontAlgn="auto">
              <a:spcAft>
                <a:spcPts val="0"/>
              </a:spcAft>
              <a:buFont typeface="Arial" panose="020B0604020202020204" pitchFamily="34" charset="0"/>
              <a:buNone/>
              <a:defRPr/>
            </a:pPr>
            <a:r>
              <a:rPr lang="ru-RU" dirty="0"/>
              <a:t>У </a:t>
            </a:r>
            <a:r>
              <a:rPr lang="ru-RU" dirty="0" err="1"/>
              <a:t>творі</a:t>
            </a:r>
            <a:r>
              <a:rPr lang="ru-RU" dirty="0"/>
              <a:t> </a:t>
            </a:r>
            <a:r>
              <a:rPr lang="ru-RU" b="1" u="sng" dirty="0"/>
              <a:t>«</a:t>
            </a:r>
            <a:r>
              <a:rPr lang="ru-RU" b="1" u="sng" dirty="0" err="1"/>
              <a:t>Істина</a:t>
            </a:r>
            <a:r>
              <a:rPr lang="ru-RU" b="1" u="sng" dirty="0"/>
              <a:t> і метод» (1960</a:t>
            </a:r>
            <a:r>
              <a:rPr lang="ru-RU" dirty="0"/>
              <a:t>) </a:t>
            </a:r>
            <a:r>
              <a:rPr lang="ru-RU" dirty="0" err="1"/>
              <a:t>Гадамер</a:t>
            </a:r>
            <a:r>
              <a:rPr lang="ru-RU" dirty="0"/>
              <a:t> </a:t>
            </a:r>
            <a:r>
              <a:rPr lang="ru-RU" dirty="0" err="1"/>
              <a:t>показує</a:t>
            </a:r>
            <a:r>
              <a:rPr lang="ru-RU" dirty="0"/>
              <a:t>, </a:t>
            </a:r>
            <a:r>
              <a:rPr lang="ru-RU" dirty="0" err="1"/>
              <a:t>що</a:t>
            </a:r>
            <a:r>
              <a:rPr lang="ru-RU" dirty="0"/>
              <a:t> </a:t>
            </a:r>
            <a:r>
              <a:rPr lang="ru-RU" dirty="0" err="1"/>
              <a:t>науковий</a:t>
            </a:r>
            <a:r>
              <a:rPr lang="ru-RU" dirty="0"/>
              <a:t> </a:t>
            </a:r>
            <a:r>
              <a:rPr lang="ru-RU" dirty="0" err="1"/>
              <a:t>спосіб</a:t>
            </a:r>
            <a:r>
              <a:rPr lang="ru-RU" dirty="0"/>
              <a:t> </a:t>
            </a:r>
            <a:r>
              <a:rPr lang="ru-RU" dirty="0" err="1"/>
              <a:t>пізнання</a:t>
            </a:r>
            <a:r>
              <a:rPr lang="ru-RU" dirty="0"/>
              <a:t> — не </a:t>
            </a:r>
            <a:r>
              <a:rPr lang="ru-RU" dirty="0" err="1"/>
              <a:t>єдиний</a:t>
            </a:r>
            <a:r>
              <a:rPr lang="ru-RU" dirty="0"/>
              <a:t>, і </a:t>
            </a:r>
            <a:r>
              <a:rPr lang="ru-RU" dirty="0" err="1"/>
              <a:t>тим</a:t>
            </a:r>
            <a:r>
              <a:rPr lang="ru-RU" dirty="0"/>
              <a:t> </a:t>
            </a:r>
            <a:r>
              <a:rPr lang="ru-RU" dirty="0" err="1"/>
              <a:t>більше</a:t>
            </a:r>
            <a:r>
              <a:rPr lang="ru-RU" dirty="0"/>
              <a:t> не </a:t>
            </a:r>
            <a:r>
              <a:rPr lang="ru-RU" dirty="0" err="1"/>
              <a:t>універсальний</a:t>
            </a:r>
            <a:r>
              <a:rPr lang="ru-RU" dirty="0"/>
              <a:t>. </a:t>
            </a:r>
            <a:r>
              <a:rPr lang="ru-RU" dirty="0" err="1"/>
              <a:t>Він</a:t>
            </a:r>
            <a:r>
              <a:rPr lang="ru-RU" dirty="0"/>
              <a:t> </a:t>
            </a:r>
            <a:r>
              <a:rPr lang="ru-RU" dirty="0" err="1"/>
              <a:t>виділяє</a:t>
            </a:r>
            <a:r>
              <a:rPr lang="ru-RU" dirty="0"/>
              <a:t> три </a:t>
            </a:r>
            <a:r>
              <a:rPr lang="ru-RU" dirty="0" err="1"/>
              <a:t>основних</a:t>
            </a:r>
            <a:r>
              <a:rPr lang="ru-RU" dirty="0"/>
              <a:t> </a:t>
            </a:r>
            <a:r>
              <a:rPr lang="ru-RU" dirty="0" err="1"/>
              <a:t>типи</a:t>
            </a:r>
            <a:r>
              <a:rPr lang="ru-RU" dirty="0"/>
              <a:t> </a:t>
            </a:r>
            <a:r>
              <a:rPr lang="ru-RU" dirty="0" err="1"/>
              <a:t>ставлення</a:t>
            </a:r>
            <a:r>
              <a:rPr lang="ru-RU" dirty="0"/>
              <a:t> </a:t>
            </a:r>
            <a:r>
              <a:rPr lang="ru-RU" dirty="0" err="1"/>
              <a:t>людини</a:t>
            </a:r>
            <a:r>
              <a:rPr lang="ru-RU" dirty="0"/>
              <a:t> до </a:t>
            </a:r>
            <a:r>
              <a:rPr lang="ru-RU" dirty="0" err="1"/>
              <a:t>світу</a:t>
            </a:r>
            <a:r>
              <a:rPr lang="ru-RU" dirty="0"/>
              <a:t>, а </a:t>
            </a:r>
            <a:r>
              <a:rPr lang="ru-RU" dirty="0" err="1"/>
              <a:t>отже</a:t>
            </a:r>
            <a:r>
              <a:rPr lang="ru-RU" dirty="0"/>
              <a:t>, </a:t>
            </a:r>
            <a:r>
              <a:rPr lang="ru-RU" dirty="0" err="1"/>
              <a:t>розуміння</a:t>
            </a:r>
            <a:r>
              <a:rPr lang="ru-RU" dirty="0"/>
              <a:t> </a:t>
            </a:r>
            <a:r>
              <a:rPr lang="ru-RU" dirty="0" err="1"/>
              <a:t>цього</a:t>
            </a:r>
            <a:r>
              <a:rPr lang="ru-RU" dirty="0"/>
              <a:t> </a:t>
            </a:r>
            <a:r>
              <a:rPr lang="ru-RU" dirty="0" err="1"/>
              <a:t>світу</a:t>
            </a:r>
            <a:r>
              <a:rPr lang="ru-RU" dirty="0"/>
              <a:t> і «</a:t>
            </a:r>
            <a:r>
              <a:rPr lang="ru-RU" dirty="0" err="1"/>
              <a:t>буття</a:t>
            </a:r>
            <a:r>
              <a:rPr lang="ru-RU" dirty="0"/>
              <a:t>» в </a:t>
            </a:r>
            <a:r>
              <a:rPr lang="ru-RU" dirty="0" err="1"/>
              <a:t>ньому</a:t>
            </a:r>
            <a:r>
              <a:rPr lang="ru-RU" dirty="0"/>
              <a:t>: </a:t>
            </a:r>
            <a:r>
              <a:rPr lang="ru-RU" b="1" dirty="0"/>
              <a:t>«</a:t>
            </a:r>
            <a:r>
              <a:rPr lang="ru-RU" b="1" dirty="0" err="1"/>
              <a:t>естетичний</a:t>
            </a:r>
            <a:r>
              <a:rPr lang="ru-RU" b="1" dirty="0"/>
              <a:t>», «</a:t>
            </a:r>
            <a:r>
              <a:rPr lang="ru-RU" b="1" dirty="0" err="1"/>
              <a:t>історичний</a:t>
            </a:r>
            <a:r>
              <a:rPr lang="ru-RU" b="1" dirty="0"/>
              <a:t>» та «</a:t>
            </a:r>
            <a:r>
              <a:rPr lang="ru-RU" b="1" dirty="0" err="1"/>
              <a:t>мовний</a:t>
            </a:r>
            <a:r>
              <a:rPr lang="ru-RU" b="1" dirty="0"/>
              <a:t>»</a:t>
            </a:r>
            <a:r>
              <a:rPr lang="ru-RU" dirty="0"/>
              <a:t> — і </a:t>
            </a:r>
            <a:r>
              <a:rPr lang="ru-RU" dirty="0" err="1"/>
              <a:t>стверджує</a:t>
            </a:r>
            <a:r>
              <a:rPr lang="ru-RU" dirty="0"/>
              <a:t>, </a:t>
            </a:r>
            <a:r>
              <a:rPr lang="ru-RU" dirty="0" err="1"/>
              <a:t>що</a:t>
            </a:r>
            <a:r>
              <a:rPr lang="ru-RU" dirty="0"/>
              <a:t> </a:t>
            </a:r>
            <a:r>
              <a:rPr lang="ru-RU" dirty="0" err="1"/>
              <a:t>саме</a:t>
            </a:r>
            <a:r>
              <a:rPr lang="ru-RU" dirty="0"/>
              <a:t> </a:t>
            </a:r>
            <a:r>
              <a:rPr lang="ru-RU" dirty="0" err="1"/>
              <a:t>досвід</a:t>
            </a:r>
            <a:r>
              <a:rPr lang="ru-RU" dirty="0"/>
              <a:t> </a:t>
            </a:r>
            <a:r>
              <a:rPr lang="ru-RU" dirty="0" err="1"/>
              <a:t>мистецтва</a:t>
            </a:r>
            <a:r>
              <a:rPr lang="ru-RU" dirty="0"/>
              <a:t> є </a:t>
            </a:r>
            <a:r>
              <a:rPr lang="ru-RU" dirty="0" err="1"/>
              <a:t>спосіб</a:t>
            </a:r>
            <a:r>
              <a:rPr lang="ru-RU" dirty="0"/>
              <a:t> </a:t>
            </a:r>
            <a:r>
              <a:rPr lang="ru-RU" dirty="0" err="1"/>
              <a:t>розкриття</a:t>
            </a:r>
            <a:r>
              <a:rPr lang="ru-RU" dirty="0"/>
              <a:t> </a:t>
            </a:r>
            <a:r>
              <a:rPr lang="ru-RU" dirty="0" err="1"/>
              <a:t>істини</a:t>
            </a:r>
            <a:r>
              <a:rPr lang="ru-RU" dirty="0"/>
              <a:t>. </a:t>
            </a:r>
            <a:r>
              <a:rPr lang="ru-RU" dirty="0" err="1"/>
              <a:t>Історизм</a:t>
            </a:r>
            <a:r>
              <a:rPr lang="ru-RU" dirty="0"/>
              <a:t> </a:t>
            </a:r>
            <a:r>
              <a:rPr lang="en-US" dirty="0"/>
              <a:t>XIX </a:t>
            </a:r>
            <a:r>
              <a:rPr lang="ru-RU" dirty="0"/>
              <a:t>ст., </a:t>
            </a:r>
            <a:r>
              <a:rPr lang="ru-RU" dirty="0" err="1"/>
              <a:t>навпаки</a:t>
            </a:r>
            <a:r>
              <a:rPr lang="ru-RU" dirty="0"/>
              <a:t>, </a:t>
            </a:r>
            <a:r>
              <a:rPr lang="ru-RU" dirty="0" err="1"/>
              <a:t>замінив</a:t>
            </a:r>
            <a:r>
              <a:rPr lang="ru-RU" dirty="0"/>
              <a:t> «</a:t>
            </a:r>
            <a:r>
              <a:rPr lang="ru-RU" dirty="0" err="1"/>
              <a:t>розуміння</a:t>
            </a:r>
            <a:r>
              <a:rPr lang="ru-RU" dirty="0"/>
              <a:t>» </a:t>
            </a:r>
            <a:r>
              <a:rPr lang="ru-RU" dirty="0" err="1"/>
              <a:t>історії</a:t>
            </a:r>
            <a:r>
              <a:rPr lang="ru-RU" dirty="0"/>
              <a:t> </a:t>
            </a:r>
            <a:r>
              <a:rPr lang="ru-RU" dirty="0" err="1"/>
              <a:t>її</a:t>
            </a:r>
            <a:r>
              <a:rPr lang="ru-RU" dirty="0"/>
              <a:t> «</a:t>
            </a:r>
            <a:r>
              <a:rPr lang="ru-RU" dirty="0" err="1"/>
              <a:t>вивченням</a:t>
            </a:r>
            <a:r>
              <a:rPr lang="ru-RU" dirty="0"/>
              <a:t>», </a:t>
            </a:r>
            <a:r>
              <a:rPr lang="ru-RU" dirty="0" err="1"/>
              <a:t>тобто</a:t>
            </a:r>
            <a:r>
              <a:rPr lang="ru-RU" dirty="0"/>
              <a:t> </a:t>
            </a:r>
            <a:r>
              <a:rPr lang="ru-RU" dirty="0" err="1"/>
              <a:t>звичкою</a:t>
            </a:r>
            <a:r>
              <a:rPr lang="ru-RU" dirty="0"/>
              <a:t> </a:t>
            </a:r>
            <a:r>
              <a:rPr lang="ru-RU" dirty="0" err="1"/>
              <a:t>розглядати</a:t>
            </a:r>
            <a:r>
              <a:rPr lang="ru-RU" dirty="0"/>
              <a:t> </a:t>
            </a:r>
            <a:r>
              <a:rPr lang="ru-RU" dirty="0" err="1"/>
              <a:t>явища</a:t>
            </a:r>
            <a:r>
              <a:rPr lang="ru-RU" dirty="0"/>
              <a:t> </a:t>
            </a:r>
            <a:r>
              <a:rPr lang="ru-RU" dirty="0" err="1"/>
              <a:t>тільки</a:t>
            </a:r>
            <a:r>
              <a:rPr lang="ru-RU" dirty="0"/>
              <a:t> як продукт </a:t>
            </a:r>
            <a:r>
              <a:rPr lang="ru-RU" dirty="0" err="1"/>
              <a:t>соціальних</a:t>
            </a:r>
            <a:r>
              <a:rPr lang="ru-RU" dirty="0"/>
              <a:t> і </a:t>
            </a:r>
            <a:r>
              <a:rPr lang="ru-RU" dirty="0" err="1"/>
              <a:t>культурних</a:t>
            </a:r>
            <a:r>
              <a:rPr lang="ru-RU" dirty="0"/>
              <a:t> </a:t>
            </a:r>
            <a:r>
              <a:rPr lang="ru-RU" dirty="0" err="1"/>
              <a:t>обставин</a:t>
            </a:r>
            <a:r>
              <a:rPr lang="ru-RU" dirty="0"/>
              <a:t>, </a:t>
            </a:r>
            <a:r>
              <a:rPr lang="ru-RU" dirty="0" err="1"/>
              <a:t>породження</a:t>
            </a:r>
            <a:r>
              <a:rPr lang="ru-RU" dirty="0"/>
              <a:t> «</a:t>
            </a:r>
            <a:r>
              <a:rPr lang="ru-RU" dirty="0" err="1"/>
              <a:t>історичної</a:t>
            </a:r>
            <a:r>
              <a:rPr lang="ru-RU" dirty="0"/>
              <a:t> </a:t>
            </a:r>
            <a:r>
              <a:rPr lang="ru-RU" dirty="0" err="1"/>
              <a:t>епохи</a:t>
            </a:r>
            <a:r>
              <a:rPr lang="ru-RU" dirty="0"/>
              <a:t>», </a:t>
            </a:r>
            <a:r>
              <a:rPr lang="ru-RU" dirty="0" err="1"/>
              <a:t>чужої</a:t>
            </a:r>
            <a:r>
              <a:rPr lang="ru-RU" dirty="0"/>
              <a:t> </a:t>
            </a:r>
            <a:r>
              <a:rPr lang="ru-RU" dirty="0" err="1"/>
              <a:t>нашій</a:t>
            </a:r>
            <a:r>
              <a:rPr lang="ru-RU" dirty="0"/>
              <a:t> </a:t>
            </a:r>
            <a:r>
              <a:rPr lang="ru-RU" dirty="0" err="1"/>
              <a:t>свідомості</a:t>
            </a:r>
            <a:r>
              <a:rPr lang="ru-RU" dirty="0"/>
              <a:t>. Не </a:t>
            </a:r>
            <a:r>
              <a:rPr lang="ru-RU" dirty="0" err="1"/>
              <a:t>рятує</a:t>
            </a:r>
            <a:r>
              <a:rPr lang="ru-RU" dirty="0"/>
              <a:t> і «</a:t>
            </a:r>
            <a:r>
              <a:rPr lang="ru-RU" dirty="0" err="1"/>
              <a:t>психологізм</a:t>
            </a:r>
            <a:r>
              <a:rPr lang="ru-RU" dirty="0"/>
              <a:t>», </a:t>
            </a:r>
            <a:r>
              <a:rPr lang="ru-RU" dirty="0" err="1"/>
              <a:t>прагнення</a:t>
            </a:r>
            <a:r>
              <a:rPr lang="ru-RU" dirty="0"/>
              <a:t> «</a:t>
            </a:r>
            <a:r>
              <a:rPr lang="ru-RU" dirty="0" err="1"/>
              <a:t>вжитися</a:t>
            </a:r>
            <a:r>
              <a:rPr lang="ru-RU" dirty="0"/>
              <a:t>» в </a:t>
            </a:r>
            <a:r>
              <a:rPr lang="ru-RU" dirty="0" err="1"/>
              <a:t>досвід</a:t>
            </a:r>
            <a:r>
              <a:rPr lang="ru-RU" dirty="0"/>
              <a:t> </a:t>
            </a:r>
            <a:r>
              <a:rPr lang="ru-RU" dirty="0" err="1"/>
              <a:t>іншого</a:t>
            </a:r>
            <a:r>
              <a:rPr lang="ru-RU" dirty="0"/>
              <a:t>. </a:t>
            </a:r>
            <a:r>
              <a:rPr lang="ru-RU" dirty="0" err="1"/>
              <a:t>Необхідно</a:t>
            </a:r>
            <a:r>
              <a:rPr lang="ru-RU" dirty="0"/>
              <a:t> </a:t>
            </a:r>
            <a:r>
              <a:rPr lang="ru-RU" dirty="0" err="1"/>
              <a:t>з'єднання</a:t>
            </a:r>
            <a:r>
              <a:rPr lang="ru-RU" dirty="0"/>
              <a:t> горизонту автора і «</a:t>
            </a:r>
            <a:r>
              <a:rPr lang="ru-RU" dirty="0" err="1"/>
              <a:t>інтерпретатора</a:t>
            </a:r>
            <a:r>
              <a:rPr lang="ru-RU" dirty="0"/>
              <a:t>» на </a:t>
            </a:r>
            <a:r>
              <a:rPr lang="ru-RU" dirty="0" err="1"/>
              <a:t>базі</a:t>
            </a:r>
            <a:r>
              <a:rPr lang="ru-RU" dirty="0"/>
              <a:t> </a:t>
            </a:r>
            <a:r>
              <a:rPr lang="ru-RU" dirty="0" err="1"/>
              <a:t>мови</a:t>
            </a:r>
            <a:r>
              <a:rPr lang="ru-RU" dirty="0"/>
              <a:t>. При </a:t>
            </a:r>
            <a:r>
              <a:rPr lang="ru-RU" dirty="0" err="1"/>
              <a:t>цьому</a:t>
            </a:r>
            <a:r>
              <a:rPr lang="ru-RU" dirty="0"/>
              <a:t> </a:t>
            </a:r>
            <a:r>
              <a:rPr lang="ru-RU" dirty="0" err="1"/>
              <a:t>мову</a:t>
            </a:r>
            <a:r>
              <a:rPr lang="ru-RU" dirty="0"/>
              <a:t> </a:t>
            </a:r>
            <a:r>
              <a:rPr lang="ru-RU" dirty="0" err="1"/>
              <a:t>Гадамер</a:t>
            </a:r>
            <a:r>
              <a:rPr lang="ru-RU" dirty="0"/>
              <a:t> </a:t>
            </a:r>
            <a:r>
              <a:rPr lang="ru-RU" dirty="0" err="1"/>
              <a:t>розуміє</a:t>
            </a:r>
            <a:r>
              <a:rPr lang="ru-RU" dirty="0"/>
              <a:t> як </a:t>
            </a:r>
            <a:r>
              <a:rPr lang="ru-RU" dirty="0" err="1"/>
              <a:t>особливу</a:t>
            </a:r>
            <a:r>
              <a:rPr lang="ru-RU" dirty="0"/>
              <a:t> </a:t>
            </a:r>
            <a:r>
              <a:rPr lang="ru-RU" dirty="0" err="1"/>
              <a:t>реальність</a:t>
            </a:r>
            <a:r>
              <a:rPr lang="ru-RU" dirty="0"/>
              <a:t>, в </a:t>
            </a:r>
            <a:r>
              <a:rPr lang="ru-RU" dirty="0" err="1"/>
              <a:t>якій</a:t>
            </a:r>
            <a:r>
              <a:rPr lang="ru-RU" dirty="0"/>
              <a:t> </a:t>
            </a:r>
            <a:r>
              <a:rPr lang="ru-RU" dirty="0" err="1"/>
              <a:t>здійснюється</a:t>
            </a:r>
            <a:r>
              <a:rPr lang="ru-RU" dirty="0"/>
              <a:t> і «</a:t>
            </a:r>
            <a:r>
              <a:rPr lang="ru-RU" dirty="0" err="1"/>
              <a:t>розуміння</a:t>
            </a:r>
            <a:r>
              <a:rPr lang="ru-RU" dirty="0"/>
              <a:t>» людьми </a:t>
            </a:r>
            <a:r>
              <a:rPr lang="ru-RU" dirty="0" err="1"/>
              <a:t>світу</a:t>
            </a:r>
            <a:r>
              <a:rPr lang="ru-RU" dirty="0"/>
              <a:t> й один одного, і </a:t>
            </a:r>
            <a:r>
              <a:rPr lang="ru-RU" dirty="0" err="1"/>
              <a:t>їх</a:t>
            </a:r>
            <a:r>
              <a:rPr lang="ru-RU" dirty="0"/>
              <a:t> «</a:t>
            </a:r>
            <a:r>
              <a:rPr lang="ru-RU" dirty="0" err="1"/>
              <a:t>дійсне</a:t>
            </a:r>
            <a:r>
              <a:rPr lang="ru-RU" dirty="0"/>
              <a:t> </a:t>
            </a:r>
            <a:r>
              <a:rPr lang="ru-RU" dirty="0" err="1"/>
              <a:t>буття</a:t>
            </a:r>
            <a:r>
              <a:rPr lang="ru-RU" dirty="0"/>
              <a:t>».</a:t>
            </a:r>
            <a:endParaRPr lang="uk-U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fontScale="90000"/>
          </a:bodyPr>
          <a:lstStyle/>
          <a:p>
            <a:pPr fontAlgn="auto">
              <a:spcAft>
                <a:spcPts val="0"/>
              </a:spcAft>
              <a:defRPr/>
            </a:pPr>
            <a:r>
              <a:rPr lang="ru-RU" b="1" u="sng" dirty="0" err="1" smtClean="0"/>
              <a:t>Базові</a:t>
            </a:r>
            <a:r>
              <a:rPr lang="ru-RU" b="1" u="sng" dirty="0" smtClean="0"/>
              <a:t> </a:t>
            </a:r>
            <a:r>
              <a:rPr lang="ru-RU" b="1" u="sng" dirty="0" err="1" smtClean="0"/>
              <a:t>поняття</a:t>
            </a:r>
            <a:r>
              <a:rPr lang="ru-RU" b="1" u="sng" dirty="0" smtClean="0"/>
              <a:t> </a:t>
            </a:r>
            <a:r>
              <a:rPr lang="ru-RU" b="1" u="sng" dirty="0"/>
              <a:t>герменевтики</a:t>
            </a:r>
            <a:br>
              <a:rPr lang="ru-RU" b="1" u="sng" dirty="0"/>
            </a:br>
            <a:endParaRPr lang="uk-UA" b="1" u="sng" dirty="0"/>
          </a:p>
        </p:txBody>
      </p:sp>
      <p:sp>
        <p:nvSpPr>
          <p:cNvPr id="3" name="Объект 2"/>
          <p:cNvSpPr>
            <a:spLocks noGrp="1"/>
          </p:cNvSpPr>
          <p:nvPr>
            <p:ph idx="1"/>
          </p:nvPr>
        </p:nvSpPr>
        <p:spPr/>
        <p:txBody>
          <a:bodyPr rtlCol="0">
            <a:normAutofit fontScale="92500" lnSpcReduction="10000"/>
          </a:bodyPr>
          <a:lstStyle/>
          <a:p>
            <a:pPr fontAlgn="auto">
              <a:spcAft>
                <a:spcPts val="0"/>
              </a:spcAft>
              <a:buFont typeface="Arial" panose="020B0604020202020204" pitchFamily="34" charset="0"/>
              <a:buChar char="•"/>
              <a:defRPr/>
            </a:pPr>
            <a:r>
              <a:rPr lang="ru-RU" dirty="0" smtClean="0"/>
              <a:t>- </a:t>
            </a:r>
            <a:r>
              <a:rPr lang="ru-RU" b="1" dirty="0" err="1" smtClean="0"/>
              <a:t>Герменевтична</a:t>
            </a:r>
            <a:r>
              <a:rPr lang="ru-RU" b="1" dirty="0" smtClean="0"/>
              <a:t> коло. </a:t>
            </a:r>
          </a:p>
          <a:p>
            <a:pPr fontAlgn="auto">
              <a:spcAft>
                <a:spcPts val="0"/>
              </a:spcAft>
              <a:buFont typeface="Arial" panose="020B0604020202020204" pitchFamily="34" charset="0"/>
              <a:buChar char="•"/>
              <a:defRPr/>
            </a:pPr>
            <a:r>
              <a:rPr lang="ru-RU" b="1" dirty="0" smtClean="0"/>
              <a:t> - </a:t>
            </a:r>
            <a:r>
              <a:rPr lang="ru-RU" b="1" dirty="0" err="1" smtClean="0"/>
              <a:t>Необхідність</a:t>
            </a:r>
            <a:r>
              <a:rPr lang="ru-RU" b="1" dirty="0" smtClean="0"/>
              <a:t> </a:t>
            </a:r>
            <a:r>
              <a:rPr lang="ru-RU" b="1" dirty="0" err="1" smtClean="0"/>
              <a:t>передрозуміння</a:t>
            </a:r>
            <a:r>
              <a:rPr lang="ru-RU" b="1" dirty="0" smtClean="0"/>
              <a:t>.</a:t>
            </a:r>
            <a:endParaRPr lang="ru-RU" b="1" dirty="0"/>
          </a:p>
          <a:p>
            <a:pPr fontAlgn="auto">
              <a:spcAft>
                <a:spcPts val="0"/>
              </a:spcAft>
              <a:buFont typeface="Arial" panose="020B0604020202020204" pitchFamily="34" charset="0"/>
              <a:buChar char="•"/>
              <a:defRPr/>
            </a:pPr>
            <a:r>
              <a:rPr lang="ru-RU" b="1" dirty="0"/>
              <a:t>- </a:t>
            </a:r>
            <a:r>
              <a:rPr lang="ru-RU" b="1" dirty="0" err="1"/>
              <a:t>Геоменевтичний</a:t>
            </a:r>
            <a:r>
              <a:rPr lang="ru-RU" b="1" dirty="0"/>
              <a:t> </a:t>
            </a:r>
            <a:r>
              <a:rPr lang="ru-RU" b="1" dirty="0" err="1"/>
              <a:t>трикутник</a:t>
            </a:r>
            <a:r>
              <a:rPr lang="ru-RU" b="1" dirty="0"/>
              <a:t>. </a:t>
            </a:r>
            <a:endParaRPr lang="ru-RU" b="1" dirty="0" smtClean="0"/>
          </a:p>
          <a:p>
            <a:pPr fontAlgn="auto">
              <a:spcAft>
                <a:spcPts val="0"/>
              </a:spcAft>
              <a:buFont typeface="Arial" panose="020B0604020202020204" pitchFamily="34" charset="0"/>
              <a:buChar char="•"/>
              <a:defRPr/>
            </a:pPr>
            <a:r>
              <a:rPr lang="ru-RU" b="1" dirty="0" smtClean="0"/>
              <a:t> - </a:t>
            </a:r>
            <a:r>
              <a:rPr lang="ru-RU" b="1" dirty="0" err="1" smtClean="0"/>
              <a:t>Нескінченність</a:t>
            </a:r>
            <a:r>
              <a:rPr lang="ru-RU" b="1" dirty="0" smtClean="0"/>
              <a:t> </a:t>
            </a:r>
            <a:r>
              <a:rPr lang="ru-RU" b="1" dirty="0" err="1" smtClean="0"/>
              <a:t>інтерпретацій</a:t>
            </a:r>
            <a:r>
              <a:rPr lang="ru-RU" b="1" dirty="0" smtClean="0"/>
              <a:t>.</a:t>
            </a:r>
            <a:endParaRPr lang="ru-RU" b="1" dirty="0"/>
          </a:p>
          <a:p>
            <a:pPr fontAlgn="auto">
              <a:spcAft>
                <a:spcPts val="0"/>
              </a:spcAft>
              <a:buFont typeface="Arial" panose="020B0604020202020204" pitchFamily="34" charset="0"/>
              <a:buChar char="•"/>
              <a:defRPr/>
            </a:pPr>
            <a:r>
              <a:rPr lang="ru-RU" b="1" dirty="0"/>
              <a:t>- </a:t>
            </a:r>
            <a:r>
              <a:rPr lang="ru-RU" b="1" dirty="0" err="1" smtClean="0"/>
              <a:t>Інтенціональність</a:t>
            </a:r>
            <a:r>
              <a:rPr lang="ru-RU" b="1" dirty="0" smtClean="0"/>
              <a:t> </a:t>
            </a:r>
            <a:r>
              <a:rPr lang="ru-RU" b="1" dirty="0" err="1"/>
              <a:t>свідомості</a:t>
            </a:r>
            <a:r>
              <a:rPr lang="ru-RU" b="1" dirty="0"/>
              <a:t> </a:t>
            </a:r>
            <a:endParaRPr lang="ru-RU" b="1" dirty="0" smtClean="0"/>
          </a:p>
          <a:p>
            <a:pPr marL="0" indent="0" fontAlgn="auto">
              <a:spcAft>
                <a:spcPts val="0"/>
              </a:spcAft>
              <a:buFont typeface="Arial" panose="020B0604020202020204" pitchFamily="34" charset="0"/>
              <a:buNone/>
              <a:defRPr/>
            </a:pPr>
            <a:r>
              <a:rPr lang="ru-RU" dirty="0" smtClean="0"/>
              <a:t>(</a:t>
            </a:r>
            <a:r>
              <a:rPr lang="ru-RU" b="1" i="1" dirty="0" err="1"/>
              <a:t>Інтенція</a:t>
            </a:r>
            <a:r>
              <a:rPr lang="ru-RU" i="1" dirty="0"/>
              <a:t> (лат. </a:t>
            </a:r>
            <a:r>
              <a:rPr lang="en-US" i="1" dirty="0" err="1"/>
              <a:t>Intentio</a:t>
            </a:r>
            <a:r>
              <a:rPr lang="en-US" i="1" dirty="0"/>
              <a:t> «</a:t>
            </a:r>
            <a:r>
              <a:rPr lang="ru-RU" i="1" dirty="0" err="1"/>
              <a:t>прагнення</a:t>
            </a:r>
            <a:r>
              <a:rPr lang="ru-RU" i="1" dirty="0"/>
              <a:t>») - </a:t>
            </a:r>
            <a:r>
              <a:rPr lang="ru-RU" i="1" dirty="0" err="1"/>
              <a:t>спрямованість</a:t>
            </a:r>
            <a:r>
              <a:rPr lang="ru-RU" i="1" dirty="0"/>
              <a:t> </a:t>
            </a:r>
            <a:r>
              <a:rPr lang="ru-RU" i="1" dirty="0" err="1"/>
              <a:t>свідомості</a:t>
            </a:r>
            <a:r>
              <a:rPr lang="ru-RU" i="1" dirty="0"/>
              <a:t>, </a:t>
            </a:r>
            <a:r>
              <a:rPr lang="ru-RU" i="1" dirty="0" err="1"/>
              <a:t>мислення</a:t>
            </a:r>
            <a:r>
              <a:rPr lang="ru-RU" i="1" dirty="0"/>
              <a:t> на </a:t>
            </a:r>
            <a:r>
              <a:rPr lang="ru-RU" i="1" dirty="0" err="1"/>
              <a:t>який-небудь</a:t>
            </a:r>
            <a:r>
              <a:rPr lang="ru-RU" i="1" dirty="0"/>
              <a:t> предмет; в </a:t>
            </a:r>
            <a:r>
              <a:rPr lang="ru-RU" i="1" dirty="0" err="1"/>
              <a:t>основі</a:t>
            </a:r>
            <a:r>
              <a:rPr lang="ru-RU" i="1" dirty="0"/>
              <a:t> </a:t>
            </a:r>
            <a:r>
              <a:rPr lang="ru-RU" i="1" dirty="0" err="1"/>
              <a:t>такої</a:t>
            </a:r>
            <a:r>
              <a:rPr lang="ru-RU" i="1" dirty="0"/>
              <a:t> </a:t>
            </a:r>
            <a:r>
              <a:rPr lang="ru-RU" i="1" dirty="0" err="1"/>
              <a:t>спрямованості</a:t>
            </a:r>
            <a:r>
              <a:rPr lang="ru-RU" i="1" dirty="0"/>
              <a:t> </a:t>
            </a:r>
            <a:r>
              <a:rPr lang="ru-RU" i="1" dirty="0" err="1"/>
              <a:t>лежить</a:t>
            </a:r>
            <a:r>
              <a:rPr lang="ru-RU" i="1" dirty="0"/>
              <a:t> </a:t>
            </a:r>
            <a:r>
              <a:rPr lang="ru-RU" i="1" dirty="0" err="1"/>
              <a:t>бажання</a:t>
            </a:r>
            <a:r>
              <a:rPr lang="ru-RU" i="1" dirty="0"/>
              <a:t>, </a:t>
            </a:r>
            <a:r>
              <a:rPr lang="ru-RU" i="1" dirty="0" err="1"/>
              <a:t>задум</a:t>
            </a:r>
            <a:r>
              <a:rPr lang="ru-RU"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Заголовок 1"/>
          <p:cNvSpPr>
            <a:spLocks noGrp="1"/>
          </p:cNvSpPr>
          <p:nvPr>
            <p:ph type="title"/>
          </p:nvPr>
        </p:nvSpPr>
        <p:spPr/>
        <p:txBody>
          <a:bodyPr/>
          <a:lstStyle/>
          <a:p>
            <a:r>
              <a:rPr lang="ru-RU" b="1" smtClean="0"/>
              <a:t>Герменевтичне коло</a:t>
            </a:r>
            <a:endParaRPr lang="uk-UA" smtClean="0"/>
          </a:p>
        </p:txBody>
      </p:sp>
      <p:sp>
        <p:nvSpPr>
          <p:cNvPr id="21506" name="Объект 2"/>
          <p:cNvSpPr>
            <a:spLocks noGrp="1"/>
          </p:cNvSpPr>
          <p:nvPr>
            <p:ph idx="1"/>
          </p:nvPr>
        </p:nvSpPr>
        <p:spPr>
          <a:xfrm>
            <a:off x="0" y="1412875"/>
            <a:ext cx="9178925" cy="4713288"/>
          </a:xfrm>
        </p:spPr>
        <p:txBody>
          <a:bodyPr/>
          <a:lstStyle/>
          <a:p>
            <a:pPr marL="0" indent="0">
              <a:buFont typeface="Arial" charset="0"/>
              <a:buNone/>
            </a:pPr>
            <a:r>
              <a:rPr lang="ru-RU" smtClean="0"/>
              <a:t> </a:t>
            </a:r>
            <a:r>
              <a:rPr lang="ru-RU" b="1" smtClean="0"/>
              <a:t>Герменевтичне коло  - центральний методологічний принцип герменевтики: для розуміння цілого необхідно зрозуміти його окремі частини, але задля розуміння окремих частин вже необхідно мати уявлення про зміст цілого.</a:t>
            </a:r>
            <a:br>
              <a:rPr lang="ru-RU" b="1" smtClean="0"/>
            </a:br>
            <a:r>
              <a:rPr lang="ru-RU" b="1" smtClean="0"/>
              <a:t/>
            </a:r>
            <a:br>
              <a:rPr lang="ru-RU" b="1" smtClean="0"/>
            </a:br>
            <a:endParaRPr lang="uk-UA" smtClean="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891</TotalTime>
  <Words>3333</Words>
  <Application>Microsoft Office PowerPoint</Application>
  <PresentationFormat>Экран (4:3)</PresentationFormat>
  <Paragraphs>190</Paragraphs>
  <Slides>43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43</vt:i4>
      </vt:variant>
    </vt:vector>
  </HeadingPairs>
  <TitlesOfParts>
    <vt:vector size="47" baseType="lpstr">
      <vt:lpstr>Arial</vt:lpstr>
      <vt:lpstr>Calibri</vt:lpstr>
      <vt:lpstr>Times New Roman</vt:lpstr>
      <vt:lpstr>Тема Office</vt:lpstr>
      <vt:lpstr>Лекція 7-аб. Герменевтика. Феноменологія. Постмодернізм</vt:lpstr>
      <vt:lpstr>Література</vt:lpstr>
      <vt:lpstr> 1. Герменевтика - напрям в сучасній філософії, теорія, практика та мистецтво тлумачення текстів та подій.</vt:lpstr>
      <vt:lpstr>Основи герменевтики як загальної інтерпретації закладені : 1. Протестантським теологом, філософом і філологом  Фридрихом Шлейєрмахером (1768—1834), (Німеччина). Представники:</vt:lpstr>
      <vt:lpstr>Ганс-Георг Гадамер</vt:lpstr>
      <vt:lpstr>Ганс-Георг Гадамер</vt:lpstr>
      <vt:lpstr>Філософія Г.Г. Гадамера </vt:lpstr>
      <vt:lpstr>Базові поняття герменевтики </vt:lpstr>
      <vt:lpstr>Герменевтичне коло</vt:lpstr>
      <vt:lpstr>Герменевтичне коло</vt:lpstr>
      <vt:lpstr>Вільгельм Дільтей </vt:lpstr>
      <vt:lpstr> Г.-Г. Гадамер</vt:lpstr>
      <vt:lpstr>За допомогою “герменевтичного трикутника”.</vt:lpstr>
      <vt:lpstr>2. Феноменологія — напрям філософських досліджень початку XX-го століття. </vt:lpstr>
      <vt:lpstr>Едмунд Гуссерль</vt:lpstr>
      <vt:lpstr>Е. Гуссерль (1859-1938) </vt:lpstr>
      <vt:lpstr>У викладі Гуссерля феноменологія</vt:lpstr>
      <vt:lpstr>Феноменологічний метод</vt:lpstr>
      <vt:lpstr>3. ПОСТМОДЕРНІЗМ</vt:lpstr>
      <vt:lpstr>Модернізм</vt:lpstr>
      <vt:lpstr>ПОСТМОДЕРНІЗМ</vt:lpstr>
      <vt:lpstr>       У сучасній соціально-філософській літературі розрізняють поняття «постмодерн» і «постмодернізм». </vt:lpstr>
      <vt:lpstr>Представники філософії постмодернізму</vt:lpstr>
      <vt:lpstr>Презентация PowerPoint</vt:lpstr>
      <vt:lpstr>Визначальні риси постмодернізму:</vt:lpstr>
      <vt:lpstr>Риси постмодернізму  (Американський літературознавець Ігаб Хассан (Ihab Hassan))</vt:lpstr>
      <vt:lpstr>Категорії філософії постмодернізму</vt:lpstr>
      <vt:lpstr>Життя сучасної людини – це блукання лабірінтом</vt:lpstr>
      <vt:lpstr>  Абсурд ( алогізм, парадоксальність, нісенітниця) -ці поняття залучаються для позначення:  </vt:lpstr>
      <vt:lpstr>Симулякр</vt:lpstr>
      <vt:lpstr>Деконструкція – це: </vt:lpstr>
      <vt:lpstr>Структуралістське розуміння методології   соціогуманітарних наук</vt:lpstr>
      <vt:lpstr>Клод Леві́-Строс (  1908-2009)  — французький  філософ,  антрополог, соціолог і культуролог, засновник і творець школи структуралізму </vt:lpstr>
      <vt:lpstr>Структуралізм</vt:lpstr>
      <vt:lpstr>Одним з найвпливовіших філософів постмодернізму був Мішель Фуко (1926-1984)</vt:lpstr>
      <vt:lpstr>Фуко був не лише філософом, але також істориком</vt:lpstr>
      <vt:lpstr>Згідно з Фуко</vt:lpstr>
      <vt:lpstr>М.Фуко вважав, що</vt:lpstr>
      <vt:lpstr>Фуко вважає, що</vt:lpstr>
      <vt:lpstr>Фуко сподівався на те, що</vt:lpstr>
      <vt:lpstr>Фуко вважав, що</vt:lpstr>
      <vt:lpstr>ТЕСТ 13а.</vt:lpstr>
      <vt:lpstr>ТЕСТ  13</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14. Герменевтика. Феноменологія</dc:title>
  <dc:creator>Админ</dc:creator>
  <cp:lastModifiedBy>Пользователь Windows</cp:lastModifiedBy>
  <cp:revision>43</cp:revision>
  <dcterms:created xsi:type="dcterms:W3CDTF">2014-12-13T14:13:31Z</dcterms:created>
  <dcterms:modified xsi:type="dcterms:W3CDTF">2020-02-05T16:11:30Z</dcterms:modified>
</cp:coreProperties>
</file>