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333" r:id="rId19"/>
    <p:sldId id="334" r:id="rId20"/>
    <p:sldId id="273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293" r:id="rId37"/>
    <p:sldId id="310" r:id="rId38"/>
    <p:sldId id="325" r:id="rId39"/>
    <p:sldId id="278" r:id="rId40"/>
    <p:sldId id="275" r:id="rId41"/>
    <p:sldId id="316" r:id="rId42"/>
    <p:sldId id="280" r:id="rId43"/>
    <p:sldId id="284" r:id="rId44"/>
    <p:sldId id="294" r:id="rId45"/>
    <p:sldId id="297" r:id="rId46"/>
    <p:sldId id="332" r:id="rId47"/>
    <p:sldId id="295" r:id="rId48"/>
    <p:sldId id="296" r:id="rId49"/>
    <p:sldId id="298" r:id="rId50"/>
    <p:sldId id="300" r:id="rId51"/>
    <p:sldId id="299" r:id="rId52"/>
    <p:sldId id="302" r:id="rId53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2-11-01T05:51:34.866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2455 0,'43'0'46,"-1"0"-46,0-42 47,1 0-31,41-43-16,1 0 16,-43 1-16,43 41 0,0-41 15,-1-1 1,-41 0-16,-1 43 15,0-43-15,1 43 16,-1 0-16,0-43 16,1 0-16,41 1 15,1 41-15,-43-41 16,43-1-16,-85 0 16,0 43-16,85-43 15,-43 1-15,0 84 16,1-85-16,-43 0 0,0 1 31,42 41-31,0 1 16,-42 0-16,43-1 15,-43 1-15,0 0 0,0-1 16,42 43-16,0-84 16,-42 41-1,43-41-15,-43 41 0,0 1 16,42 42 140,-42 127-125,0-42-15,-42-43 0,42 43-16,-43-1 15,43-41-15,-42 41 0,0 1 16,42-43-1,-43 43-15,1 0 0,42-43 16,0 43 0,0-1-1,-42 1-15,42-43 16,0 43-16,-43 0 16,1-43-1,42 43-15,-42-43 16,42 0-1,0 1-15,0-1 0,0 43 16,-43-43-16,43 0 16,0 1-16,0-1 15,0 0 1,0 43-16,0-43 16,0 1-16,0-1 0,0 0 15,-42 43-15,42-43 16,0 1-16,0-1 15,0 0 1,0 1-16,0-1 16,0 0-16,0 1 15,0-1-15,0 0 16,0 1-16,0-1 16,0 0 15,0 1-16,-42 41 1,42-41 0,-43-1-1,43 0 1,0 1 0,0-1-16,0 0 15,0 1 1,-42-43-16,42 42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2-11-01T05:51:37.280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0 137 0,'0'-42'0,"42"42"16,0 0 15,1 0 47,-1 0-31,-42-43 31,85 43-62,-43 0-16,43-42 16,-43 42-1,0 0 157,43 0-172,0 0 16,-43 42-16,43 1 15,-43-43-15,0 42 188,43-42-173,-43 0-15,43 42 16,-43-42-16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2-11-01T05:51:54.766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0 509 0,'42'0'47,"-42"-42"78,0 0-125,42-43 16,44 0-16,-44 1 15,1 41-15,-1 1 16,0-43-16,1 85 109,0 0-46,42 43-48,-85-1-15,84-42 16,-41 0-16,-43 42 31,42 1-15,1-1-16,-43 0 31,43 1-31,-1-43 16,-42 42-16,42 43 15,1-43-15,-43 43 16,42-1-16,0 1 16,-42 0-1,44-85-15,-44 42 16,0 0-16,0 1 15,0 41-15,0-41 16,0 41 0,0 1-1,0 0-15,0-1 16,0 1 0,-44-43-1,44 1-15,-42-43 16,42 42-16,0 0 15,-42-42-15,-1 85 16,1-85-16,0 0 31,-1 42 32,0 1-48,-42-1-15,1 0 0,41 1 16,1-43-16,42 42 16,0 0-1,0 1 32,42-43-31,-42 84-1,-42 1-15,-44 0 16,86-1-16,0-41 16,-42-43-16,42 42 31,0 0-15,42-42 15,1 0-16,-43 85-15,0 0 16,0-43-16,0 0 16,0 1 31,-43-43 140,43-43-109,43 1-47,127 0-31,-43-1 16,86-41 0,-43-1-16,-128 85 15,1 0 126,-1 0-125,0 42-1,44 43 16,-86-43-15,42-42-16,-42 85 0,-42-85 281,42-42-265,-42 42 0,42-43-16,0-41 15,84-1-15,-41 43 16,-43-1-16,0 1 140,-43 0-108,43-1-17,0-41-15,43 84 16,-43 42 187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2-11-01T05:52:29.175"/>
    </inkml:context>
    <inkml:brush xml:id="br0">
      <inkml:brushProperty name="width" value="0.2" units="cm"/>
      <inkml:brushProperty name="height" value="0.4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551 254 0,'42'0'31,"0"-42"63,43-1-94,-43 1 15,43 0-15,0-1 16,-85 1-16,42 42 141,0 0-141,1 42 15,-1-42 1,-42 43-16,0-1 16,42-42-16,1 42 31,-1-42-31,-42 43 15,42-43-15,-42 42 16,43-42 0,-43 42-1,42-42-15,-42 43 16,42-43 15,-42 42-15,0 0 31,43-42 0,-43 43-16,-43-1-16,1 0 1,0-42-16,-1 0 16,43 43-1,0-1 17,0 0-1,-42-42-16,0 0-15,-1 44 16,43-2 0,-42-42-16,0 42 93,42 1-77,-43-1 0,1-42-16,0 0 15,42 42 17,-43 1-1,1-43 16,-43 42-32,1 0-15,41-42 16,-41 43-16,41-1 16,43-84 218,43-1-47,41 43-187,1 0 16,-43 43 0,1-43 62,-1 42 16,-42 0 31,0 1-94,42-43-16,1 0 1,41 42 0,43-42-16,-84 0 15,-1 42-15,0-42 16,1 0-16,-1 0 62,-42 43-46,42-43 31,1 42 0,-43 0 15,42 1-46,0-43 15,1 0 32,-1 42-32,-42 0-15,42-42-1,1 0 48,-43 43-63,42-43 15,-42 42 1,0 0 31,0 1-32,0-1-15,0 0 16,0 1-16,0-1 16,0 0-16,0 1 15,0-1 17,0 0-1,0 2-31,-42-44 31,42 84-31,0-41 16,-43-43-16,43 42 15,-42 0-15,0 1 16,42-1-16,0 0 16,-43 1-1,43-1 1,-42 0-16,0-42 78,-1 43 47,-126 41-125,127 1 16,-43-85-16,43 0 15,-1 0 79,1 0-63,42-42-15,-42-1 15,-1 43 0,1 0-15,42-42 15,-42 42-15,-85 0-1,0-42-15,42 42 16,85-43-16,-42 43 16,-1 0-16,43-42 109,-42 42-109,0-42 31,-1 42-15,43-43 0,-42 1 15,0 42-31,42-42 15,-43 42 1,43-43 0,-42 43-1,42-42 1,-42 42 15,42-42-15,-43 42-1,43-43 1,0 1 93,0 84 48,0 1-126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3D9E1-BC0F-4737-8E6D-471DA3896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5D9A5A-8C33-46CD-BAFF-12FD669ED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C0C34E-388C-47C2-A30C-EC1CEADE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BEA69C-2F8D-4B9E-B2F9-32879BC0D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D60ED6-D782-4F82-8B54-ECFA6FBD1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34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2BC79-5FAF-42A1-994F-6785A371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997538-D14A-4D06-9649-28ECA2AEE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108798-D4B5-409B-AD3C-8FD1A4B0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B59D61-E4C6-4460-8800-DCFBFAC6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2088C-20FF-4CA1-8C7D-3C7344FBF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9321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7E226A-FACC-47A1-9D6A-CDFD70DF6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C67C7B-A460-407D-9719-9494C6C37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90FD45-8DC5-463A-A5A7-FFF73F444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CF329-E12C-465F-9041-FFA65A684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43EFF9-2F30-4D5D-9FFF-A5E734843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10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1B033-C678-41B0-B4B9-A0C62664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084277-B9C5-41E2-8B51-8D734BDBD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F6F5DD-4265-4D70-87ED-46B22397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3E8B25-4E8D-4402-A37F-3577DA173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AE7FB-BA27-41B7-9464-DFE70501D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688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DA0BA-3160-46F1-B621-3981BD4C6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DCD31B-9845-4E4F-8356-B3589610F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82811E-6EBC-4463-BCDE-9E88AC3D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B27F9B-3027-470E-B998-F674F125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B1190A-95F3-4247-93AE-C13B9D7B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136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E3221-9FCE-4228-B145-87E4E7B4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249F38-E4D7-4F51-94D7-AE8F3F950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9CC1E8-8B8B-4A0A-960C-50E83C60F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517770-C366-43E2-B902-E5808620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AC0F6F-E855-45D4-A882-1B74C79DA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EFD9EB-C5DF-48C9-8620-A6D37A75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830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E5BE-BB67-40C8-ABE1-9B0D0AD1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D67155-51D1-4256-A2A8-8020E7C1F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18A7BA-96C3-486D-B932-51B6E8EC7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580848-95FC-4492-82A8-F00A473C3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1A45E-27FF-4073-8297-BA2F0F5919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0665CF-F9A9-4703-9576-E16425DE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0E6CF4C-4B67-4A13-8349-9D8484A6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D5E693-10A9-40F7-B134-01BB1D61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877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FE22C-0685-4EFA-B338-E97B581A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C74E3B-3652-4600-BA0E-93522FBA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3A9389-9841-452A-AE6F-70C4344C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09EA2B-2234-48E7-BA18-82CF3072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564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B4D5E7-D6C9-40F6-9984-432A62FD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D1EC70-F123-4164-9DF1-822EBBB9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588F70-DA26-4633-96D0-938547B3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219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9EC3F-0DE5-42C3-8F59-5FC331036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815378-6A8D-4D5B-A2B1-808A574A7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1B7BB3-BE3E-473E-B99F-C736C0129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F4DD97-F71B-42D8-A510-96C048FD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94BBB7-0E29-4B19-84B7-C0959BC25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809274-BC7A-4D5A-AB5A-A5613E56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810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1E2FF-50D8-47BE-9FCE-5D53EB153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9B4E5B-B57B-424C-B4D1-65FB2A8CBE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F59413-4CB8-4955-A081-44279AE4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BB831D-B497-472F-A710-FF4C46E30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8CA1BC-8CE9-4D13-9D28-E32DDDE8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1951CA-1D2B-4636-8FC5-1D2259FA6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32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5EC73-6A49-4B60-A6FD-80C9B6B9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C9B649-448D-44DC-98D2-C3476194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38E277-FBE5-44A7-9BCB-084F44290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32566-F441-4551-B734-A16F6EC6EE98}" type="datetimeFigureOut">
              <a:rPr lang="ru-UA" smtClean="0"/>
              <a:t>29.10.2024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2D621A-4A26-463D-BCB3-9E0F65DEE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033454-6AC8-4E88-9D30-1504458EA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FE64-C779-47F8-904E-C97A144F7B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206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2.emf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customXml" Target="../ink/ink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9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oleObject" Target="../embeddings/oleObject13.bin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2.png"/><Relationship Id="rId9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D241B-6545-48E7-B605-8BEA79B283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Міжклітинна сигналізація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D82249-F0EF-49A7-A8D4-EDBEDAB294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Лекція </a:t>
            </a:r>
            <a:r>
              <a:rPr lang="uk-UA" dirty="0" smtClean="0"/>
              <a:t>5-8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94151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F35E2-797E-461D-8409-277EC4DC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77C1BC-22FA-43C0-9596-CE39A3C18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E50982-29B1-4E0F-84E9-A81A959F9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7" t="16958" r="19684" b="21554"/>
          <a:stretch/>
        </p:blipFill>
        <p:spPr>
          <a:xfrm>
            <a:off x="560948" y="167027"/>
            <a:ext cx="11070104" cy="652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4FA52-639A-4B74-940D-3434D868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583563-F3A2-422E-AA06-9391D59AD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97DAB9-FDFF-40AF-948B-9686077E7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10" t="26621" r="21579" b="27251"/>
          <a:stretch/>
        </p:blipFill>
        <p:spPr>
          <a:xfrm>
            <a:off x="221000" y="854471"/>
            <a:ext cx="11749999" cy="514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F85F74-652B-4BAC-8184-F377A9616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3" t="24652" r="18290" b="68188"/>
          <a:stretch/>
        </p:blipFill>
        <p:spPr>
          <a:xfrm>
            <a:off x="1957137" y="365125"/>
            <a:ext cx="7796463" cy="4910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31666E-BC17-4B09-8FE5-440E37C03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62" t="24652" r="23158" b="21638"/>
          <a:stretch/>
        </p:blipFill>
        <p:spPr>
          <a:xfrm>
            <a:off x="1444228" y="1443789"/>
            <a:ext cx="9074331" cy="48454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BBB420BD-C6AD-4624-9A35-7ACBCB564FA6}"/>
                  </a:ext>
                </a:extLst>
              </p14:cNvPr>
              <p14:cNvContentPartPr/>
              <p14:nvPr/>
            </p14:nvContentPartPr>
            <p14:xfrm>
              <a:off x="1554360" y="883920"/>
              <a:ext cx="614160" cy="118908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BBB420BD-C6AD-4624-9A35-7ACBCB564F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8360" y="811920"/>
                <a:ext cx="685800" cy="13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861E63EF-5DA0-4651-A5F4-1015BEC0E24F}"/>
                  </a:ext>
                </a:extLst>
              </p14:cNvPr>
              <p14:cNvContentPartPr/>
              <p14:nvPr/>
            </p14:nvContentPartPr>
            <p14:xfrm>
              <a:off x="1707000" y="2069040"/>
              <a:ext cx="396360" cy="6480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861E63EF-5DA0-4651-A5F4-1015BEC0E24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71000" y="1997040"/>
                <a:ext cx="468000" cy="20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64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9968BAE-FEC7-4F81-97C2-09C7B155E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674" t="29281" r="51348" b="39746"/>
          <a:stretch/>
        </p:blipFill>
        <p:spPr>
          <a:xfrm>
            <a:off x="144379" y="1463343"/>
            <a:ext cx="5951621" cy="35783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05D81-81D1-45EC-B127-877BED433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4" t="21521" r="20790" b="70543"/>
          <a:stretch/>
        </p:blipFill>
        <p:spPr>
          <a:xfrm>
            <a:off x="2390275" y="386222"/>
            <a:ext cx="7379368" cy="5442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DF595A-74FC-49CE-B63B-76BF0091F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79" t="51696" r="19868" b="23910"/>
          <a:stretch/>
        </p:blipFill>
        <p:spPr>
          <a:xfrm>
            <a:off x="6227760" y="4058654"/>
            <a:ext cx="5964240" cy="26354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17AFAC29-BA64-4C24-B6E1-B97132C4AB3E}"/>
                  </a:ext>
                </a:extLst>
              </p14:cNvPr>
              <p14:cNvContentPartPr/>
              <p14:nvPr/>
            </p14:nvContentPartPr>
            <p14:xfrm>
              <a:off x="2072760" y="258600"/>
              <a:ext cx="505080" cy="102204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17AFAC29-BA64-4C24-B6E1-B97132C4AB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6760" y="186600"/>
                <a:ext cx="576720" cy="116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103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C19DA1-645D-4EAA-B027-9354E962D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104" t="27041" r="21631" b="57548"/>
          <a:stretch/>
        </p:blipFill>
        <p:spPr>
          <a:xfrm>
            <a:off x="5425440" y="1527620"/>
            <a:ext cx="6863050" cy="22060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09CE05-3174-4D6E-8B56-D1074DFCE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5" t="26621" r="56375" b="19333"/>
          <a:stretch/>
        </p:blipFill>
        <p:spPr>
          <a:xfrm>
            <a:off x="774276" y="761819"/>
            <a:ext cx="4651164" cy="557802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D64A136-16EF-41C0-8160-2B16A3EB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726" y="441325"/>
            <a:ext cx="4455353" cy="1325563"/>
          </a:xfrm>
        </p:spPr>
        <p:txBody>
          <a:bodyPr>
            <a:normAutofit/>
          </a:bodyPr>
          <a:lstStyle/>
          <a:p>
            <a:r>
              <a:rPr lang="uk-UA" sz="2400" b="1" dirty="0" err="1"/>
              <a:t>Аденілатциклазний</a:t>
            </a:r>
            <a:r>
              <a:rPr lang="uk-UA" sz="2400" b="1" dirty="0"/>
              <a:t> </a:t>
            </a:r>
            <a:r>
              <a:rPr lang="uk-UA" sz="2400" b="1" dirty="0" err="1"/>
              <a:t>сигналінг</a:t>
            </a:r>
            <a:endParaRPr lang="ru-UA" sz="2400" b="1" dirty="0"/>
          </a:p>
        </p:txBody>
      </p:sp>
    </p:spTree>
    <p:extLst>
      <p:ext uri="{BB962C8B-B14F-4D97-AF65-F5344CB8AC3E}">
        <p14:creationId xmlns:p14="http://schemas.microsoft.com/office/powerpoint/2010/main" val="154108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DA69663-4983-40AF-8AB3-063C8FA27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58" t="27391" r="56501" b="21824"/>
          <a:stretch/>
        </p:blipFill>
        <p:spPr>
          <a:xfrm>
            <a:off x="550586" y="511397"/>
            <a:ext cx="4829134" cy="58352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252AAD-19DC-40F7-B191-8F1350DD0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50" t="26666" r="21998" b="62890"/>
          <a:stretch/>
        </p:blipFill>
        <p:spPr>
          <a:xfrm>
            <a:off x="5379720" y="2331720"/>
            <a:ext cx="6490294" cy="10972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DEB8A2-94F8-48A9-A990-1896DEC05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5" t="20222" r="25500" b="73333"/>
          <a:stretch/>
        </p:blipFill>
        <p:spPr>
          <a:xfrm>
            <a:off x="5880694" y="1676400"/>
            <a:ext cx="5989320" cy="4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090FF9B-E16B-47B5-9D2D-03F818D80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850" t="29387" r="19307" b="57731"/>
          <a:stretch/>
        </p:blipFill>
        <p:spPr>
          <a:xfrm>
            <a:off x="5062855" y="2590736"/>
            <a:ext cx="6702425" cy="12189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7430DB-04B8-4381-9D1F-868A57D10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50" t="24652" r="59625" b="21556"/>
          <a:stretch/>
        </p:blipFill>
        <p:spPr>
          <a:xfrm>
            <a:off x="112707" y="190500"/>
            <a:ext cx="4950148" cy="6477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CA66B0-E6F3-4AD7-905B-5DAAC46A2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75" t="17334" r="20375" b="70666"/>
          <a:stretch/>
        </p:blipFill>
        <p:spPr>
          <a:xfrm>
            <a:off x="4663440" y="403066"/>
            <a:ext cx="7101840" cy="82296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14AC8A5-8959-4A40-B3B4-0133587F5335}"/>
              </a:ext>
            </a:extLst>
          </p:cNvPr>
          <p:cNvSpPr/>
          <p:nvPr/>
        </p:nvSpPr>
        <p:spPr>
          <a:xfrm>
            <a:off x="4863148" y="925004"/>
            <a:ext cx="1735772" cy="3010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5321A83E-E52C-462F-80E8-EFADCA059DC4}"/>
                  </a:ext>
                </a:extLst>
              </p14:cNvPr>
              <p14:cNvContentPartPr/>
              <p14:nvPr/>
            </p14:nvContentPartPr>
            <p14:xfrm>
              <a:off x="4160400" y="198120"/>
              <a:ext cx="625680" cy="100692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5321A83E-E52C-462F-80E8-EFADCA059D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24400" y="126120"/>
                <a:ext cx="697320" cy="115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16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820CF7-E9A2-4C73-B960-8E4DE8146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99" t="16667" r="17626" b="22222"/>
          <a:stretch/>
        </p:blipFill>
        <p:spPr>
          <a:xfrm>
            <a:off x="1045907" y="571500"/>
            <a:ext cx="105363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68" y="277300"/>
            <a:ext cx="10213830" cy="600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98" y="518706"/>
            <a:ext cx="9878804" cy="582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1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97FC40-4F38-4224-A85D-2BBBE941D9C4}"/>
              </a:ext>
            </a:extLst>
          </p:cNvPr>
          <p:cNvSpPr txBox="1"/>
          <p:nvPr/>
        </p:nvSpPr>
        <p:spPr>
          <a:xfrm>
            <a:off x="2261937" y="144379"/>
            <a:ext cx="7331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Контактна сигналізація між клітинами</a:t>
            </a:r>
            <a:endParaRPr lang="ru-UA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D4C17-AF6C-4479-95C0-F5A55159BD3F}"/>
              </a:ext>
            </a:extLst>
          </p:cNvPr>
          <p:cNvSpPr/>
          <p:nvPr/>
        </p:nvSpPr>
        <p:spPr>
          <a:xfrm>
            <a:off x="513347" y="1033494"/>
            <a:ext cx="10299032" cy="1396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спеціальні білки клітинної адгезії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(cell adhesion molecules – CAM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Кадгерини</a:t>
            </a:r>
            <a:endParaRPr lang="ru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Білки родини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імуноглобулінів</a:t>
            </a:r>
            <a:endParaRPr lang="uk-UA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Інтегрини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(взаємодіють з спеціальним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адгезивним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білком позаклітинного матриксу –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фібронектином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  <a:p>
            <a:pPr marL="742950" lvl="1" indent="-285750" algn="just">
              <a:lnSpc>
                <a:spcPct val="107000"/>
              </a:lnSpc>
              <a:buFont typeface="+mj-lt"/>
              <a:buAutoNum type="alphaLcPeriod"/>
            </a:pPr>
            <a:r>
              <a:rPr lang="uk-UA" sz="1600" dirty="0" err="1">
                <a:latin typeface="Times New Roman" panose="02020603050405020304" pitchFamily="18" charset="0"/>
              </a:rPr>
              <a:t>Селектини</a:t>
            </a:r>
            <a:r>
              <a:rPr lang="uk-UA" sz="1600" dirty="0">
                <a:latin typeface="Times New Roman" panose="02020603050405020304" pitchFamily="18" charset="0"/>
              </a:rPr>
              <a:t> (взаємодіють з </a:t>
            </a:r>
            <a:r>
              <a:rPr lang="uk-UA" sz="1600" dirty="0" err="1">
                <a:latin typeface="Times New Roman" panose="02020603050405020304" pitchFamily="18" charset="0"/>
              </a:rPr>
              <a:t>гілікокаліксом</a:t>
            </a:r>
            <a:r>
              <a:rPr lang="uk-UA" sz="1600" dirty="0">
                <a:latin typeface="Times New Roman" panose="02020603050405020304" pitchFamily="18" charset="0"/>
              </a:rPr>
              <a:t>)</a:t>
            </a:r>
            <a:endParaRPr lang="ru-UA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B62E37-34D3-468B-A95C-1388F7093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47" t="25028" r="23816" b="16964"/>
          <a:stretch/>
        </p:blipFill>
        <p:spPr>
          <a:xfrm>
            <a:off x="2400083" y="2438776"/>
            <a:ext cx="3015917" cy="3978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1CACAA-A7A6-4ED8-AF51-CD14AF8A8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74" t="25965" r="24211" b="19532"/>
          <a:stretch/>
        </p:blipFill>
        <p:spPr>
          <a:xfrm>
            <a:off x="7706443" y="2765901"/>
            <a:ext cx="2598823" cy="37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24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DD12AB-4310-419A-A433-9530CB39AA2D}"/>
              </a:ext>
            </a:extLst>
          </p:cNvPr>
          <p:cNvPicPr/>
          <p:nvPr/>
        </p:nvPicPr>
        <p:blipFill rotWithShape="1">
          <a:blip r:embed="rId2"/>
          <a:srcRect l="26060" t="27064" r="29045" b="17890"/>
          <a:stretch/>
        </p:blipFill>
        <p:spPr bwMode="auto">
          <a:xfrm>
            <a:off x="2279231" y="1003178"/>
            <a:ext cx="7912334" cy="4847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74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78" y="452022"/>
            <a:ext cx="5275952" cy="32583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534" y="3082298"/>
            <a:ext cx="5268472" cy="324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98" y="228656"/>
            <a:ext cx="7388522" cy="435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996" y="214515"/>
            <a:ext cx="5725622" cy="3213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87" y="493654"/>
            <a:ext cx="5605859" cy="3090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18" y="4624038"/>
            <a:ext cx="4841195" cy="159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299" y="4160488"/>
            <a:ext cx="4402699" cy="22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263881"/>
            <a:ext cx="5994407" cy="3628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90" y="3725610"/>
            <a:ext cx="4490823" cy="2955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509" y="1821947"/>
            <a:ext cx="5178786" cy="20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97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57" y="609599"/>
            <a:ext cx="6590190" cy="3159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664" y="3308563"/>
            <a:ext cx="6009685" cy="304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2" y="144380"/>
            <a:ext cx="6012146" cy="4299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376" y="315997"/>
            <a:ext cx="4898722" cy="3307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266" y="3866146"/>
            <a:ext cx="5695832" cy="28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145" y="1421008"/>
            <a:ext cx="9224507" cy="43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3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4" y="173394"/>
            <a:ext cx="6789022" cy="5134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305" y="3549925"/>
            <a:ext cx="5385316" cy="29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00" y="379218"/>
            <a:ext cx="6525536" cy="39820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026" y="907318"/>
            <a:ext cx="4731778" cy="34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D61A00-E57F-41F4-829F-474E8035B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13" t="43366" r="32500" b="15469"/>
          <a:stretch/>
        </p:blipFill>
        <p:spPr>
          <a:xfrm>
            <a:off x="1431328" y="1210232"/>
            <a:ext cx="9069765" cy="50867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C98801-0F62-4038-BED9-0986B4171E32}"/>
              </a:ext>
            </a:extLst>
          </p:cNvPr>
          <p:cNvSpPr/>
          <p:nvPr/>
        </p:nvSpPr>
        <p:spPr>
          <a:xfrm>
            <a:off x="721893" y="272262"/>
            <a:ext cx="11053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>
                <a:latin typeface="Times New Roman" panose="02020603050405020304" pitchFamily="18" charset="0"/>
                <a:ea typeface="Calibri" panose="020F0502020204030204" pitchFamily="34" charset="0"/>
              </a:rPr>
              <a:t>Білки клітинної адгезії контактують з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адаптерними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внутрішньоклітинними білками. Наприклад, з білком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катеніном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що регулює роботу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цитоскелета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862608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289" y="0"/>
            <a:ext cx="6744641" cy="3924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893" y="3886833"/>
            <a:ext cx="6641431" cy="297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9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15" y="179971"/>
            <a:ext cx="6744641" cy="3610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128" y="3662113"/>
            <a:ext cx="3913036" cy="28437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294" y="3790450"/>
            <a:ext cx="5828515" cy="279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938" y="406087"/>
            <a:ext cx="6525536" cy="3286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9" y="3692671"/>
            <a:ext cx="4092951" cy="2917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416" y="3432949"/>
            <a:ext cx="5123089" cy="30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3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5" y="337198"/>
            <a:ext cx="6516009" cy="2686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69" y="3217455"/>
            <a:ext cx="6382641" cy="3439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710" y="81134"/>
            <a:ext cx="4216558" cy="3198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358" y="3279686"/>
            <a:ext cx="3185136" cy="168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5702" y="4964506"/>
            <a:ext cx="3538566" cy="170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590" y="1049749"/>
            <a:ext cx="6239746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258" y="1156970"/>
            <a:ext cx="6687483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6">
            <a:extLst>
              <a:ext uri="{FF2B5EF4-FFF2-40B4-BE49-F238E27FC236}">
                <a16:creationId xmlns:a16="http://schemas.microsoft.com/office/drawing/2014/main" id="{BB5CA76B-17B0-4F29-B019-0D0E4684C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510" y="3429000"/>
            <a:ext cx="3671887" cy="2063750"/>
          </a:xfrm>
          <a:prstGeom prst="rect">
            <a:avLst/>
          </a:prstGeom>
          <a:noFill/>
          <a:ln w="9525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982E28-14B1-42C1-AC32-390195C5DF99}"/>
              </a:ext>
            </a:extLst>
          </p:cNvPr>
          <p:cNvSpPr txBox="1"/>
          <p:nvPr/>
        </p:nvSpPr>
        <p:spPr>
          <a:xfrm>
            <a:off x="2727158" y="1058779"/>
            <a:ext cx="6817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Рослинні гормони. Ауксини</a:t>
            </a:r>
            <a:endParaRPr lang="ru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8">
            <a:extLst>
              <a:ext uri="{FF2B5EF4-FFF2-40B4-BE49-F238E27FC236}">
                <a16:creationId xmlns:a16="http://schemas.microsoft.com/office/drawing/2014/main" id="{291C6CB3-A7A2-41F0-AA45-5DCE613BC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0"/>
            <a:ext cx="670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3600" dirty="0" err="1">
                <a:solidFill>
                  <a:srgbClr val="9900CC"/>
                </a:solidFill>
              </a:rPr>
              <a:t>Полярний</a:t>
            </a:r>
            <a:r>
              <a:rPr lang="ru-RU" altLang="ru-UA" sz="3600" dirty="0">
                <a:solidFill>
                  <a:srgbClr val="9900CC"/>
                </a:solidFill>
              </a:rPr>
              <a:t> транспорт </a:t>
            </a:r>
            <a:r>
              <a:rPr lang="ru-RU" altLang="ru-UA" sz="3600" dirty="0" err="1">
                <a:solidFill>
                  <a:srgbClr val="9900CC"/>
                </a:solidFill>
              </a:rPr>
              <a:t>ауксинів</a:t>
            </a:r>
            <a:endParaRPr lang="ru-RU" altLang="ru-UA" sz="3600" dirty="0">
              <a:solidFill>
                <a:srgbClr val="9900CC"/>
              </a:solidFill>
            </a:endParaRPr>
          </a:p>
        </p:txBody>
      </p:sp>
      <p:pic>
        <p:nvPicPr>
          <p:cNvPr id="9219" name="Picture 6">
            <a:extLst>
              <a:ext uri="{FF2B5EF4-FFF2-40B4-BE49-F238E27FC236}">
                <a16:creationId xmlns:a16="http://schemas.microsoft.com/office/drawing/2014/main" id="{BD4D9930-D154-47BA-A270-D483E7F3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349500"/>
            <a:ext cx="1128712" cy="628650"/>
          </a:xfrm>
          <a:prstGeom prst="rect">
            <a:avLst/>
          </a:prstGeom>
          <a:noFill/>
          <a:ln w="9525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10">
            <a:extLst>
              <a:ext uri="{FF2B5EF4-FFF2-40B4-BE49-F238E27FC236}">
                <a16:creationId xmlns:a16="http://schemas.microsoft.com/office/drawing/2014/main" id="{EE757398-9586-4469-908B-0D6A66079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3933825"/>
            <a:ext cx="1152525" cy="647700"/>
          </a:xfrm>
          <a:prstGeom prst="rect">
            <a:avLst/>
          </a:prstGeom>
          <a:noFill/>
          <a:ln w="9525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221" name="Object 21">
            <a:extLst>
              <a:ext uri="{FF2B5EF4-FFF2-40B4-BE49-F238E27FC236}">
                <a16:creationId xmlns:a16="http://schemas.microsoft.com/office/drawing/2014/main" id="{4795FC4B-57D1-49A4-B128-0A335497A8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327189"/>
              </p:ext>
            </p:extLst>
          </p:nvPr>
        </p:nvGraphicFramePr>
        <p:xfrm>
          <a:off x="8005762" y="603249"/>
          <a:ext cx="2514600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Image" r:id="rId5" imgW="2514286" imgH="5193651" progId="Photoshop.Image.9">
                  <p:embed/>
                </p:oleObj>
              </mc:Choice>
              <mc:Fallback>
                <p:oleObj name="Image" r:id="rId5" imgW="2514286" imgH="5193651" progId="Photoshop.Image.9">
                  <p:embed/>
                  <p:pic>
                    <p:nvPicPr>
                      <p:cNvPr id="9221" name="Object 21">
                        <a:extLst>
                          <a:ext uri="{FF2B5EF4-FFF2-40B4-BE49-F238E27FC236}">
                            <a16:creationId xmlns:a16="http://schemas.microsoft.com/office/drawing/2014/main" id="{4795FC4B-57D1-49A4-B128-0A335497A8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5762" y="603249"/>
                        <a:ext cx="2514600" cy="519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23">
            <a:extLst>
              <a:ext uri="{FF2B5EF4-FFF2-40B4-BE49-F238E27FC236}">
                <a16:creationId xmlns:a16="http://schemas.microsoft.com/office/drawing/2014/main" id="{4BDA0FA7-B9E8-4C62-9871-228E7A769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5848350"/>
            <a:ext cx="614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1800" b="1" dirty="0" smtClean="0"/>
              <a:t>Хеміосмотичний механізм входження протонованої форми ІОК </a:t>
            </a:r>
            <a:r>
              <a:rPr lang="ru-RU" altLang="ru-UA" sz="1800" b="1" dirty="0"/>
              <a:t>в </a:t>
            </a:r>
            <a:r>
              <a:rPr lang="ru-RU" altLang="ru-UA" sz="1800" b="1" dirty="0" smtClean="0"/>
              <a:t>клітину</a:t>
            </a:r>
            <a:endParaRPr lang="ru-RU" altLang="ru-UA" sz="1800" b="1" dirty="0"/>
          </a:p>
        </p:txBody>
      </p:sp>
      <p:sp>
        <p:nvSpPr>
          <p:cNvPr id="9223" name="Text Box 24">
            <a:extLst>
              <a:ext uri="{FF2B5EF4-FFF2-40B4-BE49-F238E27FC236}">
                <a16:creationId xmlns:a16="http://schemas.microsoft.com/office/drawing/2014/main" id="{80E467F2-7FC7-42AC-A952-40F596823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7935" y="5861508"/>
            <a:ext cx="30591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1800" b="1" dirty="0" smtClean="0"/>
              <a:t>Основні напрямки </a:t>
            </a:r>
            <a:r>
              <a:rPr lang="ru-RU" altLang="ru-UA" sz="1800" b="1" dirty="0"/>
              <a:t>полярного </a:t>
            </a:r>
            <a:r>
              <a:rPr lang="ru-RU" altLang="ru-UA" sz="1800" b="1" dirty="0" smtClean="0"/>
              <a:t>транспорту ІОК </a:t>
            </a:r>
            <a:r>
              <a:rPr lang="ru-RU" altLang="ru-UA" sz="1800" b="1" dirty="0"/>
              <a:t>в </a:t>
            </a:r>
            <a:r>
              <a:rPr lang="ru-RU" altLang="ru-UA" sz="1800" b="1" dirty="0" smtClean="0"/>
              <a:t>стеблі і корені</a:t>
            </a:r>
            <a:endParaRPr lang="ru-RU" altLang="ru-UA" sz="1800" b="1" dirty="0"/>
          </a:p>
        </p:txBody>
      </p:sp>
      <p:graphicFrame>
        <p:nvGraphicFramePr>
          <p:cNvPr id="9224" name="Object 25">
            <a:extLst>
              <a:ext uri="{FF2B5EF4-FFF2-40B4-BE49-F238E27FC236}">
                <a16:creationId xmlns:a16="http://schemas.microsoft.com/office/drawing/2014/main" id="{AF284C4C-C63A-4827-9AC7-F9B4A87398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4825" y="692151"/>
          <a:ext cx="6083300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Image" r:id="rId7" imgW="6082540" imgH="4596825" progId="Photoshop.Image.9">
                  <p:embed/>
                </p:oleObj>
              </mc:Choice>
              <mc:Fallback>
                <p:oleObj name="Image" r:id="rId7" imgW="6082540" imgH="4596825" progId="Photoshop.Image.9">
                  <p:embed/>
                  <p:pic>
                    <p:nvPicPr>
                      <p:cNvPr id="9224" name="Object 25">
                        <a:extLst>
                          <a:ext uri="{FF2B5EF4-FFF2-40B4-BE49-F238E27FC236}">
                            <a16:creationId xmlns:a16="http://schemas.microsoft.com/office/drawing/2014/main" id="{AF284C4C-C63A-4827-9AC7-F9B4A87398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692151"/>
                        <a:ext cx="6083300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extLst>
              <a:ext uri="{FF2B5EF4-FFF2-40B4-BE49-F238E27FC236}">
                <a16:creationId xmlns:a16="http://schemas.microsoft.com/office/drawing/2014/main" id="{2DF63803-8618-4B68-BF5A-A7D701F7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81076"/>
            <a:ext cx="7234237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6">
            <a:extLst>
              <a:ext uri="{FF2B5EF4-FFF2-40B4-BE49-F238E27FC236}">
                <a16:creationId xmlns:a16="http://schemas.microsoft.com/office/drawing/2014/main" id="{B7EDEA6D-F812-4739-953A-E4859B5EA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075" y="-26988"/>
            <a:ext cx="586105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3600" dirty="0" err="1">
                <a:solidFill>
                  <a:srgbClr val="9900CC"/>
                </a:solidFill>
              </a:rPr>
              <a:t>Білок</a:t>
            </a:r>
            <a:r>
              <a:rPr lang="en-US" altLang="ru-UA" sz="3600" dirty="0">
                <a:solidFill>
                  <a:srgbClr val="9900CC"/>
                </a:solidFill>
              </a:rPr>
              <a:t> AUX1  - influx</a:t>
            </a:r>
            <a:r>
              <a:rPr lang="ru-RU" altLang="ru-UA" sz="3600" dirty="0">
                <a:solidFill>
                  <a:srgbClr val="9900CC"/>
                </a:solidFill>
              </a:rPr>
              <a:t> канал</a:t>
            </a:r>
            <a:r>
              <a:rPr lang="en-US" altLang="ru-UA" sz="3600" dirty="0">
                <a:solidFill>
                  <a:srgbClr val="9900CC"/>
                </a:solidFill>
              </a:rPr>
              <a:t> </a:t>
            </a:r>
            <a:endParaRPr lang="ru-RU" altLang="ru-UA" sz="3600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6">
            <a:extLst>
              <a:ext uri="{FF2B5EF4-FFF2-40B4-BE49-F238E27FC236}">
                <a16:creationId xmlns:a16="http://schemas.microsoft.com/office/drawing/2014/main" id="{5962E65F-E8A3-4CB1-B40E-A022D0329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1989139"/>
            <a:ext cx="1727200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5">
            <a:extLst>
              <a:ext uri="{FF2B5EF4-FFF2-40B4-BE49-F238E27FC236}">
                <a16:creationId xmlns:a16="http://schemas.microsoft.com/office/drawing/2014/main" id="{C841183C-D587-4896-819D-50758191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989139"/>
            <a:ext cx="1944688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8">
            <a:extLst>
              <a:ext uri="{FF2B5EF4-FFF2-40B4-BE49-F238E27FC236}">
                <a16:creationId xmlns:a16="http://schemas.microsoft.com/office/drawing/2014/main" id="{BFCE57F5-96CC-47BC-B50C-8EFD81E0E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62" y="44450"/>
            <a:ext cx="550703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1800" b="1" dirty="0" smtClean="0">
                <a:solidFill>
                  <a:srgbClr val="9900CC"/>
                </a:solidFill>
              </a:rPr>
              <a:t>Локалізація білків </a:t>
            </a:r>
            <a:r>
              <a:rPr lang="en-US" altLang="ru-UA" sz="1800" b="1" dirty="0">
                <a:solidFill>
                  <a:srgbClr val="9900CC"/>
                </a:solidFill>
              </a:rPr>
              <a:t>PIN</a:t>
            </a:r>
            <a:r>
              <a:rPr lang="ru-RU" altLang="ru-UA" sz="1800" b="1" dirty="0">
                <a:solidFill>
                  <a:srgbClr val="9900CC"/>
                </a:solidFill>
              </a:rPr>
              <a:t> на </a:t>
            </a:r>
            <a:r>
              <a:rPr lang="ru-RU" altLang="ru-UA" sz="1800" b="1" dirty="0" smtClean="0">
                <a:solidFill>
                  <a:srgbClr val="9900CC"/>
                </a:solidFill>
              </a:rPr>
              <a:t>поверхні клітин кореня</a:t>
            </a:r>
            <a:r>
              <a:rPr lang="ru-RU" altLang="ru-UA" sz="1800" b="1" dirty="0">
                <a:solidFill>
                  <a:srgbClr val="9900CC"/>
                </a:solidFill>
              </a:rPr>
              <a:t>:</a:t>
            </a:r>
          </a:p>
          <a:p>
            <a:pPr algn="ctr" eaLnBrk="1" hangingPunct="1">
              <a:buFontTx/>
              <a:buAutoNum type="arabicPeriod"/>
            </a:pPr>
            <a:r>
              <a:rPr lang="ru-RU" altLang="ru-UA" sz="1800" b="1" dirty="0"/>
              <a:t> </a:t>
            </a:r>
            <a:r>
              <a:rPr lang="en-US" altLang="ru-UA" sz="1800" b="1" dirty="0"/>
              <a:t>PIN1 </a:t>
            </a:r>
            <a:r>
              <a:rPr lang="ru-RU" altLang="ru-UA" sz="1800" b="1" dirty="0"/>
              <a:t>- на </a:t>
            </a:r>
            <a:r>
              <a:rPr lang="ru-RU" altLang="ru-UA" sz="1800" b="1" dirty="0" smtClean="0"/>
              <a:t>базальній стороні</a:t>
            </a:r>
            <a:endParaRPr lang="ru-RU" altLang="ru-UA" sz="1800" b="1" dirty="0"/>
          </a:p>
          <a:p>
            <a:pPr algn="ctr" eaLnBrk="1" hangingPunct="1">
              <a:buFontTx/>
              <a:buAutoNum type="arabicPeriod"/>
            </a:pPr>
            <a:r>
              <a:rPr lang="en-US" altLang="ru-UA" sz="1800" b="1" dirty="0"/>
              <a:t> PIN2/AGR1/EIR1 </a:t>
            </a:r>
            <a:r>
              <a:rPr lang="ru-RU" altLang="ru-UA" sz="1800" b="1" dirty="0"/>
              <a:t>- на </a:t>
            </a:r>
            <a:r>
              <a:rPr lang="ru-RU" altLang="ru-UA" sz="1800" b="1" dirty="0" smtClean="0"/>
              <a:t>апікальній стороні</a:t>
            </a:r>
            <a:endParaRPr lang="ru-RU" altLang="ru-UA" sz="1800" b="1" dirty="0"/>
          </a:p>
          <a:p>
            <a:pPr algn="ctr" eaLnBrk="1" hangingPunct="1">
              <a:buFontTx/>
              <a:buAutoNum type="arabicPeriod"/>
            </a:pPr>
            <a:r>
              <a:rPr lang="ru-RU" altLang="ru-UA" sz="1800" b="1" dirty="0"/>
              <a:t> </a:t>
            </a:r>
            <a:r>
              <a:rPr lang="en-US" altLang="ru-UA" sz="1800" b="1" dirty="0"/>
              <a:t>PIN3 </a:t>
            </a:r>
            <a:r>
              <a:rPr lang="ru-RU" altLang="ru-UA" sz="1800" b="1" dirty="0"/>
              <a:t>- на </a:t>
            </a:r>
            <a:r>
              <a:rPr lang="ru-RU" altLang="ru-UA" sz="1800" b="1" dirty="0" smtClean="0"/>
              <a:t>латеральній стороні</a:t>
            </a:r>
            <a:endParaRPr lang="ru-RU" altLang="ru-UA" sz="1800" b="1" dirty="0"/>
          </a:p>
          <a:p>
            <a:pPr algn="ctr" eaLnBrk="1" hangingPunct="1">
              <a:buFontTx/>
              <a:buAutoNum type="arabicPeriod"/>
            </a:pPr>
            <a:r>
              <a:rPr lang="ru-RU" altLang="ru-UA" sz="1800" b="1" dirty="0" smtClean="0"/>
              <a:t>Підсумок: напрям транспорту ауксинів </a:t>
            </a:r>
            <a:r>
              <a:rPr lang="ru-RU" altLang="ru-UA" sz="1800" b="1" dirty="0"/>
              <a:t>в </a:t>
            </a:r>
            <a:r>
              <a:rPr lang="ru-RU" altLang="ru-UA" sz="1800" b="1" dirty="0" smtClean="0"/>
              <a:t>корені</a:t>
            </a:r>
            <a:endParaRPr lang="ru-RU" altLang="ru-UA" sz="1800" b="1" dirty="0"/>
          </a:p>
        </p:txBody>
      </p:sp>
      <p:pic>
        <p:nvPicPr>
          <p:cNvPr id="12293" name="Picture 27">
            <a:extLst>
              <a:ext uri="{FF2B5EF4-FFF2-40B4-BE49-F238E27FC236}">
                <a16:creationId xmlns:a16="http://schemas.microsoft.com/office/drawing/2014/main" id="{E9B00AE0-A1CA-4824-B64E-8882A15E3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9" y="1989138"/>
            <a:ext cx="1944687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4" name="Object 28">
            <a:extLst>
              <a:ext uri="{FF2B5EF4-FFF2-40B4-BE49-F238E27FC236}">
                <a16:creationId xmlns:a16="http://schemas.microsoft.com/office/drawing/2014/main" id="{5FC9B6D2-16E3-4B12-A4CB-D054A1468C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35863" y="1989138"/>
          <a:ext cx="2952750" cy="482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Image" r:id="rId6" imgW="709576" imgH="1013054" progId="Photoshop.Image.9">
                  <p:embed/>
                </p:oleObj>
              </mc:Choice>
              <mc:Fallback>
                <p:oleObj name="Image" r:id="rId6" imgW="709576" imgH="1013054" progId="Photoshop.Image.9">
                  <p:embed/>
                  <p:pic>
                    <p:nvPicPr>
                      <p:cNvPr id="12294" name="Object 28">
                        <a:extLst>
                          <a:ext uri="{FF2B5EF4-FFF2-40B4-BE49-F238E27FC236}">
                            <a16:creationId xmlns:a16="http://schemas.microsoft.com/office/drawing/2014/main" id="{5FC9B6D2-16E3-4B12-A4CB-D054A1468C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5863" y="1989138"/>
                        <a:ext cx="2952750" cy="482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9900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29">
            <a:extLst>
              <a:ext uri="{FF2B5EF4-FFF2-40B4-BE49-F238E27FC236}">
                <a16:creationId xmlns:a16="http://schemas.microsoft.com/office/drawing/2014/main" id="{A3DA8F7C-D967-41C0-B62D-D439DEDC3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063" y="422116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296" name="Text Box 30">
            <a:extLst>
              <a:ext uri="{FF2B5EF4-FFF2-40B4-BE49-F238E27FC236}">
                <a16:creationId xmlns:a16="http://schemas.microsoft.com/office/drawing/2014/main" id="{FB238771-ECB8-4797-B5E8-65560D325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863" y="42672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2297" name="Text Box 31">
            <a:extLst>
              <a:ext uri="{FF2B5EF4-FFF2-40B4-BE49-F238E27FC236}">
                <a16:creationId xmlns:a16="http://schemas.microsoft.com/office/drawing/2014/main" id="{1BC27428-5038-454E-884B-1E1E78AF0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551" y="42672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298" name="Text Box 32">
            <a:extLst>
              <a:ext uri="{FF2B5EF4-FFF2-40B4-BE49-F238E27FC236}">
                <a16:creationId xmlns:a16="http://schemas.microsoft.com/office/drawing/2014/main" id="{E6DF25CD-F694-4A01-A974-9FB9582A1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713" y="42402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b="1"/>
              <a:t>4</a:t>
            </a:r>
          </a:p>
        </p:txBody>
      </p:sp>
      <p:sp>
        <p:nvSpPr>
          <p:cNvPr id="12299" name="Text Box 33">
            <a:extLst>
              <a:ext uri="{FF2B5EF4-FFF2-40B4-BE49-F238E27FC236}">
                <a16:creationId xmlns:a16="http://schemas.microsoft.com/office/drawing/2014/main" id="{642F99A7-EEA2-477A-8F90-A0D30D754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26" y="77789"/>
            <a:ext cx="3635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3600" dirty="0" err="1">
                <a:solidFill>
                  <a:srgbClr val="9900CC"/>
                </a:solidFill>
              </a:rPr>
              <a:t>Білки</a:t>
            </a:r>
            <a:r>
              <a:rPr lang="ru-RU" altLang="ru-UA" sz="3600" dirty="0">
                <a:solidFill>
                  <a:srgbClr val="9900CC"/>
                </a:solidFill>
              </a:rPr>
              <a:t> </a:t>
            </a:r>
            <a:r>
              <a:rPr lang="en-US" altLang="ru-UA" sz="3600" dirty="0">
                <a:solidFill>
                  <a:srgbClr val="9900CC"/>
                </a:solidFill>
              </a:rPr>
              <a:t>PIN – efflux </a:t>
            </a:r>
            <a:r>
              <a:rPr lang="ru-RU" altLang="ru-UA" sz="3600" dirty="0">
                <a:solidFill>
                  <a:srgbClr val="9900CC"/>
                </a:solidFill>
              </a:rPr>
              <a:t>канал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97FC40-4F38-4224-A85D-2BBBE941D9C4}"/>
              </a:ext>
            </a:extLst>
          </p:cNvPr>
          <p:cNvSpPr txBox="1"/>
          <p:nvPr/>
        </p:nvSpPr>
        <p:spPr>
          <a:xfrm>
            <a:off x="2261937" y="144379"/>
            <a:ext cx="7331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Контактна сигналізація між клітинами</a:t>
            </a:r>
            <a:endParaRPr lang="ru-UA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ED4C17-AF6C-4479-95C0-F5A55159BD3F}"/>
              </a:ext>
            </a:extLst>
          </p:cNvPr>
          <p:cNvSpPr/>
          <p:nvPr/>
        </p:nvSpPr>
        <p:spPr>
          <a:xfrm>
            <a:off x="513347" y="1033494"/>
            <a:ext cx="10299032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Юкстакрина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сигналізація</a:t>
            </a:r>
            <a:endParaRPr lang="ru-UA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0CE5CC-6401-4AC3-A20A-6D181829CCD3}"/>
              </a:ext>
            </a:extLst>
          </p:cNvPr>
          <p:cNvSpPr/>
          <p:nvPr/>
        </p:nvSpPr>
        <p:spPr>
          <a:xfrm>
            <a:off x="176463" y="1805911"/>
            <a:ext cx="7812506" cy="235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Характеризується передачею сигналу від однієї клітини іншої в результаті їх адгезії, тобто безпосереднього фізичного контакту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здійснюється розпізнавання клітинами одна одної у процесах диференціювання та росту в ході ембріогенезу та при оновленні тканин після травм. Далі так здійснюється контроль складу тканин, підтримання стовбурових клітин.</a:t>
            </a: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ru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E40A82-8ADD-4861-9CE2-9562D6927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9" t="21896" r="53421" b="21403"/>
          <a:stretch/>
        </p:blipFill>
        <p:spPr>
          <a:xfrm>
            <a:off x="8726906" y="1805911"/>
            <a:ext cx="2867971" cy="421327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E80DF0-9FAA-4E86-931B-595C46CB2CCB}"/>
              </a:ext>
            </a:extLst>
          </p:cNvPr>
          <p:cNvSpPr/>
          <p:nvPr/>
        </p:nvSpPr>
        <p:spPr>
          <a:xfrm>
            <a:off x="1700463" y="509586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Класичним прикладом є сигнальний шлях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Notch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>
                <a:solidFill>
                  <a:srgbClr val="47474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заснований на протеолізі</a:t>
            </a:r>
            <a:r>
              <a:rPr lang="ru-UA" dirty="0"/>
              <a:t> трансмембранного </a:t>
            </a:r>
            <a:r>
              <a:rPr lang="ru-UA" dirty="0" err="1"/>
              <a:t>білку</a:t>
            </a:r>
            <a:r>
              <a:rPr lang="ru-UA" dirty="0"/>
              <a:t> і </a:t>
            </a:r>
            <a:r>
              <a:rPr lang="ru-UA" dirty="0" err="1"/>
              <a:t>міграції</a:t>
            </a:r>
            <a:r>
              <a:rPr lang="ru-UA" dirty="0"/>
              <a:t> </a:t>
            </a:r>
            <a:r>
              <a:rPr lang="ru-UA" dirty="0" err="1"/>
              <a:t>його</a:t>
            </a:r>
            <a:r>
              <a:rPr lang="ru-UA" dirty="0"/>
              <a:t> </a:t>
            </a:r>
            <a:r>
              <a:rPr lang="ru-UA" dirty="0" err="1"/>
              <a:t>частини</a:t>
            </a:r>
            <a:r>
              <a:rPr lang="ru-UA" dirty="0"/>
              <a:t> у ядро, </a:t>
            </a:r>
            <a:r>
              <a:rPr lang="ru-UA" dirty="0" err="1"/>
              <a:t>регулюючи</a:t>
            </a:r>
            <a:r>
              <a:rPr lang="ru-UA" dirty="0"/>
              <a:t> </a:t>
            </a:r>
            <a:r>
              <a:rPr lang="ru-UA" dirty="0" err="1"/>
              <a:t>певні</a:t>
            </a:r>
            <a:r>
              <a:rPr lang="ru-UA" dirty="0"/>
              <a:t> </a:t>
            </a:r>
            <a:r>
              <a:rPr lang="ru-UA" dirty="0" err="1"/>
              <a:t>гени</a:t>
            </a:r>
            <a:r>
              <a:rPr lang="ru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0199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>
            <a:extLst>
              <a:ext uri="{FF2B5EF4-FFF2-40B4-BE49-F238E27FC236}">
                <a16:creationId xmlns:a16="http://schemas.microsoft.com/office/drawing/2014/main" id="{B31A0477-3740-451E-A3AB-111872729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284" y="1"/>
            <a:ext cx="259558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3200" dirty="0" err="1">
                <a:solidFill>
                  <a:srgbClr val="9933FF"/>
                </a:solidFill>
              </a:rPr>
              <a:t>Рецепція</a:t>
            </a:r>
            <a:r>
              <a:rPr lang="ru-RU" altLang="ru-UA" sz="3200" dirty="0">
                <a:solidFill>
                  <a:srgbClr val="9933FF"/>
                </a:solidFill>
              </a:rPr>
              <a:t> и </a:t>
            </a:r>
          </a:p>
          <a:p>
            <a:pPr algn="ctr" eaLnBrk="1" hangingPunct="1"/>
            <a:r>
              <a:rPr lang="ru-RU" altLang="ru-UA" sz="3200" dirty="0">
                <a:solidFill>
                  <a:srgbClr val="9933FF"/>
                </a:solidFill>
              </a:rPr>
              <a:t>передача</a:t>
            </a:r>
          </a:p>
          <a:p>
            <a:pPr algn="ctr" eaLnBrk="1" hangingPunct="1"/>
            <a:r>
              <a:rPr lang="ru-RU" altLang="ru-UA" sz="3200" dirty="0">
                <a:solidFill>
                  <a:srgbClr val="9933FF"/>
                </a:solidFill>
              </a:rPr>
              <a:t>сигнала при </a:t>
            </a:r>
          </a:p>
          <a:p>
            <a:pPr algn="ctr" eaLnBrk="1" hangingPunct="1"/>
            <a:r>
              <a:rPr lang="ru-RU" altLang="ru-UA" sz="3200" dirty="0" err="1">
                <a:solidFill>
                  <a:srgbClr val="9933FF"/>
                </a:solidFill>
              </a:rPr>
              <a:t>відповіді</a:t>
            </a:r>
            <a:r>
              <a:rPr lang="ru-RU" altLang="ru-UA" sz="3200" dirty="0">
                <a:solidFill>
                  <a:srgbClr val="9933FF"/>
                </a:solidFill>
              </a:rPr>
              <a:t> на </a:t>
            </a:r>
          </a:p>
          <a:p>
            <a:pPr algn="ctr" eaLnBrk="1" hangingPunct="1"/>
            <a:r>
              <a:rPr lang="ru-RU" altLang="ru-UA" sz="3200" dirty="0" err="1">
                <a:solidFill>
                  <a:srgbClr val="9933FF"/>
                </a:solidFill>
              </a:rPr>
              <a:t>ауксини</a:t>
            </a:r>
            <a:endParaRPr lang="ru-RU" altLang="ru-UA" sz="3200" dirty="0">
              <a:solidFill>
                <a:srgbClr val="9933FF"/>
              </a:solidFill>
            </a:endParaRPr>
          </a:p>
        </p:txBody>
      </p:sp>
      <p:sp>
        <p:nvSpPr>
          <p:cNvPr id="18435" name="Text Box 14">
            <a:extLst>
              <a:ext uri="{FF2B5EF4-FFF2-40B4-BE49-F238E27FC236}">
                <a16:creationId xmlns:a16="http://schemas.microsoft.com/office/drawing/2014/main" id="{01B5ACB7-4EFC-4110-A80A-F34E8305C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9545" y="5373689"/>
            <a:ext cx="29626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1800" b="1" dirty="0" smtClean="0"/>
              <a:t>Первинна відповідь– </a:t>
            </a:r>
            <a:endParaRPr lang="ru-RU" altLang="ru-UA" sz="1800" b="1" dirty="0"/>
          </a:p>
          <a:p>
            <a:pPr algn="ctr" eaLnBrk="1" hangingPunct="1"/>
            <a:r>
              <a:rPr lang="ru-RU" altLang="ru-UA" sz="1800" b="1" dirty="0" smtClean="0"/>
              <a:t>активація іонних </a:t>
            </a:r>
            <a:endParaRPr lang="ru-RU" altLang="ru-UA" sz="1800" b="1" dirty="0"/>
          </a:p>
          <a:p>
            <a:pPr algn="ctr" eaLnBrk="1" hangingPunct="1"/>
            <a:r>
              <a:rPr lang="ru-RU" altLang="ru-UA" sz="1800" b="1" dirty="0" smtClean="0"/>
              <a:t>каналів</a:t>
            </a:r>
            <a:endParaRPr lang="ru-RU" altLang="ru-UA" sz="1800" b="1" dirty="0"/>
          </a:p>
        </p:txBody>
      </p:sp>
      <p:sp>
        <p:nvSpPr>
          <p:cNvPr id="18436" name="Text Box 16">
            <a:extLst>
              <a:ext uri="{FF2B5EF4-FFF2-40B4-BE49-F238E27FC236}">
                <a16:creationId xmlns:a16="http://schemas.microsoft.com/office/drawing/2014/main" id="{39D3F84C-62C6-40C2-A589-C47F86499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851" y="4313239"/>
            <a:ext cx="32644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1800" b="1" dirty="0" smtClean="0"/>
              <a:t>Вторинна відповідь– </a:t>
            </a:r>
            <a:endParaRPr lang="ru-RU" altLang="ru-UA" sz="1800" b="1" dirty="0"/>
          </a:p>
          <a:p>
            <a:pPr algn="ctr" eaLnBrk="1" hangingPunct="1"/>
            <a:r>
              <a:rPr lang="ru-RU" altLang="ru-UA" sz="1800" b="1" dirty="0" smtClean="0"/>
              <a:t>зміна</a:t>
            </a:r>
            <a:endParaRPr lang="ru-RU" altLang="ru-UA" sz="1800" b="1" dirty="0"/>
          </a:p>
          <a:p>
            <a:pPr algn="ctr" eaLnBrk="1" hangingPunct="1"/>
            <a:r>
              <a:rPr lang="ru-RU" altLang="ru-UA" sz="1800" b="1" dirty="0" smtClean="0"/>
              <a:t>експресії генів</a:t>
            </a:r>
            <a:endParaRPr lang="ru-RU" altLang="ru-UA" sz="1800" b="1" dirty="0"/>
          </a:p>
        </p:txBody>
      </p:sp>
      <p:graphicFrame>
        <p:nvGraphicFramePr>
          <p:cNvPr id="18437" name="Object 47">
            <a:extLst>
              <a:ext uri="{FF2B5EF4-FFF2-40B4-BE49-F238E27FC236}">
                <a16:creationId xmlns:a16="http://schemas.microsoft.com/office/drawing/2014/main" id="{133DBBFC-5FDD-4592-9ACF-E8F71E6F4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3389" y="238126"/>
          <a:ext cx="6480175" cy="643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Image" r:id="rId3" imgW="9053968" imgH="8825397" progId="Photoshop.Image.9">
                  <p:embed/>
                </p:oleObj>
              </mc:Choice>
              <mc:Fallback>
                <p:oleObj name="Image" r:id="rId3" imgW="9053968" imgH="8825397" progId="Photoshop.Image.9">
                  <p:embed/>
                  <p:pic>
                    <p:nvPicPr>
                      <p:cNvPr id="18437" name="Object 47">
                        <a:extLst>
                          <a:ext uri="{FF2B5EF4-FFF2-40B4-BE49-F238E27FC236}">
                            <a16:creationId xmlns:a16="http://schemas.microsoft.com/office/drawing/2014/main" id="{133DBBFC-5FDD-4592-9ACF-E8F71E6F4E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9" y="238126"/>
                        <a:ext cx="6480175" cy="6430963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Line 48">
            <a:extLst>
              <a:ext uri="{FF2B5EF4-FFF2-40B4-BE49-F238E27FC236}">
                <a16:creationId xmlns:a16="http://schemas.microsoft.com/office/drawing/2014/main" id="{14883B48-CC5B-4654-8B06-79DA3C96A3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59600" y="5661025"/>
            <a:ext cx="1296988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ru-UA"/>
          </a:p>
        </p:txBody>
      </p:sp>
      <p:sp>
        <p:nvSpPr>
          <p:cNvPr id="18439" name="Line 49">
            <a:extLst>
              <a:ext uri="{FF2B5EF4-FFF2-40B4-BE49-F238E27FC236}">
                <a16:creationId xmlns:a16="http://schemas.microsoft.com/office/drawing/2014/main" id="{BA015324-CE51-4210-96CB-F41CFCBF6D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7214" y="4365625"/>
            <a:ext cx="3889375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ru-UA"/>
          </a:p>
        </p:txBody>
      </p:sp>
      <p:sp>
        <p:nvSpPr>
          <p:cNvPr id="18440" name="Line 50">
            <a:extLst>
              <a:ext uri="{FF2B5EF4-FFF2-40B4-BE49-F238E27FC236}">
                <a16:creationId xmlns:a16="http://schemas.microsoft.com/office/drawing/2014/main" id="{93051C63-0532-4BC5-8F0D-B6599994C84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6363" y="623728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ru-UA"/>
          </a:p>
        </p:txBody>
      </p:sp>
      <p:sp>
        <p:nvSpPr>
          <p:cNvPr id="18441" name="Line 51">
            <a:extLst>
              <a:ext uri="{FF2B5EF4-FFF2-40B4-BE49-F238E27FC236}">
                <a16:creationId xmlns:a16="http://schemas.microsoft.com/office/drawing/2014/main" id="{8045D710-33A7-4F1E-AAA1-EED4596682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6363" y="5229225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ru-UA"/>
          </a:p>
        </p:txBody>
      </p:sp>
      <p:sp>
        <p:nvSpPr>
          <p:cNvPr id="18442" name="Text Box 52">
            <a:extLst>
              <a:ext uri="{FF2B5EF4-FFF2-40B4-BE49-F238E27FC236}">
                <a16:creationId xmlns:a16="http://schemas.microsoft.com/office/drawing/2014/main" id="{376BFB59-216E-4289-BD02-F954EECA7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6" y="6280150"/>
            <a:ext cx="449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b="1"/>
              <a:t>Н+</a:t>
            </a:r>
          </a:p>
        </p:txBody>
      </p:sp>
      <p:sp>
        <p:nvSpPr>
          <p:cNvPr id="18443" name="Text Box 53">
            <a:extLst>
              <a:ext uri="{FF2B5EF4-FFF2-40B4-BE49-F238E27FC236}">
                <a16:creationId xmlns:a16="http://schemas.microsoft.com/office/drawing/2014/main" id="{75CDCD10-272D-4A6C-B22F-F282CD4ED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4" y="2565400"/>
            <a:ext cx="24844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1800" b="1" dirty="0" smtClean="0"/>
              <a:t>Рецептори ауксинів</a:t>
            </a:r>
            <a:r>
              <a:rPr lang="ru-RU" altLang="ru-UA" sz="1800" b="1" dirty="0"/>
              <a:t>:</a:t>
            </a:r>
          </a:p>
          <a:p>
            <a:pPr algn="ctr" eaLnBrk="1" hangingPunct="1"/>
            <a:r>
              <a:rPr lang="ru-RU" altLang="ru-UA" sz="1800" b="1" dirty="0"/>
              <a:t>1. </a:t>
            </a:r>
            <a:r>
              <a:rPr lang="ru-RU" altLang="ru-UA" sz="1800" b="1" dirty="0">
                <a:solidFill>
                  <a:srgbClr val="CC0000"/>
                </a:solidFill>
              </a:rPr>
              <a:t>АВР1</a:t>
            </a:r>
            <a:r>
              <a:rPr lang="ru-RU" altLang="ru-UA" sz="1800" b="1" dirty="0"/>
              <a:t> – </a:t>
            </a:r>
            <a:r>
              <a:rPr lang="ru-RU" altLang="ru-UA" sz="1800" b="1" dirty="0" smtClean="0"/>
              <a:t>трансмембранний</a:t>
            </a:r>
            <a:endParaRPr lang="ru-RU" altLang="ru-UA" sz="1800" b="1" dirty="0"/>
          </a:p>
          <a:p>
            <a:pPr algn="ctr" eaLnBrk="1" hangingPunct="1"/>
            <a:r>
              <a:rPr lang="ru-RU" altLang="ru-UA" sz="1800" b="1" dirty="0"/>
              <a:t>2. </a:t>
            </a:r>
            <a:r>
              <a:rPr lang="en-US" altLang="ru-UA" sz="1800" b="1" dirty="0">
                <a:solidFill>
                  <a:srgbClr val="CC0000"/>
                </a:solidFill>
              </a:rPr>
              <a:t>TIR1</a:t>
            </a:r>
            <a:r>
              <a:rPr lang="en-US" altLang="ru-UA" sz="1800" b="1" dirty="0"/>
              <a:t> - </a:t>
            </a:r>
            <a:r>
              <a:rPr lang="ru-RU" altLang="ru-UA" sz="1800" b="1" dirty="0" smtClean="0"/>
              <a:t>внутриклітинний</a:t>
            </a:r>
            <a:endParaRPr lang="ru-RU" altLang="ru-U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69">
            <a:extLst>
              <a:ext uri="{FF2B5EF4-FFF2-40B4-BE49-F238E27FC236}">
                <a16:creationId xmlns:a16="http://schemas.microsoft.com/office/drawing/2014/main" id="{0C066592-32F4-456A-A3FF-D2F3BF07B5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1951" y="188914"/>
          <a:ext cx="6696075" cy="652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Image" r:id="rId3" imgW="9320635" imgH="8114286" progId="Photoshop.Image.9">
                  <p:embed/>
                </p:oleObj>
              </mc:Choice>
              <mc:Fallback>
                <p:oleObj name="Image" r:id="rId3" imgW="9320635" imgH="8114286" progId="Photoshop.Image.9">
                  <p:embed/>
                  <p:pic>
                    <p:nvPicPr>
                      <p:cNvPr id="19458" name="Object 69">
                        <a:extLst>
                          <a:ext uri="{FF2B5EF4-FFF2-40B4-BE49-F238E27FC236}">
                            <a16:creationId xmlns:a16="http://schemas.microsoft.com/office/drawing/2014/main" id="{0C066592-32F4-456A-A3FF-D2F3BF07B5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1" y="188914"/>
                        <a:ext cx="6696075" cy="6524625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4">
            <a:extLst>
              <a:ext uri="{FF2B5EF4-FFF2-40B4-BE49-F238E27FC236}">
                <a16:creationId xmlns:a16="http://schemas.microsoft.com/office/drawing/2014/main" id="{D1006BF9-4999-4D54-B66B-5CCFACA87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0076" y="1700214"/>
            <a:ext cx="255587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3200" dirty="0" err="1">
                <a:solidFill>
                  <a:srgbClr val="9900CC"/>
                </a:solidFill>
              </a:rPr>
              <a:t>Рецепція</a:t>
            </a:r>
            <a:r>
              <a:rPr lang="ru-RU" altLang="ru-UA" sz="3200" dirty="0">
                <a:solidFill>
                  <a:srgbClr val="9900CC"/>
                </a:solidFill>
              </a:rPr>
              <a:t> </a:t>
            </a:r>
            <a:r>
              <a:rPr lang="ru-RU" altLang="ru-UA" sz="3200" dirty="0" err="1">
                <a:solidFill>
                  <a:srgbClr val="9900CC"/>
                </a:solidFill>
              </a:rPr>
              <a:t>ауксинів</a:t>
            </a:r>
            <a:r>
              <a:rPr lang="ru-RU" altLang="ru-UA" sz="3200" dirty="0">
                <a:solidFill>
                  <a:srgbClr val="9900CC"/>
                </a:solidFill>
              </a:rPr>
              <a:t> </a:t>
            </a:r>
            <a:r>
              <a:rPr lang="ru-RU" altLang="ru-UA" sz="3200" dirty="0" err="1">
                <a:solidFill>
                  <a:srgbClr val="9900CC"/>
                </a:solidFill>
              </a:rPr>
              <a:t>білком</a:t>
            </a:r>
            <a:r>
              <a:rPr lang="ru-RU" altLang="ru-UA" sz="3200" dirty="0">
                <a:solidFill>
                  <a:srgbClr val="9900CC"/>
                </a:solidFill>
              </a:rPr>
              <a:t> </a:t>
            </a:r>
            <a:r>
              <a:rPr lang="en-US" altLang="ru-UA" sz="3200" dirty="0">
                <a:solidFill>
                  <a:srgbClr val="9900CC"/>
                </a:solidFill>
              </a:rPr>
              <a:t>ABP1</a:t>
            </a:r>
            <a:r>
              <a:rPr lang="ru-RU" altLang="ru-UA" sz="3200" dirty="0">
                <a:solidFill>
                  <a:srgbClr val="9900CC"/>
                </a:solidFill>
              </a:rPr>
              <a:t> и </a:t>
            </a:r>
            <a:r>
              <a:rPr lang="ru-RU" altLang="ru-UA" sz="3200" dirty="0" smtClean="0">
                <a:solidFill>
                  <a:srgbClr val="9900CC"/>
                </a:solidFill>
              </a:rPr>
              <a:t>початкові </a:t>
            </a:r>
            <a:r>
              <a:rPr lang="ru-RU" altLang="ru-UA" sz="3200" dirty="0">
                <a:solidFill>
                  <a:srgbClr val="9900CC"/>
                </a:solidFill>
              </a:rPr>
              <a:t>етапи передачі сигналу</a:t>
            </a:r>
          </a:p>
        </p:txBody>
      </p:sp>
      <p:sp>
        <p:nvSpPr>
          <p:cNvPr id="19460" name="Text Box 70">
            <a:extLst>
              <a:ext uri="{FF2B5EF4-FFF2-40B4-BE49-F238E27FC236}">
                <a16:creationId xmlns:a16="http://schemas.microsoft.com/office/drawing/2014/main" id="{6AF71B98-543A-4933-ADEC-507DEBAF1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26" y="5992813"/>
            <a:ext cx="555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b="1"/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2">
            <a:extLst>
              <a:ext uri="{FF2B5EF4-FFF2-40B4-BE49-F238E27FC236}">
                <a16:creationId xmlns:a16="http://schemas.microsoft.com/office/drawing/2014/main" id="{E776B47F-86CE-4C8D-8B50-E3F3CD040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-100013"/>
            <a:ext cx="8964613" cy="119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3600" dirty="0" err="1">
                <a:solidFill>
                  <a:srgbClr val="9933FF"/>
                </a:solidFill>
              </a:rPr>
              <a:t>Регуляція</a:t>
            </a:r>
            <a:r>
              <a:rPr lang="ru-RU" altLang="ru-UA" sz="3600" dirty="0">
                <a:solidFill>
                  <a:srgbClr val="9933FF"/>
                </a:solidFill>
              </a:rPr>
              <a:t> </a:t>
            </a:r>
            <a:r>
              <a:rPr lang="ru-RU" altLang="ru-UA" sz="3600" dirty="0" err="1">
                <a:solidFill>
                  <a:srgbClr val="9933FF"/>
                </a:solidFill>
              </a:rPr>
              <a:t>експресії</a:t>
            </a:r>
            <a:r>
              <a:rPr lang="ru-RU" altLang="ru-UA" sz="3600" dirty="0">
                <a:solidFill>
                  <a:srgbClr val="9933FF"/>
                </a:solidFill>
              </a:rPr>
              <a:t> </a:t>
            </a:r>
            <a:r>
              <a:rPr lang="ru-RU" altLang="ru-UA" sz="3600" dirty="0" err="1">
                <a:solidFill>
                  <a:srgbClr val="9933FF"/>
                </a:solidFill>
              </a:rPr>
              <a:t>генів</a:t>
            </a:r>
            <a:r>
              <a:rPr lang="ru-RU" altLang="ru-UA" sz="3600" dirty="0">
                <a:solidFill>
                  <a:srgbClr val="9933FF"/>
                </a:solidFill>
              </a:rPr>
              <a:t> при </a:t>
            </a:r>
            <a:r>
              <a:rPr lang="ru-RU" altLang="ru-UA" sz="3600" dirty="0" err="1">
                <a:solidFill>
                  <a:srgbClr val="9933FF"/>
                </a:solidFill>
              </a:rPr>
              <a:t>відповіді</a:t>
            </a:r>
            <a:r>
              <a:rPr lang="ru-RU" altLang="ru-UA" sz="3600" dirty="0">
                <a:solidFill>
                  <a:srgbClr val="9933FF"/>
                </a:solidFill>
              </a:rPr>
              <a:t> на </a:t>
            </a:r>
            <a:r>
              <a:rPr lang="ru-RU" altLang="ru-UA" sz="3600" dirty="0" err="1">
                <a:solidFill>
                  <a:srgbClr val="9933FF"/>
                </a:solidFill>
              </a:rPr>
              <a:t>ауксини</a:t>
            </a:r>
            <a:r>
              <a:rPr lang="en-US" altLang="ru-UA" sz="3600" dirty="0">
                <a:solidFill>
                  <a:srgbClr val="9933FF"/>
                </a:solidFill>
              </a:rPr>
              <a:t> </a:t>
            </a:r>
            <a:endParaRPr lang="ru-RU" altLang="ru-UA" sz="3600" dirty="0">
              <a:solidFill>
                <a:srgbClr val="9933FF"/>
              </a:solidFill>
            </a:endParaRPr>
          </a:p>
        </p:txBody>
      </p:sp>
      <p:pic>
        <p:nvPicPr>
          <p:cNvPr id="20483" name="Picture 0">
            <a:extLst>
              <a:ext uri="{FF2B5EF4-FFF2-40B4-BE49-F238E27FC236}">
                <a16:creationId xmlns:a16="http://schemas.microsoft.com/office/drawing/2014/main" id="{4BC77B70-985C-49AE-9FDD-1EECC8FF1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268414"/>
            <a:ext cx="8785225" cy="5545137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5">
            <a:extLst>
              <a:ext uri="{FF2B5EF4-FFF2-40B4-BE49-F238E27FC236}">
                <a16:creationId xmlns:a16="http://schemas.microsoft.com/office/drawing/2014/main" id="{CECF663C-3D23-419F-8E03-C958AB7F0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3" y="5138738"/>
            <a:ext cx="28432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b="1" dirty="0" smtClean="0"/>
              <a:t>Основні компоненти:</a:t>
            </a:r>
            <a:endParaRPr lang="ru-RU" altLang="ru-UA" b="1" dirty="0"/>
          </a:p>
          <a:p>
            <a:pPr algn="ctr" eaLnBrk="1" hangingPunct="1"/>
            <a:r>
              <a:rPr lang="ru-RU" altLang="ru-UA" b="1" dirty="0"/>
              <a:t>1 – тр. </a:t>
            </a:r>
            <a:r>
              <a:rPr lang="ru-RU" altLang="ru-UA" b="1" dirty="0" smtClean="0"/>
              <a:t>фактори </a:t>
            </a:r>
            <a:r>
              <a:rPr lang="en-US" altLang="ru-UA" b="1" dirty="0">
                <a:solidFill>
                  <a:srgbClr val="9900CC"/>
                </a:solidFill>
              </a:rPr>
              <a:t>ARF</a:t>
            </a:r>
            <a:r>
              <a:rPr lang="en-US" altLang="ru-UA" b="1" dirty="0"/>
              <a:t> </a:t>
            </a:r>
          </a:p>
          <a:p>
            <a:pPr algn="ctr" eaLnBrk="1" hangingPunct="1"/>
            <a:r>
              <a:rPr lang="en-US" altLang="ru-UA" b="1" dirty="0"/>
              <a:t>2 – </a:t>
            </a:r>
            <a:r>
              <a:rPr lang="ru-RU" altLang="ru-UA" b="1" dirty="0"/>
              <a:t>тр. </a:t>
            </a:r>
            <a:r>
              <a:rPr lang="ru-RU" altLang="ru-UA" b="1" dirty="0" smtClean="0"/>
              <a:t>фактори </a:t>
            </a:r>
            <a:r>
              <a:rPr lang="en-US" altLang="ru-UA" b="1" dirty="0">
                <a:solidFill>
                  <a:srgbClr val="9900CC"/>
                </a:solidFill>
              </a:rPr>
              <a:t>Aux/IAA</a:t>
            </a:r>
          </a:p>
          <a:p>
            <a:pPr algn="ctr" eaLnBrk="1" hangingPunct="1"/>
            <a:r>
              <a:rPr lang="en-US" altLang="ru-UA" b="1" dirty="0"/>
              <a:t>3 – </a:t>
            </a:r>
            <a:r>
              <a:rPr lang="ru-RU" altLang="ru-UA" b="1" dirty="0" smtClean="0"/>
              <a:t>убиквітин-лігазний </a:t>
            </a:r>
            <a:r>
              <a:rPr lang="ru-RU" altLang="ru-UA" b="1" dirty="0"/>
              <a:t>комплекс </a:t>
            </a:r>
            <a:r>
              <a:rPr lang="en-US" altLang="ru-UA" b="1" dirty="0">
                <a:solidFill>
                  <a:srgbClr val="9900CC"/>
                </a:solidFill>
              </a:rPr>
              <a:t>SCF</a:t>
            </a:r>
            <a:endParaRPr lang="ru-RU" altLang="ru-UA" b="1" dirty="0">
              <a:solidFill>
                <a:srgbClr val="9900CC"/>
              </a:solidFill>
            </a:endParaRPr>
          </a:p>
        </p:txBody>
      </p:sp>
      <p:sp>
        <p:nvSpPr>
          <p:cNvPr id="20485" name="Text Box 6">
            <a:extLst>
              <a:ext uri="{FF2B5EF4-FFF2-40B4-BE49-F238E27FC236}">
                <a16:creationId xmlns:a16="http://schemas.microsoft.com/office/drawing/2014/main" id="{EA180C7A-5A4B-43E3-86AC-08F554003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1" y="1647825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b="1">
                <a:solidFill>
                  <a:srgbClr val="9900CC"/>
                </a:solidFill>
              </a:rPr>
              <a:t>2</a:t>
            </a:r>
          </a:p>
        </p:txBody>
      </p:sp>
      <p:sp>
        <p:nvSpPr>
          <p:cNvPr id="20486" name="Text Box 7">
            <a:extLst>
              <a:ext uri="{FF2B5EF4-FFF2-40B4-BE49-F238E27FC236}">
                <a16:creationId xmlns:a16="http://schemas.microsoft.com/office/drawing/2014/main" id="{02ADFE5F-4655-4E0D-BD09-1200B4E8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826" y="467201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b="1">
                <a:solidFill>
                  <a:srgbClr val="9900CC"/>
                </a:solidFill>
              </a:rPr>
              <a:t>1</a:t>
            </a:r>
          </a:p>
        </p:txBody>
      </p:sp>
      <p:sp>
        <p:nvSpPr>
          <p:cNvPr id="20487" name="Oval 8">
            <a:extLst>
              <a:ext uri="{FF2B5EF4-FFF2-40B4-BE49-F238E27FC236}">
                <a16:creationId xmlns:a16="http://schemas.microsoft.com/office/drawing/2014/main" id="{8BEE4928-85BC-4172-AC01-F4285EAA3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0" y="1642360"/>
            <a:ext cx="259766" cy="476071"/>
          </a:xfrm>
          <a:prstGeom prst="ellipse">
            <a:avLst/>
          </a:prstGeom>
          <a:noFill/>
          <a:ln w="9525" algn="ctr">
            <a:solidFill>
              <a:srgbClr val="99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UA" altLang="ru-UA"/>
          </a:p>
        </p:txBody>
      </p:sp>
      <p:sp>
        <p:nvSpPr>
          <p:cNvPr id="20488" name="Oval 9">
            <a:extLst>
              <a:ext uri="{FF2B5EF4-FFF2-40B4-BE49-F238E27FC236}">
                <a16:creationId xmlns:a16="http://schemas.microsoft.com/office/drawing/2014/main" id="{D5696974-EA29-49FF-99A5-5835084C7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3" y="1642360"/>
            <a:ext cx="259766" cy="476071"/>
          </a:xfrm>
          <a:prstGeom prst="ellipse">
            <a:avLst/>
          </a:prstGeom>
          <a:noFill/>
          <a:ln w="9525" algn="ctr">
            <a:solidFill>
              <a:srgbClr val="99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UA" altLang="ru-UA"/>
          </a:p>
        </p:txBody>
      </p:sp>
      <p:sp>
        <p:nvSpPr>
          <p:cNvPr id="20489" name="Oval 10">
            <a:extLst>
              <a:ext uri="{FF2B5EF4-FFF2-40B4-BE49-F238E27FC236}">
                <a16:creationId xmlns:a16="http://schemas.microsoft.com/office/drawing/2014/main" id="{A60A4B71-3E42-41AF-96ED-AC48C505B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4666547"/>
            <a:ext cx="259766" cy="476071"/>
          </a:xfrm>
          <a:prstGeom prst="ellipse">
            <a:avLst/>
          </a:prstGeom>
          <a:noFill/>
          <a:ln w="9525" algn="ctr">
            <a:solidFill>
              <a:srgbClr val="99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UA" altLang="ru-UA"/>
          </a:p>
        </p:txBody>
      </p:sp>
      <p:sp>
        <p:nvSpPr>
          <p:cNvPr id="20490" name="Text Box 11">
            <a:extLst>
              <a:ext uri="{FF2B5EF4-FFF2-40B4-BE49-F238E27FC236}">
                <a16:creationId xmlns:a16="http://schemas.microsoft.com/office/drawing/2014/main" id="{60B4DDEF-1423-4C83-97C9-5EC37BEC3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16287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b="1">
                <a:solidFill>
                  <a:srgbClr val="9900CC"/>
                </a:solidFill>
              </a:rPr>
              <a:t>3</a:t>
            </a:r>
          </a:p>
        </p:txBody>
      </p:sp>
      <p:sp>
        <p:nvSpPr>
          <p:cNvPr id="20491" name="Text Box 12">
            <a:extLst>
              <a:ext uri="{FF2B5EF4-FFF2-40B4-BE49-F238E27FC236}">
                <a16:creationId xmlns:a16="http://schemas.microsoft.com/office/drawing/2014/main" id="{564EA36A-CBFE-4B33-A7CF-669D5F459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268413"/>
            <a:ext cx="2330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UA" b="1" dirty="0" err="1"/>
              <a:t>Ubi</a:t>
            </a:r>
            <a:r>
              <a:rPr lang="ru-RU" altLang="ru-UA" b="1" dirty="0"/>
              <a:t>-</a:t>
            </a:r>
            <a:r>
              <a:rPr lang="en-US" altLang="ru-UA" b="1" dirty="0"/>
              <a:t>activating enzyme</a:t>
            </a:r>
            <a:endParaRPr lang="ru-RU" altLang="ru-UA" b="1" dirty="0"/>
          </a:p>
        </p:txBody>
      </p:sp>
      <p:sp>
        <p:nvSpPr>
          <p:cNvPr id="20492" name="Text Box 13">
            <a:extLst>
              <a:ext uri="{FF2B5EF4-FFF2-40B4-BE49-F238E27FC236}">
                <a16:creationId xmlns:a16="http://schemas.microsoft.com/office/drawing/2014/main" id="{BC967580-F3FF-4FDB-8C0E-D60707809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2060575"/>
            <a:ext cx="2532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UA" b="1"/>
              <a:t>Ubi</a:t>
            </a:r>
            <a:r>
              <a:rPr lang="ru-RU" altLang="ru-UA" b="1"/>
              <a:t>-</a:t>
            </a:r>
            <a:r>
              <a:rPr lang="en-US" altLang="ru-UA" b="1"/>
              <a:t>conjugating enzyme</a:t>
            </a:r>
            <a:endParaRPr lang="ru-RU" altLang="ru-UA" b="1"/>
          </a:p>
        </p:txBody>
      </p:sp>
      <p:sp>
        <p:nvSpPr>
          <p:cNvPr id="20493" name="Text Box 15">
            <a:extLst>
              <a:ext uri="{FF2B5EF4-FFF2-40B4-BE49-F238E27FC236}">
                <a16:creationId xmlns:a16="http://schemas.microsoft.com/office/drawing/2014/main" id="{35599164-1860-428E-BB77-C9CE7DED5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8" y="4221163"/>
            <a:ext cx="1155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UA" b="1"/>
              <a:t>Ubi</a:t>
            </a:r>
            <a:r>
              <a:rPr lang="ru-RU" altLang="ru-UA" b="1"/>
              <a:t>-</a:t>
            </a:r>
            <a:r>
              <a:rPr lang="en-US" altLang="ru-UA" b="1"/>
              <a:t>ligase</a:t>
            </a:r>
            <a:endParaRPr lang="ru-RU" altLang="ru-UA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0">
            <a:extLst>
              <a:ext uri="{FF2B5EF4-FFF2-40B4-BE49-F238E27FC236}">
                <a16:creationId xmlns:a16="http://schemas.microsoft.com/office/drawing/2014/main" id="{2D3984A4-E3EA-46CB-B53B-941B160FB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14289"/>
            <a:ext cx="48300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3600" dirty="0">
                <a:solidFill>
                  <a:srgbClr val="9933FF"/>
                </a:solidFill>
              </a:rPr>
              <a:t>Ауксин-</a:t>
            </a:r>
            <a:r>
              <a:rPr lang="ru-RU" altLang="ru-UA" sz="3600" dirty="0" err="1">
                <a:solidFill>
                  <a:srgbClr val="9933FF"/>
                </a:solidFill>
              </a:rPr>
              <a:t>індукуємі</a:t>
            </a:r>
            <a:r>
              <a:rPr lang="ru-RU" altLang="ru-UA" sz="3600" dirty="0">
                <a:solidFill>
                  <a:srgbClr val="9933FF"/>
                </a:solidFill>
              </a:rPr>
              <a:t> </a:t>
            </a:r>
            <a:r>
              <a:rPr lang="ru-RU" altLang="ru-UA" sz="3600" dirty="0" err="1">
                <a:solidFill>
                  <a:srgbClr val="9933FF"/>
                </a:solidFill>
              </a:rPr>
              <a:t>гени</a:t>
            </a:r>
            <a:endParaRPr lang="ru-RU" altLang="ru-UA" sz="3600" dirty="0">
              <a:solidFill>
                <a:srgbClr val="9933FF"/>
              </a:solidFill>
            </a:endParaRPr>
          </a:p>
          <a:p>
            <a:pPr eaLnBrk="1" hangingPunct="1"/>
            <a:endParaRPr lang="ru-RU" altLang="ru-UA" sz="3600" dirty="0">
              <a:solidFill>
                <a:srgbClr val="9933FF"/>
              </a:solidFill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90993F34-2CC3-45FA-A3E8-497624984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988" y="981076"/>
            <a:ext cx="2735262" cy="280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UA" altLang="ru-UA"/>
          </a:p>
        </p:txBody>
      </p:sp>
      <p:sp>
        <p:nvSpPr>
          <p:cNvPr id="21508" name="Text Box 3">
            <a:extLst>
              <a:ext uri="{FF2B5EF4-FFF2-40B4-BE49-F238E27FC236}">
                <a16:creationId xmlns:a16="http://schemas.microsoft.com/office/drawing/2014/main" id="{DB435136-B387-4D1D-BD55-1A4BBD225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9" y="952501"/>
            <a:ext cx="29051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b="1" dirty="0" smtClean="0">
                <a:solidFill>
                  <a:srgbClr val="CC0000"/>
                </a:solidFill>
              </a:rPr>
              <a:t>Гени,  що контролюють </a:t>
            </a:r>
            <a:endParaRPr lang="ru-RU" altLang="ru-UA" b="1" dirty="0">
              <a:solidFill>
                <a:srgbClr val="CC0000"/>
              </a:solidFill>
            </a:endParaRPr>
          </a:p>
          <a:p>
            <a:pPr algn="ctr" eaLnBrk="1" hangingPunct="1"/>
            <a:r>
              <a:rPr lang="ru-RU" altLang="ru-UA" b="1" dirty="0" smtClean="0">
                <a:solidFill>
                  <a:srgbClr val="CC0000"/>
                </a:solidFill>
              </a:rPr>
              <a:t>ауксиновий сигналінг</a:t>
            </a:r>
            <a:r>
              <a:rPr lang="ru-RU" altLang="ru-UA" b="1" dirty="0" smtClean="0"/>
              <a:t> </a:t>
            </a:r>
            <a:endParaRPr lang="ru-RU" altLang="ru-UA" b="1" dirty="0"/>
          </a:p>
          <a:p>
            <a:pPr algn="ctr" eaLnBrk="1" hangingPunct="1"/>
            <a:endParaRPr lang="ru-RU" altLang="ru-UA" b="1" dirty="0"/>
          </a:p>
          <a:p>
            <a:pPr algn="ctr" eaLnBrk="1" hangingPunct="1"/>
            <a:r>
              <a:rPr lang="ru-RU" altLang="ru-UA" b="1" dirty="0"/>
              <a:t>1. </a:t>
            </a:r>
            <a:r>
              <a:rPr lang="en-US" altLang="ru-UA" b="1" i="1" dirty="0"/>
              <a:t>AUX/IAA</a:t>
            </a:r>
          </a:p>
          <a:p>
            <a:pPr algn="ctr" eaLnBrk="1" hangingPunct="1"/>
            <a:r>
              <a:rPr lang="ru-RU" altLang="ru-UA" b="1" dirty="0" smtClean="0"/>
              <a:t>Репресори транскрипції</a:t>
            </a:r>
            <a:endParaRPr lang="ru-RU" altLang="ru-UA" b="1" dirty="0"/>
          </a:p>
          <a:p>
            <a:pPr algn="ctr" eaLnBrk="1" hangingPunct="1"/>
            <a:r>
              <a:rPr lang="ru-RU" altLang="ru-UA" b="1" dirty="0" smtClean="0"/>
              <a:t>ауксин-регулюємих </a:t>
            </a:r>
            <a:endParaRPr lang="ru-RU" altLang="ru-UA" b="1" dirty="0"/>
          </a:p>
          <a:p>
            <a:pPr algn="ctr" eaLnBrk="1" hangingPunct="1"/>
            <a:r>
              <a:rPr lang="ru-RU" altLang="ru-UA" b="1" dirty="0" smtClean="0"/>
              <a:t>генів</a:t>
            </a:r>
            <a:endParaRPr lang="ru-RU" altLang="ru-UA" b="1" dirty="0"/>
          </a:p>
          <a:p>
            <a:pPr algn="ctr" eaLnBrk="1" hangingPunct="1"/>
            <a:r>
              <a:rPr lang="ru-RU" altLang="ru-UA" b="1" dirty="0"/>
              <a:t>2.  </a:t>
            </a:r>
            <a:r>
              <a:rPr lang="en-US" altLang="ru-UA" b="1" i="1" dirty="0"/>
              <a:t>ARC-A</a:t>
            </a:r>
            <a:endParaRPr lang="ru-RU" altLang="ru-UA" b="1" i="1" dirty="0"/>
          </a:p>
          <a:p>
            <a:pPr algn="ctr" eaLnBrk="1" hangingPunct="1"/>
            <a:r>
              <a:rPr lang="en-US" altLang="ru-UA" b="1" dirty="0">
                <a:latin typeface="Symbol" panose="05050102010706020507" pitchFamily="18" charset="2"/>
              </a:rPr>
              <a:t>b</a:t>
            </a:r>
            <a:r>
              <a:rPr lang="ru-RU" altLang="ru-UA" b="1" dirty="0" smtClean="0"/>
              <a:t>-субодиниця </a:t>
            </a:r>
            <a:r>
              <a:rPr lang="en-US" altLang="ru-UA" b="1" dirty="0"/>
              <a:t>G-</a:t>
            </a:r>
            <a:r>
              <a:rPr lang="ru-RU" altLang="ru-UA" b="1" dirty="0" smtClean="0"/>
              <a:t>білків</a:t>
            </a:r>
            <a:endParaRPr lang="ru-RU" altLang="ru-UA" b="1" dirty="0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BF0E4989-4AE5-4A35-BB6B-A7B813A79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6" y="981075"/>
            <a:ext cx="2665413" cy="2808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UA" altLang="ru-UA"/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B669FD4B-70AD-401A-A57E-17F55B04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091" y="981075"/>
            <a:ext cx="273863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b="1" dirty="0" smtClean="0">
                <a:solidFill>
                  <a:srgbClr val="CC0000"/>
                </a:solidFill>
              </a:rPr>
              <a:t>Гени, що контролюють </a:t>
            </a:r>
            <a:endParaRPr lang="ru-RU" altLang="ru-UA" b="1" dirty="0">
              <a:solidFill>
                <a:srgbClr val="CC0000"/>
              </a:solidFill>
            </a:endParaRPr>
          </a:p>
          <a:p>
            <a:pPr algn="ctr" eaLnBrk="1" hangingPunct="1"/>
            <a:r>
              <a:rPr lang="ru-RU" altLang="ru-UA" b="1" dirty="0" smtClean="0">
                <a:solidFill>
                  <a:srgbClr val="CC0000"/>
                </a:solidFill>
              </a:rPr>
              <a:t>клітинний </a:t>
            </a:r>
            <a:r>
              <a:rPr lang="ru-RU" altLang="ru-UA" b="1" dirty="0">
                <a:solidFill>
                  <a:srgbClr val="CC0000"/>
                </a:solidFill>
              </a:rPr>
              <a:t>цикл</a:t>
            </a:r>
          </a:p>
          <a:p>
            <a:pPr algn="ctr" eaLnBrk="1" hangingPunct="1"/>
            <a:endParaRPr lang="ru-RU" altLang="ru-UA" b="1" dirty="0">
              <a:solidFill>
                <a:srgbClr val="CC0000"/>
              </a:solidFill>
            </a:endParaRPr>
          </a:p>
          <a:p>
            <a:pPr algn="ctr" eaLnBrk="1" hangingPunct="1">
              <a:buFontTx/>
              <a:buAutoNum type="arabicPeriod"/>
            </a:pPr>
            <a:r>
              <a:rPr lang="ru-RU" altLang="ru-UA" b="1" i="1" dirty="0"/>
              <a:t>С</a:t>
            </a:r>
            <a:r>
              <a:rPr lang="en-US" altLang="ru-UA" b="1" i="1" dirty="0"/>
              <a:t>DKA</a:t>
            </a:r>
            <a:endParaRPr lang="ru-RU" altLang="ru-UA" b="1" i="1" dirty="0"/>
          </a:p>
          <a:p>
            <a:pPr algn="ctr" eaLnBrk="1" hangingPunct="1"/>
            <a:r>
              <a:rPr lang="ru-RU" altLang="ru-UA" b="1" dirty="0"/>
              <a:t>Контроль </a:t>
            </a:r>
            <a:r>
              <a:rPr lang="ru-RU" altLang="ru-UA" b="1" dirty="0" smtClean="0"/>
              <a:t>всіх етапів </a:t>
            </a:r>
            <a:endParaRPr lang="ru-RU" altLang="ru-UA" b="1" dirty="0"/>
          </a:p>
          <a:p>
            <a:pPr algn="ctr" eaLnBrk="1" hangingPunct="1"/>
            <a:r>
              <a:rPr lang="ru-RU" altLang="ru-UA" b="1" dirty="0" smtClean="0"/>
              <a:t>клетинного </a:t>
            </a:r>
            <a:r>
              <a:rPr lang="ru-RU" altLang="ru-UA" b="1" dirty="0"/>
              <a:t>цикла</a:t>
            </a:r>
          </a:p>
          <a:p>
            <a:pPr algn="ctr" eaLnBrk="1" hangingPunct="1"/>
            <a:r>
              <a:rPr lang="ru-RU" altLang="ru-UA" b="1" dirty="0"/>
              <a:t>2. </a:t>
            </a:r>
            <a:r>
              <a:rPr lang="ru-RU" altLang="ru-UA" b="1" i="1" dirty="0"/>
              <a:t>С</a:t>
            </a:r>
            <a:r>
              <a:rPr lang="en-US" altLang="ru-UA" b="1" i="1" dirty="0" err="1"/>
              <a:t>ycA</a:t>
            </a:r>
            <a:endParaRPr lang="en-US" altLang="ru-UA" b="1" i="1" dirty="0"/>
          </a:p>
          <a:p>
            <a:pPr algn="ctr" eaLnBrk="1" hangingPunct="1"/>
            <a:r>
              <a:rPr lang="ru-RU" altLang="ru-UA" b="1" dirty="0"/>
              <a:t>Контроль </a:t>
            </a:r>
            <a:r>
              <a:rPr lang="ru-RU" altLang="ru-UA" b="1" dirty="0" smtClean="0"/>
              <a:t>переходу </a:t>
            </a:r>
            <a:r>
              <a:rPr lang="en-US" altLang="ru-UA" b="1" dirty="0"/>
              <a:t>G2-M</a:t>
            </a:r>
          </a:p>
          <a:p>
            <a:pPr algn="ctr" eaLnBrk="1" hangingPunct="1"/>
            <a:r>
              <a:rPr lang="en-US" altLang="ru-UA" b="1" dirty="0"/>
              <a:t>3. </a:t>
            </a:r>
            <a:r>
              <a:rPr lang="en-US" altLang="ru-UA" b="1" i="1" dirty="0" err="1"/>
              <a:t>CycB</a:t>
            </a:r>
            <a:endParaRPr lang="en-US" altLang="ru-UA" b="1" i="1" dirty="0"/>
          </a:p>
          <a:p>
            <a:pPr algn="ctr" eaLnBrk="1" hangingPunct="1"/>
            <a:r>
              <a:rPr lang="ru-RU" altLang="ru-UA" b="1" dirty="0"/>
              <a:t>Контроль </a:t>
            </a:r>
            <a:r>
              <a:rPr lang="ru-RU" altLang="ru-UA" b="1" dirty="0" smtClean="0"/>
              <a:t>фази </a:t>
            </a:r>
            <a:r>
              <a:rPr lang="ru-RU" altLang="ru-UA" b="1" dirty="0"/>
              <a:t>М </a:t>
            </a:r>
            <a:r>
              <a:rPr lang="ru-RU" altLang="ru-UA" b="1" dirty="0" smtClean="0"/>
              <a:t>і </a:t>
            </a:r>
            <a:endParaRPr lang="ru-RU" altLang="ru-UA" b="1" dirty="0"/>
          </a:p>
          <a:p>
            <a:pPr algn="ctr" eaLnBrk="1" hangingPunct="1"/>
            <a:r>
              <a:rPr lang="ru-RU" altLang="ru-UA" b="1" dirty="0" smtClean="0"/>
              <a:t>завершення мітозу</a:t>
            </a:r>
            <a:r>
              <a:rPr lang="en-US" altLang="ru-UA" b="1" dirty="0" smtClean="0"/>
              <a:t> </a:t>
            </a:r>
            <a:endParaRPr lang="ru-RU" altLang="ru-UA" b="1" dirty="0"/>
          </a:p>
        </p:txBody>
      </p:sp>
      <p:grpSp>
        <p:nvGrpSpPr>
          <p:cNvPr id="21511" name="Group 12">
            <a:extLst>
              <a:ext uri="{FF2B5EF4-FFF2-40B4-BE49-F238E27FC236}">
                <a16:creationId xmlns:a16="http://schemas.microsoft.com/office/drawing/2014/main" id="{5CBDC98A-51CB-46C0-AD64-C8DB4ECA9E58}"/>
              </a:ext>
            </a:extLst>
          </p:cNvPr>
          <p:cNvGrpSpPr>
            <a:grpSpLocks/>
          </p:cNvGrpSpPr>
          <p:nvPr/>
        </p:nvGrpSpPr>
        <p:grpSpPr bwMode="auto">
          <a:xfrm>
            <a:off x="4725988" y="3860800"/>
            <a:ext cx="2736217" cy="2808288"/>
            <a:chOff x="3787" y="618"/>
            <a:chExt cx="1679" cy="1769"/>
          </a:xfrm>
        </p:grpSpPr>
        <p:sp>
          <p:nvSpPr>
            <p:cNvPr id="21515" name="Rectangle 7">
              <a:extLst>
                <a:ext uri="{FF2B5EF4-FFF2-40B4-BE49-F238E27FC236}">
                  <a16:creationId xmlns:a16="http://schemas.microsoft.com/office/drawing/2014/main" id="{6063880C-995C-413C-9FCF-DC3F85CFF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" y="618"/>
              <a:ext cx="1679" cy="17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ru-UA" altLang="ru-UA"/>
            </a:p>
          </p:txBody>
        </p:sp>
        <p:sp>
          <p:nvSpPr>
            <p:cNvPr id="21516" name="Text Box 8">
              <a:extLst>
                <a:ext uri="{FF2B5EF4-FFF2-40B4-BE49-F238E27FC236}">
                  <a16:creationId xmlns:a16="http://schemas.microsoft.com/office/drawing/2014/main" id="{85D2AC67-8719-45AD-B34B-8BB1D08D8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2" y="645"/>
              <a:ext cx="154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UA" b="1" dirty="0" smtClean="0">
                  <a:solidFill>
                    <a:srgbClr val="CC0000"/>
                  </a:solidFill>
                </a:rPr>
                <a:t>Гени, що контролюють</a:t>
              </a:r>
              <a:endParaRPr lang="ru-RU" altLang="ru-UA" b="1" dirty="0">
                <a:solidFill>
                  <a:srgbClr val="CC0000"/>
                </a:solidFill>
              </a:endParaRPr>
            </a:p>
            <a:p>
              <a:pPr algn="ctr" eaLnBrk="1" hangingPunct="1"/>
              <a:r>
                <a:rPr lang="ru-RU" altLang="ru-UA" b="1" dirty="0" smtClean="0">
                  <a:solidFill>
                    <a:srgbClr val="CC0000"/>
                  </a:solidFill>
                </a:rPr>
                <a:t>метаболізм ауксинів</a:t>
              </a:r>
              <a:endParaRPr lang="ru-RU" altLang="ru-UA" b="1" dirty="0">
                <a:solidFill>
                  <a:srgbClr val="CC0000"/>
                </a:solidFill>
              </a:endParaRPr>
            </a:p>
            <a:p>
              <a:pPr algn="ctr" eaLnBrk="1" hangingPunct="1"/>
              <a:r>
                <a:rPr lang="ru-RU" altLang="ru-UA" b="1" dirty="0">
                  <a:solidFill>
                    <a:srgbClr val="CC0000"/>
                  </a:solidFill>
                </a:rPr>
                <a:t> </a:t>
              </a:r>
            </a:p>
            <a:p>
              <a:pPr algn="ctr" eaLnBrk="1" hangingPunct="1">
                <a:buFontTx/>
                <a:buAutoNum type="arabicPeriod"/>
              </a:pPr>
              <a:r>
                <a:rPr lang="en-US" altLang="ru-UA" b="1" i="1" dirty="0"/>
                <a:t>GH</a:t>
              </a:r>
              <a:r>
                <a:rPr lang="ru-RU" altLang="ru-UA" b="1" i="1" dirty="0"/>
                <a:t>3</a:t>
              </a:r>
              <a:r>
                <a:rPr lang="en-US" altLang="ru-UA" b="1" i="1" dirty="0"/>
                <a:t>/FIN219/DFL</a:t>
              </a:r>
              <a:r>
                <a:rPr lang="ru-RU" altLang="ru-UA" b="1" i="1" dirty="0"/>
                <a:t>1</a:t>
              </a:r>
              <a:endParaRPr lang="en-US" altLang="ru-UA" b="1" i="1" dirty="0"/>
            </a:p>
            <a:p>
              <a:pPr algn="ctr" eaLnBrk="1" hangingPunct="1"/>
              <a:r>
                <a:rPr lang="ru-RU" altLang="ru-UA" b="1" dirty="0" smtClean="0"/>
                <a:t>Утворення </a:t>
              </a:r>
              <a:endParaRPr lang="ru-RU" altLang="ru-UA" b="1" dirty="0"/>
            </a:p>
            <a:p>
              <a:pPr algn="ctr" eaLnBrk="1" hangingPunct="1"/>
              <a:r>
                <a:rPr lang="ru-RU" altLang="ru-UA" b="1" dirty="0" smtClean="0"/>
                <a:t>коньюгатів ауксинів</a:t>
              </a:r>
              <a:endParaRPr lang="ru-RU" altLang="ru-UA" b="1" dirty="0"/>
            </a:p>
          </p:txBody>
        </p:sp>
      </p:grpSp>
      <p:sp>
        <p:nvSpPr>
          <p:cNvPr id="21512" name="Rectangle 9">
            <a:extLst>
              <a:ext uri="{FF2B5EF4-FFF2-40B4-BE49-F238E27FC236}">
                <a16:creationId xmlns:a16="http://schemas.microsoft.com/office/drawing/2014/main" id="{9D4F24D1-ABAE-4DD8-88EA-E0B65A02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276" y="3860800"/>
            <a:ext cx="2665413" cy="2808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UA" altLang="ru-UA"/>
          </a:p>
        </p:txBody>
      </p:sp>
      <p:sp>
        <p:nvSpPr>
          <p:cNvPr id="21513" name="Text Box 10">
            <a:extLst>
              <a:ext uri="{FF2B5EF4-FFF2-40B4-BE49-F238E27FC236}">
                <a16:creationId xmlns:a16="http://schemas.microsoft.com/office/drawing/2014/main" id="{18380F08-6E25-452F-BC7E-BBC7C4B63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463" y="3976689"/>
            <a:ext cx="19962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b="1" dirty="0" smtClean="0">
                <a:solidFill>
                  <a:srgbClr val="CC0000"/>
                </a:solidFill>
              </a:rPr>
              <a:t>Гени з невідомою</a:t>
            </a:r>
            <a:endParaRPr lang="ru-RU" altLang="ru-UA" b="1" dirty="0">
              <a:solidFill>
                <a:srgbClr val="CC0000"/>
              </a:solidFill>
            </a:endParaRPr>
          </a:p>
          <a:p>
            <a:pPr algn="ctr" eaLnBrk="1" hangingPunct="1"/>
            <a:r>
              <a:rPr lang="ru-RU" altLang="ru-UA" b="1" dirty="0">
                <a:solidFill>
                  <a:srgbClr val="CC0000"/>
                </a:solidFill>
              </a:rPr>
              <a:t> </a:t>
            </a:r>
            <a:r>
              <a:rPr lang="ru-RU" altLang="ru-UA" b="1" dirty="0" smtClean="0">
                <a:solidFill>
                  <a:srgbClr val="CC0000"/>
                </a:solidFill>
              </a:rPr>
              <a:t>функцією</a:t>
            </a:r>
            <a:endParaRPr lang="ru-RU" altLang="ru-UA" b="1" dirty="0">
              <a:solidFill>
                <a:srgbClr val="CC0000"/>
              </a:solidFill>
            </a:endParaRPr>
          </a:p>
          <a:p>
            <a:pPr algn="ctr" eaLnBrk="1" hangingPunct="1"/>
            <a:endParaRPr lang="ru-RU" altLang="ru-UA" b="1" dirty="0"/>
          </a:p>
          <a:p>
            <a:pPr algn="ctr" eaLnBrk="1" hangingPunct="1"/>
            <a:r>
              <a:rPr lang="ru-RU" altLang="ru-UA" b="1" dirty="0"/>
              <a:t>1. </a:t>
            </a:r>
            <a:r>
              <a:rPr lang="en-US" altLang="ru-UA" b="1" i="1" dirty="0"/>
              <a:t>SAUR</a:t>
            </a:r>
            <a:r>
              <a:rPr lang="ru-RU" altLang="ru-UA" b="1" dirty="0"/>
              <a:t> </a:t>
            </a:r>
            <a:r>
              <a:rPr lang="ru-RU" altLang="ru-UA" b="1" dirty="0" smtClean="0"/>
              <a:t>гени</a:t>
            </a:r>
            <a:endParaRPr lang="ru-RU" altLang="ru-UA" b="1" dirty="0"/>
          </a:p>
        </p:txBody>
      </p:sp>
      <p:pic>
        <p:nvPicPr>
          <p:cNvPr id="21514" name="Picture 13">
            <a:extLst>
              <a:ext uri="{FF2B5EF4-FFF2-40B4-BE49-F238E27FC236}">
                <a16:creationId xmlns:a16="http://schemas.microsoft.com/office/drawing/2014/main" id="{3C92541E-B347-4616-872B-D4307EC0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25538"/>
            <a:ext cx="2808288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F7E90C64-07FE-43F9-8BD5-ED6A7FD65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253" y="204787"/>
            <a:ext cx="9324976" cy="68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3600" dirty="0" err="1">
                <a:solidFill>
                  <a:srgbClr val="9900CC"/>
                </a:solidFill>
              </a:rPr>
              <a:t>Функції</a:t>
            </a:r>
            <a:r>
              <a:rPr lang="ru-RU" altLang="ru-UA" sz="3600" dirty="0">
                <a:solidFill>
                  <a:srgbClr val="9900CC"/>
                </a:solidFill>
              </a:rPr>
              <a:t> </a:t>
            </a:r>
            <a:r>
              <a:rPr lang="ru-RU" altLang="ru-UA" sz="3600" dirty="0" err="1">
                <a:solidFill>
                  <a:srgbClr val="9900CC"/>
                </a:solidFill>
              </a:rPr>
              <a:t>ауксинів</a:t>
            </a:r>
            <a:r>
              <a:rPr lang="ru-RU" altLang="ru-UA" sz="3600" dirty="0">
                <a:solidFill>
                  <a:srgbClr val="9900CC"/>
                </a:solidFill>
              </a:rPr>
              <a:t> в </a:t>
            </a:r>
            <a:r>
              <a:rPr lang="ru-RU" altLang="ru-UA" sz="3600" dirty="0" err="1">
                <a:solidFill>
                  <a:srgbClr val="9900CC"/>
                </a:solidFill>
              </a:rPr>
              <a:t>развитку</a:t>
            </a:r>
            <a:r>
              <a:rPr lang="ru-RU" altLang="ru-UA" sz="3600" dirty="0">
                <a:solidFill>
                  <a:srgbClr val="9900CC"/>
                </a:solidFill>
              </a:rPr>
              <a:t> </a:t>
            </a:r>
            <a:r>
              <a:rPr lang="ru-RU" altLang="ru-UA" sz="3600" dirty="0" err="1">
                <a:solidFill>
                  <a:srgbClr val="9900CC"/>
                </a:solidFill>
              </a:rPr>
              <a:t>рослин</a:t>
            </a:r>
            <a:r>
              <a:rPr lang="ru-RU" altLang="ru-UA" sz="3600" dirty="0">
                <a:solidFill>
                  <a:srgbClr val="9900CC"/>
                </a:solidFill>
              </a:rPr>
              <a:t>:</a:t>
            </a:r>
          </a:p>
          <a:p>
            <a:pPr algn="ctr" eaLnBrk="1" hangingPunct="1"/>
            <a:endParaRPr lang="ru-RU" altLang="ru-UA" sz="3600" dirty="0">
              <a:solidFill>
                <a:srgbClr val="9900CC"/>
              </a:solidFill>
            </a:endParaRPr>
          </a:p>
          <a:p>
            <a:pPr algn="ctr" eaLnBrk="1" hangingPunct="1">
              <a:buFontTx/>
              <a:buChar char="•"/>
            </a:pPr>
            <a:r>
              <a:rPr lang="ru-RU" altLang="ru-UA" sz="2800" b="1" dirty="0">
                <a:solidFill>
                  <a:srgbClr val="9900CC"/>
                </a:solidFill>
              </a:rPr>
              <a:t>На </a:t>
            </a:r>
            <a:r>
              <a:rPr lang="ru-RU" altLang="ru-UA" sz="2800" b="1" dirty="0" err="1">
                <a:solidFill>
                  <a:srgbClr val="9900CC"/>
                </a:solidFill>
              </a:rPr>
              <a:t>рівні</a:t>
            </a:r>
            <a:r>
              <a:rPr lang="ru-RU" altLang="ru-UA" sz="2800" b="1" dirty="0">
                <a:solidFill>
                  <a:srgbClr val="9900CC"/>
                </a:solidFill>
              </a:rPr>
              <a:t> </a:t>
            </a:r>
            <a:r>
              <a:rPr lang="ru-RU" altLang="ru-UA" sz="2800" b="1" dirty="0" err="1">
                <a:solidFill>
                  <a:srgbClr val="9900CC"/>
                </a:solidFill>
              </a:rPr>
              <a:t>клітини</a:t>
            </a:r>
            <a:r>
              <a:rPr lang="ru-RU" altLang="ru-UA" sz="2800" dirty="0">
                <a:solidFill>
                  <a:srgbClr val="9900CC"/>
                </a:solidFill>
              </a:rPr>
              <a:t>:</a:t>
            </a:r>
          </a:p>
          <a:p>
            <a:pPr algn="ctr" eaLnBrk="1" hangingPunct="1">
              <a:buFontTx/>
              <a:buAutoNum type="arabicPeriod"/>
            </a:pPr>
            <a:r>
              <a:rPr lang="ru-RU" altLang="ru-UA" sz="2800" dirty="0">
                <a:solidFill>
                  <a:srgbClr val="9900CC"/>
                </a:solidFill>
              </a:rPr>
              <a:t>Контроль </a:t>
            </a:r>
            <a:r>
              <a:rPr lang="ru-RU" altLang="ru-UA" sz="2800" dirty="0" smtClean="0">
                <a:solidFill>
                  <a:srgbClr val="9900CC"/>
                </a:solidFill>
              </a:rPr>
              <a:t>клітинного </a:t>
            </a:r>
            <a:r>
              <a:rPr lang="ru-RU" altLang="ru-UA" sz="2800" dirty="0">
                <a:solidFill>
                  <a:srgbClr val="9900CC"/>
                </a:solidFill>
              </a:rPr>
              <a:t>циклу (</a:t>
            </a:r>
            <a:r>
              <a:rPr lang="en-US" altLang="ru-UA" sz="2800" dirty="0">
                <a:solidFill>
                  <a:srgbClr val="9900CC"/>
                </a:solidFill>
              </a:rPr>
              <a:t>S </a:t>
            </a:r>
            <a:r>
              <a:rPr lang="ru-RU" altLang="ru-UA" sz="2800" dirty="0">
                <a:solidFill>
                  <a:srgbClr val="9900CC"/>
                </a:solidFill>
              </a:rPr>
              <a:t>фаза, </a:t>
            </a:r>
            <a:r>
              <a:rPr lang="ru-RU" altLang="ru-UA" sz="2800" dirty="0" err="1">
                <a:solidFill>
                  <a:srgbClr val="9900CC"/>
                </a:solidFill>
              </a:rPr>
              <a:t>перехід</a:t>
            </a:r>
            <a:r>
              <a:rPr lang="ru-RU" altLang="ru-UA" sz="2800" dirty="0">
                <a:solidFill>
                  <a:srgbClr val="9900CC"/>
                </a:solidFill>
              </a:rPr>
              <a:t> </a:t>
            </a:r>
            <a:r>
              <a:rPr lang="en-US" altLang="ru-UA" sz="2800" dirty="0">
                <a:solidFill>
                  <a:srgbClr val="9900CC"/>
                </a:solidFill>
              </a:rPr>
              <a:t>G</a:t>
            </a:r>
            <a:r>
              <a:rPr lang="ru-RU" altLang="ru-UA" sz="2800" dirty="0">
                <a:solidFill>
                  <a:srgbClr val="9900CC"/>
                </a:solidFill>
              </a:rPr>
              <a:t>2</a:t>
            </a:r>
            <a:r>
              <a:rPr lang="en-US" altLang="ru-UA" sz="2800" dirty="0">
                <a:solidFill>
                  <a:srgbClr val="9900CC"/>
                </a:solidFill>
              </a:rPr>
              <a:t>-</a:t>
            </a:r>
            <a:r>
              <a:rPr lang="ru-RU" altLang="ru-UA" sz="2800" dirty="0">
                <a:solidFill>
                  <a:srgbClr val="9900CC"/>
                </a:solidFill>
              </a:rPr>
              <a:t>М)</a:t>
            </a:r>
          </a:p>
          <a:p>
            <a:pPr algn="ctr" eaLnBrk="1" hangingPunct="1">
              <a:buFontTx/>
              <a:buAutoNum type="arabicPeriod"/>
            </a:pPr>
            <a:r>
              <a:rPr lang="ru-RU" altLang="ru-UA" sz="2800" dirty="0" err="1">
                <a:solidFill>
                  <a:srgbClr val="9900CC"/>
                </a:solidFill>
              </a:rPr>
              <a:t>Стимуляція</a:t>
            </a:r>
            <a:r>
              <a:rPr lang="ru-RU" altLang="ru-UA" sz="2800" dirty="0">
                <a:solidFill>
                  <a:srgbClr val="9900CC"/>
                </a:solidFill>
              </a:rPr>
              <a:t> </a:t>
            </a:r>
            <a:r>
              <a:rPr lang="ru-RU" altLang="ru-UA" sz="2800" dirty="0" err="1">
                <a:solidFill>
                  <a:srgbClr val="9900CC"/>
                </a:solidFill>
              </a:rPr>
              <a:t>активності</a:t>
            </a:r>
            <a:r>
              <a:rPr lang="ru-RU" altLang="ru-UA" sz="2800" dirty="0">
                <a:solidFill>
                  <a:srgbClr val="9900CC"/>
                </a:solidFill>
              </a:rPr>
              <a:t> </a:t>
            </a:r>
            <a:r>
              <a:rPr lang="ru-RU" altLang="ru-UA" sz="2800" dirty="0" err="1">
                <a:solidFill>
                  <a:srgbClr val="9900CC"/>
                </a:solidFill>
              </a:rPr>
              <a:t>іонних</a:t>
            </a:r>
            <a:r>
              <a:rPr lang="ru-RU" altLang="ru-UA" sz="2800" dirty="0">
                <a:solidFill>
                  <a:srgbClr val="9900CC"/>
                </a:solidFill>
              </a:rPr>
              <a:t> </a:t>
            </a:r>
            <a:r>
              <a:rPr lang="ru-RU" altLang="ru-UA" sz="2800" dirty="0" err="1">
                <a:solidFill>
                  <a:srgbClr val="9900CC"/>
                </a:solidFill>
              </a:rPr>
              <a:t>каналів</a:t>
            </a:r>
            <a:endParaRPr lang="ru-RU" altLang="ru-UA" sz="2800" dirty="0">
              <a:solidFill>
                <a:srgbClr val="9900CC"/>
              </a:solidFill>
            </a:endParaRPr>
          </a:p>
          <a:p>
            <a:pPr algn="ctr" eaLnBrk="1" hangingPunct="1">
              <a:buFontTx/>
              <a:buAutoNum type="arabicPeriod"/>
            </a:pPr>
            <a:r>
              <a:rPr lang="ru-RU" altLang="ru-UA" sz="2800" dirty="0" err="1">
                <a:solidFill>
                  <a:srgbClr val="9900CC"/>
                </a:solidFill>
              </a:rPr>
              <a:t>Стимуляція</a:t>
            </a:r>
            <a:r>
              <a:rPr lang="ru-RU" altLang="ru-UA" sz="2800" dirty="0">
                <a:solidFill>
                  <a:srgbClr val="9900CC"/>
                </a:solidFill>
              </a:rPr>
              <a:t> роста </a:t>
            </a:r>
            <a:r>
              <a:rPr lang="ru-RU" altLang="ru-UA" sz="2800" dirty="0" err="1">
                <a:solidFill>
                  <a:srgbClr val="9900CC"/>
                </a:solidFill>
              </a:rPr>
              <a:t>клітини</a:t>
            </a:r>
            <a:r>
              <a:rPr lang="ru-RU" altLang="ru-UA" sz="2800" dirty="0">
                <a:solidFill>
                  <a:srgbClr val="9900CC"/>
                </a:solidFill>
              </a:rPr>
              <a:t> </a:t>
            </a:r>
            <a:r>
              <a:rPr lang="ru-RU" altLang="ru-UA" sz="2800" dirty="0" err="1">
                <a:solidFill>
                  <a:srgbClr val="9900CC"/>
                </a:solidFill>
              </a:rPr>
              <a:t>розтягненням</a:t>
            </a:r>
            <a:endParaRPr lang="ru-RU" altLang="ru-UA" sz="2800" dirty="0">
              <a:solidFill>
                <a:srgbClr val="9900CC"/>
              </a:solidFill>
            </a:endParaRPr>
          </a:p>
          <a:p>
            <a:pPr algn="ctr" eaLnBrk="1" hangingPunct="1">
              <a:buFontTx/>
              <a:buAutoNum type="arabicPeriod"/>
            </a:pPr>
            <a:r>
              <a:rPr lang="ru-RU" altLang="ru-UA" sz="2800" dirty="0" smtClean="0">
                <a:solidFill>
                  <a:srgbClr val="9900CC"/>
                </a:solidFill>
              </a:rPr>
              <a:t>Стимуляція диференціювання специфічних </a:t>
            </a:r>
            <a:r>
              <a:rPr lang="ru-RU" altLang="ru-UA" sz="2800" dirty="0">
                <a:solidFill>
                  <a:srgbClr val="9900CC"/>
                </a:solidFill>
              </a:rPr>
              <a:t>типів </a:t>
            </a:r>
            <a:r>
              <a:rPr lang="ru-RU" altLang="ru-UA" sz="2800" dirty="0" smtClean="0">
                <a:solidFill>
                  <a:srgbClr val="9900CC"/>
                </a:solidFill>
              </a:rPr>
              <a:t>клітин</a:t>
            </a:r>
            <a:r>
              <a:rPr lang="ru-RU" altLang="ru-UA" sz="2800" dirty="0">
                <a:solidFill>
                  <a:srgbClr val="9900CC"/>
                </a:solidFill>
              </a:rPr>
              <a:t>: судин, кореневих волосків</a:t>
            </a:r>
          </a:p>
          <a:p>
            <a:pPr algn="ctr" eaLnBrk="1" hangingPunct="1">
              <a:buFontTx/>
              <a:buChar char="•"/>
            </a:pPr>
            <a:r>
              <a:rPr lang="ru-RU" altLang="ru-UA" sz="2800" b="1" dirty="0" smtClean="0">
                <a:solidFill>
                  <a:srgbClr val="9900CC"/>
                </a:solidFill>
              </a:rPr>
              <a:t>На </a:t>
            </a:r>
            <a:r>
              <a:rPr lang="ru-RU" altLang="ru-UA" sz="2800" b="1" dirty="0">
                <a:solidFill>
                  <a:srgbClr val="9900CC"/>
                </a:solidFill>
              </a:rPr>
              <a:t>рівні організму</a:t>
            </a:r>
            <a:r>
              <a:rPr lang="ru-RU" altLang="ru-UA" sz="2800" dirty="0">
                <a:solidFill>
                  <a:srgbClr val="9900CC"/>
                </a:solidFill>
              </a:rPr>
              <a:t>:</a:t>
            </a:r>
          </a:p>
          <a:p>
            <a:pPr algn="ctr" eaLnBrk="1" hangingPunct="1">
              <a:buFontTx/>
              <a:buAutoNum type="arabicPeriod"/>
            </a:pPr>
            <a:r>
              <a:rPr lang="ru-RU" altLang="ru-UA" sz="2800" dirty="0" err="1">
                <a:solidFill>
                  <a:srgbClr val="9900CC"/>
                </a:solidFill>
              </a:rPr>
              <a:t>Визначення</a:t>
            </a:r>
            <a:r>
              <a:rPr lang="ru-RU" altLang="ru-UA" sz="2800" dirty="0">
                <a:solidFill>
                  <a:srgbClr val="9900CC"/>
                </a:solidFill>
              </a:rPr>
              <a:t> </a:t>
            </a:r>
            <a:r>
              <a:rPr lang="ru-RU" altLang="ru-UA" sz="2800" dirty="0" err="1">
                <a:solidFill>
                  <a:srgbClr val="9900CC"/>
                </a:solidFill>
              </a:rPr>
              <a:t>полярності</a:t>
            </a:r>
            <a:r>
              <a:rPr lang="ru-RU" altLang="ru-UA" sz="2800" dirty="0">
                <a:solidFill>
                  <a:srgbClr val="9900CC"/>
                </a:solidFill>
              </a:rPr>
              <a:t> </a:t>
            </a:r>
            <a:r>
              <a:rPr lang="ru-RU" altLang="ru-UA" sz="2800" dirty="0" err="1">
                <a:solidFill>
                  <a:srgbClr val="9900CC"/>
                </a:solidFill>
              </a:rPr>
              <a:t>развитку</a:t>
            </a:r>
            <a:endParaRPr lang="ru-RU" altLang="ru-UA" sz="2800" dirty="0">
              <a:solidFill>
                <a:srgbClr val="9900CC"/>
              </a:solidFill>
            </a:endParaRPr>
          </a:p>
          <a:p>
            <a:pPr algn="ctr" eaLnBrk="1" hangingPunct="1">
              <a:buFontTx/>
              <a:buAutoNum type="arabicPeriod"/>
            </a:pPr>
            <a:r>
              <a:rPr lang="ru-RU" altLang="ru-UA" sz="2800" dirty="0">
                <a:solidFill>
                  <a:srgbClr val="9900CC"/>
                </a:solidFill>
              </a:rPr>
              <a:t>Стимуляція развитку бічних та додаткових коренів, латеральних </a:t>
            </a:r>
            <a:r>
              <a:rPr lang="ru-RU" altLang="ru-UA" sz="2800" dirty="0" smtClean="0">
                <a:solidFill>
                  <a:srgbClr val="9900CC"/>
                </a:solidFill>
              </a:rPr>
              <a:t>органів </a:t>
            </a:r>
            <a:r>
              <a:rPr lang="ru-RU" altLang="ru-UA" sz="2800" dirty="0">
                <a:solidFill>
                  <a:srgbClr val="9900CC"/>
                </a:solidFill>
              </a:rPr>
              <a:t>пагону</a:t>
            </a:r>
          </a:p>
          <a:p>
            <a:pPr algn="ctr" eaLnBrk="1" hangingPunct="1">
              <a:buFontTx/>
              <a:buAutoNum type="arabicPeriod"/>
            </a:pPr>
            <a:r>
              <a:rPr lang="ru-RU" altLang="ru-UA" sz="2800" dirty="0" err="1">
                <a:solidFill>
                  <a:srgbClr val="9900CC"/>
                </a:solidFill>
              </a:rPr>
              <a:t>Апікальне</a:t>
            </a:r>
            <a:r>
              <a:rPr lang="ru-RU" altLang="ru-UA" sz="2800" dirty="0">
                <a:solidFill>
                  <a:srgbClr val="9900CC"/>
                </a:solidFill>
              </a:rPr>
              <a:t> </a:t>
            </a:r>
            <a:r>
              <a:rPr lang="ru-RU" altLang="ru-UA" sz="2800" dirty="0" err="1">
                <a:solidFill>
                  <a:srgbClr val="9900CC"/>
                </a:solidFill>
              </a:rPr>
              <a:t>домінування</a:t>
            </a:r>
            <a:endParaRPr lang="ru-RU" altLang="ru-UA" sz="2800" dirty="0">
              <a:solidFill>
                <a:srgbClr val="9900CC"/>
              </a:solidFill>
            </a:endParaRPr>
          </a:p>
          <a:p>
            <a:pPr algn="ctr" eaLnBrk="1" hangingPunct="1">
              <a:buFontTx/>
              <a:buAutoNum type="arabicPeriod"/>
            </a:pPr>
            <a:r>
              <a:rPr lang="ru-RU" altLang="ru-UA" sz="2800" dirty="0" smtClean="0">
                <a:solidFill>
                  <a:srgbClr val="9900CC"/>
                </a:solidFill>
              </a:rPr>
              <a:t>Гравітропізм </a:t>
            </a:r>
            <a:r>
              <a:rPr lang="ru-RU" altLang="ru-UA" sz="2800" dirty="0">
                <a:solidFill>
                  <a:srgbClr val="9900CC"/>
                </a:solidFill>
              </a:rPr>
              <a:t>та фототропізм</a:t>
            </a:r>
          </a:p>
          <a:p>
            <a:pPr algn="ctr" eaLnBrk="1" hangingPunct="1">
              <a:buFontTx/>
              <a:buAutoNum type="arabicPeriod"/>
            </a:pPr>
            <a:endParaRPr lang="ru-RU" altLang="ru-UA" sz="2800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6">
            <a:extLst>
              <a:ext uri="{FF2B5EF4-FFF2-40B4-BE49-F238E27FC236}">
                <a16:creationId xmlns:a16="http://schemas.microsoft.com/office/drawing/2014/main" id="{50E7D715-0F8C-46A4-AC71-47396179E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476" y="333375"/>
            <a:ext cx="77383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dirty="0" smtClean="0">
                <a:solidFill>
                  <a:srgbClr val="9900CC"/>
                </a:solidFill>
              </a:rPr>
              <a:t>Активація </a:t>
            </a:r>
            <a:r>
              <a:rPr lang="ru-RU" altLang="ru-UA" sz="2400" dirty="0">
                <a:solidFill>
                  <a:srgbClr val="9900CC"/>
                </a:solidFill>
              </a:rPr>
              <a:t>іонних каналів, Ріст клітини розтягненням</a:t>
            </a:r>
          </a:p>
        </p:txBody>
      </p:sp>
      <p:graphicFrame>
        <p:nvGraphicFramePr>
          <p:cNvPr id="23556" name="Object 8">
            <a:extLst>
              <a:ext uri="{FF2B5EF4-FFF2-40B4-BE49-F238E27FC236}">
                <a16:creationId xmlns:a16="http://schemas.microsoft.com/office/drawing/2014/main" id="{C22AF42C-2C86-4764-9626-DFF72D4396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5913" y="5300663"/>
          <a:ext cx="351790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Image" r:id="rId3" imgW="7034921" imgH="2907937" progId="Photoshop.Image.9">
                  <p:embed/>
                </p:oleObj>
              </mc:Choice>
              <mc:Fallback>
                <p:oleObj name="Image" r:id="rId3" imgW="7034921" imgH="2907937" progId="Photoshop.Image.9">
                  <p:embed/>
                  <p:pic>
                    <p:nvPicPr>
                      <p:cNvPr id="23556" name="Object 8">
                        <a:extLst>
                          <a:ext uri="{FF2B5EF4-FFF2-40B4-BE49-F238E27FC236}">
                            <a16:creationId xmlns:a16="http://schemas.microsoft.com/office/drawing/2014/main" id="{C22AF42C-2C86-4764-9626-DFF72D4396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3" y="5300663"/>
                        <a:ext cx="3517900" cy="1454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Text Box 9">
            <a:extLst>
              <a:ext uri="{FF2B5EF4-FFF2-40B4-BE49-F238E27FC236}">
                <a16:creationId xmlns:a16="http://schemas.microsoft.com/office/drawing/2014/main" id="{AEFE1D93-F125-4C36-BC3B-5EFB35D8A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781" y="5516564"/>
            <a:ext cx="15183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2400" dirty="0"/>
              <a:t>«</a:t>
            </a:r>
            <a:r>
              <a:rPr lang="ru-RU" altLang="ru-UA" sz="2400" dirty="0" smtClean="0"/>
              <a:t>Кислий </a:t>
            </a:r>
            <a:endParaRPr lang="ru-RU" altLang="ru-UA" sz="2400" dirty="0"/>
          </a:p>
          <a:p>
            <a:pPr algn="ctr" eaLnBrk="1" hangingPunct="1"/>
            <a:r>
              <a:rPr lang="ru-RU" altLang="ru-UA" sz="2400" dirty="0" smtClean="0"/>
              <a:t>ріст</a:t>
            </a:r>
            <a:r>
              <a:rPr lang="ru-RU" altLang="ru-UA" sz="2400" dirty="0"/>
              <a:t>»</a:t>
            </a:r>
          </a:p>
        </p:txBody>
      </p:sp>
      <p:sp>
        <p:nvSpPr>
          <p:cNvPr id="23558" name="AutoShape 10">
            <a:extLst>
              <a:ext uri="{FF2B5EF4-FFF2-40B4-BE49-F238E27FC236}">
                <a16:creationId xmlns:a16="http://schemas.microsoft.com/office/drawing/2014/main" id="{5EF1D168-CCC3-4736-97B0-F0148B7D25D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83338" y="5300663"/>
            <a:ext cx="576262" cy="576262"/>
          </a:xfrm>
          <a:custGeom>
            <a:avLst/>
            <a:gdLst>
              <a:gd name="T0" fmla="*/ 10766041 w 21600"/>
              <a:gd name="T1" fmla="*/ 0 h 21600"/>
              <a:gd name="T2" fmla="*/ 10766041 w 21600"/>
              <a:gd name="T3" fmla="*/ 8653561 h 21600"/>
              <a:gd name="T4" fmla="*/ 2303954 w 21600"/>
              <a:gd name="T5" fmla="*/ 15373977 h 21600"/>
              <a:gd name="T6" fmla="*/ 15373977 w 21600"/>
              <a:gd name="T7" fmla="*/ 432676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UA"/>
          </a:p>
        </p:txBody>
      </p:sp>
      <p:sp>
        <p:nvSpPr>
          <p:cNvPr id="23559" name="Text Box 14">
            <a:extLst>
              <a:ext uri="{FF2B5EF4-FFF2-40B4-BE49-F238E27FC236}">
                <a16:creationId xmlns:a16="http://schemas.microsoft.com/office/drawing/2014/main" id="{A5F6C395-6BDE-4843-8934-11BB97872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78" y="795040"/>
            <a:ext cx="345598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b="1" dirty="0" smtClean="0">
                <a:solidFill>
                  <a:srgbClr val="9900CC"/>
                </a:solidFill>
              </a:rPr>
              <a:t>Активація іонних каналів під дією ауксинів</a:t>
            </a:r>
            <a:r>
              <a:rPr lang="ru-RU" altLang="ru-UA" b="1" dirty="0"/>
              <a:t>:</a:t>
            </a:r>
          </a:p>
          <a:p>
            <a:pPr algn="ctr" eaLnBrk="1" hangingPunct="1">
              <a:buFontTx/>
              <a:buAutoNum type="arabicPeriod"/>
            </a:pPr>
            <a:r>
              <a:rPr lang="ru-RU" altLang="ru-UA" b="1" dirty="0" smtClean="0"/>
              <a:t>Активація </a:t>
            </a:r>
            <a:r>
              <a:rPr lang="ru-RU" altLang="ru-UA" b="1" dirty="0"/>
              <a:t>Н-АТФаз </a:t>
            </a:r>
            <a:r>
              <a:rPr lang="ru-RU" altLang="ru-UA" b="1" dirty="0" smtClean="0"/>
              <a:t>і вихід іонів </a:t>
            </a:r>
            <a:r>
              <a:rPr lang="ru-RU" altLang="ru-UA" b="1" dirty="0"/>
              <a:t>Н+ </a:t>
            </a:r>
            <a:r>
              <a:rPr lang="ru-RU" altLang="ru-UA" b="1" dirty="0" smtClean="0"/>
              <a:t>з клітини</a:t>
            </a:r>
            <a:endParaRPr lang="ru-RU" altLang="ru-UA" b="1" dirty="0"/>
          </a:p>
          <a:p>
            <a:pPr algn="ctr" eaLnBrk="1" hangingPunct="1">
              <a:buFontTx/>
              <a:buAutoNum type="arabicPeriod"/>
            </a:pPr>
            <a:r>
              <a:rPr lang="ru-RU" altLang="ru-UA" b="1" dirty="0" smtClean="0"/>
              <a:t>Активація калієвих каналів і вхід іонів </a:t>
            </a:r>
            <a:r>
              <a:rPr lang="ru-RU" altLang="ru-UA" b="1" dirty="0"/>
              <a:t>К+ в </a:t>
            </a:r>
            <a:r>
              <a:rPr lang="ru-RU" altLang="ru-UA" b="1" dirty="0" smtClean="0"/>
              <a:t>клітину</a:t>
            </a:r>
            <a:endParaRPr lang="ru-RU" altLang="ru-UA" b="1" dirty="0"/>
          </a:p>
          <a:p>
            <a:pPr algn="ctr" eaLnBrk="1" hangingPunct="1">
              <a:buFontTx/>
              <a:buAutoNum type="arabicPeriod"/>
            </a:pPr>
            <a:r>
              <a:rPr lang="ru-RU" altLang="ru-UA" b="1" dirty="0" smtClean="0"/>
              <a:t>Активація аніонних каналів і вихід аніонів з клітини</a:t>
            </a:r>
            <a:endParaRPr lang="ru-RU" altLang="ru-UA" b="1" dirty="0"/>
          </a:p>
          <a:p>
            <a:pPr algn="ctr" eaLnBrk="1" hangingPunct="1">
              <a:buFontTx/>
              <a:buAutoNum type="arabicPeriod"/>
            </a:pPr>
            <a:r>
              <a:rPr lang="ru-RU" altLang="ru-UA" b="1" dirty="0" smtClean="0"/>
              <a:t>Активація кальцієвих каналів (опосередкована) і вхід іонов </a:t>
            </a:r>
            <a:r>
              <a:rPr lang="ru-RU" altLang="ru-UA" b="1" dirty="0"/>
              <a:t>Са2+ в </a:t>
            </a:r>
            <a:r>
              <a:rPr lang="ru-RU" altLang="ru-UA" b="1" dirty="0" smtClean="0"/>
              <a:t>клітину</a:t>
            </a:r>
            <a:endParaRPr lang="ru-RU" altLang="ru-UA" b="1" dirty="0"/>
          </a:p>
          <a:p>
            <a:pPr algn="ctr" eaLnBrk="1" hangingPunct="1">
              <a:buFontTx/>
              <a:buAutoNum type="arabicPeriod"/>
            </a:pPr>
            <a:endParaRPr lang="ru-RU" altLang="ru-UA" b="1" dirty="0"/>
          </a:p>
        </p:txBody>
      </p:sp>
      <p:sp>
        <p:nvSpPr>
          <p:cNvPr id="23560" name="Text Box 15">
            <a:extLst>
              <a:ext uri="{FF2B5EF4-FFF2-40B4-BE49-F238E27FC236}">
                <a16:creationId xmlns:a16="http://schemas.microsoft.com/office/drawing/2014/main" id="{D611F8D7-D4AC-4E9B-AE86-653657C25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0818" y="4032250"/>
            <a:ext cx="36734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b="1" dirty="0">
                <a:solidFill>
                  <a:srgbClr val="9900CC"/>
                </a:solidFill>
              </a:rPr>
              <a:t>«</a:t>
            </a:r>
            <a:r>
              <a:rPr lang="ru-RU" altLang="ru-UA" b="1" dirty="0" smtClean="0">
                <a:solidFill>
                  <a:srgbClr val="9900CC"/>
                </a:solidFill>
              </a:rPr>
              <a:t>Кислий ріст</a:t>
            </a:r>
            <a:r>
              <a:rPr lang="ru-RU" altLang="ru-UA" b="1" dirty="0">
                <a:solidFill>
                  <a:srgbClr val="9900CC"/>
                </a:solidFill>
              </a:rPr>
              <a:t>»:</a:t>
            </a:r>
          </a:p>
          <a:p>
            <a:pPr algn="ctr" eaLnBrk="1" hangingPunct="1"/>
            <a:r>
              <a:rPr lang="ru-RU" altLang="ru-UA" b="1" dirty="0" smtClean="0"/>
              <a:t>ауксин-залежна активація </a:t>
            </a:r>
            <a:r>
              <a:rPr lang="ru-RU" altLang="ru-UA" b="1" dirty="0"/>
              <a:t>Н-АТФаз </a:t>
            </a:r>
            <a:r>
              <a:rPr lang="en-US" altLang="ru-UA" b="1" dirty="0">
                <a:sym typeface="Wingdings" panose="05000000000000000000" pitchFamily="2" charset="2"/>
              </a:rPr>
              <a:t> </a:t>
            </a:r>
            <a:r>
              <a:rPr lang="ru-RU" altLang="ru-UA" b="1" dirty="0" smtClean="0">
                <a:sym typeface="Wingdings" panose="05000000000000000000" pitchFamily="2" charset="2"/>
              </a:rPr>
              <a:t>виброс великої кількості </a:t>
            </a:r>
            <a:r>
              <a:rPr lang="ru-RU" altLang="ru-UA" b="1" dirty="0">
                <a:sym typeface="Wingdings" panose="05000000000000000000" pitchFamily="2" charset="2"/>
              </a:rPr>
              <a:t>ионов Н+ </a:t>
            </a:r>
            <a:r>
              <a:rPr lang="en-US" altLang="ru-UA" b="1" dirty="0">
                <a:sym typeface="Wingdings" panose="05000000000000000000" pitchFamily="2" charset="2"/>
              </a:rPr>
              <a:t></a:t>
            </a:r>
            <a:r>
              <a:rPr lang="ru-RU" altLang="ru-UA" b="1" dirty="0">
                <a:sym typeface="Wingdings" panose="05000000000000000000" pitchFamily="2" charset="2"/>
              </a:rPr>
              <a:t> </a:t>
            </a:r>
            <a:r>
              <a:rPr lang="ru-RU" altLang="ru-UA" b="1" dirty="0" smtClean="0"/>
              <a:t>закислення простору між плазматичною мембраною і клетинною стінкою </a:t>
            </a:r>
            <a:r>
              <a:rPr lang="en-US" altLang="ru-UA" b="1" dirty="0">
                <a:sym typeface="Wingdings" panose="05000000000000000000" pitchFamily="2" charset="2"/>
              </a:rPr>
              <a:t> </a:t>
            </a:r>
            <a:r>
              <a:rPr lang="ru-RU" altLang="ru-UA" b="1" dirty="0" smtClean="0">
                <a:sym typeface="Wingdings" panose="05000000000000000000" pitchFamily="2" charset="2"/>
              </a:rPr>
              <a:t>порушення звязку між целюлозними фібрилами </a:t>
            </a:r>
            <a:r>
              <a:rPr lang="en-US" altLang="ru-UA" b="1" dirty="0">
                <a:sym typeface="Wingdings" panose="05000000000000000000" pitchFamily="2" charset="2"/>
              </a:rPr>
              <a:t></a:t>
            </a:r>
            <a:r>
              <a:rPr lang="ru-RU" altLang="ru-UA" b="1" dirty="0">
                <a:sym typeface="Wingdings" panose="05000000000000000000" pitchFamily="2" charset="2"/>
              </a:rPr>
              <a:t> </a:t>
            </a:r>
            <a:r>
              <a:rPr lang="ru-RU" altLang="ru-UA" b="1" dirty="0" smtClean="0">
                <a:sym typeface="Wingdings" panose="05000000000000000000" pitchFamily="2" charset="2"/>
              </a:rPr>
              <a:t>можливість росту клітини</a:t>
            </a:r>
            <a:endParaRPr lang="ru-RU" altLang="ru-UA" b="1" dirty="0"/>
          </a:p>
        </p:txBody>
      </p:sp>
      <p:pic>
        <p:nvPicPr>
          <p:cNvPr id="23561" name="Picture 16">
            <a:extLst>
              <a:ext uri="{FF2B5EF4-FFF2-40B4-BE49-F238E27FC236}">
                <a16:creationId xmlns:a16="http://schemas.microsoft.com/office/drawing/2014/main" id="{66179F52-4B06-4A18-87A1-E783A187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08051"/>
            <a:ext cx="5903913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CED7B1C4-6DDE-4947-9FD5-E4CAF3CCE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7939"/>
            <a:ext cx="61928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>
            <a:extLst>
              <a:ext uri="{FF2B5EF4-FFF2-40B4-BE49-F238E27FC236}">
                <a16:creationId xmlns:a16="http://schemas.microsoft.com/office/drawing/2014/main" id="{8EACD94B-482C-43F3-BE91-B7AE1FFE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4221163"/>
            <a:ext cx="2747963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3F3DC775-AF06-4398-B8CA-03395B8BE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0"/>
            <a:ext cx="8243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UA" sz="3600" dirty="0" smtClean="0">
                <a:solidFill>
                  <a:srgbClr val="9900CC"/>
                </a:solidFill>
              </a:rPr>
              <a:t>Функції </a:t>
            </a:r>
            <a:r>
              <a:rPr lang="ru-RU" altLang="ru-UA" sz="3600" dirty="0">
                <a:solidFill>
                  <a:srgbClr val="9900CC"/>
                </a:solidFill>
              </a:rPr>
              <a:t>ауксинів:</a:t>
            </a:r>
          </a:p>
        </p:txBody>
      </p:sp>
      <p:sp>
        <p:nvSpPr>
          <p:cNvPr id="25603" name="Rectangle 5">
            <a:extLst>
              <a:ext uri="{FF2B5EF4-FFF2-40B4-BE49-F238E27FC236}">
                <a16:creationId xmlns:a16="http://schemas.microsoft.com/office/drawing/2014/main" id="{2A94CBBD-5B76-46F8-B538-5C02CEA96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9" y="692150"/>
            <a:ext cx="3999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dirty="0">
                <a:solidFill>
                  <a:srgbClr val="9900CC"/>
                </a:solidFill>
              </a:rPr>
              <a:t>Контроль </a:t>
            </a:r>
            <a:r>
              <a:rPr lang="ru-RU" altLang="ru-UA" sz="2400" dirty="0" err="1">
                <a:solidFill>
                  <a:srgbClr val="9900CC"/>
                </a:solidFill>
              </a:rPr>
              <a:t>клітинного</a:t>
            </a:r>
            <a:r>
              <a:rPr lang="ru-RU" altLang="ru-UA" sz="2400" dirty="0">
                <a:solidFill>
                  <a:srgbClr val="9900CC"/>
                </a:solidFill>
              </a:rPr>
              <a:t> циклу</a:t>
            </a:r>
          </a:p>
        </p:txBody>
      </p:sp>
      <p:grpSp>
        <p:nvGrpSpPr>
          <p:cNvPr id="25604" name="Group 12">
            <a:extLst>
              <a:ext uri="{FF2B5EF4-FFF2-40B4-BE49-F238E27FC236}">
                <a16:creationId xmlns:a16="http://schemas.microsoft.com/office/drawing/2014/main" id="{ACC185A5-6DCC-4054-B881-6F816035B59A}"/>
              </a:ext>
            </a:extLst>
          </p:cNvPr>
          <p:cNvGrpSpPr>
            <a:grpSpLocks/>
          </p:cNvGrpSpPr>
          <p:nvPr/>
        </p:nvGrpSpPr>
        <p:grpSpPr bwMode="auto">
          <a:xfrm>
            <a:off x="2063750" y="1341438"/>
            <a:ext cx="5346700" cy="5257800"/>
            <a:chOff x="1156" y="845"/>
            <a:chExt cx="3368" cy="3312"/>
          </a:xfrm>
        </p:grpSpPr>
        <p:graphicFrame>
          <p:nvGraphicFramePr>
            <p:cNvPr id="25606" name="Object 7">
              <a:extLst>
                <a:ext uri="{FF2B5EF4-FFF2-40B4-BE49-F238E27FC236}">
                  <a16:creationId xmlns:a16="http://schemas.microsoft.com/office/drawing/2014/main" id="{99D65E0C-4A65-4E4D-B262-588B2ABBBA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6" y="845"/>
            <a:ext cx="3368" cy="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1" name="Image" r:id="rId3" imgW="5346032" imgH="5257143" progId="Photoshop.Image.9">
                    <p:embed/>
                  </p:oleObj>
                </mc:Choice>
                <mc:Fallback>
                  <p:oleObj name="Image" r:id="rId3" imgW="5346032" imgH="5257143" progId="Photoshop.Image.9">
                    <p:embed/>
                    <p:pic>
                      <p:nvPicPr>
                        <p:cNvPr id="25606" name="Object 7">
                          <a:extLst>
                            <a:ext uri="{FF2B5EF4-FFF2-40B4-BE49-F238E27FC236}">
                              <a16:creationId xmlns:a16="http://schemas.microsoft.com/office/drawing/2014/main" id="{99D65E0C-4A65-4E4D-B262-588B2ABBBA6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6" y="845"/>
                          <a:ext cx="3368" cy="331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9933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07" name="Line 8">
              <a:extLst>
                <a:ext uri="{FF2B5EF4-FFF2-40B4-BE49-F238E27FC236}">
                  <a16:creationId xmlns:a16="http://schemas.microsoft.com/office/drawing/2014/main" id="{B4333AD0-9697-4B66-9520-9F9DD267F2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9" y="2659"/>
              <a:ext cx="0" cy="227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25608" name="Line 9">
              <a:extLst>
                <a:ext uri="{FF2B5EF4-FFF2-40B4-BE49-F238E27FC236}">
                  <a16:creationId xmlns:a16="http://schemas.microsoft.com/office/drawing/2014/main" id="{C5C2CBFA-4B7A-48C4-9945-5EE6080B84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8" y="3430"/>
              <a:ext cx="0" cy="272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25609" name="Line 10">
              <a:extLst>
                <a:ext uri="{FF2B5EF4-FFF2-40B4-BE49-F238E27FC236}">
                  <a16:creationId xmlns:a16="http://schemas.microsoft.com/office/drawing/2014/main" id="{687D12D3-F337-4735-98DA-EBEF72945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4" y="3612"/>
              <a:ext cx="227" cy="136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  <p:sp>
          <p:nvSpPr>
            <p:cNvPr id="25610" name="Line 11">
              <a:extLst>
                <a:ext uri="{FF2B5EF4-FFF2-40B4-BE49-F238E27FC236}">
                  <a16:creationId xmlns:a16="http://schemas.microsoft.com/office/drawing/2014/main" id="{B3F6923B-7173-4C91-8D72-5458A31D8B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3" y="1797"/>
              <a:ext cx="0" cy="182"/>
            </a:xfrm>
            <a:prstGeom prst="line">
              <a:avLst/>
            </a:prstGeom>
            <a:noFill/>
            <a:ln w="3810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UA"/>
            </a:p>
          </p:txBody>
        </p:sp>
      </p:grpSp>
      <p:sp>
        <p:nvSpPr>
          <p:cNvPr id="25605" name="Text Box 13">
            <a:extLst>
              <a:ext uri="{FF2B5EF4-FFF2-40B4-BE49-F238E27FC236}">
                <a16:creationId xmlns:a16="http://schemas.microsoft.com/office/drawing/2014/main" id="{E08D8F46-9AFB-4958-9202-FD7765BDE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864" y="2105025"/>
            <a:ext cx="315118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b="1" dirty="0" smtClean="0"/>
              <a:t>Ауксини </a:t>
            </a:r>
            <a:r>
              <a:rPr lang="ru-RU" altLang="ru-UA" b="1" dirty="0"/>
              <a:t>позитивно </a:t>
            </a:r>
            <a:r>
              <a:rPr lang="ru-RU" altLang="ru-UA" b="1" dirty="0" smtClean="0"/>
              <a:t>регулюють експресію генів</a:t>
            </a:r>
            <a:r>
              <a:rPr lang="ru-RU" altLang="ru-UA" b="1" dirty="0"/>
              <a:t>:</a:t>
            </a:r>
          </a:p>
          <a:p>
            <a:pPr algn="ctr" eaLnBrk="1" hangingPunct="1">
              <a:buFontTx/>
              <a:buAutoNum type="arabicPeriod"/>
            </a:pPr>
            <a:r>
              <a:rPr lang="ru-RU" altLang="ru-UA" b="1" dirty="0" smtClean="0"/>
              <a:t>Циклін-залежної кінази </a:t>
            </a:r>
            <a:r>
              <a:rPr lang="ru-RU" altLang="ru-UA" b="1" dirty="0"/>
              <a:t>А (</a:t>
            </a:r>
            <a:r>
              <a:rPr lang="en-US" altLang="ru-UA" b="1" dirty="0">
                <a:solidFill>
                  <a:srgbClr val="CC0000"/>
                </a:solidFill>
              </a:rPr>
              <a:t>CDKA</a:t>
            </a:r>
            <a:r>
              <a:rPr lang="ru-RU" altLang="ru-UA" b="1" dirty="0"/>
              <a:t>) </a:t>
            </a:r>
            <a:r>
              <a:rPr lang="en-US" altLang="ru-UA" b="1" dirty="0">
                <a:sym typeface="Wingdings" panose="05000000000000000000" pitchFamily="2" charset="2"/>
              </a:rPr>
              <a:t></a:t>
            </a:r>
            <a:r>
              <a:rPr lang="ru-RU" altLang="ru-UA" b="1" dirty="0"/>
              <a:t> контроль </a:t>
            </a:r>
            <a:r>
              <a:rPr lang="ru-RU" altLang="ru-UA" b="1" dirty="0" smtClean="0"/>
              <a:t>всіх етапів клітинного циклу </a:t>
            </a:r>
            <a:endParaRPr lang="en-US" altLang="ru-UA" b="1" dirty="0"/>
          </a:p>
          <a:p>
            <a:pPr algn="ctr" eaLnBrk="1" hangingPunct="1">
              <a:buFontTx/>
              <a:buAutoNum type="arabicPeriod"/>
            </a:pPr>
            <a:r>
              <a:rPr lang="ru-RU" altLang="ru-UA" b="1" dirty="0" smtClean="0"/>
              <a:t>Циклінів класу </a:t>
            </a:r>
            <a:r>
              <a:rPr lang="ru-RU" altLang="ru-UA" b="1" dirty="0"/>
              <a:t>А (</a:t>
            </a:r>
            <a:r>
              <a:rPr lang="en-US" altLang="ru-UA" b="1" dirty="0" err="1">
                <a:solidFill>
                  <a:srgbClr val="CC0000"/>
                </a:solidFill>
              </a:rPr>
              <a:t>CycA</a:t>
            </a:r>
            <a:r>
              <a:rPr lang="ru-RU" altLang="ru-UA" b="1" dirty="0"/>
              <a:t>)  </a:t>
            </a:r>
            <a:r>
              <a:rPr lang="en-US" altLang="ru-UA" b="1" dirty="0">
                <a:sym typeface="Wingdings" panose="05000000000000000000" pitchFamily="2" charset="2"/>
              </a:rPr>
              <a:t> </a:t>
            </a:r>
            <a:r>
              <a:rPr lang="ru-RU" altLang="ru-UA" b="1" dirty="0"/>
              <a:t>контроль </a:t>
            </a:r>
            <a:r>
              <a:rPr lang="ru-RU" altLang="ru-UA" b="1" dirty="0" smtClean="0"/>
              <a:t>фази </a:t>
            </a:r>
            <a:r>
              <a:rPr lang="en-US" altLang="ru-UA" b="1" dirty="0"/>
              <a:t>S</a:t>
            </a:r>
          </a:p>
          <a:p>
            <a:pPr algn="ctr" eaLnBrk="1" hangingPunct="1">
              <a:buFontTx/>
              <a:buAutoNum type="arabicPeriod"/>
            </a:pPr>
            <a:r>
              <a:rPr lang="ru-RU" altLang="ru-UA" b="1" dirty="0" smtClean="0"/>
              <a:t>Циклінів класу </a:t>
            </a:r>
            <a:r>
              <a:rPr lang="ru-RU" altLang="ru-UA" b="1" dirty="0"/>
              <a:t>В </a:t>
            </a:r>
            <a:r>
              <a:rPr lang="en-US" altLang="ru-UA" b="1" dirty="0"/>
              <a:t>(</a:t>
            </a:r>
            <a:r>
              <a:rPr lang="en-US" altLang="ru-UA" b="1" dirty="0" err="1">
                <a:solidFill>
                  <a:srgbClr val="CC0000"/>
                </a:solidFill>
              </a:rPr>
              <a:t>CycB</a:t>
            </a:r>
            <a:r>
              <a:rPr lang="en-US" altLang="ru-UA" b="1" dirty="0"/>
              <a:t>) </a:t>
            </a:r>
            <a:r>
              <a:rPr lang="en-US" altLang="ru-UA" b="1" dirty="0">
                <a:sym typeface="Wingdings" panose="05000000000000000000" pitchFamily="2" charset="2"/>
              </a:rPr>
              <a:t> </a:t>
            </a:r>
            <a:r>
              <a:rPr lang="ru-RU" altLang="ru-UA" b="1" dirty="0">
                <a:sym typeface="Wingdings" panose="05000000000000000000" pitchFamily="2" charset="2"/>
              </a:rPr>
              <a:t>контроль </a:t>
            </a:r>
            <a:r>
              <a:rPr lang="ru-RU" altLang="ru-UA" b="1" dirty="0" smtClean="0">
                <a:sym typeface="Wingdings" panose="05000000000000000000" pitchFamily="2" charset="2"/>
              </a:rPr>
              <a:t>переходу </a:t>
            </a:r>
            <a:endParaRPr lang="ru-RU" altLang="ru-UA" b="1" dirty="0">
              <a:sym typeface="Wingdings" panose="05000000000000000000" pitchFamily="2" charset="2"/>
            </a:endParaRPr>
          </a:p>
          <a:p>
            <a:pPr algn="ctr" eaLnBrk="1" hangingPunct="1"/>
            <a:r>
              <a:rPr lang="en-US" altLang="ru-UA" b="1" dirty="0">
                <a:sym typeface="Wingdings" panose="05000000000000000000" pitchFamily="2" charset="2"/>
              </a:rPr>
              <a:t>G2-M</a:t>
            </a:r>
            <a:r>
              <a:rPr lang="ru-RU" altLang="ru-UA" b="1" dirty="0">
                <a:sym typeface="Wingdings" panose="05000000000000000000" pitchFamily="2" charset="2"/>
              </a:rPr>
              <a:t> </a:t>
            </a:r>
            <a:r>
              <a:rPr lang="ru-RU" altLang="ru-UA" b="1" dirty="0" smtClean="0">
                <a:sym typeface="Wingdings" panose="05000000000000000000" pitchFamily="2" charset="2"/>
              </a:rPr>
              <a:t>і </a:t>
            </a:r>
            <a:r>
              <a:rPr lang="ru-RU" altLang="ru-UA" b="1" dirty="0">
                <a:sym typeface="Wingdings" panose="05000000000000000000" pitchFamily="2" charset="2"/>
              </a:rPr>
              <a:t>нормального </a:t>
            </a:r>
            <a:r>
              <a:rPr lang="ru-RU" altLang="ru-UA" b="1" dirty="0" smtClean="0">
                <a:sym typeface="Wingdings" panose="05000000000000000000" pitchFamily="2" charset="2"/>
              </a:rPr>
              <a:t>ходу мітоза</a:t>
            </a:r>
            <a:r>
              <a:rPr lang="en-US" altLang="ru-UA" b="1" dirty="0" smtClean="0"/>
              <a:t> </a:t>
            </a:r>
            <a:endParaRPr lang="ru-RU" altLang="ru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26">
            <a:extLst>
              <a:ext uri="{FF2B5EF4-FFF2-40B4-BE49-F238E27FC236}">
                <a16:creationId xmlns:a16="http://schemas.microsoft.com/office/drawing/2014/main" id="{5B7F5148-CF00-4CCE-9A0B-055A86165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620713"/>
            <a:ext cx="6323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dirty="0" err="1">
                <a:solidFill>
                  <a:srgbClr val="9900CC"/>
                </a:solidFill>
              </a:rPr>
              <a:t>Диференцировка</a:t>
            </a:r>
            <a:r>
              <a:rPr lang="ru-RU" altLang="ru-UA" sz="2400" dirty="0">
                <a:solidFill>
                  <a:srgbClr val="9900CC"/>
                </a:solidFill>
              </a:rPr>
              <a:t> </a:t>
            </a:r>
            <a:r>
              <a:rPr lang="ru-RU" altLang="ru-UA" sz="2400" dirty="0" err="1">
                <a:solidFill>
                  <a:srgbClr val="9900CC"/>
                </a:solidFill>
              </a:rPr>
              <a:t>специфічних</a:t>
            </a:r>
            <a:r>
              <a:rPr lang="ru-RU" altLang="ru-UA" sz="2400" dirty="0">
                <a:solidFill>
                  <a:srgbClr val="9900CC"/>
                </a:solidFill>
              </a:rPr>
              <a:t> </a:t>
            </a:r>
            <a:r>
              <a:rPr lang="ru-RU" altLang="ru-UA" sz="2400" dirty="0" err="1">
                <a:solidFill>
                  <a:srgbClr val="9900CC"/>
                </a:solidFill>
              </a:rPr>
              <a:t>типів</a:t>
            </a:r>
            <a:r>
              <a:rPr lang="ru-RU" altLang="ru-UA" sz="2400" dirty="0">
                <a:solidFill>
                  <a:srgbClr val="9900CC"/>
                </a:solidFill>
              </a:rPr>
              <a:t> </a:t>
            </a:r>
            <a:r>
              <a:rPr lang="ru-RU" altLang="ru-UA" sz="2400" dirty="0" err="1">
                <a:solidFill>
                  <a:srgbClr val="9900CC"/>
                </a:solidFill>
              </a:rPr>
              <a:t>клітин</a:t>
            </a:r>
            <a:endParaRPr lang="ru-RU" altLang="ru-UA" sz="2400" dirty="0">
              <a:solidFill>
                <a:srgbClr val="9900CC"/>
              </a:solidFill>
            </a:endParaRPr>
          </a:p>
        </p:txBody>
      </p:sp>
      <p:graphicFrame>
        <p:nvGraphicFramePr>
          <p:cNvPr id="26628" name="Object 28">
            <a:extLst>
              <a:ext uri="{FF2B5EF4-FFF2-40B4-BE49-F238E27FC236}">
                <a16:creationId xmlns:a16="http://schemas.microsoft.com/office/drawing/2014/main" id="{89119A07-5616-4517-9A11-412AFB11E8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4826" y="1196975"/>
          <a:ext cx="5254625" cy="330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Image" r:id="rId3" imgW="6907937" imgH="4342857" progId="Photoshop.Image.9">
                  <p:embed/>
                </p:oleObj>
              </mc:Choice>
              <mc:Fallback>
                <p:oleObj name="Image" r:id="rId3" imgW="6907937" imgH="4342857" progId="Photoshop.Image.9">
                  <p:embed/>
                  <p:pic>
                    <p:nvPicPr>
                      <p:cNvPr id="26628" name="Object 28">
                        <a:extLst>
                          <a:ext uri="{FF2B5EF4-FFF2-40B4-BE49-F238E27FC236}">
                            <a16:creationId xmlns:a16="http://schemas.microsoft.com/office/drawing/2014/main" id="{89119A07-5616-4517-9A11-412AFB11E8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6" y="1196975"/>
                        <a:ext cx="5254625" cy="33035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29">
            <a:extLst>
              <a:ext uri="{FF2B5EF4-FFF2-40B4-BE49-F238E27FC236}">
                <a16:creationId xmlns:a16="http://schemas.microsoft.com/office/drawing/2014/main" id="{0E5C298D-4284-4E44-BA14-F4B27F16C6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75501" y="1196976"/>
          <a:ext cx="3324225" cy="519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Image" r:id="rId5" imgW="4431746" imgH="6920635" progId="Photoshop.Image.9">
                  <p:embed/>
                </p:oleObj>
              </mc:Choice>
              <mc:Fallback>
                <p:oleObj name="Image" r:id="rId5" imgW="4431746" imgH="6920635" progId="Photoshop.Image.9">
                  <p:embed/>
                  <p:pic>
                    <p:nvPicPr>
                      <p:cNvPr id="26629" name="Object 29">
                        <a:extLst>
                          <a:ext uri="{FF2B5EF4-FFF2-40B4-BE49-F238E27FC236}">
                            <a16:creationId xmlns:a16="http://schemas.microsoft.com/office/drawing/2014/main" id="{0E5C298D-4284-4E44-BA14-F4B27F16C6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1" y="1196976"/>
                        <a:ext cx="3324225" cy="5191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30">
            <a:extLst>
              <a:ext uri="{FF2B5EF4-FFF2-40B4-BE49-F238E27FC236}">
                <a16:creationId xmlns:a16="http://schemas.microsoft.com/office/drawing/2014/main" id="{B942249B-4199-44BB-B236-3ED413281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8" y="11430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>
                <a:solidFill>
                  <a:srgbClr val="9900CC"/>
                </a:solidFill>
              </a:rPr>
              <a:t>А</a:t>
            </a:r>
          </a:p>
        </p:txBody>
      </p:sp>
      <p:sp>
        <p:nvSpPr>
          <p:cNvPr id="26631" name="Text Box 31">
            <a:extLst>
              <a:ext uri="{FF2B5EF4-FFF2-40B4-BE49-F238E27FC236}">
                <a16:creationId xmlns:a16="http://schemas.microsoft.com/office/drawing/2014/main" id="{79F03EB1-CEF5-4B75-8F05-118C77CB8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3788" y="11255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>
                <a:solidFill>
                  <a:srgbClr val="9900CC"/>
                </a:solidFill>
              </a:rPr>
              <a:t>В</a:t>
            </a:r>
          </a:p>
        </p:txBody>
      </p:sp>
      <p:sp>
        <p:nvSpPr>
          <p:cNvPr id="26632" name="Text Box 32">
            <a:extLst>
              <a:ext uri="{FF2B5EF4-FFF2-40B4-BE49-F238E27FC236}">
                <a16:creationId xmlns:a16="http://schemas.microsoft.com/office/drawing/2014/main" id="{BD145E57-C7EA-4D1F-9DB9-FD1B94DB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4500563"/>
            <a:ext cx="52768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UA" b="1" dirty="0">
                <a:solidFill>
                  <a:srgbClr val="9900CC"/>
                </a:solidFill>
              </a:rPr>
              <a:t>А</a:t>
            </a:r>
            <a:r>
              <a:rPr lang="ru-RU" altLang="ru-UA" b="1" dirty="0"/>
              <a:t> – </a:t>
            </a:r>
            <a:r>
              <a:rPr lang="ru-RU" altLang="ru-UA" b="1" dirty="0" smtClean="0"/>
              <a:t>стимуляція </a:t>
            </a:r>
            <a:r>
              <a:rPr lang="ru-RU" altLang="ru-UA" b="1" dirty="0"/>
              <a:t>ауксином </a:t>
            </a:r>
            <a:r>
              <a:rPr lang="ru-RU" altLang="ru-UA" b="1" dirty="0" smtClean="0"/>
              <a:t>утворення </a:t>
            </a:r>
            <a:r>
              <a:rPr lang="ru-RU" altLang="ru-UA" b="1" dirty="0" smtClean="0">
                <a:solidFill>
                  <a:srgbClr val="9900CC"/>
                </a:solidFill>
              </a:rPr>
              <a:t>кореневих волосків</a:t>
            </a:r>
            <a:r>
              <a:rPr lang="ru-RU" altLang="ru-UA" b="1" dirty="0" smtClean="0"/>
              <a:t> клітинами епідерми кореня</a:t>
            </a:r>
            <a:r>
              <a:rPr lang="ru-RU" altLang="ru-UA" b="1" dirty="0"/>
              <a:t>. </a:t>
            </a:r>
          </a:p>
          <a:p>
            <a:pPr algn="just" eaLnBrk="1" hangingPunct="1"/>
            <a:r>
              <a:rPr lang="ru-RU" altLang="ru-UA" b="1" dirty="0">
                <a:solidFill>
                  <a:srgbClr val="9900CC"/>
                </a:solidFill>
              </a:rPr>
              <a:t>В</a:t>
            </a:r>
            <a:r>
              <a:rPr lang="ru-RU" altLang="ru-UA" b="1" dirty="0"/>
              <a:t> – </a:t>
            </a:r>
            <a:r>
              <a:rPr lang="ru-RU" altLang="ru-UA" b="1" dirty="0" smtClean="0"/>
              <a:t>розвиток </a:t>
            </a:r>
            <a:r>
              <a:rPr lang="ru-RU" altLang="ru-UA" b="1" dirty="0" smtClean="0">
                <a:solidFill>
                  <a:srgbClr val="9900CC"/>
                </a:solidFill>
              </a:rPr>
              <a:t>судин</a:t>
            </a:r>
            <a:r>
              <a:rPr lang="ru-RU" altLang="ru-UA" b="1" dirty="0" smtClean="0"/>
              <a:t> </a:t>
            </a:r>
            <a:r>
              <a:rPr lang="ru-RU" altLang="ru-UA" b="1" dirty="0"/>
              <a:t>в семядолях арабидопсиса при </a:t>
            </a:r>
            <a:r>
              <a:rPr lang="ru-RU" altLang="ru-UA" b="1" dirty="0" smtClean="0"/>
              <a:t>нормальному рівні ауксинів і </a:t>
            </a:r>
            <a:r>
              <a:rPr lang="ru-RU" altLang="ru-UA" b="1" dirty="0"/>
              <a:t>при  </a:t>
            </a:r>
            <a:r>
              <a:rPr lang="ru-RU" altLang="ru-UA" b="1" dirty="0" smtClean="0"/>
              <a:t>обробці </a:t>
            </a:r>
            <a:r>
              <a:rPr lang="en-US" altLang="ru-UA" b="1" dirty="0"/>
              <a:t>NPA </a:t>
            </a:r>
            <a:r>
              <a:rPr lang="en-US" altLang="ru-UA" b="1" dirty="0" smtClean="0"/>
              <a:t>(</a:t>
            </a:r>
            <a:r>
              <a:rPr lang="ru-RU" altLang="ru-UA" b="1" dirty="0" smtClean="0"/>
              <a:t>інгібітором транспорту ауксинів</a:t>
            </a:r>
            <a:r>
              <a:rPr lang="ru-RU" altLang="ru-UA" b="1" dirty="0"/>
              <a:t>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1" name="Object 6">
            <a:extLst>
              <a:ext uri="{FF2B5EF4-FFF2-40B4-BE49-F238E27FC236}">
                <a16:creationId xmlns:a16="http://schemas.microsoft.com/office/drawing/2014/main" id="{40C122B0-7D21-43F1-B0F2-8795737036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1951" y="530225"/>
          <a:ext cx="7172325" cy="621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Image" r:id="rId3" imgW="9561905" imgH="8533333" progId="Photoshop.Image.9">
                  <p:embed/>
                </p:oleObj>
              </mc:Choice>
              <mc:Fallback>
                <p:oleObj name="Image" r:id="rId3" imgW="9561905" imgH="8533333" progId="Photoshop.Image.9">
                  <p:embed/>
                  <p:pic>
                    <p:nvPicPr>
                      <p:cNvPr id="27651" name="Object 6">
                        <a:extLst>
                          <a:ext uri="{FF2B5EF4-FFF2-40B4-BE49-F238E27FC236}">
                            <a16:creationId xmlns:a16="http://schemas.microsoft.com/office/drawing/2014/main" id="{40C122B0-7D21-43F1-B0F2-8795737036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1" y="530225"/>
                        <a:ext cx="7172325" cy="62118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7">
            <a:extLst>
              <a:ext uri="{FF2B5EF4-FFF2-40B4-BE49-F238E27FC236}">
                <a16:creationId xmlns:a16="http://schemas.microsoft.com/office/drawing/2014/main" id="{69F9C3AB-125C-4D78-96E6-0A9CF4F81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384" y="549276"/>
            <a:ext cx="17392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2400" dirty="0">
                <a:solidFill>
                  <a:srgbClr val="9900CC"/>
                </a:solidFill>
              </a:rPr>
              <a:t>Контроль</a:t>
            </a:r>
          </a:p>
          <a:p>
            <a:pPr algn="ctr" eaLnBrk="1" hangingPunct="1"/>
            <a:r>
              <a:rPr lang="ru-RU" altLang="ru-UA" sz="2400" dirty="0" err="1">
                <a:solidFill>
                  <a:srgbClr val="9900CC"/>
                </a:solidFill>
              </a:rPr>
              <a:t>полярності</a:t>
            </a:r>
            <a:endParaRPr lang="ru-RU" altLang="ru-UA" sz="2400" dirty="0">
              <a:solidFill>
                <a:srgbClr val="9900CC"/>
              </a:solidFill>
            </a:endParaRPr>
          </a:p>
          <a:p>
            <a:pPr algn="ctr" eaLnBrk="1" hangingPunct="1"/>
            <a:r>
              <a:rPr lang="ru-RU" altLang="ru-UA" sz="2400" dirty="0" err="1">
                <a:solidFill>
                  <a:srgbClr val="9900CC"/>
                </a:solidFill>
              </a:rPr>
              <a:t>розвитку</a:t>
            </a:r>
            <a:endParaRPr lang="ru-RU" altLang="ru-UA" sz="2400" dirty="0">
              <a:solidFill>
                <a:srgbClr val="9900CC"/>
              </a:solidFill>
            </a:endParaRPr>
          </a:p>
        </p:txBody>
      </p:sp>
      <p:sp>
        <p:nvSpPr>
          <p:cNvPr id="27655" name="Text Box 10">
            <a:extLst>
              <a:ext uri="{FF2B5EF4-FFF2-40B4-BE49-F238E27FC236}">
                <a16:creationId xmlns:a16="http://schemas.microsoft.com/office/drawing/2014/main" id="{01809CDF-8E0C-485D-AA1E-E28ACF7A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114" y="6332538"/>
            <a:ext cx="1285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UA" b="1">
                <a:solidFill>
                  <a:schemeClr val="bg1"/>
                </a:solidFill>
              </a:rPr>
              <a:t>wt      </a:t>
            </a:r>
            <a:r>
              <a:rPr lang="en-US" altLang="ru-UA" b="1" i="1">
                <a:solidFill>
                  <a:schemeClr val="bg1"/>
                </a:solidFill>
              </a:rPr>
              <a:t>gn1</a:t>
            </a:r>
            <a:r>
              <a:rPr lang="en-US" altLang="ru-UA" b="1">
                <a:solidFill>
                  <a:schemeClr val="bg1"/>
                </a:solidFill>
              </a:rPr>
              <a:t>   </a:t>
            </a:r>
            <a:endParaRPr lang="ru-RU" altLang="ru-UA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A3D9A5-2721-445E-B6BB-2283ECB51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37" t="30409" r="32369" b="41755"/>
          <a:stretch/>
        </p:blipFill>
        <p:spPr>
          <a:xfrm>
            <a:off x="3255612" y="1215288"/>
            <a:ext cx="6145840" cy="4718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53D36-3CD3-41FF-8F79-894149F34F3C}"/>
              </a:ext>
            </a:extLst>
          </p:cNvPr>
          <p:cNvSpPr txBox="1"/>
          <p:nvPr/>
        </p:nvSpPr>
        <p:spPr>
          <a:xfrm>
            <a:off x="2261937" y="144379"/>
            <a:ext cx="8277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Паракринна</a:t>
            </a:r>
            <a:r>
              <a:rPr lang="uk-UA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сигналізація між клітинами</a:t>
            </a:r>
            <a:endParaRPr lang="ru-UA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72574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5">
            <a:extLst>
              <a:ext uri="{FF2B5EF4-FFF2-40B4-BE49-F238E27FC236}">
                <a16:creationId xmlns:a16="http://schemas.microsoft.com/office/drawing/2014/main" id="{6B9AD9EC-015F-4BD0-8344-407018420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8" y="412196"/>
            <a:ext cx="3498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dirty="0" err="1">
                <a:solidFill>
                  <a:srgbClr val="9900CC"/>
                </a:solidFill>
              </a:rPr>
              <a:t>Апікальне</a:t>
            </a:r>
            <a:r>
              <a:rPr lang="ru-RU" altLang="ru-UA" sz="2400" dirty="0">
                <a:solidFill>
                  <a:srgbClr val="9900CC"/>
                </a:solidFill>
              </a:rPr>
              <a:t> </a:t>
            </a:r>
            <a:r>
              <a:rPr lang="ru-RU" altLang="ru-UA" sz="2400" dirty="0" err="1">
                <a:solidFill>
                  <a:srgbClr val="9900CC"/>
                </a:solidFill>
              </a:rPr>
              <a:t>домінування</a:t>
            </a:r>
            <a:endParaRPr lang="ru-RU" altLang="ru-UA" sz="2400" dirty="0">
              <a:solidFill>
                <a:srgbClr val="9900CC"/>
              </a:solidFill>
            </a:endParaRPr>
          </a:p>
        </p:txBody>
      </p:sp>
      <p:graphicFrame>
        <p:nvGraphicFramePr>
          <p:cNvPr id="28676" name="Object 8">
            <a:extLst>
              <a:ext uri="{FF2B5EF4-FFF2-40B4-BE49-F238E27FC236}">
                <a16:creationId xmlns:a16="http://schemas.microsoft.com/office/drawing/2014/main" id="{A35DA828-6419-410E-BCDA-C5AE863C4B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3388" y="620713"/>
          <a:ext cx="2222500" cy="359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Image" r:id="rId3" imgW="2222222" imgH="3593651" progId="Photoshop.Image.9">
                  <p:embed/>
                </p:oleObj>
              </mc:Choice>
              <mc:Fallback>
                <p:oleObj name="Image" r:id="rId3" imgW="2222222" imgH="3593651" progId="Photoshop.Image.9">
                  <p:embed/>
                  <p:pic>
                    <p:nvPicPr>
                      <p:cNvPr id="28676" name="Object 8">
                        <a:extLst>
                          <a:ext uri="{FF2B5EF4-FFF2-40B4-BE49-F238E27FC236}">
                            <a16:creationId xmlns:a16="http://schemas.microsoft.com/office/drawing/2014/main" id="{A35DA828-6419-410E-BCDA-C5AE863C4B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620713"/>
                        <a:ext cx="2222500" cy="3594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Text Box 10">
            <a:extLst>
              <a:ext uri="{FF2B5EF4-FFF2-40B4-BE49-F238E27FC236}">
                <a16:creationId xmlns:a16="http://schemas.microsoft.com/office/drawing/2014/main" id="{E22D2E36-035D-42CA-818F-A8D2F11B6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4149725"/>
            <a:ext cx="2155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b="1" dirty="0" smtClean="0"/>
              <a:t>-ІОК     +ІОК   </a:t>
            </a:r>
            <a:r>
              <a:rPr lang="ru-RU" altLang="ru-UA" b="1" dirty="0"/>
              <a:t>норма</a:t>
            </a:r>
          </a:p>
        </p:txBody>
      </p:sp>
      <p:sp>
        <p:nvSpPr>
          <p:cNvPr id="28678" name="Text Box 11">
            <a:extLst>
              <a:ext uri="{FF2B5EF4-FFF2-40B4-BE49-F238E27FC236}">
                <a16:creationId xmlns:a16="http://schemas.microsoft.com/office/drawing/2014/main" id="{95CD3A36-2FF1-4A28-90AC-4C1C40695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700" y="908051"/>
            <a:ext cx="6464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dirty="0" smtClean="0"/>
              <a:t>Визначається</a:t>
            </a:r>
            <a:r>
              <a:rPr lang="ru-RU" altLang="ru-UA" sz="2400" dirty="0"/>
              <a:t>:</a:t>
            </a:r>
          </a:p>
          <a:p>
            <a:pPr eaLnBrk="1" hangingPunct="1">
              <a:buFontTx/>
              <a:buChar char="•"/>
            </a:pPr>
            <a:r>
              <a:rPr lang="ru-RU" altLang="ru-UA" sz="2400" dirty="0" smtClean="0"/>
              <a:t>Напрямом транспорту ауксинів </a:t>
            </a:r>
            <a:endParaRPr lang="ru-RU" altLang="ru-UA" sz="2400" dirty="0"/>
          </a:p>
        </p:txBody>
      </p:sp>
      <p:sp>
        <p:nvSpPr>
          <p:cNvPr id="28679" name="Text Box 13">
            <a:extLst>
              <a:ext uri="{FF2B5EF4-FFF2-40B4-BE49-F238E27FC236}">
                <a16:creationId xmlns:a16="http://schemas.microsoft.com/office/drawing/2014/main" id="{977C1251-1D8F-413D-A16F-D5E434769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4" y="4679950"/>
            <a:ext cx="34766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UA" sz="2400" dirty="0" smtClean="0"/>
              <a:t>Інгибируючим впливом ауксинів на пул стовбурових клітин апікальної меристеми пагона </a:t>
            </a:r>
            <a:endParaRPr lang="ru-RU" altLang="ru-UA" sz="2400" dirty="0"/>
          </a:p>
        </p:txBody>
      </p:sp>
      <p:graphicFrame>
        <p:nvGraphicFramePr>
          <p:cNvPr id="28680" name="Object 17">
            <a:extLst>
              <a:ext uri="{FF2B5EF4-FFF2-40B4-BE49-F238E27FC236}">
                <a16:creationId xmlns:a16="http://schemas.microsoft.com/office/drawing/2014/main" id="{33FF0007-20AE-4A1E-872B-35D77D408A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08663" y="1773238"/>
          <a:ext cx="4678362" cy="439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Image" r:id="rId5" imgW="8711111" imgH="6780952" progId="Photoshop.Image.9">
                  <p:embed/>
                </p:oleObj>
              </mc:Choice>
              <mc:Fallback>
                <p:oleObj name="Image" r:id="rId5" imgW="8711111" imgH="6780952" progId="Photoshop.Image.9">
                  <p:embed/>
                  <p:pic>
                    <p:nvPicPr>
                      <p:cNvPr id="28680" name="Object 17">
                        <a:extLst>
                          <a:ext uri="{FF2B5EF4-FFF2-40B4-BE49-F238E27FC236}">
                            <a16:creationId xmlns:a16="http://schemas.microsoft.com/office/drawing/2014/main" id="{33FF0007-20AE-4A1E-872B-35D77D408A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8663" y="1773238"/>
                        <a:ext cx="4678362" cy="4394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1" name="Rectangle 18">
            <a:extLst>
              <a:ext uri="{FF2B5EF4-FFF2-40B4-BE49-F238E27FC236}">
                <a16:creationId xmlns:a16="http://schemas.microsoft.com/office/drawing/2014/main" id="{34063305-8C2E-4168-B091-EDB0C58B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2935873"/>
            <a:ext cx="1727200" cy="338554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9900CC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UA" altLang="ru-UA"/>
          </a:p>
        </p:txBody>
      </p:sp>
      <p:sp>
        <p:nvSpPr>
          <p:cNvPr id="28682" name="Text Box 20">
            <a:extLst>
              <a:ext uri="{FF2B5EF4-FFF2-40B4-BE49-F238E27FC236}">
                <a16:creationId xmlns:a16="http://schemas.microsoft.com/office/drawing/2014/main" id="{C28FE6A4-A8FB-4DB1-99B0-5CBF51366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3" y="1749426"/>
            <a:ext cx="11065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1800" b="1" dirty="0" smtClean="0">
                <a:solidFill>
                  <a:srgbClr val="CC0000"/>
                </a:solidFill>
              </a:rPr>
              <a:t>ауксини</a:t>
            </a:r>
            <a:endParaRPr lang="ru-RU" altLang="ru-UA" sz="1800" b="1" dirty="0">
              <a:solidFill>
                <a:srgbClr val="CC0000"/>
              </a:solidFill>
            </a:endParaRPr>
          </a:p>
        </p:txBody>
      </p:sp>
      <p:sp>
        <p:nvSpPr>
          <p:cNvPr id="28683" name="Text Box 21">
            <a:extLst>
              <a:ext uri="{FF2B5EF4-FFF2-40B4-BE49-F238E27FC236}">
                <a16:creationId xmlns:a16="http://schemas.microsoft.com/office/drawing/2014/main" id="{9C50CF20-C6FF-4991-85FA-8D50210F6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425" y="2349501"/>
            <a:ext cx="8270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b="1" dirty="0"/>
              <a:t> </a:t>
            </a:r>
            <a:r>
              <a:rPr lang="en-US" altLang="ru-UA" b="1" dirty="0"/>
              <a:t>KNOX</a:t>
            </a:r>
          </a:p>
          <a:p>
            <a:pPr eaLnBrk="1" hangingPunct="1"/>
            <a:r>
              <a:rPr lang="ru-RU" altLang="ru-UA" b="1" dirty="0"/>
              <a:t>  </a:t>
            </a:r>
            <a:r>
              <a:rPr lang="ru-RU" altLang="ru-UA" b="1" dirty="0" smtClean="0"/>
              <a:t>гени</a:t>
            </a:r>
            <a:endParaRPr lang="ru-RU" altLang="ru-UA" b="1" dirty="0"/>
          </a:p>
        </p:txBody>
      </p:sp>
      <p:sp>
        <p:nvSpPr>
          <p:cNvPr id="28684" name="Text Box 22">
            <a:extLst>
              <a:ext uri="{FF2B5EF4-FFF2-40B4-BE49-F238E27FC236}">
                <a16:creationId xmlns:a16="http://schemas.microsoft.com/office/drawing/2014/main" id="{F832D283-5434-427A-AD56-BE4D81526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087" y="3295651"/>
            <a:ext cx="1656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b="1" dirty="0" smtClean="0"/>
              <a:t>Проліферація </a:t>
            </a:r>
            <a:endParaRPr lang="ru-RU" altLang="ru-UA" b="1" dirty="0"/>
          </a:p>
          <a:p>
            <a:pPr algn="ctr" eaLnBrk="1" hangingPunct="1"/>
            <a:r>
              <a:rPr lang="ru-RU" altLang="ru-UA" b="1" dirty="0" smtClean="0"/>
              <a:t>стовбурових </a:t>
            </a:r>
            <a:endParaRPr lang="ru-RU" altLang="ru-UA" b="1" dirty="0"/>
          </a:p>
          <a:p>
            <a:pPr algn="ctr" eaLnBrk="1" hangingPunct="1"/>
            <a:r>
              <a:rPr lang="ru-RU" altLang="ru-UA" b="1" dirty="0" smtClean="0"/>
              <a:t>клітин </a:t>
            </a:r>
            <a:endParaRPr lang="ru-RU" altLang="ru-UA" b="1" dirty="0"/>
          </a:p>
          <a:p>
            <a:pPr algn="ctr" eaLnBrk="1" hangingPunct="1"/>
            <a:r>
              <a:rPr lang="ru-RU" altLang="ru-UA" b="1" dirty="0"/>
              <a:t>АМ </a:t>
            </a:r>
            <a:r>
              <a:rPr lang="ru-RU" altLang="ru-UA" b="1" dirty="0" smtClean="0"/>
              <a:t>пагона</a:t>
            </a:r>
            <a:endParaRPr lang="ru-RU" altLang="ru-UA" b="1" dirty="0"/>
          </a:p>
        </p:txBody>
      </p:sp>
      <p:sp>
        <p:nvSpPr>
          <p:cNvPr id="28685" name="Line 23">
            <a:extLst>
              <a:ext uri="{FF2B5EF4-FFF2-40B4-BE49-F238E27FC236}">
                <a16:creationId xmlns:a16="http://schemas.microsoft.com/office/drawing/2014/main" id="{012B35A4-122D-4F40-B7E3-166D1756B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924176"/>
            <a:ext cx="0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ru-UA"/>
          </a:p>
        </p:txBody>
      </p:sp>
      <p:sp>
        <p:nvSpPr>
          <p:cNvPr id="28686" name="Line 24">
            <a:extLst>
              <a:ext uri="{FF2B5EF4-FFF2-40B4-BE49-F238E27FC236}">
                <a16:creationId xmlns:a16="http://schemas.microsoft.com/office/drawing/2014/main" id="{136A25DB-8DCA-4645-BEBD-D28F601CDF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060576"/>
            <a:ext cx="0" cy="2889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ru-UA"/>
          </a:p>
        </p:txBody>
      </p:sp>
      <p:sp>
        <p:nvSpPr>
          <p:cNvPr id="28687" name="Line 25">
            <a:extLst>
              <a:ext uri="{FF2B5EF4-FFF2-40B4-BE49-F238E27FC236}">
                <a16:creationId xmlns:a16="http://schemas.microsoft.com/office/drawing/2014/main" id="{DD642F6A-BA5D-4337-A564-53548494A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6139" y="2349500"/>
            <a:ext cx="287337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ru-UA"/>
          </a:p>
        </p:txBody>
      </p:sp>
      <p:sp>
        <p:nvSpPr>
          <p:cNvPr id="28688" name="AutoShape 27">
            <a:extLst>
              <a:ext uri="{FF2B5EF4-FFF2-40B4-BE49-F238E27FC236}">
                <a16:creationId xmlns:a16="http://schemas.microsoft.com/office/drawing/2014/main" id="{77CBCC5D-6884-4F2A-9502-8D9B9A076AB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751836" y="1113513"/>
            <a:ext cx="681395" cy="1248013"/>
          </a:xfrm>
          <a:custGeom>
            <a:avLst/>
            <a:gdLst>
              <a:gd name="T0" fmla="*/ 8210375 w 21600"/>
              <a:gd name="T1" fmla="*/ 0 h 21600"/>
              <a:gd name="T2" fmla="*/ 8210375 w 21600"/>
              <a:gd name="T3" fmla="*/ 6599324 h 21600"/>
              <a:gd name="T4" fmla="*/ 1757046 w 21600"/>
              <a:gd name="T5" fmla="*/ 11724420 h 21600"/>
              <a:gd name="T6" fmla="*/ 11724467 w 21600"/>
              <a:gd name="T7" fmla="*/ 329967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9900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UA"/>
          </a:p>
        </p:txBody>
      </p:sp>
      <p:sp>
        <p:nvSpPr>
          <p:cNvPr id="28689" name="AutoShape 28">
            <a:extLst>
              <a:ext uri="{FF2B5EF4-FFF2-40B4-BE49-F238E27FC236}">
                <a16:creationId xmlns:a16="http://schemas.microsoft.com/office/drawing/2014/main" id="{658C9DC8-C374-4757-8BCF-7113196B1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4176991"/>
            <a:ext cx="215102" cy="1097994"/>
          </a:xfrm>
          <a:custGeom>
            <a:avLst/>
            <a:gdLst>
              <a:gd name="T0" fmla="*/ 8427750 w 21600"/>
              <a:gd name="T1" fmla="*/ 0 h 21600"/>
              <a:gd name="T2" fmla="*/ 5056430 w 21600"/>
              <a:gd name="T3" fmla="*/ 2877327 h 21600"/>
              <a:gd name="T4" fmla="*/ 0 w 21600"/>
              <a:gd name="T5" fmla="*/ 7193728 h 21600"/>
              <a:gd name="T6" fmla="*/ 5056430 w 21600"/>
              <a:gd name="T7" fmla="*/ 8632002 h 21600"/>
              <a:gd name="T8" fmla="*/ 10112860 w 21600"/>
              <a:gd name="T9" fmla="*/ 5994444 h 21600"/>
              <a:gd name="T10" fmla="*/ 11798532 w 21600"/>
              <a:gd name="T11" fmla="*/ 287732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9900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5">
            <a:extLst>
              <a:ext uri="{FF2B5EF4-FFF2-40B4-BE49-F238E27FC236}">
                <a16:creationId xmlns:a16="http://schemas.microsoft.com/office/drawing/2014/main" id="{07273F7E-0AF8-4E03-94B6-F3446F21F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549276"/>
            <a:ext cx="83883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2400" dirty="0" smtClean="0">
                <a:solidFill>
                  <a:srgbClr val="9900CC"/>
                </a:solidFill>
              </a:rPr>
              <a:t>Підтримка апікальної меристеми кореня</a:t>
            </a:r>
            <a:r>
              <a:rPr lang="ru-RU" altLang="ru-UA" sz="2400" dirty="0">
                <a:solidFill>
                  <a:srgbClr val="9900CC"/>
                </a:solidFill>
              </a:rPr>
              <a:t>. </a:t>
            </a:r>
            <a:r>
              <a:rPr lang="ru-RU" altLang="ru-UA" sz="2400" dirty="0" smtClean="0">
                <a:solidFill>
                  <a:srgbClr val="9900CC"/>
                </a:solidFill>
              </a:rPr>
              <a:t>Стимуляція розвитку бічних та  додаткових коренів</a:t>
            </a:r>
            <a:endParaRPr lang="ru-RU" altLang="ru-UA" sz="2400" dirty="0">
              <a:solidFill>
                <a:srgbClr val="9900CC"/>
              </a:solidFill>
            </a:endParaRPr>
          </a:p>
        </p:txBody>
      </p:sp>
      <p:graphicFrame>
        <p:nvGraphicFramePr>
          <p:cNvPr id="29700" name="Object 7">
            <a:extLst>
              <a:ext uri="{FF2B5EF4-FFF2-40B4-BE49-F238E27FC236}">
                <a16:creationId xmlns:a16="http://schemas.microsoft.com/office/drawing/2014/main" id="{737D326E-93ED-44AB-A078-E565F7512E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7850" y="3425825"/>
          <a:ext cx="5327650" cy="331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Image" r:id="rId3" imgW="7695238" imgH="4787302" progId="Photoshop.Image.9">
                  <p:embed/>
                </p:oleObj>
              </mc:Choice>
              <mc:Fallback>
                <p:oleObj name="Image" r:id="rId3" imgW="7695238" imgH="4787302" progId="Photoshop.Image.9">
                  <p:embed/>
                  <p:pic>
                    <p:nvPicPr>
                      <p:cNvPr id="29700" name="Object 7">
                        <a:extLst>
                          <a:ext uri="{FF2B5EF4-FFF2-40B4-BE49-F238E27FC236}">
                            <a16:creationId xmlns:a16="http://schemas.microsoft.com/office/drawing/2014/main" id="{737D326E-93ED-44AB-A078-E565F7512E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3425825"/>
                        <a:ext cx="5327650" cy="3316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6">
            <a:extLst>
              <a:ext uri="{FF2B5EF4-FFF2-40B4-BE49-F238E27FC236}">
                <a16:creationId xmlns:a16="http://schemas.microsoft.com/office/drawing/2014/main" id="{0D27A2B4-4BB1-4EDE-87F8-D0A68BCD1B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5039" y="4365625"/>
          <a:ext cx="3132137" cy="233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6" name="Image" r:id="rId5" imgW="3923810" imgH="2920635" progId="Photoshop.Image.9">
                  <p:embed/>
                </p:oleObj>
              </mc:Choice>
              <mc:Fallback>
                <p:oleObj name="Image" r:id="rId5" imgW="3923810" imgH="2920635" progId="Photoshop.Image.9">
                  <p:embed/>
                  <p:pic>
                    <p:nvPicPr>
                      <p:cNvPr id="29701" name="Object 6">
                        <a:extLst>
                          <a:ext uri="{FF2B5EF4-FFF2-40B4-BE49-F238E27FC236}">
                            <a16:creationId xmlns:a16="http://schemas.microsoft.com/office/drawing/2014/main" id="{0D27A2B4-4BB1-4EDE-87F8-D0A68BCD1B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5039" y="4365625"/>
                        <a:ext cx="3132137" cy="23320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933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2" name="Text Box 9">
            <a:extLst>
              <a:ext uri="{FF2B5EF4-FFF2-40B4-BE49-F238E27FC236}">
                <a16:creationId xmlns:a16="http://schemas.microsoft.com/office/drawing/2014/main" id="{6B680C72-7757-420C-8105-13D81DF73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475" y="6353175"/>
            <a:ext cx="1423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UA" b="1" i="1"/>
              <a:t>AuxRE::GUS</a:t>
            </a:r>
            <a:endParaRPr lang="ru-RU" altLang="ru-UA" b="1" i="1"/>
          </a:p>
        </p:txBody>
      </p:sp>
      <p:pic>
        <p:nvPicPr>
          <p:cNvPr id="29703" name="Picture 12">
            <a:extLst>
              <a:ext uri="{FF2B5EF4-FFF2-40B4-BE49-F238E27FC236}">
                <a16:creationId xmlns:a16="http://schemas.microsoft.com/office/drawing/2014/main" id="{5DC19705-114D-4014-BCF8-75A1FF4A3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1412875"/>
            <a:ext cx="1371600" cy="2724150"/>
          </a:xfrm>
          <a:prstGeom prst="rect">
            <a:avLst/>
          </a:prstGeom>
          <a:noFill/>
          <a:ln w="9525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4" name="Text Box 13">
            <a:extLst>
              <a:ext uri="{FF2B5EF4-FFF2-40B4-BE49-F238E27FC236}">
                <a16:creationId xmlns:a16="http://schemas.microsoft.com/office/drawing/2014/main" id="{9441ED3A-332F-465C-B6D6-6A0007FD0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9" y="1412875"/>
            <a:ext cx="1423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UA" b="1" i="1"/>
              <a:t>AuxRE::GUS</a:t>
            </a:r>
            <a:endParaRPr lang="ru-RU" altLang="ru-UA" b="1" i="1"/>
          </a:p>
        </p:txBody>
      </p:sp>
      <p:graphicFrame>
        <p:nvGraphicFramePr>
          <p:cNvPr id="29705" name="Object 14">
            <a:extLst>
              <a:ext uri="{FF2B5EF4-FFF2-40B4-BE49-F238E27FC236}">
                <a16:creationId xmlns:a16="http://schemas.microsoft.com/office/drawing/2014/main" id="{2DEAA21C-1081-4EE3-B3C1-15CAA158DE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826304"/>
              </p:ext>
            </p:extLst>
          </p:nvPr>
        </p:nvGraphicFramePr>
        <p:xfrm>
          <a:off x="6311900" y="1487488"/>
          <a:ext cx="2305050" cy="182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Image" r:id="rId8" imgW="1332863" imgH="1320635" progId="Photoshop.Image.9">
                  <p:embed/>
                </p:oleObj>
              </mc:Choice>
              <mc:Fallback>
                <p:oleObj name="Image" r:id="rId8" imgW="1332863" imgH="1320635" progId="Photoshop.Image.9">
                  <p:embed/>
                  <p:pic>
                    <p:nvPicPr>
                      <p:cNvPr id="29705" name="Object 14">
                        <a:extLst>
                          <a:ext uri="{FF2B5EF4-FFF2-40B4-BE49-F238E27FC236}">
                            <a16:creationId xmlns:a16="http://schemas.microsoft.com/office/drawing/2014/main" id="{2DEAA21C-1081-4EE3-B3C1-15CAA158DE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1900" y="1487488"/>
                        <a:ext cx="2305050" cy="1824037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rgbClr val="9900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880049BD-5056-4DBA-BA0A-2B6A3B137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4" y="476250"/>
            <a:ext cx="43564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UA" sz="2400" dirty="0" err="1">
                <a:solidFill>
                  <a:srgbClr val="9900CC"/>
                </a:solidFill>
              </a:rPr>
              <a:t>Гравітропізм</a:t>
            </a:r>
            <a:r>
              <a:rPr lang="ru-RU" altLang="ru-UA" sz="2400" dirty="0">
                <a:solidFill>
                  <a:srgbClr val="9900CC"/>
                </a:solidFill>
              </a:rPr>
              <a:t> та </a:t>
            </a:r>
            <a:r>
              <a:rPr lang="ru-RU" altLang="ru-UA" sz="2400" dirty="0" err="1">
                <a:solidFill>
                  <a:srgbClr val="9900CC"/>
                </a:solidFill>
              </a:rPr>
              <a:t>фототропізм</a:t>
            </a:r>
            <a:endParaRPr lang="ru-RU" altLang="ru-UA" sz="2400" dirty="0">
              <a:solidFill>
                <a:srgbClr val="9900CC"/>
              </a:solidFill>
            </a:endParaRPr>
          </a:p>
        </p:txBody>
      </p:sp>
      <p:pic>
        <p:nvPicPr>
          <p:cNvPr id="31749" name="Picture 14">
            <a:extLst>
              <a:ext uri="{FF2B5EF4-FFF2-40B4-BE49-F238E27FC236}">
                <a16:creationId xmlns:a16="http://schemas.microsoft.com/office/drawing/2014/main" id="{E0E281C4-F096-4614-A22F-6056C4DEB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1341439"/>
            <a:ext cx="2376488" cy="4967287"/>
          </a:xfrm>
          <a:prstGeom prst="rect">
            <a:avLst/>
          </a:prstGeom>
          <a:noFill/>
          <a:ln w="9525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AutoShape 16">
            <a:extLst>
              <a:ext uri="{FF2B5EF4-FFF2-40B4-BE49-F238E27FC236}">
                <a16:creationId xmlns:a16="http://schemas.microsoft.com/office/drawing/2014/main" id="{14566348-8818-4506-B2A5-86AB2DF9F80E}"/>
              </a:ext>
            </a:extLst>
          </p:cNvPr>
          <p:cNvSpPr>
            <a:spLocks noChangeArrowheads="1"/>
          </p:cNvSpPr>
          <p:nvPr/>
        </p:nvSpPr>
        <p:spPr bwMode="auto">
          <a:xfrm rot="3730554">
            <a:off x="3428083" y="777419"/>
            <a:ext cx="366960" cy="407313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 algn="ctr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UA" altLang="ru-UA"/>
          </a:p>
        </p:txBody>
      </p:sp>
      <p:sp>
        <p:nvSpPr>
          <p:cNvPr id="31751" name="AutoShape 18">
            <a:extLst>
              <a:ext uri="{FF2B5EF4-FFF2-40B4-BE49-F238E27FC236}">
                <a16:creationId xmlns:a16="http://schemas.microsoft.com/office/drawing/2014/main" id="{17C747DA-F799-4903-90C5-39461D46A7BD}"/>
              </a:ext>
            </a:extLst>
          </p:cNvPr>
          <p:cNvSpPr>
            <a:spLocks noChangeArrowheads="1"/>
          </p:cNvSpPr>
          <p:nvPr/>
        </p:nvSpPr>
        <p:spPr bwMode="auto">
          <a:xfrm rot="18479626">
            <a:off x="8541420" y="777419"/>
            <a:ext cx="366960" cy="407313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 algn="ctr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UA" altLang="ru-UA"/>
          </a:p>
        </p:txBody>
      </p:sp>
      <p:sp>
        <p:nvSpPr>
          <p:cNvPr id="31752" name="Text Box 19">
            <a:extLst>
              <a:ext uri="{FF2B5EF4-FFF2-40B4-BE49-F238E27FC236}">
                <a16:creationId xmlns:a16="http://schemas.microsoft.com/office/drawing/2014/main" id="{4977830B-2212-4BC0-AFB4-323B02134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5478464"/>
            <a:ext cx="39957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UA" sz="1800" b="1" dirty="0"/>
              <a:t>Основа фото- </a:t>
            </a:r>
            <a:r>
              <a:rPr lang="ru-RU" altLang="ru-UA" sz="1800" b="1" dirty="0" smtClean="0"/>
              <a:t>і гравітропічних реакцій </a:t>
            </a:r>
            <a:r>
              <a:rPr lang="ru-RU" altLang="ru-UA" sz="1800" b="1" dirty="0"/>
              <a:t>– </a:t>
            </a:r>
            <a:r>
              <a:rPr lang="ru-RU" altLang="ru-UA" sz="1800" b="1" dirty="0" smtClean="0"/>
              <a:t>полярність розподілу ауксинів </a:t>
            </a:r>
            <a:r>
              <a:rPr lang="ru-RU" altLang="ru-UA" sz="1800" b="1" dirty="0"/>
              <a:t>в </a:t>
            </a:r>
            <a:r>
              <a:rPr lang="ru-RU" altLang="ru-UA" sz="1800" b="1" dirty="0" smtClean="0"/>
              <a:t>рослині</a:t>
            </a:r>
            <a:endParaRPr lang="ru-RU" altLang="ru-UA" sz="1800" b="1" dirty="0"/>
          </a:p>
        </p:txBody>
      </p:sp>
      <p:sp>
        <p:nvSpPr>
          <p:cNvPr id="31753" name="AutoShape 20">
            <a:extLst>
              <a:ext uri="{FF2B5EF4-FFF2-40B4-BE49-F238E27FC236}">
                <a16:creationId xmlns:a16="http://schemas.microsoft.com/office/drawing/2014/main" id="{9768EC24-5814-42C7-974D-A414C7C40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5746235"/>
            <a:ext cx="1296987" cy="1097994"/>
          </a:xfrm>
          <a:custGeom>
            <a:avLst/>
            <a:gdLst>
              <a:gd name="T0" fmla="*/ 55629033 w 21600"/>
              <a:gd name="T1" fmla="*/ 0 h 21600"/>
              <a:gd name="T2" fmla="*/ 33375979 w 21600"/>
              <a:gd name="T3" fmla="*/ 10801255 h 21600"/>
              <a:gd name="T4" fmla="*/ 0 w 21600"/>
              <a:gd name="T5" fmla="*/ 27004628 h 21600"/>
              <a:gd name="T6" fmla="*/ 33375979 w 21600"/>
              <a:gd name="T7" fmla="*/ 32403764 h 21600"/>
              <a:gd name="T8" fmla="*/ 66751958 w 21600"/>
              <a:gd name="T9" fmla="*/ 22502605 h 21600"/>
              <a:gd name="T10" fmla="*/ 77878485 w 21600"/>
              <a:gd name="T11" fmla="*/ 10801255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rgbClr val="9900CC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UA"/>
          </a:p>
        </p:txBody>
      </p:sp>
      <p:sp>
        <p:nvSpPr>
          <p:cNvPr id="31754" name="Text Box 21">
            <a:extLst>
              <a:ext uri="{FF2B5EF4-FFF2-40B4-BE49-F238E27FC236}">
                <a16:creationId xmlns:a16="http://schemas.microsoft.com/office/drawing/2014/main" id="{C6C665BE-B2AD-4813-AFCD-16554F952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1431926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UA" sz="1800" b="1" i="1"/>
              <a:t>DR5::GUS</a:t>
            </a:r>
            <a:endParaRPr lang="ru-RU" altLang="ru-UA" sz="18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B34AD6-A78A-41AD-BBF4-BE707BA35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9" t="60819" r="54737" b="12281"/>
          <a:stretch/>
        </p:blipFill>
        <p:spPr>
          <a:xfrm>
            <a:off x="9272337" y="144379"/>
            <a:ext cx="2181726" cy="1844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DF73BE-87BD-42A1-953B-7123D7C65007}"/>
              </a:ext>
            </a:extLst>
          </p:cNvPr>
          <p:cNvSpPr txBox="1"/>
          <p:nvPr/>
        </p:nvSpPr>
        <p:spPr>
          <a:xfrm>
            <a:off x="914401" y="144379"/>
            <a:ext cx="7331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Синаптична</a:t>
            </a:r>
            <a:r>
              <a:rPr lang="uk-UA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сигналізація між клітинами</a:t>
            </a:r>
            <a:endParaRPr lang="ru-UA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F296B1-897A-43DD-BE3A-9A9E4FEDE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32" t="18714" r="24211" b="9941"/>
          <a:stretch/>
        </p:blipFill>
        <p:spPr>
          <a:xfrm>
            <a:off x="480246" y="1684422"/>
            <a:ext cx="6785811" cy="48928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250154-C6D9-44DE-9A2D-B7B05FF80C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68" t="29006" r="26184" b="15555"/>
          <a:stretch/>
        </p:blipFill>
        <p:spPr>
          <a:xfrm>
            <a:off x="7667109" y="2153652"/>
            <a:ext cx="4412596" cy="25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4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E0519E-4CCE-412B-BDB5-EB4C25044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05" t="59883" r="32106" b="10877"/>
          <a:stretch/>
        </p:blipFill>
        <p:spPr>
          <a:xfrm>
            <a:off x="3113207" y="1069194"/>
            <a:ext cx="5965586" cy="4719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6F2F64-9E0A-44C2-B269-EB6F01D7B109}"/>
              </a:ext>
            </a:extLst>
          </p:cNvPr>
          <p:cNvSpPr txBox="1"/>
          <p:nvPr/>
        </p:nvSpPr>
        <p:spPr>
          <a:xfrm>
            <a:off x="2261936" y="144379"/>
            <a:ext cx="8951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Ендокринна</a:t>
            </a:r>
            <a:r>
              <a:rPr lang="ru-RU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uk-UA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сигналізація між клітинами</a:t>
            </a:r>
            <a:endParaRPr lang="ru-UA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565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13953F-50AD-4F63-9CDF-AE3A6408D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3FF356F-4EE1-431A-896F-0FD691D2F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79" t="17032" r="20345" b="20294"/>
          <a:stretch/>
        </p:blipFill>
        <p:spPr>
          <a:xfrm>
            <a:off x="622543" y="365125"/>
            <a:ext cx="10946913" cy="630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09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A63CD-CE39-4E82-AB82-5C8C011C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8A4CA3-90FA-4753-BF38-63004BDC4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44E52E-4EFC-48CB-95B5-2296290AC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68" t="30129" r="20526" b="16725"/>
          <a:stretch/>
        </p:blipFill>
        <p:spPr>
          <a:xfrm>
            <a:off x="0" y="513347"/>
            <a:ext cx="11922320" cy="597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164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4018</TotalTime>
  <Words>696</Words>
  <Application>Microsoft Office PowerPoint</Application>
  <PresentationFormat>Widescreen</PresentationFormat>
  <Paragraphs>148</Paragraphs>
  <Slides>52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Image</vt:lpstr>
      <vt:lpstr>Міжклітинна сигналізація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Аденілатциклазний сигналінг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helenVoit@gmail.com</dc:creator>
  <cp:lastModifiedBy>Елена</cp:lastModifiedBy>
  <cp:revision>29</cp:revision>
  <dcterms:created xsi:type="dcterms:W3CDTF">2022-11-01T05:01:33Z</dcterms:created>
  <dcterms:modified xsi:type="dcterms:W3CDTF">2024-10-29T08:35:52Z</dcterms:modified>
</cp:coreProperties>
</file>